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8"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oorhouse"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0"/>
    <p:restoredTop sz="90401"/>
  </p:normalViewPr>
  <p:slideViewPr>
    <p:cSldViewPr snapToGrid="0" snapToObjects="1">
      <p:cViewPr varScale="1">
        <p:scale>
          <a:sx n="72" d="100"/>
          <a:sy n="72" d="100"/>
        </p:scale>
        <p:origin x="208"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0B4A3-6668-2B41-BBC6-EC1EDC07D544}" type="datetimeFigureOut">
              <a:rPr lang="en-GB" smtClean="0"/>
              <a:t>02/02/2017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7CF-AB0D-2146-9519-80FA39626EF2}" type="slidenum">
              <a:rPr lang="en-GB" smtClean="0"/>
              <a:t>‹#›</a:t>
            </a:fld>
            <a:endParaRPr lang="en-GB"/>
          </a:p>
        </p:txBody>
      </p:sp>
    </p:spTree>
    <p:extLst>
      <p:ext uri="{BB962C8B-B14F-4D97-AF65-F5344CB8AC3E}">
        <p14:creationId xmlns:p14="http://schemas.microsoft.com/office/powerpoint/2010/main" val="28286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a:t>
            </a:fld>
            <a:endParaRPr lang="en-GB"/>
          </a:p>
        </p:txBody>
      </p:sp>
    </p:spTree>
    <p:extLst>
      <p:ext uri="{BB962C8B-B14F-4D97-AF65-F5344CB8AC3E}">
        <p14:creationId xmlns:p14="http://schemas.microsoft.com/office/powerpoint/2010/main" val="182201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2</a:t>
            </a:fld>
            <a:endParaRPr lang="en-GB"/>
          </a:p>
        </p:txBody>
      </p:sp>
    </p:spTree>
    <p:extLst>
      <p:ext uri="{BB962C8B-B14F-4D97-AF65-F5344CB8AC3E}">
        <p14:creationId xmlns:p14="http://schemas.microsoft.com/office/powerpoint/2010/main" val="158452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https://</a:t>
            </a:r>
            <a:r>
              <a:rPr lang="en-ZA" dirty="0" err="1" smtClean="0"/>
              <a:t>www.avert.org</a:t>
            </a:r>
            <a:r>
              <a:rPr lang="en-ZA" dirty="0" smtClean="0"/>
              <a:t>/professionals/</a:t>
            </a:r>
            <a:r>
              <a:rPr lang="en-ZA" dirty="0" err="1" smtClean="0"/>
              <a:t>hiv</a:t>
            </a:r>
            <a:r>
              <a:rPr lang="en-ZA" dirty="0" smtClean="0"/>
              <a:t>-social-issues/key-affected-populations/prisoners</a:t>
            </a:r>
            <a:endParaRPr lang="en-ZA" dirty="0"/>
          </a:p>
        </p:txBody>
      </p:sp>
      <p:sp>
        <p:nvSpPr>
          <p:cNvPr id="4" name="Slide Number Placeholder 3"/>
          <p:cNvSpPr>
            <a:spLocks noGrp="1"/>
          </p:cNvSpPr>
          <p:nvPr>
            <p:ph type="sldNum" sz="quarter" idx="10"/>
          </p:nvPr>
        </p:nvSpPr>
        <p:spPr/>
        <p:txBody>
          <a:bodyPr/>
          <a:lstStyle/>
          <a:p>
            <a:fld id="{F09317CF-AB0D-2146-9519-80FA39626EF2}" type="slidenum">
              <a:rPr lang="en-GB" smtClean="0"/>
              <a:t>3</a:t>
            </a:fld>
            <a:endParaRPr lang="en-GB"/>
          </a:p>
        </p:txBody>
      </p:sp>
    </p:spTree>
    <p:extLst>
      <p:ext uri="{BB962C8B-B14F-4D97-AF65-F5344CB8AC3E}">
        <p14:creationId xmlns:p14="http://schemas.microsoft.com/office/powerpoint/2010/main" val="120456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rgbClr val="303030"/>
                </a:solidFill>
                <a:latin typeface="arial" panose="020B0604020202020204" pitchFamily="34" charset="0"/>
              </a:rPr>
              <a:t>[Insert country specific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smtClean="0">
              <a:solidFill>
                <a:srgbClr val="30303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09317CF-AB0D-2146-9519-80FA39626EF2}" type="slidenum">
              <a:rPr lang="en-GB" smtClean="0"/>
              <a:t>4</a:t>
            </a:fld>
            <a:endParaRPr lang="en-GB"/>
          </a:p>
        </p:txBody>
      </p:sp>
    </p:spTree>
    <p:extLst>
      <p:ext uri="{BB962C8B-B14F-4D97-AF65-F5344CB8AC3E}">
        <p14:creationId xmlns:p14="http://schemas.microsoft.com/office/powerpoint/2010/main" val="164270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5</a:t>
            </a:fld>
            <a:endParaRPr lang="en-GB"/>
          </a:p>
        </p:txBody>
      </p:sp>
    </p:spTree>
    <p:extLst>
      <p:ext uri="{BB962C8B-B14F-4D97-AF65-F5344CB8AC3E}">
        <p14:creationId xmlns:p14="http://schemas.microsoft.com/office/powerpoint/2010/main" val="69657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6</a:t>
            </a:fld>
            <a:endParaRPr lang="en-GB"/>
          </a:p>
        </p:txBody>
      </p:sp>
    </p:spTree>
    <p:extLst>
      <p:ext uri="{BB962C8B-B14F-4D97-AF65-F5344CB8AC3E}">
        <p14:creationId xmlns:p14="http://schemas.microsoft.com/office/powerpoint/2010/main" val="24199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7</a:t>
            </a:fld>
            <a:endParaRPr lang="en-GB"/>
          </a:p>
        </p:txBody>
      </p:sp>
    </p:spTree>
    <p:extLst>
      <p:ext uri="{BB962C8B-B14F-4D97-AF65-F5344CB8AC3E}">
        <p14:creationId xmlns:p14="http://schemas.microsoft.com/office/powerpoint/2010/main" val="202343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8</a:t>
            </a:fld>
            <a:endParaRPr lang="en-GB"/>
          </a:p>
        </p:txBody>
      </p:sp>
    </p:spTree>
    <p:extLst>
      <p:ext uri="{BB962C8B-B14F-4D97-AF65-F5344CB8AC3E}">
        <p14:creationId xmlns:p14="http://schemas.microsoft.com/office/powerpoint/2010/main" val="37203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HIVCS">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8319911" y="6479822"/>
            <a:ext cx="1794933" cy="378178"/>
          </a:xfrm>
          <a:prstGeom prst="rect">
            <a:avLst/>
          </a:prstGeom>
          <a:solidFill>
            <a:srgbClr val="1E497C"/>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pic>
        <p:nvPicPr>
          <p:cNvPr id="7" name="Picture 6"/>
          <p:cNvPicPr>
            <a:picLocks noChangeAspect="1"/>
          </p:cNvPicPr>
          <p:nvPr userDrawn="1"/>
        </p:nvPicPr>
        <p:blipFill>
          <a:blip r:embed="rId2"/>
          <a:stretch>
            <a:fillRect/>
          </a:stretch>
        </p:blipFill>
        <p:spPr>
          <a:xfrm>
            <a:off x="9843351" y="4521095"/>
            <a:ext cx="2348649" cy="2336905"/>
          </a:xfrm>
          <a:prstGeom prst="rect">
            <a:avLst/>
          </a:prstGeom>
        </p:spPr>
      </p:pic>
    </p:spTree>
    <p:extLst>
      <p:ext uri="{BB962C8B-B14F-4D97-AF65-F5344CB8AC3E}">
        <p14:creationId xmlns:p14="http://schemas.microsoft.com/office/powerpoint/2010/main" val="212876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59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839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913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3959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07398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txBox="1">
            <a:spLocks/>
          </p:cNvSpPr>
          <p:nvPr userDrawn="1"/>
        </p:nvSpPr>
        <p:spPr>
          <a:xfrm>
            <a:off x="0" y="6598610"/>
            <a:ext cx="12192000" cy="259390"/>
          </a:xfrm>
          <a:prstGeom prst="rect">
            <a:avLst/>
          </a:prstGeom>
          <a:solidFill>
            <a:schemeClr val="tx2"/>
          </a:solidFill>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dirty="0"/>
          </a:p>
        </p:txBody>
      </p:sp>
      <p:sp>
        <p:nvSpPr>
          <p:cNvPr id="5" name="TextBox 4"/>
          <p:cNvSpPr txBox="1"/>
          <p:nvPr userDrawn="1"/>
        </p:nvSpPr>
        <p:spPr>
          <a:xfrm>
            <a:off x="8498360" y="6611779"/>
            <a:ext cx="3525324" cy="246221"/>
          </a:xfrm>
          <a:prstGeom prst="rect">
            <a:avLst/>
          </a:prstGeom>
          <a:noFill/>
        </p:spPr>
        <p:txBody>
          <a:bodyPr wrap="none" rtlCol="0">
            <a:spAutoFit/>
          </a:bodyPr>
          <a:lstStyle/>
          <a:p>
            <a:r>
              <a:rPr lang="en-GB" sz="1000" dirty="0" smtClean="0">
                <a:solidFill>
                  <a:schemeClr val="bg1"/>
                </a:solidFill>
              </a:rPr>
              <a:t>Southern</a:t>
            </a:r>
            <a:r>
              <a:rPr lang="en-GB" sz="1000" baseline="0" dirty="0" smtClean="0">
                <a:solidFill>
                  <a:schemeClr val="bg1"/>
                </a:solidFill>
              </a:rPr>
              <a:t> African HIV Clinician Society/Wits RHI: </a:t>
            </a:r>
            <a:r>
              <a:rPr lang="en-GB" sz="1000" baseline="0" dirty="0" smtClean="0">
                <a:solidFill>
                  <a:schemeClr val="bg1"/>
                </a:solidFill>
              </a:rPr>
              <a:t>2 February 2017</a:t>
            </a:r>
            <a:endParaRPr lang="en-GB" sz="1000" dirty="0">
              <a:solidFill>
                <a:schemeClr val="bg1"/>
              </a:solidFill>
            </a:endParaRPr>
          </a:p>
        </p:txBody>
      </p:sp>
    </p:spTree>
    <p:extLst>
      <p:ext uri="{BB962C8B-B14F-4D97-AF65-F5344CB8AC3E}">
        <p14:creationId xmlns:p14="http://schemas.microsoft.com/office/powerpoint/2010/main" val="3686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tiff"/><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W</a:t>
            </a:r>
            <a:r>
              <a:rPr lang="en-ZA" dirty="0" smtClean="0"/>
              <a:t>orking </a:t>
            </a:r>
            <a:r>
              <a:rPr lang="en-ZA" dirty="0"/>
              <a:t>with </a:t>
            </a:r>
            <a:r>
              <a:rPr lang="en-ZA" dirty="0" smtClean="0"/>
              <a:t>Different Groups</a:t>
            </a:r>
            <a:endParaRPr lang="en-GB" dirty="0"/>
          </a:p>
        </p:txBody>
      </p:sp>
      <p:sp>
        <p:nvSpPr>
          <p:cNvPr id="3" name="Subtitle 2"/>
          <p:cNvSpPr>
            <a:spLocks noGrp="1"/>
          </p:cNvSpPr>
          <p:nvPr>
            <p:ph type="subTitle" idx="1"/>
          </p:nvPr>
        </p:nvSpPr>
        <p:spPr/>
        <p:txBody>
          <a:bodyPr/>
          <a:lstStyle/>
          <a:p>
            <a:r>
              <a:rPr lang="en-GB" dirty="0" smtClean="0"/>
              <a:t>Module 3 (g)</a:t>
            </a:r>
          </a:p>
          <a:p>
            <a:endParaRPr lang="en-GB" dirty="0"/>
          </a:p>
          <a:p>
            <a:r>
              <a:rPr lang="en-ZA" dirty="0" smtClean="0"/>
              <a:t>Prisoners and </a:t>
            </a:r>
            <a:r>
              <a:rPr lang="en-ZA" dirty="0" err="1" smtClean="0"/>
              <a:t>PrEP</a:t>
            </a:r>
            <a:endParaRPr lang="en-ZA" dirty="0"/>
          </a:p>
        </p:txBody>
      </p:sp>
    </p:spTree>
    <p:extLst>
      <p:ext uri="{BB962C8B-B14F-4D97-AF65-F5344CB8AC3E}">
        <p14:creationId xmlns:p14="http://schemas.microsoft.com/office/powerpoint/2010/main" val="284393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ZA" dirty="0" smtClean="0"/>
              <a:t>Prisoners: </a:t>
            </a:r>
            <a:r>
              <a:rPr lang="en-ZA" dirty="0"/>
              <a:t>Assumptions and </a:t>
            </a:r>
            <a:r>
              <a:rPr lang="en-ZA" dirty="0" smtClean="0"/>
              <a:t>stereotypes</a:t>
            </a:r>
            <a:endParaRPr lang="en-ZA" dirty="0"/>
          </a:p>
        </p:txBody>
      </p:sp>
      <p:sp>
        <p:nvSpPr>
          <p:cNvPr id="5" name="Content Placeholder 4"/>
          <p:cNvSpPr>
            <a:spLocks noGrp="1"/>
          </p:cNvSpPr>
          <p:nvPr>
            <p:ph idx="1"/>
          </p:nvPr>
        </p:nvSpPr>
        <p:spPr/>
        <p:txBody>
          <a:bodyPr>
            <a:normAutofit/>
          </a:bodyPr>
          <a:lstStyle/>
          <a:p>
            <a:r>
              <a:rPr lang="en-ZA" sz="3200" dirty="0" smtClean="0"/>
              <a:t>What do you think of when you think of prisoners?</a:t>
            </a:r>
          </a:p>
          <a:p>
            <a:r>
              <a:rPr lang="en-ZA" sz="3200" dirty="0" smtClean="0"/>
              <a:t>Would you be comfortable providing healthcare to prisoners?</a:t>
            </a:r>
          </a:p>
          <a:p>
            <a:r>
              <a:rPr lang="en-ZA" sz="3200" dirty="0" smtClean="0"/>
              <a:t>What kind of stigma do you associate with prisoners?</a:t>
            </a:r>
          </a:p>
          <a:p>
            <a:r>
              <a:rPr lang="en-ZA" sz="3200" dirty="0" smtClean="0"/>
              <a:t>What rights do prisoners have with regards HIV services? </a:t>
            </a:r>
          </a:p>
          <a:p>
            <a:r>
              <a:rPr lang="en-ZA" sz="3200" dirty="0" smtClean="0"/>
              <a:t>Do you think PrEP is a sound prevention option for prisoners? </a:t>
            </a:r>
            <a:endParaRPr lang="en-ZA" sz="3200" dirty="0"/>
          </a:p>
        </p:txBody>
      </p:sp>
    </p:spTree>
    <p:extLst>
      <p:ext uri="{BB962C8B-B14F-4D97-AF65-F5344CB8AC3E}">
        <p14:creationId xmlns:p14="http://schemas.microsoft.com/office/powerpoint/2010/main" val="1645532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dirty="0"/>
              <a:t>People in p</a:t>
            </a:r>
            <a:r>
              <a:rPr lang="en-ZA" dirty="0" smtClean="0"/>
              <a:t>rison</a:t>
            </a:r>
            <a:endParaRPr lang="en-ZA" dirty="0"/>
          </a:p>
        </p:txBody>
      </p:sp>
      <p:sp>
        <p:nvSpPr>
          <p:cNvPr id="3" name="Content Placeholder 2"/>
          <p:cNvSpPr>
            <a:spLocks noGrp="1"/>
          </p:cNvSpPr>
          <p:nvPr>
            <p:ph idx="1"/>
          </p:nvPr>
        </p:nvSpPr>
        <p:spPr>
          <a:xfrm>
            <a:off x="838200" y="1825625"/>
            <a:ext cx="6968319" cy="4351338"/>
          </a:xfrm>
        </p:spPr>
        <p:txBody>
          <a:bodyPr>
            <a:normAutofit/>
          </a:bodyPr>
          <a:lstStyle/>
          <a:p>
            <a:pPr>
              <a:lnSpc>
                <a:spcPct val="100000"/>
              </a:lnSpc>
            </a:pPr>
            <a:r>
              <a:rPr lang="en-ZA" dirty="0" smtClean="0"/>
              <a:t>They are vulnerable to HIV: </a:t>
            </a:r>
          </a:p>
          <a:p>
            <a:pPr lvl="1">
              <a:lnSpc>
                <a:spcPct val="100000"/>
              </a:lnSpc>
            </a:pPr>
            <a:r>
              <a:rPr lang="en-ZA" dirty="0"/>
              <a:t>Rape and lack of consensual sex</a:t>
            </a:r>
            <a:endParaRPr lang="en-ZA" dirty="0" smtClean="0"/>
          </a:p>
          <a:p>
            <a:pPr lvl="1">
              <a:lnSpc>
                <a:spcPct val="100000"/>
              </a:lnSpc>
            </a:pPr>
            <a:r>
              <a:rPr lang="en-ZA" dirty="0"/>
              <a:t>P</a:t>
            </a:r>
            <a:r>
              <a:rPr lang="en-ZA" dirty="0" smtClean="0"/>
              <a:t>oor access to condoms</a:t>
            </a:r>
          </a:p>
          <a:p>
            <a:pPr lvl="1">
              <a:lnSpc>
                <a:spcPct val="100000"/>
              </a:lnSpc>
            </a:pPr>
            <a:r>
              <a:rPr lang="en-ZA" dirty="0"/>
              <a:t>P</a:t>
            </a:r>
            <a:r>
              <a:rPr lang="en-ZA" dirty="0" smtClean="0"/>
              <a:t>ower relationships between prisoners</a:t>
            </a:r>
          </a:p>
          <a:p>
            <a:pPr lvl="1">
              <a:lnSpc>
                <a:spcPct val="100000"/>
              </a:lnSpc>
            </a:pPr>
            <a:r>
              <a:rPr lang="en-ZA" dirty="0"/>
              <a:t>D</a:t>
            </a:r>
            <a:r>
              <a:rPr lang="en-ZA" dirty="0" smtClean="0"/>
              <a:t>rug use</a:t>
            </a:r>
          </a:p>
          <a:p>
            <a:pPr lvl="1">
              <a:lnSpc>
                <a:spcPct val="100000"/>
              </a:lnSpc>
            </a:pPr>
            <a:r>
              <a:rPr lang="en-ZA" dirty="0" smtClean="0"/>
              <a:t>Tattoos</a:t>
            </a:r>
          </a:p>
          <a:p>
            <a:pPr lvl="1">
              <a:lnSpc>
                <a:spcPct val="100000"/>
              </a:lnSpc>
            </a:pPr>
            <a:r>
              <a:rPr lang="en-ZA" dirty="0" smtClean="0"/>
              <a:t>Overcrowding and violence</a:t>
            </a:r>
          </a:p>
          <a:p>
            <a:pPr>
              <a:lnSpc>
                <a:spcPct val="100000"/>
              </a:lnSpc>
            </a:pPr>
            <a:r>
              <a:rPr lang="en-ZA" dirty="0" smtClean="0"/>
              <a:t>Coinciding sub-groups: MSM, sex workers, PWIDs</a:t>
            </a:r>
          </a:p>
        </p:txBody>
      </p:sp>
      <p:pic>
        <p:nvPicPr>
          <p:cNvPr id="13" name="Picture 2" descr="New Every Morning  The Prison Of The Pas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30120" y="2507794"/>
            <a:ext cx="3534770" cy="36847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098061" y="6309374"/>
            <a:ext cx="763607" cy="276999"/>
          </a:xfrm>
          <a:prstGeom prst="rect">
            <a:avLst/>
          </a:prstGeom>
          <a:noFill/>
        </p:spPr>
        <p:txBody>
          <a:bodyPr wrap="none" rtlCol="0">
            <a:spAutoFit/>
          </a:bodyPr>
          <a:lstStyle/>
          <a:p>
            <a:r>
              <a:rPr lang="en-GB" sz="1200" smtClean="0"/>
              <a:t>Avert.org</a:t>
            </a:r>
            <a:endParaRPr lang="en-GB" sz="12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71365" y="389243"/>
            <a:ext cx="2717511" cy="2035479"/>
          </a:xfrm>
          <a:prstGeom prst="rect">
            <a:avLst/>
          </a:prstGeom>
        </p:spPr>
      </p:pic>
      <p:pic>
        <p:nvPicPr>
          <p:cNvPr id="8" name="Picture 7"/>
          <p:cNvPicPr>
            <a:picLocks noChangeAspect="1"/>
          </p:cNvPicPr>
          <p:nvPr/>
        </p:nvPicPr>
        <p:blipFill>
          <a:blip r:embed="rId5"/>
          <a:stretch>
            <a:fillRect/>
          </a:stretch>
        </p:blipFill>
        <p:spPr>
          <a:xfrm>
            <a:off x="9211924" y="766225"/>
            <a:ext cx="2267940" cy="1692232"/>
          </a:xfrm>
          <a:prstGeom prst="rect">
            <a:avLst/>
          </a:prstGeom>
        </p:spPr>
      </p:pic>
    </p:spTree>
    <p:extLst>
      <p:ext uri="{BB962C8B-B14F-4D97-AF65-F5344CB8AC3E}">
        <p14:creationId xmlns:p14="http://schemas.microsoft.com/office/powerpoint/2010/main" val="116664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ZA" sz="4400" dirty="0" smtClean="0"/>
              <a:t>Prisoners’ </a:t>
            </a:r>
            <a:r>
              <a:rPr lang="en-ZA" sz="4400" dirty="0"/>
              <a:t>rights in South Africa</a:t>
            </a:r>
          </a:p>
        </p:txBody>
      </p:sp>
      <p:sp>
        <p:nvSpPr>
          <p:cNvPr id="5" name="Text Placeholder 4"/>
          <p:cNvSpPr>
            <a:spLocks noGrp="1"/>
          </p:cNvSpPr>
          <p:nvPr>
            <p:ph sz="half" idx="1"/>
          </p:nvPr>
        </p:nvSpPr>
        <p:spPr>
          <a:xfrm>
            <a:off x="750518" y="1577610"/>
            <a:ext cx="5994820" cy="2305460"/>
          </a:xfrm>
        </p:spPr>
        <p:txBody>
          <a:bodyPr>
            <a:normAutofit/>
          </a:bodyPr>
          <a:lstStyle/>
          <a:p>
            <a:pPr marL="285750" indent="-285750">
              <a:lnSpc>
                <a:spcPct val="100000"/>
              </a:lnSpc>
              <a:buFont typeface="Arial" panose="020B0604020202020204" pitchFamily="34" charset="0"/>
              <a:buChar char="•"/>
            </a:pPr>
            <a:r>
              <a:rPr lang="en-ZA" sz="2400" dirty="0" smtClean="0"/>
              <a:t>Strong support for prisoners’ rights in South Africa - backed by the Constitution</a:t>
            </a:r>
          </a:p>
          <a:p>
            <a:pPr marL="285750" indent="-285750">
              <a:lnSpc>
                <a:spcPct val="100000"/>
              </a:lnSpc>
              <a:buFont typeface="Arial" panose="020B0604020202020204" pitchFamily="34" charset="0"/>
              <a:buChar char="•"/>
            </a:pPr>
            <a:r>
              <a:rPr lang="en-ZA" sz="2400" dirty="0" smtClean="0"/>
              <a:t>A lot of advocacy work has resulted in access to healthcare and HIV services in prison</a:t>
            </a:r>
            <a:endParaRPr lang="en-ZA" sz="2400" dirty="0"/>
          </a:p>
        </p:txBody>
      </p:sp>
      <p:sp>
        <p:nvSpPr>
          <p:cNvPr id="6" name="Rectangle 5"/>
          <p:cNvSpPr/>
          <p:nvPr/>
        </p:nvSpPr>
        <p:spPr>
          <a:xfrm>
            <a:off x="750518" y="3883072"/>
            <a:ext cx="6236871" cy="218521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spcAft>
                <a:spcPts val="600"/>
              </a:spcAft>
            </a:pPr>
            <a:r>
              <a:rPr lang="en-ZA" dirty="0">
                <a:ea typeface="Times New Roman" panose="02020603050405020304" pitchFamily="18" charset="0"/>
              </a:rPr>
              <a:t>Everyone who is detained, including every sentenced prisoner, has the right to conditions of detention that are consistent with human dignity, including at least exercise and the provision, at state expense, of adequate accommodation, nutrition, reading material and medical treatment.</a:t>
            </a:r>
          </a:p>
          <a:p>
            <a:pPr algn="ctr">
              <a:spcAft>
                <a:spcPts val="600"/>
              </a:spcAft>
            </a:pPr>
            <a:r>
              <a:rPr lang="en-ZA" dirty="0">
                <a:ea typeface="Times New Roman" panose="02020603050405020304" pitchFamily="18" charset="0"/>
              </a:rPr>
              <a:t> </a:t>
            </a:r>
          </a:p>
          <a:p>
            <a:pPr algn="ctr">
              <a:spcAft>
                <a:spcPts val="600"/>
              </a:spcAft>
            </a:pPr>
            <a:r>
              <a:rPr lang="en-ZA" dirty="0">
                <a:ea typeface="Times New Roman" panose="02020603050405020304" pitchFamily="18" charset="0"/>
              </a:rPr>
              <a:t>Section 35(2)(e) Constitution of South Africa </a:t>
            </a:r>
            <a:endParaRPr lang="en-ZA" dirty="0">
              <a:effectLst/>
              <a:ea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7197818" y="1027906"/>
            <a:ext cx="4525000" cy="5278021"/>
          </a:xfrm>
          <a:prstGeom prst="rect">
            <a:avLst/>
          </a:prstGeom>
          <a:ln w="3175">
            <a:solidFill>
              <a:schemeClr val="tx1"/>
            </a:solidFill>
          </a:ln>
        </p:spPr>
      </p:pic>
      <p:sp>
        <p:nvSpPr>
          <p:cNvPr id="17" name="Rectangle 16"/>
          <p:cNvSpPr/>
          <p:nvPr/>
        </p:nvSpPr>
        <p:spPr>
          <a:xfrm>
            <a:off x="9832457" y="6305927"/>
            <a:ext cx="2342841" cy="276999"/>
          </a:xfrm>
          <a:prstGeom prst="rect">
            <a:avLst/>
          </a:prstGeom>
        </p:spPr>
        <p:txBody>
          <a:bodyPr wrap="square">
            <a:spAutoFit/>
          </a:bodyPr>
          <a:lstStyle/>
          <a:p>
            <a:r>
              <a:rPr lang="en-ZA" sz="1200" smtClean="0">
                <a:solidFill>
                  <a:srgbClr val="303030"/>
                </a:solidFill>
              </a:rPr>
              <a:t>Davies NECG et al.</a:t>
            </a:r>
            <a:r>
              <a:rPr lang="en-ZA" sz="1200" dirty="0">
                <a:solidFill>
                  <a:srgbClr val="303030"/>
                </a:solidFill>
              </a:rPr>
              <a:t> </a:t>
            </a:r>
            <a:r>
              <a:rPr lang="en-ZA" sz="1200" dirty="0" err="1">
                <a:solidFill>
                  <a:srgbClr val="303030"/>
                </a:solidFill>
              </a:rPr>
              <a:t>PLoS</a:t>
            </a:r>
            <a:r>
              <a:rPr lang="en-ZA" sz="1200" dirty="0">
                <a:solidFill>
                  <a:srgbClr val="303030"/>
                </a:solidFill>
              </a:rPr>
              <a:t> </a:t>
            </a:r>
            <a:r>
              <a:rPr lang="en-ZA" sz="1200" dirty="0" smtClean="0">
                <a:solidFill>
                  <a:srgbClr val="303030"/>
                </a:solidFill>
              </a:rPr>
              <a:t>ONE 2012</a:t>
            </a:r>
            <a:endParaRPr lang="en-ZA" sz="1200" dirty="0"/>
          </a:p>
        </p:txBody>
      </p:sp>
    </p:spTree>
    <p:extLst>
      <p:ext uri="{BB962C8B-B14F-4D97-AF65-F5344CB8AC3E}">
        <p14:creationId xmlns:p14="http://schemas.microsoft.com/office/powerpoint/2010/main" val="78884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69632" y="1010234"/>
            <a:ext cx="5157787" cy="823912"/>
          </a:xfrm>
        </p:spPr>
        <p:txBody>
          <a:bodyPr/>
          <a:lstStyle/>
          <a:p>
            <a:r>
              <a:rPr lang="en-GB" sz="3200" dirty="0" smtClean="0"/>
              <a:t>The Good News</a:t>
            </a:r>
            <a:endParaRPr lang="en-GB" sz="3200" dirty="0"/>
          </a:p>
        </p:txBody>
      </p:sp>
      <p:sp>
        <p:nvSpPr>
          <p:cNvPr id="7" name="Text Placeholder 6"/>
          <p:cNvSpPr>
            <a:spLocks noGrp="1"/>
          </p:cNvSpPr>
          <p:nvPr>
            <p:ph type="body" sz="quarter" idx="3"/>
          </p:nvPr>
        </p:nvSpPr>
        <p:spPr>
          <a:xfrm>
            <a:off x="6172200" y="1010234"/>
            <a:ext cx="5183188" cy="823912"/>
          </a:xfrm>
        </p:spPr>
        <p:txBody>
          <a:bodyPr>
            <a:normAutofit/>
          </a:bodyPr>
          <a:lstStyle/>
          <a:p>
            <a:r>
              <a:rPr lang="en-GB" sz="3200" dirty="0" smtClean="0"/>
              <a:t>The Not So Good News</a:t>
            </a:r>
            <a:endParaRPr lang="en-GB" sz="3200" dirty="0"/>
          </a:p>
        </p:txBody>
      </p:sp>
      <p:pic>
        <p:nvPicPr>
          <p:cNvPr id="6" name="Picture 5"/>
          <p:cNvPicPr>
            <a:picLocks noChangeAspect="1"/>
          </p:cNvPicPr>
          <p:nvPr/>
        </p:nvPicPr>
        <p:blipFill>
          <a:blip r:embed="rId3"/>
          <a:stretch>
            <a:fillRect/>
          </a:stretch>
        </p:blipFill>
        <p:spPr>
          <a:xfrm>
            <a:off x="6259116" y="1951639"/>
            <a:ext cx="5556436" cy="3006913"/>
          </a:xfrm>
          <a:prstGeom prst="rect">
            <a:avLst/>
          </a:prstGeom>
        </p:spPr>
      </p:pic>
      <p:pic>
        <p:nvPicPr>
          <p:cNvPr id="10" name="Picture 9"/>
          <p:cNvPicPr>
            <a:picLocks noChangeAspect="1"/>
          </p:cNvPicPr>
          <p:nvPr/>
        </p:nvPicPr>
        <p:blipFill>
          <a:blip r:embed="rId4"/>
          <a:stretch>
            <a:fillRect/>
          </a:stretch>
        </p:blipFill>
        <p:spPr>
          <a:xfrm>
            <a:off x="491329" y="1987129"/>
            <a:ext cx="5680871" cy="2648579"/>
          </a:xfrm>
          <a:prstGeom prst="rect">
            <a:avLst/>
          </a:prstGeom>
        </p:spPr>
      </p:pic>
      <p:sp>
        <p:nvSpPr>
          <p:cNvPr id="11" name="Rectangle 10"/>
          <p:cNvSpPr/>
          <p:nvPr/>
        </p:nvSpPr>
        <p:spPr>
          <a:xfrm>
            <a:off x="4540544" y="6278970"/>
            <a:ext cx="7651456" cy="276999"/>
          </a:xfrm>
          <a:prstGeom prst="rect">
            <a:avLst/>
          </a:prstGeom>
        </p:spPr>
        <p:txBody>
          <a:bodyPr wrap="square">
            <a:spAutoFit/>
          </a:bodyPr>
          <a:lstStyle/>
          <a:p>
            <a:r>
              <a:rPr lang="en-ZA" sz="1200" dirty="0"/>
              <a:t>http://</a:t>
            </a:r>
            <a:r>
              <a:rPr lang="en-ZA" sz="1200" dirty="0" err="1" smtClean="0"/>
              <a:t>www.gov.za</a:t>
            </a:r>
            <a:r>
              <a:rPr lang="en-ZA" sz="1200" dirty="0" smtClean="0"/>
              <a:t>/speeches/correctional-services-making-strides-towards-improved-healthcare-inmates-19-apr-2016</a:t>
            </a:r>
            <a:endParaRPr lang="en-ZA" sz="1200" dirty="0"/>
          </a:p>
        </p:txBody>
      </p:sp>
    </p:spTree>
    <p:extLst>
      <p:ext uri="{BB962C8B-B14F-4D97-AF65-F5344CB8AC3E}">
        <p14:creationId xmlns:p14="http://schemas.microsoft.com/office/powerpoint/2010/main" val="903908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Prisoners – What do we know?</a:t>
            </a:r>
            <a:endParaRPr lang="en-ZA" dirty="0"/>
          </a:p>
        </p:txBody>
      </p:sp>
      <p:sp>
        <p:nvSpPr>
          <p:cNvPr id="3" name="Content Placeholder 2"/>
          <p:cNvSpPr>
            <a:spLocks noGrp="1"/>
          </p:cNvSpPr>
          <p:nvPr>
            <p:ph idx="1"/>
          </p:nvPr>
        </p:nvSpPr>
        <p:spPr/>
        <p:txBody>
          <a:bodyPr>
            <a:normAutofit/>
          </a:bodyPr>
          <a:lstStyle/>
          <a:p>
            <a:pPr>
              <a:lnSpc>
                <a:spcPct val="100000"/>
              </a:lnSpc>
            </a:pPr>
            <a:r>
              <a:rPr lang="en-ZA" sz="3200" dirty="0" smtClean="0"/>
              <a:t>Very little research specifically on prisoners</a:t>
            </a:r>
          </a:p>
          <a:p>
            <a:pPr lvl="1">
              <a:lnSpc>
                <a:spcPct val="100000"/>
              </a:lnSpc>
            </a:pPr>
            <a:r>
              <a:rPr lang="en-ZA" sz="2800" dirty="0" smtClean="0"/>
              <a:t>part of sub-groups in research </a:t>
            </a:r>
            <a:r>
              <a:rPr lang="en-ZA" sz="2800" dirty="0" err="1" smtClean="0"/>
              <a:t>e.g</a:t>
            </a:r>
            <a:r>
              <a:rPr lang="en-ZA" sz="2800" dirty="0" smtClean="0"/>
              <a:t> PWIDs, MSMs</a:t>
            </a:r>
          </a:p>
          <a:p>
            <a:pPr>
              <a:lnSpc>
                <a:spcPct val="100000"/>
              </a:lnSpc>
            </a:pPr>
            <a:r>
              <a:rPr lang="en-ZA" sz="3200" dirty="0" smtClean="0"/>
              <a:t>Prisoners </a:t>
            </a:r>
            <a:r>
              <a:rPr lang="en-ZA" sz="3200" dirty="0"/>
              <a:t>and PrEP: the primary issue relates to access to </a:t>
            </a:r>
            <a:r>
              <a:rPr lang="en-ZA" sz="3200" dirty="0" smtClean="0"/>
              <a:t>healthcare </a:t>
            </a:r>
            <a:r>
              <a:rPr lang="en-ZA" sz="3200" dirty="0"/>
              <a:t>in prison, and specifically </a:t>
            </a:r>
            <a:r>
              <a:rPr lang="en-ZA" sz="3200" b="1" dirty="0"/>
              <a:t>HIV prevention and treatment </a:t>
            </a:r>
            <a:r>
              <a:rPr lang="en-ZA" sz="3200" b="1" dirty="0" smtClean="0"/>
              <a:t>programmes</a:t>
            </a:r>
            <a:endParaRPr lang="en-ZA" sz="3200" dirty="0"/>
          </a:p>
          <a:p>
            <a:pPr lvl="1">
              <a:lnSpc>
                <a:spcPct val="100000"/>
              </a:lnSpc>
            </a:pPr>
            <a:r>
              <a:rPr lang="en-ZA" sz="2800" dirty="0" smtClean="0"/>
              <a:t>Need </a:t>
            </a:r>
            <a:r>
              <a:rPr lang="en-ZA" sz="2800" u="sng" dirty="0" smtClean="0"/>
              <a:t>consistent</a:t>
            </a:r>
            <a:r>
              <a:rPr lang="en-ZA" sz="2800" dirty="0" smtClean="0"/>
              <a:t> </a:t>
            </a:r>
            <a:r>
              <a:rPr lang="en-ZA" sz="2800" dirty="0"/>
              <a:t>provision of ART and </a:t>
            </a:r>
            <a:r>
              <a:rPr lang="en-ZA" sz="2800" dirty="0" err="1" smtClean="0"/>
              <a:t>PrEP</a:t>
            </a:r>
            <a:endParaRPr lang="en-ZA" sz="2800" dirty="0" smtClean="0"/>
          </a:p>
          <a:p>
            <a:pPr>
              <a:lnSpc>
                <a:spcPct val="100000"/>
              </a:lnSpc>
            </a:pPr>
            <a:r>
              <a:rPr lang="en-ZA" sz="3200" dirty="0" smtClean="0"/>
              <a:t>TB and HIV: co-infection in prisons is high </a:t>
            </a:r>
          </a:p>
          <a:p>
            <a:pPr>
              <a:lnSpc>
                <a:spcPct val="100000"/>
              </a:lnSpc>
            </a:pPr>
            <a:endParaRPr lang="en-ZA" sz="3200" dirty="0"/>
          </a:p>
        </p:txBody>
      </p:sp>
    </p:spTree>
    <p:extLst>
      <p:ext uri="{BB962C8B-B14F-4D97-AF65-F5344CB8AC3E}">
        <p14:creationId xmlns:p14="http://schemas.microsoft.com/office/powerpoint/2010/main" val="1349034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nSpc>
                <a:spcPct val="100000"/>
              </a:lnSpc>
            </a:pPr>
            <a:r>
              <a:rPr lang="en-ZA" dirty="0" smtClean="0"/>
              <a:t>References</a:t>
            </a:r>
            <a:endParaRPr lang="en-ZA" dirty="0"/>
          </a:p>
        </p:txBody>
      </p:sp>
      <p:sp>
        <p:nvSpPr>
          <p:cNvPr id="3" name="Content Placeholder 2"/>
          <p:cNvSpPr>
            <a:spLocks noGrp="1"/>
          </p:cNvSpPr>
          <p:nvPr>
            <p:ph idx="1"/>
          </p:nvPr>
        </p:nvSpPr>
        <p:spPr>
          <a:xfrm>
            <a:off x="838200" y="1453019"/>
            <a:ext cx="10515600" cy="4723944"/>
          </a:xfrm>
        </p:spPr>
        <p:txBody>
          <a:bodyPr vert="horz" lIns="91440" tIns="45720" rIns="91440" bIns="45720" rtlCol="0">
            <a:noAutofit/>
          </a:bodyPr>
          <a:lstStyle/>
          <a:p>
            <a:pPr marL="285750" indent="-285750">
              <a:lnSpc>
                <a:spcPct val="100000"/>
              </a:lnSpc>
              <a:spcBef>
                <a:spcPts val="0"/>
              </a:spcBef>
              <a:buFont typeface="Arial" panose="020B0604020202020204" pitchFamily="34" charset="0"/>
            </a:pPr>
            <a:r>
              <a:rPr lang="en-ZA" sz="1600" dirty="0"/>
              <a:t>Davies NECG, </a:t>
            </a:r>
            <a:r>
              <a:rPr lang="en-ZA" sz="1600" dirty="0" err="1"/>
              <a:t>Karstaedt</a:t>
            </a:r>
            <a:r>
              <a:rPr lang="en-ZA" sz="1600" dirty="0"/>
              <a:t> AS. Antiretroviral Outcomes in South African Prisoners: A Retrospective Cohort Analysis. Lama JR, ed. </a:t>
            </a:r>
            <a:r>
              <a:rPr lang="en-ZA" sz="1600" dirty="0" err="1"/>
              <a:t>PLoS</a:t>
            </a:r>
            <a:r>
              <a:rPr lang="en-ZA" sz="1600" dirty="0"/>
              <a:t> ONE. 2012;7(3):e33309. </a:t>
            </a:r>
            <a:endParaRPr lang="en-US" sz="1600" dirty="0"/>
          </a:p>
          <a:p>
            <a:pPr marL="285750" indent="-285750">
              <a:lnSpc>
                <a:spcPct val="100000"/>
              </a:lnSpc>
              <a:spcBef>
                <a:spcPts val="0"/>
              </a:spcBef>
              <a:buFont typeface="Arial" panose="020B0604020202020204" pitchFamily="34" charset="0"/>
            </a:pPr>
            <a:r>
              <a:rPr lang="en-ZA" sz="1600" dirty="0"/>
              <a:t>http://</a:t>
            </a:r>
            <a:r>
              <a:rPr lang="en-ZA" sz="1600" dirty="0" err="1" smtClean="0"/>
              <a:t>www.gov.za</a:t>
            </a:r>
            <a:r>
              <a:rPr lang="en-ZA" sz="1600" dirty="0" smtClean="0"/>
              <a:t>/speeches/correctional-services-making-strides-towards-improved-healthcare-inmates-19-apr-2016-0000</a:t>
            </a:r>
            <a:endParaRPr lang="en-US" sz="1600" dirty="0"/>
          </a:p>
          <a:p>
            <a:pPr marL="285750" indent="-285750">
              <a:lnSpc>
                <a:spcPct val="100000"/>
              </a:lnSpc>
              <a:spcBef>
                <a:spcPts val="0"/>
              </a:spcBef>
              <a:buFont typeface="Arial" panose="020B0604020202020204" pitchFamily="34" charset="0"/>
            </a:pPr>
            <a:r>
              <a:rPr lang="en-US" sz="1600" dirty="0"/>
              <a:t>Lancet Series: HIV and related infections in prisoners July 14, 2016</a:t>
            </a:r>
            <a:endParaRPr lang="en-ZA" sz="1600" dirty="0"/>
          </a:p>
        </p:txBody>
      </p:sp>
    </p:spTree>
    <p:extLst>
      <p:ext uri="{BB962C8B-B14F-4D97-AF65-F5344CB8AC3E}">
        <p14:creationId xmlns:p14="http://schemas.microsoft.com/office/powerpoint/2010/main" val="8320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Acknowledgements</a:t>
            </a:r>
            <a:endParaRPr lang="en-GB" dirty="0"/>
          </a:p>
        </p:txBody>
      </p:sp>
      <p:sp>
        <p:nvSpPr>
          <p:cNvPr id="8" name="TextBox 7"/>
          <p:cNvSpPr txBox="1"/>
          <p:nvPr/>
        </p:nvSpPr>
        <p:spPr>
          <a:xfrm>
            <a:off x="838199" y="1690688"/>
            <a:ext cx="10404457" cy="1384995"/>
          </a:xfrm>
          <a:prstGeom prst="rect">
            <a:avLst/>
          </a:prstGeom>
          <a:noFill/>
        </p:spPr>
        <p:txBody>
          <a:bodyPr wrap="square" rtlCol="0">
            <a:spAutoFit/>
          </a:bodyPr>
          <a:lstStyle/>
          <a:p>
            <a:pPr algn="ctr"/>
            <a:r>
              <a:rPr lang="en-GB" sz="2800" dirty="0" smtClean="0"/>
              <a:t>With thanks to: </a:t>
            </a:r>
          </a:p>
          <a:p>
            <a:pPr algn="ctr"/>
            <a:r>
              <a:rPr lang="en-GB" sz="2800" dirty="0" smtClean="0"/>
              <a:t>The Southern African </a:t>
            </a:r>
            <a:r>
              <a:rPr lang="en-GB" sz="2800" smtClean="0"/>
              <a:t>HIV Clinicians </a:t>
            </a:r>
            <a:r>
              <a:rPr lang="en-GB" sz="2800" dirty="0" smtClean="0"/>
              <a:t>Society</a:t>
            </a:r>
          </a:p>
          <a:p>
            <a:pPr algn="ctr"/>
            <a:r>
              <a:rPr lang="en-GB" sz="2800" dirty="0" smtClean="0"/>
              <a:t>Wits Reproductive Health and HIV Institute (Melanie </a:t>
            </a:r>
            <a:r>
              <a:rPr lang="en-GB" sz="2800" dirty="0" err="1" smtClean="0"/>
              <a:t>Pleaner</a:t>
            </a:r>
            <a:r>
              <a:rPr lang="en-GB" sz="2800" dirty="0" smtClean="0"/>
              <a:t>)</a:t>
            </a:r>
          </a:p>
        </p:txBody>
      </p:sp>
      <p:grpSp>
        <p:nvGrpSpPr>
          <p:cNvPr id="6" name="Group 5"/>
          <p:cNvGrpSpPr/>
          <p:nvPr/>
        </p:nvGrpSpPr>
        <p:grpSpPr>
          <a:xfrm>
            <a:off x="2569100" y="3904000"/>
            <a:ext cx="7053801" cy="2466268"/>
            <a:chOff x="2519768" y="3904000"/>
            <a:chExt cx="7053801" cy="2466268"/>
          </a:xfrm>
        </p:grpSpPr>
        <p:pic>
          <p:nvPicPr>
            <p:cNvPr id="7" name="image2.png"/>
            <p:cNvPicPr/>
            <p:nvPr/>
          </p:nvPicPr>
          <p:blipFill>
            <a:blip r:embed="rId3">
              <a:extLst/>
            </a:blip>
            <a:stretch>
              <a:fillRect/>
            </a:stretch>
          </p:blipFill>
          <p:spPr>
            <a:xfrm>
              <a:off x="7031912" y="3904000"/>
              <a:ext cx="2541657" cy="2466268"/>
            </a:xfrm>
            <a:prstGeom prst="rect">
              <a:avLst/>
            </a:prstGeom>
            <a:ln w="12700">
              <a:miter lim="400000"/>
            </a:ln>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19768" y="3936506"/>
              <a:ext cx="3750972" cy="2401256"/>
            </a:xfrm>
            <a:prstGeom prst="rect">
              <a:avLst/>
            </a:prstGeom>
          </p:spPr>
        </p:pic>
      </p:grpSp>
    </p:spTree>
    <p:extLst>
      <p:ext uri="{BB962C8B-B14F-4D97-AF65-F5344CB8AC3E}">
        <p14:creationId xmlns:p14="http://schemas.microsoft.com/office/powerpoint/2010/main" val="36812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21EF63-34F5-7F46-80E8-D31D045131C9}" vid="{958778CC-7337-FB4E-A207-D346C5593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SAHIVCS v2</Template>
  <TotalTime>7</TotalTime>
  <Words>330</Words>
  <Application>Microsoft Macintosh PowerPoint</Application>
  <PresentationFormat>Widescreen</PresentationFormat>
  <Paragraphs>54</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Times New Roman</vt:lpstr>
      <vt:lpstr>Arial</vt:lpstr>
      <vt:lpstr>Arial</vt:lpstr>
      <vt:lpstr>Office Theme</vt:lpstr>
      <vt:lpstr>Working with Different Groups</vt:lpstr>
      <vt:lpstr>Prisoners: Assumptions and stereotypes</vt:lpstr>
      <vt:lpstr>People in prison</vt:lpstr>
      <vt:lpstr>Prisoners’ rights in South Africa</vt:lpstr>
      <vt:lpstr>PowerPoint Presentation</vt:lpstr>
      <vt:lpstr>Prisoners – What do we know?</vt:lpstr>
      <vt:lpstr>References</vt:lpstr>
      <vt:lpstr>Acknowledgements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Different Groups</dc:title>
  <dc:creator>Dawn Greensides</dc:creator>
  <cp:lastModifiedBy>Dawn Greensides</cp:lastModifiedBy>
  <cp:revision>6</cp:revision>
  <cp:lastPrinted>2017-01-05T08:57:28Z</cp:lastPrinted>
  <dcterms:created xsi:type="dcterms:W3CDTF">2016-12-21T11:18:38Z</dcterms:created>
  <dcterms:modified xsi:type="dcterms:W3CDTF">2017-02-02T09:19:49Z</dcterms:modified>
</cp:coreProperties>
</file>