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handoutMasterIdLst>
    <p:handoutMasterId r:id="rId31"/>
  </p:handoutMasterIdLst>
  <p:sldIdLst>
    <p:sldId id="428" r:id="rId5"/>
    <p:sldId id="628" r:id="rId6"/>
    <p:sldId id="573" r:id="rId7"/>
    <p:sldId id="361" r:id="rId8"/>
    <p:sldId id="460" r:id="rId9"/>
    <p:sldId id="362" r:id="rId10"/>
    <p:sldId id="523" r:id="rId11"/>
    <p:sldId id="497" r:id="rId12"/>
    <p:sldId id="595" r:id="rId13"/>
    <p:sldId id="498" r:id="rId14"/>
    <p:sldId id="630" r:id="rId15"/>
    <p:sldId id="473" r:id="rId16"/>
    <p:sldId id="499" r:id="rId17"/>
    <p:sldId id="622" r:id="rId18"/>
    <p:sldId id="476" r:id="rId19"/>
    <p:sldId id="477" r:id="rId20"/>
    <p:sldId id="478" r:id="rId21"/>
    <p:sldId id="500" r:id="rId22"/>
    <p:sldId id="479" r:id="rId23"/>
    <p:sldId id="480" r:id="rId24"/>
    <p:sldId id="464" r:id="rId25"/>
    <p:sldId id="463" r:id="rId26"/>
    <p:sldId id="466" r:id="rId27"/>
    <p:sldId id="596" r:id="rId28"/>
    <p:sldId id="629" r:id="rId2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extLst/>
  </p:cmAuthor>
  <p:cmAuthor id="1" name="Elmari Briedenhann" initials="EB" lastIdx="2" clrIdx="0">
    <p:extLst/>
  </p:cmAuthor>
  <p:cmAuthor id="8" name="kerry aradhya" initials="" lastIdx="85" clrIdx="7"/>
  <p:cmAuthor id="2" name="Dawn Greensides" initials="DG" lastIdx="54" clrIdx="1">
    <p:extLst/>
  </p:cmAuthor>
  <p:cmAuthor id="3" name="Megan Dunbar" initials="MD" lastIdx="37" clrIdx="2">
    <p:extLst/>
  </p:cmAuthor>
  <p:cmAuthor id="4" name="Kristine Torjesen" initials="KT" lastIdx="95" clrIdx="3">
    <p:extLst/>
  </p:cmAuthor>
  <p:cmAuthor id="5" name="Martha Larson" initials="ML" lastIdx="12" clrIdx="4">
    <p:extLst/>
  </p:cmAuthor>
  <p:cmAuthor id="6" name="Melanie Pleaner" initials="MP" lastIdx="4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793"/>
    <a:srgbClr val="10394B"/>
    <a:srgbClr val="08885D"/>
    <a:srgbClr val="0BC788"/>
    <a:srgbClr val="0AB27A"/>
    <a:srgbClr val="71B4C9"/>
    <a:srgbClr val="00486D"/>
    <a:srgbClr val="DDDDDD"/>
    <a:srgbClr val="14A8C6"/>
    <a:srgbClr val="177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3"/>
    <p:restoredTop sz="95872" autoAdjust="0"/>
  </p:normalViewPr>
  <p:slideViewPr>
    <p:cSldViewPr snapToGrid="0" snapToObjects="1">
      <p:cViewPr varScale="1">
        <p:scale>
          <a:sx n="119" d="100"/>
          <a:sy n="119" d="100"/>
        </p:scale>
        <p:origin x="224" y="232"/>
      </p:cViewPr>
      <p:guideLst>
        <p:guide orient="horz" pos="3793"/>
        <p:guide pos="3863"/>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70" d="100"/>
          <a:sy n="70" d="100"/>
        </p:scale>
        <p:origin x="-3800"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3ACCDA-7F5F-B842-9550-78DE10C3E0BB}" type="doc">
      <dgm:prSet loTypeId="urn:microsoft.com/office/officeart/2005/8/layout/process1" loCatId="" qsTypeId="urn:microsoft.com/office/officeart/2005/8/quickstyle/simple4" qsCatId="simple" csTypeId="urn:microsoft.com/office/officeart/2005/8/colors/accent1_2" csCatId="accent1" phldr="1"/>
      <dgm:spPr/>
    </dgm:pt>
    <dgm:pt modelId="{7258C580-9E84-5F43-9AE8-9D3993522F62}">
      <dgm:prSet phldrT="[Text]"/>
      <dgm:spPr>
        <a:solidFill>
          <a:srgbClr val="178793"/>
        </a:solidFill>
      </dgm:spPr>
      <dgm:t>
        <a:bodyPr/>
        <a:lstStyle/>
        <a:p>
          <a:r>
            <a:rPr lang="en-ZA" dirty="0"/>
            <a:t>Also depends on </a:t>
          </a:r>
          <a:r>
            <a:rPr lang="en-ZA" u="sng" dirty="0"/>
            <a:t>country-specific</a:t>
          </a:r>
          <a:r>
            <a:rPr lang="en-ZA" dirty="0"/>
            <a:t> guidelines: </a:t>
          </a:r>
        </a:p>
        <a:p>
          <a:r>
            <a:rPr lang="en-ZA" dirty="0"/>
            <a:t>What is  approved? </a:t>
          </a:r>
        </a:p>
        <a:p>
          <a:r>
            <a:rPr lang="en-ZA" dirty="0"/>
            <a:t>What is available in the private sector? </a:t>
          </a:r>
        </a:p>
        <a:p>
          <a:r>
            <a:rPr lang="en-ZA" dirty="0"/>
            <a:t>What is available in the public sector?  </a:t>
          </a:r>
          <a:endParaRPr lang="en-GB" dirty="0"/>
        </a:p>
      </dgm:t>
    </dgm:pt>
    <dgm:pt modelId="{4BAF35DB-B824-0D4C-8F33-CF140187717A}" type="parTrans" cxnId="{662D6AF3-0E66-AD47-9CE9-A6D769CA7550}">
      <dgm:prSet/>
      <dgm:spPr/>
      <dgm:t>
        <a:bodyPr/>
        <a:lstStyle/>
        <a:p>
          <a:endParaRPr lang="en-GB"/>
        </a:p>
      </dgm:t>
    </dgm:pt>
    <dgm:pt modelId="{224D799B-5EA5-724F-9BF4-C25AD5F57ABB}" type="sibTrans" cxnId="{662D6AF3-0E66-AD47-9CE9-A6D769CA7550}">
      <dgm:prSet/>
      <dgm:spPr>
        <a:solidFill>
          <a:srgbClr val="00486D"/>
        </a:solidFill>
      </dgm:spPr>
      <dgm:t>
        <a:bodyPr/>
        <a:lstStyle/>
        <a:p>
          <a:endParaRPr lang="en-GB"/>
        </a:p>
      </dgm:t>
    </dgm:pt>
    <dgm:pt modelId="{B559757D-AB49-E342-ADFC-5450C22AAB6D}" type="pres">
      <dgm:prSet presAssocID="{6D3ACCDA-7F5F-B842-9550-78DE10C3E0BB}" presName="Name0" presStyleCnt="0">
        <dgm:presLayoutVars>
          <dgm:dir/>
          <dgm:resizeHandles val="exact"/>
        </dgm:presLayoutVars>
      </dgm:prSet>
      <dgm:spPr/>
    </dgm:pt>
    <dgm:pt modelId="{4F4DAA9A-1AEF-D34A-AB17-30CFA9CDF37B}" type="pres">
      <dgm:prSet presAssocID="{7258C580-9E84-5F43-9AE8-9D3993522F62}" presName="node" presStyleLbl="node1" presStyleIdx="0" presStyleCnt="1" custLinFactNeighborY="-789">
        <dgm:presLayoutVars>
          <dgm:bulletEnabled val="1"/>
        </dgm:presLayoutVars>
      </dgm:prSet>
      <dgm:spPr/>
    </dgm:pt>
  </dgm:ptLst>
  <dgm:cxnLst>
    <dgm:cxn modelId="{0A137822-301B-433D-8888-3F01A0743B30}" type="presOf" srcId="{6D3ACCDA-7F5F-B842-9550-78DE10C3E0BB}" destId="{B559757D-AB49-E342-ADFC-5450C22AAB6D}" srcOrd="0" destOrd="0" presId="urn:microsoft.com/office/officeart/2005/8/layout/process1"/>
    <dgm:cxn modelId="{5153103C-0ABD-4F5D-9636-EA710A94AEDC}" type="presOf" srcId="{7258C580-9E84-5F43-9AE8-9D3993522F62}" destId="{4F4DAA9A-1AEF-D34A-AB17-30CFA9CDF37B}" srcOrd="0" destOrd="0" presId="urn:microsoft.com/office/officeart/2005/8/layout/process1"/>
    <dgm:cxn modelId="{662D6AF3-0E66-AD47-9CE9-A6D769CA7550}" srcId="{6D3ACCDA-7F5F-B842-9550-78DE10C3E0BB}" destId="{7258C580-9E84-5F43-9AE8-9D3993522F62}" srcOrd="0" destOrd="0" parTransId="{4BAF35DB-B824-0D4C-8F33-CF140187717A}" sibTransId="{224D799B-5EA5-724F-9BF4-C25AD5F57ABB}"/>
    <dgm:cxn modelId="{DA046CFA-C0E2-4484-9F24-39BC0D42DF27}" type="presParOf" srcId="{B559757D-AB49-E342-ADFC-5450C22AAB6D}" destId="{4F4DAA9A-1AEF-D34A-AB17-30CFA9CDF37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DAA9A-1AEF-D34A-AB17-30CFA9CDF37B}">
      <dsp:nvSpPr>
        <dsp:cNvPr id="0" name=""/>
        <dsp:cNvSpPr/>
      </dsp:nvSpPr>
      <dsp:spPr>
        <a:xfrm>
          <a:off x="4448" y="0"/>
          <a:ext cx="9101575" cy="1609206"/>
        </a:xfrm>
        <a:prstGeom prst="roundRect">
          <a:avLst>
            <a:gd name="adj" fmla="val 10000"/>
          </a:avLst>
        </a:prstGeom>
        <a:solidFill>
          <a:srgbClr val="178793"/>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ZA" sz="1900" kern="1200" dirty="0"/>
            <a:t>Also depends on </a:t>
          </a:r>
          <a:r>
            <a:rPr lang="en-ZA" sz="1900" u="sng" kern="1200" dirty="0"/>
            <a:t>country-specific</a:t>
          </a:r>
          <a:r>
            <a:rPr lang="en-ZA" sz="1900" kern="1200" dirty="0"/>
            <a:t> guidelines: </a:t>
          </a:r>
        </a:p>
        <a:p>
          <a:pPr marL="0" lvl="0" indent="0" algn="ctr" defTabSz="844550">
            <a:lnSpc>
              <a:spcPct val="90000"/>
            </a:lnSpc>
            <a:spcBef>
              <a:spcPct val="0"/>
            </a:spcBef>
            <a:spcAft>
              <a:spcPct val="35000"/>
            </a:spcAft>
            <a:buNone/>
          </a:pPr>
          <a:r>
            <a:rPr lang="en-ZA" sz="1900" kern="1200" dirty="0"/>
            <a:t>What is  approved? </a:t>
          </a:r>
        </a:p>
        <a:p>
          <a:pPr marL="0" lvl="0" indent="0" algn="ctr" defTabSz="844550">
            <a:lnSpc>
              <a:spcPct val="90000"/>
            </a:lnSpc>
            <a:spcBef>
              <a:spcPct val="0"/>
            </a:spcBef>
            <a:spcAft>
              <a:spcPct val="35000"/>
            </a:spcAft>
            <a:buNone/>
          </a:pPr>
          <a:r>
            <a:rPr lang="en-ZA" sz="1900" kern="1200" dirty="0"/>
            <a:t>What is available in the private sector? </a:t>
          </a:r>
        </a:p>
        <a:p>
          <a:pPr marL="0" lvl="0" indent="0" algn="ctr" defTabSz="844550">
            <a:lnSpc>
              <a:spcPct val="90000"/>
            </a:lnSpc>
            <a:spcBef>
              <a:spcPct val="0"/>
            </a:spcBef>
            <a:spcAft>
              <a:spcPct val="35000"/>
            </a:spcAft>
            <a:buNone/>
          </a:pPr>
          <a:r>
            <a:rPr lang="en-ZA" sz="1900" kern="1200" dirty="0"/>
            <a:t>What is available in the public sector?  </a:t>
          </a:r>
          <a:endParaRPr lang="en-GB" sz="1900" kern="1200" dirty="0"/>
        </a:p>
      </dsp:txBody>
      <dsp:txXfrm>
        <a:off x="51580" y="47132"/>
        <a:ext cx="9007311" cy="15149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2018/12/05</a:t>
            </a:fld>
            <a:endParaRPr lang="en-ZA"/>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12/5/18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ho.int/publications/guidelines/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a:t>
            </a:fld>
            <a:endParaRPr lang="en-US"/>
          </a:p>
        </p:txBody>
      </p:sp>
    </p:spTree>
    <p:extLst>
      <p:ext uri="{BB962C8B-B14F-4D97-AF65-F5344CB8AC3E}">
        <p14:creationId xmlns:p14="http://schemas.microsoft.com/office/powerpoint/2010/main" val="65678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Points to note: </a:t>
            </a:r>
          </a:p>
          <a:p>
            <a:r>
              <a:rPr lang="en-ZA" dirty="0"/>
              <a:t>PrEP should not be promoted as a </a:t>
            </a:r>
            <a:r>
              <a:rPr lang="en-ZA" dirty="0" err="1"/>
              <a:t>standlone</a:t>
            </a:r>
            <a:r>
              <a:rPr lang="en-ZA" dirty="0"/>
              <a:t> prevention</a:t>
            </a:r>
          </a:p>
          <a:p>
            <a:r>
              <a:rPr lang="en-ZA" dirty="0"/>
              <a:t>PrEP</a:t>
            </a:r>
            <a:r>
              <a:rPr lang="en-ZA" baseline="0" dirty="0"/>
              <a:t> is one of several prevention options. </a:t>
            </a:r>
          </a:p>
          <a:p>
            <a:r>
              <a:rPr lang="en-ZA" baseline="0" dirty="0"/>
              <a:t>PrEP does not protect against pregnancy and STIs</a:t>
            </a:r>
          </a:p>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11</a:t>
            </a:fld>
            <a:endParaRPr lang="en-US"/>
          </a:p>
        </p:txBody>
      </p:sp>
    </p:spTree>
    <p:extLst>
      <p:ext uri="{BB962C8B-B14F-4D97-AF65-F5344CB8AC3E}">
        <p14:creationId xmlns:p14="http://schemas.microsoft.com/office/powerpoint/2010/main" val="1052633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13</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637056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ChangeArrowheads="1" noTextEdit="1"/>
          </p:cNvSpPr>
          <p:nvPr>
            <p:ph type="sldImg"/>
          </p:nvPr>
        </p:nvSpPr>
        <p:spPr/>
      </p:sp>
      <p:sp>
        <p:nvSpPr>
          <p:cNvPr id="4098" name="Notes Placeholder 2"/>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10411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50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p:txBody>
      </p:sp>
      <p:sp>
        <p:nvSpPr>
          <p:cNvPr id="345092" name="Slide Number Placeholder 3"/>
          <p:cNvSpPr>
            <a:spLocks noGrp="1"/>
          </p:cNvSpPr>
          <p:nvPr>
            <p:ph type="sldNum" sz="quarter" idx="5"/>
          </p:nvPr>
        </p:nvSpPr>
        <p:spPr bwMode="auto">
          <a:xfrm>
            <a:off x="5558806" y="6700750"/>
            <a:ext cx="4253231" cy="3522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D457874-8D5C-6D48-8F3F-9762069BEE4B}" type="slidenum">
              <a:rPr lang="en-US" altLang="en-US">
                <a:solidFill>
                  <a:prstClr val="black"/>
                </a:solidFill>
              </a:rPr>
              <a:pPr/>
              <a:t>15</a:t>
            </a:fld>
            <a:endParaRPr lang="en-US" altLang="en-US">
              <a:solidFill>
                <a:prstClr val="black"/>
              </a:solidFill>
            </a:endParaRPr>
          </a:p>
        </p:txBody>
      </p:sp>
    </p:spTree>
    <p:extLst>
      <p:ext uri="{BB962C8B-B14F-4D97-AF65-F5344CB8AC3E}">
        <p14:creationId xmlns:p14="http://schemas.microsoft.com/office/powerpoint/2010/main" val="18629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tLang="en-US" dirty="0"/>
          </a:p>
        </p:txBody>
      </p:sp>
      <p:sp>
        <p:nvSpPr>
          <p:cNvPr id="346116" name="Slide Number Placeholder 3"/>
          <p:cNvSpPr>
            <a:spLocks noGrp="1"/>
          </p:cNvSpPr>
          <p:nvPr>
            <p:ph type="sldNum" sz="quarter" idx="5"/>
          </p:nvPr>
        </p:nvSpPr>
        <p:spPr bwMode="auto">
          <a:xfrm>
            <a:off x="5558806" y="6700750"/>
            <a:ext cx="4253231" cy="3522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0D83672-275D-8B46-90D8-3E1803232CCA}" type="slidenum">
              <a:rPr lang="en-US" altLang="en-US">
                <a:solidFill>
                  <a:prstClr val="black"/>
                </a:solidFill>
              </a:rPr>
              <a:pPr/>
              <a:t>16</a:t>
            </a:fld>
            <a:endParaRPr lang="en-US" altLang="en-US">
              <a:solidFill>
                <a:prstClr val="black"/>
              </a:solidFill>
            </a:endParaRPr>
          </a:p>
        </p:txBody>
      </p:sp>
    </p:spTree>
    <p:extLst>
      <p:ext uri="{BB962C8B-B14F-4D97-AF65-F5344CB8AC3E}">
        <p14:creationId xmlns:p14="http://schemas.microsoft.com/office/powerpoint/2010/main" val="1456691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altLang="en-US" dirty="0"/>
          </a:p>
        </p:txBody>
      </p:sp>
      <p:sp>
        <p:nvSpPr>
          <p:cNvPr id="346116" name="Slide Number Placeholder 3"/>
          <p:cNvSpPr>
            <a:spLocks noGrp="1"/>
          </p:cNvSpPr>
          <p:nvPr>
            <p:ph type="sldNum" sz="quarter" idx="5"/>
          </p:nvPr>
        </p:nvSpPr>
        <p:spPr bwMode="auto">
          <a:xfrm>
            <a:off x="5558806" y="6700750"/>
            <a:ext cx="4253231" cy="35224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0D83672-275D-8B46-90D8-3E1803232CCA}" type="slidenum">
              <a:rPr lang="en-US" altLang="en-US">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243630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Ref: WHO Implementation tool for pre-exposure prophylaxis (PrEP) of HIV infection. Module 1: Clinical. Geneva: World Health Organization; 2017 (WHO/HIV/2017.17). Licence: CC BY-NC-SA 3.0 IGO.</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18</a:t>
            </a:fld>
            <a:endParaRPr lang="en-US"/>
          </a:p>
        </p:txBody>
      </p:sp>
    </p:spTree>
    <p:extLst>
      <p:ext uri="{BB962C8B-B14F-4D97-AF65-F5344CB8AC3E}">
        <p14:creationId xmlns:p14="http://schemas.microsoft.com/office/powerpoint/2010/main" val="3980117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Very</a:t>
            </a:r>
            <a:r>
              <a:rPr lang="en-GB" baseline="0" dirty="0"/>
              <a:t> important for the trainer to clarify the difference between PrEP, PEP, and ART, as many people get confused. Particularly in counselling, communication, peer education, training, etc. </a:t>
            </a:r>
            <a:endParaRPr lang="en-GB" dirty="0"/>
          </a:p>
        </p:txBody>
      </p:sp>
      <p:sp>
        <p:nvSpPr>
          <p:cNvPr id="4" name="Slide Number Placeholder 3"/>
          <p:cNvSpPr>
            <a:spLocks noGrp="1"/>
          </p:cNvSpPr>
          <p:nvPr>
            <p:ph type="sldNum" sz="quarter" idx="10"/>
          </p:nvPr>
        </p:nvSpPr>
        <p:spPr/>
        <p:txBody>
          <a:bodyPr/>
          <a:lstStyle/>
          <a:p>
            <a:fld id="{E913D633-63DC-4E8D-9963-D97E08712287}" type="slidenum">
              <a:rPr lang="en-ZA" smtClean="0">
                <a:solidFill>
                  <a:prstClr val="black"/>
                </a:solidFill>
              </a:rPr>
              <a:pPr/>
              <a:t>20</a:t>
            </a:fld>
            <a:endParaRPr lang="en-ZA">
              <a:solidFill>
                <a:prstClr val="black"/>
              </a:solidFill>
            </a:endParaRPr>
          </a:p>
        </p:txBody>
      </p:sp>
    </p:spTree>
    <p:extLst>
      <p:ext uri="{BB962C8B-B14F-4D97-AF65-F5344CB8AC3E}">
        <p14:creationId xmlns:p14="http://schemas.microsoft.com/office/powerpoint/2010/main" val="2128819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ea typeface="ＭＳ Ｐゴシック" charset="-128"/>
              </a:rPr>
              <a:t>Insert</a:t>
            </a:r>
            <a:r>
              <a:rPr lang="en-US" altLang="en-US" sz="1200" b="1" baseline="0" dirty="0">
                <a:ea typeface="ＭＳ Ｐゴシック" charset="-128"/>
              </a:rPr>
              <a:t> country specific i</a:t>
            </a:r>
            <a:r>
              <a:rPr lang="en-US" altLang="en-US" b="1" baseline="0" dirty="0">
                <a:ea typeface="ＭＳ Ｐゴシック" charset="-128"/>
              </a:rPr>
              <a:t>nformation</a:t>
            </a:r>
            <a:r>
              <a:rPr lang="en-US" altLang="en-US" sz="1200" b="1" baseline="0" dirty="0">
                <a:ea typeface="ＭＳ Ｐゴシック" charset="-128"/>
              </a:rPr>
              <a:t> or adapt to your audience</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5294371" y="6281461"/>
            <a:ext cx="4050291" cy="330664"/>
          </a:xfrm>
          <a:prstGeom prst="rect">
            <a:avLst/>
          </a:prstGeom>
        </p:spPr>
        <p:txBody>
          <a:bodyPr/>
          <a:lstStyle/>
          <a:p>
            <a:fld id="{B98F71F1-8734-A44E-B023-B8C826FFAF04}" type="slidenum">
              <a:rPr lang="en-US" smtClean="0"/>
              <a:t>21</a:t>
            </a:fld>
            <a:endParaRPr lang="en-US"/>
          </a:p>
        </p:txBody>
      </p:sp>
    </p:spTree>
    <p:extLst>
      <p:ext uri="{BB962C8B-B14F-4D97-AF65-F5344CB8AC3E}">
        <p14:creationId xmlns:p14="http://schemas.microsoft.com/office/powerpoint/2010/main" val="468817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a:ea typeface="ＭＳ Ｐゴシック" charset="-128"/>
              </a:rPr>
              <a:t>*[Insert</a:t>
            </a:r>
            <a:r>
              <a:rPr lang="en-US" altLang="en-US" sz="1200" b="1" baseline="0" dirty="0">
                <a:ea typeface="ＭＳ Ｐゴシック" charset="-128"/>
              </a:rPr>
              <a:t> Country Specific </a:t>
            </a:r>
            <a:r>
              <a:rPr lang="en-US" altLang="en-US" b="1" baseline="0" dirty="0">
                <a:ea typeface="ＭＳ Ｐゴシック" charset="-128"/>
              </a:rPr>
              <a:t>Information</a:t>
            </a:r>
            <a:r>
              <a:rPr lang="en-US" altLang="en-US" sz="1200" b="1" baseline="0" dirty="0">
                <a:ea typeface="ＭＳ Ｐゴシック" charset="-128"/>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Southern African HIV Clinicians Society published its first set of oral pre-exposure prophylaxis (PrEP) guidelines in June 2012 for men who have sex with men (MSM) who are at risk of HIV infection. With the flurry of data that have been generated in oral PrEP clinical research since the first guideline, it became evident that there was a need to revise and expand the oral PrEP guidelines with new evidence of safety and efficacy of oral PrEP in several populations, including MSM, transgender persons, heterosexual men and women, HIV-serodiscordant couples and people who inject drugs. This need is particularly relevant following the World Health Organization (WHO) Consolidated Treatment Guidelines released in September 2015. </a:t>
            </a:r>
          </a:p>
        </p:txBody>
      </p:sp>
      <p:sp>
        <p:nvSpPr>
          <p:cNvPr id="4" name="Slide Number Placeholder 3"/>
          <p:cNvSpPr>
            <a:spLocks noGrp="1"/>
          </p:cNvSpPr>
          <p:nvPr>
            <p:ph type="sldNum" sz="quarter" idx="10"/>
          </p:nvPr>
        </p:nvSpPr>
        <p:spPr>
          <a:xfrm>
            <a:off x="5294371" y="6281461"/>
            <a:ext cx="4050291" cy="330664"/>
          </a:xfrm>
          <a:prstGeom prst="rect">
            <a:avLst/>
          </a:prstGeom>
        </p:spPr>
        <p:txBody>
          <a:bodyPr/>
          <a:lstStyle/>
          <a:p>
            <a:fld id="{B98F71F1-8734-A44E-B023-B8C826FFAF04}" type="slidenum">
              <a:rPr lang="en-US" smtClean="0"/>
              <a:t>22</a:t>
            </a:fld>
            <a:endParaRPr lang="en-US"/>
          </a:p>
        </p:txBody>
      </p:sp>
    </p:spTree>
    <p:extLst>
      <p:ext uri="{BB962C8B-B14F-4D97-AF65-F5344CB8AC3E}">
        <p14:creationId xmlns:p14="http://schemas.microsoft.com/office/powerpoint/2010/main" val="267829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t>
            </a:r>
            <a:r>
              <a:rPr lang="en-US" baseline="0" dirty="0"/>
              <a:t> -</a:t>
            </a:r>
            <a:r>
              <a:rPr lang="en-US" dirty="0"/>
              <a:t> pre-exposure prophylaxis for HIV prevention</a:t>
            </a:r>
          </a:p>
          <a:p>
            <a:r>
              <a:rPr lang="en-US" dirty="0"/>
              <a:t>AGYW -</a:t>
            </a:r>
            <a:r>
              <a:rPr lang="en-US" baseline="0" dirty="0"/>
              <a:t> </a:t>
            </a:r>
            <a:r>
              <a:rPr lang="en-US" dirty="0"/>
              <a:t>adolescent girls and young women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2</a:t>
            </a:fld>
            <a:endParaRPr lang="en-US"/>
          </a:p>
        </p:txBody>
      </p:sp>
    </p:spTree>
    <p:extLst>
      <p:ext uri="{BB962C8B-B14F-4D97-AF65-F5344CB8AC3E}">
        <p14:creationId xmlns:p14="http://schemas.microsoft.com/office/powerpoint/2010/main" val="1718572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i="1" dirty="0">
                <a:solidFill>
                  <a:srgbClr val="FF0000"/>
                </a:solidFill>
              </a:rPr>
              <a:t>*Edit info</a:t>
            </a:r>
            <a:r>
              <a:rPr lang="en-ZA" b="0" i="1" baseline="0" dirty="0">
                <a:solidFill>
                  <a:srgbClr val="FF0000"/>
                </a:solidFill>
              </a:rPr>
              <a:t> to be country specific</a:t>
            </a:r>
          </a:p>
          <a:p>
            <a:r>
              <a:rPr lang="en-ZA" b="0" i="1" baseline="0" dirty="0">
                <a:solidFill>
                  <a:srgbClr val="FF0000"/>
                </a:solidFill>
              </a:rPr>
              <a:t>Additional information: </a:t>
            </a:r>
          </a:p>
          <a:p>
            <a:r>
              <a:rPr lang="en-US" sz="1200" dirty="0" err="1"/>
              <a:t>Truvada</a:t>
            </a:r>
            <a:r>
              <a:rPr lang="en-US" sz="1200" dirty="0"/>
              <a:t> has been used for AIDS treatment since 2004.</a:t>
            </a:r>
          </a:p>
          <a:p>
            <a:r>
              <a:rPr lang="en-ZA" sz="1200" dirty="0"/>
              <a:t>July 2012, the US Food and Drug Administration (FDA) approved the use of daily oral FTC/TDF (Truvada) as the first </a:t>
            </a:r>
            <a:r>
              <a:rPr lang="en-ZA" sz="1200" dirty="0" err="1"/>
              <a:t>PrEP</a:t>
            </a:r>
            <a:r>
              <a:rPr lang="en-ZA" sz="1200" dirty="0"/>
              <a:t> agent for HIV prevention among adults at high risk. </a:t>
            </a:r>
            <a:endParaRPr lang="en-US" sz="1200" dirty="0"/>
          </a:p>
          <a:p>
            <a:r>
              <a:rPr lang="en-US" sz="1200" dirty="0"/>
              <a:t>In Nov 2015, TDF/FTC combination pill approved for use as PrEP by the South African Medicine Control Council, in combination with safer sexual practices. </a:t>
            </a:r>
          </a:p>
          <a:p>
            <a:pPr marL="0" marR="0" lvl="1" indent="0" algn="l" defTabSz="914400" rtl="0" eaLnBrk="1" fontAlgn="auto" latinLnBrk="0" hangingPunct="1">
              <a:lnSpc>
                <a:spcPct val="100000"/>
              </a:lnSpc>
              <a:spcBef>
                <a:spcPts val="0"/>
              </a:spcBef>
              <a:spcAft>
                <a:spcPts val="0"/>
              </a:spcAft>
              <a:buClrTx/>
              <a:buSzTx/>
              <a:buFontTx/>
              <a:buNone/>
              <a:tabLst/>
              <a:defRPr/>
            </a:pPr>
            <a:r>
              <a:rPr lang="en-ZA" dirty="0"/>
              <a:t>2018 Medical Research Council recommends PrEP provided as an additional prevention option in HIV research</a:t>
            </a:r>
          </a:p>
          <a:p>
            <a:endParaRPr lang="en-US" sz="1200" dirty="0"/>
          </a:p>
          <a:p>
            <a:endParaRPr lang="en-ZA" b="0" i="1" dirty="0">
              <a:solidFill>
                <a:srgbClr val="FF0000"/>
              </a:solidFill>
            </a:endParaRP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798309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i="1" dirty="0">
                <a:solidFill>
                  <a:srgbClr val="FF0000"/>
                </a:solidFill>
              </a:rPr>
              <a:t>*Edit info</a:t>
            </a:r>
            <a:r>
              <a:rPr lang="en-ZA" b="0" i="1" baseline="0" dirty="0">
                <a:solidFill>
                  <a:srgbClr val="FF0000"/>
                </a:solidFill>
              </a:rPr>
              <a:t> to be country specific </a:t>
            </a:r>
          </a:p>
          <a:p>
            <a:r>
              <a:rPr lang="en-ZA" b="0" i="0" baseline="0" dirty="0">
                <a:solidFill>
                  <a:srgbClr val="FF0000"/>
                </a:solidFill>
              </a:rPr>
              <a:t>Note: WHO recommends a 7 day lead-in time and many other countries have adopted this, </a:t>
            </a:r>
            <a:r>
              <a:rPr lang="en-ZA" b="0" i="0" baseline="0" dirty="0" err="1">
                <a:solidFill>
                  <a:srgbClr val="FF0000"/>
                </a:solidFill>
              </a:rPr>
              <a:t>e.g</a:t>
            </a:r>
            <a:r>
              <a:rPr lang="en-ZA" b="0" i="0" baseline="0" dirty="0">
                <a:solidFill>
                  <a:srgbClr val="FF0000"/>
                </a:solidFill>
              </a:rPr>
              <a:t> Kenya and Zimbabwe. </a:t>
            </a:r>
          </a:p>
          <a:p>
            <a:r>
              <a:rPr lang="en-ZA" b="0" i="0" baseline="0" dirty="0">
                <a:solidFill>
                  <a:srgbClr val="FF0000"/>
                </a:solidFill>
              </a:rPr>
              <a:t>WHO recommends 28 days when stopping. </a:t>
            </a:r>
          </a:p>
          <a:p>
            <a:r>
              <a:rPr lang="en-ZA" sz="900" b="0" i="0" u="none" strike="noStrike" kern="1200" baseline="0" dirty="0">
                <a:solidFill>
                  <a:schemeClr val="tx1"/>
                </a:solidFill>
                <a:latin typeface="+mn-lt"/>
                <a:ea typeface="+mn-ea"/>
                <a:cs typeface="+mn-cs"/>
              </a:rPr>
              <a:t>Ref: WHO Implementation tool for pre-exposure prophylaxis (PrEP) of HIV infection. Module 1: Clinical. Geneva: World Health Organization; 2017 (WHO/HIV/2017.17). Licence: CC BY-NC-SA 3.0 IGO.</a:t>
            </a:r>
            <a:endParaRPr lang="en-ZA" sz="900" b="0" i="1" baseline="0" dirty="0">
              <a:solidFill>
                <a:srgbClr val="FF0000"/>
              </a:solidFill>
            </a:endParaRPr>
          </a:p>
          <a:p>
            <a:r>
              <a:rPr lang="en-ZA" sz="1200" b="1" i="0" u="none" strike="noStrike" kern="1200" baseline="0" dirty="0">
                <a:solidFill>
                  <a:schemeClr val="tx1"/>
                </a:solidFill>
                <a:latin typeface="+mn-lt"/>
                <a:ea typeface="+mn-ea"/>
                <a:cs typeface="+mn-cs"/>
              </a:rPr>
              <a:t>“• Starting PrEP </a:t>
            </a:r>
            <a:endParaRPr lang="en-ZA" sz="1200" b="0" i="0" u="none" strike="noStrike" kern="1200" baseline="0" dirty="0">
              <a:solidFill>
                <a:schemeClr val="tx1"/>
              </a:solidFill>
              <a:latin typeface="+mn-lt"/>
              <a:ea typeface="+mn-ea"/>
              <a:cs typeface="+mn-cs"/>
            </a:endParaRPr>
          </a:p>
          <a:p>
            <a:r>
              <a:rPr lang="en-ZA" sz="1200" b="1" i="0" u="none" strike="noStrike" kern="1200" baseline="0" dirty="0">
                <a:solidFill>
                  <a:schemeClr val="tx1"/>
                </a:solidFill>
                <a:latin typeface="+mn-lt"/>
                <a:ea typeface="+mn-ea"/>
                <a:cs typeface="+mn-cs"/>
              </a:rPr>
              <a:t>Message: Additional HIV prevention measures should be taken for seven days after starting PrEP. </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[PrEP provides high levels of protection in people who take PrEP medicines regularly. Time is needed to build up protective levels of the drug in the blood and other tissues. Additional HIV prevention should be taken for seven days … Ways to lower risk during this period include: adopting safer sexual practices, such as not having vaginal or anal intercourse, or using condoms for all vaginal and anal intercourse.] </a:t>
            </a:r>
          </a:p>
          <a:p>
            <a:r>
              <a:rPr lang="en-ZA" sz="1200" b="0" i="0" u="none" strike="noStrike" kern="1200" baseline="0" dirty="0">
                <a:solidFill>
                  <a:schemeClr val="tx1"/>
                </a:solidFill>
                <a:latin typeface="+mn-lt"/>
                <a:ea typeface="+mn-ea"/>
                <a:cs typeface="+mn-cs"/>
              </a:rPr>
              <a:t>• </a:t>
            </a:r>
            <a:r>
              <a:rPr lang="en-ZA" sz="1200" b="1" i="0" u="none" strike="noStrike" kern="1200" baseline="0" dirty="0">
                <a:solidFill>
                  <a:schemeClr val="tx1"/>
                </a:solidFill>
                <a:latin typeface="+mn-lt"/>
                <a:ea typeface="+mn-ea"/>
                <a:cs typeface="+mn-cs"/>
              </a:rPr>
              <a:t>Stopping PrEP </a:t>
            </a:r>
            <a:endParaRPr lang="en-ZA" sz="1200" b="0" i="0" u="none" strike="noStrike" kern="1200" baseline="0" dirty="0">
              <a:solidFill>
                <a:schemeClr val="tx1"/>
              </a:solidFill>
              <a:latin typeface="+mn-lt"/>
              <a:ea typeface="+mn-ea"/>
              <a:cs typeface="+mn-cs"/>
            </a:endParaRPr>
          </a:p>
          <a:p>
            <a:r>
              <a:rPr lang="en-ZA" sz="1200" b="1" i="0" u="none" strike="noStrike" kern="1200" baseline="0" dirty="0">
                <a:solidFill>
                  <a:schemeClr val="tx1"/>
                </a:solidFill>
                <a:latin typeface="+mn-lt"/>
                <a:ea typeface="+mn-ea"/>
                <a:cs typeface="+mn-cs"/>
              </a:rPr>
              <a:t>Message: You can stop PrEP 28 days after your last possible HIV exposure. </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[PrEP can be stopped 28 days after the last possible exposure to HIV. People can consider stopping PrEP if they are no longer at substantial risk of acquiring HIV infection. Ways to lower risk include: adopting safer sexual practices, such as not having vaginal or anal intercourse, or using condoms for all vaginal and anal intercourse; changing circumstances such as leaving sex work or stopping injecting drug use; or, moving to a place that has a low prevalence of HIV infection. For people in a </a:t>
            </a:r>
            <a:r>
              <a:rPr lang="en-ZA" sz="1200" b="0" i="0" u="none" strike="noStrike" kern="1200" baseline="0" dirty="0" err="1">
                <a:solidFill>
                  <a:schemeClr val="tx1"/>
                </a:solidFill>
                <a:latin typeface="+mn-lt"/>
                <a:ea typeface="+mn-ea"/>
                <a:cs typeface="+mn-cs"/>
              </a:rPr>
              <a:t>serodiscordant</a:t>
            </a:r>
            <a:r>
              <a:rPr lang="en-ZA" sz="1200" b="0" i="0" u="none" strike="noStrike" kern="1200" baseline="0" dirty="0">
                <a:solidFill>
                  <a:schemeClr val="tx1"/>
                </a:solidFill>
                <a:latin typeface="+mn-lt"/>
                <a:ea typeface="+mn-ea"/>
                <a:cs typeface="+mn-cs"/>
              </a:rPr>
              <a:t> relationship, HIV transmission risk is very low when the HIV-positive partner is virally supressed on ART.] “</a:t>
            </a:r>
            <a:endParaRPr lang="en-ZA" b="0" i="1" baseline="0" dirty="0">
              <a:solidFill>
                <a:srgbClr val="FF0000"/>
              </a:solidFill>
            </a:endParaRP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73451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7546">
              <a:lnSpc>
                <a:spcPct val="125000"/>
              </a:lnSpc>
              <a:defRPr/>
            </a:pPr>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0169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27546">
              <a:lnSpc>
                <a:spcPct val="125000"/>
              </a:lnSpc>
              <a:defRPr/>
            </a:pPr>
            <a:r>
              <a:rPr lang="en-US" dirty="0">
                <a:ea typeface="Avenir Roman"/>
                <a:cs typeface="Avenir Roman"/>
                <a:sym typeface="Avenir Roman"/>
              </a:rPr>
              <a:t>ARV: antiretroviral</a:t>
            </a:r>
          </a:p>
          <a:p>
            <a:pPr defTabSz="327546">
              <a:lnSpc>
                <a:spcPct val="125000"/>
              </a:lnSpc>
              <a:defRPr/>
            </a:pPr>
            <a:r>
              <a:rPr lang="en-US" dirty="0">
                <a:ea typeface="Avenir Roman"/>
                <a:cs typeface="Avenir Roman"/>
                <a:sym typeface="Avenir Roman"/>
              </a:rPr>
              <a:t>NRTI: </a:t>
            </a:r>
            <a:r>
              <a:rPr lang="en-ZA" sz="1200" dirty="0"/>
              <a:t>nucleoside reverse transcriptase inhibitor </a:t>
            </a:r>
            <a:endParaRPr lang="en-US" dirty="0">
              <a:ea typeface="Avenir Roman"/>
              <a:cs typeface="Avenir Roman"/>
              <a:sym typeface="Avenir Roman"/>
            </a:endParaRPr>
          </a:p>
          <a:p>
            <a:pPr defTabSz="327546">
              <a:lnSpc>
                <a:spcPct val="125000"/>
              </a:lnSpc>
              <a:defRPr/>
            </a:pPr>
            <a:endParaRPr lang="en-US" dirty="0">
              <a:ea typeface="Avenir Roman"/>
              <a:cs typeface="Avenir Roman"/>
              <a:sym typeface="Avenir Roman"/>
            </a:endParaRPr>
          </a:p>
          <a:p>
            <a:pPr defTabSz="327546">
              <a:lnSpc>
                <a:spcPct val="125000"/>
              </a:lnSpc>
              <a:defRPr/>
            </a:pPr>
            <a:r>
              <a:rPr lang="en-US" dirty="0" err="1">
                <a:ea typeface="Avenir Roman"/>
                <a:cs typeface="Avenir Roman"/>
                <a:sym typeface="Avenir Roman"/>
              </a:rPr>
              <a:t>Tenofovir</a:t>
            </a:r>
            <a:r>
              <a:rPr lang="en-US" dirty="0">
                <a:ea typeface="Avenir Roman"/>
                <a:cs typeface="Avenir Roman"/>
                <a:sym typeface="Avenir Roman"/>
              </a:rPr>
              <a:t> (TDF) and </a:t>
            </a:r>
            <a:r>
              <a:rPr lang="en-US" dirty="0" err="1">
                <a:ea typeface="Avenir Roman"/>
                <a:cs typeface="Avenir Roman"/>
                <a:sym typeface="Avenir Roman"/>
              </a:rPr>
              <a:t>tenofovir</a:t>
            </a:r>
            <a:r>
              <a:rPr lang="en-US" dirty="0">
                <a:ea typeface="Avenir Roman"/>
                <a:cs typeface="Avenir Roman"/>
                <a:sym typeface="Avenir Roman"/>
              </a:rPr>
              <a:t>/</a:t>
            </a:r>
            <a:r>
              <a:rPr lang="en-US" dirty="0" err="1">
                <a:ea typeface="Avenir Roman"/>
                <a:cs typeface="Avenir Roman"/>
                <a:sym typeface="Avenir Roman"/>
              </a:rPr>
              <a:t>emtricitabine</a:t>
            </a:r>
            <a:r>
              <a:rPr lang="en-US" dirty="0">
                <a:ea typeface="Avenir Roman"/>
                <a:cs typeface="Avenir Roman"/>
                <a:sym typeface="Avenir Roman"/>
              </a:rPr>
              <a:t> (TDF/FTC) in a single tablet fixed-dose combination (FDC) are the oral ARV agents used in oral PrEP studies to date. </a:t>
            </a:r>
          </a:p>
          <a:p>
            <a:pPr defTabSz="327546">
              <a:lnSpc>
                <a:spcPct val="125000"/>
              </a:lnSpc>
              <a:defRPr/>
            </a:pPr>
            <a:r>
              <a:rPr lang="en-US" dirty="0">
                <a:ea typeface="Avenir Roman"/>
                <a:cs typeface="Avenir Roman"/>
                <a:sym typeface="Avenir Roman"/>
              </a:rPr>
              <a:t>The present guidelines support the use of TDF/FTC in combination for effective PrEP. TDF-containing oral PrEP is recommended by the World Health Organization (WHO) for people at substantial risk of HIV infection. </a:t>
            </a:r>
          </a:p>
          <a:p>
            <a:pPr defTabSz="327546">
              <a:lnSpc>
                <a:spcPct val="125000"/>
              </a:lnSpc>
              <a:defRPr/>
            </a:pPr>
            <a:r>
              <a:rPr lang="en-ZA" sz="1200" b="1" i="0" kern="1200" dirty="0">
                <a:solidFill>
                  <a:schemeClr val="tx1"/>
                </a:solidFill>
                <a:effectLst/>
                <a:latin typeface="+mn-lt"/>
                <a:ea typeface="+mn-ea"/>
                <a:cs typeface="+mn-cs"/>
              </a:rPr>
              <a:t>Truvada</a:t>
            </a:r>
            <a:r>
              <a:rPr lang="en-ZA" sz="1200" b="0" i="0" kern="1200" dirty="0">
                <a:solidFill>
                  <a:schemeClr val="tx1"/>
                </a:solidFill>
                <a:effectLst/>
                <a:latin typeface="+mn-lt"/>
                <a:ea typeface="+mn-ea"/>
                <a:cs typeface="+mn-cs"/>
              </a:rPr>
              <a:t> or </a:t>
            </a:r>
            <a:r>
              <a:rPr lang="en-ZA" sz="1200" b="1" i="0" kern="1200" dirty="0">
                <a:solidFill>
                  <a:schemeClr val="tx1"/>
                </a:solidFill>
                <a:effectLst/>
                <a:latin typeface="+mn-lt"/>
                <a:ea typeface="+mn-ea"/>
                <a:cs typeface="+mn-cs"/>
              </a:rPr>
              <a:t>PrEP generics (</a:t>
            </a:r>
            <a:r>
              <a:rPr lang="en-ZA" sz="1200" b="0" i="0" kern="1200" dirty="0" err="1">
                <a:solidFill>
                  <a:schemeClr val="tx1"/>
                </a:solidFill>
                <a:effectLst/>
                <a:latin typeface="+mn-lt"/>
                <a:ea typeface="+mn-ea"/>
                <a:cs typeface="+mn-cs"/>
              </a:rPr>
              <a:t>e.g</a:t>
            </a:r>
            <a:r>
              <a:rPr lang="en-ZA" sz="1200" b="0" i="0" kern="1200" dirty="0">
                <a:solidFill>
                  <a:schemeClr val="tx1"/>
                </a:solidFill>
                <a:effectLst/>
                <a:latin typeface="+mn-lt"/>
                <a:ea typeface="+mn-ea"/>
                <a:cs typeface="+mn-cs"/>
              </a:rPr>
              <a:t> Mylan)</a:t>
            </a:r>
            <a:r>
              <a:rPr lang="en-ZA" sz="1200" b="0" i="0" kern="1200" baseline="0" dirty="0">
                <a:solidFill>
                  <a:schemeClr val="tx1"/>
                </a:solidFill>
                <a:effectLst/>
                <a:latin typeface="+mn-lt"/>
                <a:ea typeface="+mn-ea"/>
                <a:cs typeface="+mn-cs"/>
              </a:rPr>
              <a:t> </a:t>
            </a:r>
            <a:r>
              <a:rPr lang="en-ZA" sz="1200" b="0" i="0" kern="1200" dirty="0">
                <a:solidFill>
                  <a:schemeClr val="tx1"/>
                </a:solidFill>
                <a:effectLst/>
                <a:latin typeface="+mn-lt"/>
                <a:ea typeface="+mn-ea"/>
                <a:cs typeface="+mn-cs"/>
              </a:rPr>
              <a:t>contain the following two different medicines combined in one pill: </a:t>
            </a:r>
            <a:r>
              <a:rPr lang="en-ZA" sz="1200" b="1" i="0" kern="1200" dirty="0">
                <a:solidFill>
                  <a:schemeClr val="tx1"/>
                </a:solidFill>
                <a:effectLst/>
                <a:latin typeface="+mn-lt"/>
                <a:ea typeface="+mn-ea"/>
                <a:cs typeface="+mn-cs"/>
              </a:rPr>
              <a:t>Emtricitabine</a:t>
            </a:r>
            <a:r>
              <a:rPr lang="en-ZA" sz="1200" b="0" i="0" kern="1200" dirty="0">
                <a:solidFill>
                  <a:schemeClr val="tx1"/>
                </a:solidFill>
                <a:effectLst/>
                <a:latin typeface="+mn-lt"/>
                <a:ea typeface="+mn-ea"/>
                <a:cs typeface="+mn-cs"/>
              </a:rPr>
              <a:t> - an HIV medicine called a nucleoside reverse transcriptase inhibitor (NRTI), and </a:t>
            </a:r>
            <a:r>
              <a:rPr lang="en-ZA" sz="1200" b="1" i="0" kern="1200" dirty="0">
                <a:solidFill>
                  <a:schemeClr val="tx1"/>
                </a:solidFill>
                <a:effectLst/>
                <a:latin typeface="+mn-lt"/>
                <a:ea typeface="+mn-ea"/>
                <a:cs typeface="+mn-cs"/>
              </a:rPr>
              <a:t>tenofovir disoproxil fumarate</a:t>
            </a:r>
            <a:r>
              <a:rPr lang="en-ZA" sz="1200" b="0" i="0" kern="1200" dirty="0">
                <a:solidFill>
                  <a:schemeClr val="tx1"/>
                </a:solidFill>
                <a:effectLst/>
                <a:latin typeface="+mn-lt"/>
                <a:ea typeface="+mn-ea"/>
                <a:cs typeface="+mn-cs"/>
              </a:rPr>
              <a:t> - another HIV medicine (also an NRTI).</a:t>
            </a:r>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32938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1" i="0" kern="1200" dirty="0">
                <a:solidFill>
                  <a:schemeClr val="tx1"/>
                </a:solidFill>
                <a:effectLst/>
                <a:latin typeface="+mn-lt"/>
                <a:ea typeface="+mn-ea"/>
                <a:cs typeface="+mn-cs"/>
              </a:rPr>
              <a:t>Defining substantial risk</a:t>
            </a:r>
            <a:r>
              <a:rPr lang="en-ZA" sz="1200" b="0" i="0" kern="1200" dirty="0">
                <a:solidFill>
                  <a:schemeClr val="tx1"/>
                </a:solidFill>
                <a:effectLst/>
                <a:latin typeface="+mn-lt"/>
                <a:ea typeface="+mn-ea"/>
                <a:cs typeface="+mn-cs"/>
              </a:rPr>
              <a:t> of </a:t>
            </a:r>
            <a:r>
              <a:rPr lang="en-ZA" sz="1200" b="1" i="0" kern="1200" dirty="0">
                <a:solidFill>
                  <a:schemeClr val="tx1"/>
                </a:solidFill>
                <a:effectLst/>
                <a:latin typeface="+mn-lt"/>
                <a:ea typeface="+mn-ea"/>
                <a:cs typeface="+mn-cs"/>
              </a:rPr>
              <a:t>HIV: </a:t>
            </a:r>
            <a:r>
              <a:rPr lang="en-ZA" sz="1200" b="0" i="0" kern="1200" dirty="0">
                <a:solidFill>
                  <a:schemeClr val="tx1"/>
                </a:solidFill>
                <a:effectLst/>
                <a:latin typeface="+mn-lt"/>
                <a:ea typeface="+mn-ea"/>
                <a:cs typeface="+mn-cs"/>
              </a:rPr>
              <a:t> </a:t>
            </a:r>
            <a:r>
              <a:rPr lang="en-US" dirty="0"/>
              <a:t> </a:t>
            </a:r>
            <a:r>
              <a:rPr lang="en-ZA" dirty="0"/>
              <a:t>Substantial risk of HIV infection is provisionally defined as HIV incidence around 3 per 100 person-years or higher in the absence of PrEP. HIV incidence higher than 3 per 100 person-years has been identified among some groups of men who have sex with men, transgender women in many settings, and heterosexual men and women who have sexual partners with undiagnosed or untreated HIV infection. Individual risk varies within groups at substantial risk, depending on individual behaviour and the characteristics of sexual partners. (WHO </a:t>
            </a:r>
            <a:r>
              <a:rPr lang="en-ZA" sz="1200" b="0" i="0" kern="1200" dirty="0">
                <a:solidFill>
                  <a:schemeClr val="tx1"/>
                </a:solidFill>
                <a:effectLst/>
                <a:latin typeface="+mn-lt"/>
                <a:ea typeface="+mn-ea"/>
                <a:cs typeface="+mn-cs"/>
              </a:rPr>
              <a:t>Consolidated Guidelines on the Use of Antiretroviral Drugs for Treating and Preventing HIV Infection: Recommendations for a Public Health Approach. 2nd edition. Geneva: </a:t>
            </a:r>
            <a:r>
              <a:rPr lang="en-ZA" sz="1200" b="0" i="0" kern="1200" dirty="0">
                <a:solidFill>
                  <a:schemeClr val="tx1"/>
                </a:solidFill>
                <a:effectLst/>
                <a:latin typeface="+mn-lt"/>
                <a:ea typeface="+mn-ea"/>
                <a:cs typeface="+mn-cs"/>
                <a:hlinkClick r:id="rId3"/>
              </a:rPr>
              <a:t>World Health Organization</a:t>
            </a:r>
            <a:r>
              <a:rPr lang="en-ZA" sz="1200" b="0" i="0" kern="1200" dirty="0">
                <a:solidFill>
                  <a:schemeClr val="tx1"/>
                </a:solidFill>
                <a:effectLst/>
                <a:latin typeface="+mn-lt"/>
                <a:ea typeface="+mn-ea"/>
                <a:cs typeface="+mn-cs"/>
              </a:rPr>
              <a:t>; 2016.)</a:t>
            </a:r>
          </a:p>
          <a:p>
            <a:endParaRPr lang="en-US" dirty="0"/>
          </a:p>
          <a:p>
            <a:endParaRPr lang="en-GB" dirty="0"/>
          </a:p>
          <a:p>
            <a:r>
              <a:rPr lang="en-GB" b="1" dirty="0"/>
              <a:t>Inconsistent use of condoms </a:t>
            </a:r>
            <a:r>
              <a:rPr lang="en-GB" dirty="0"/>
              <a:t>(male or female), including an intention to use condoms during sex with some occasional omissions or accidents, increases HIV risk. Social desirability bias in reporting condom use may occur, so oral PrEP could be considered for people reporting any intercourse without a condom or concerns about their future use of condoms. For example, someone who reports a desire to stop using condoms may be already having sex without condoms. </a:t>
            </a:r>
          </a:p>
          <a:p>
            <a:endParaRPr lang="en-GB" dirty="0"/>
          </a:p>
          <a:p>
            <a:r>
              <a:rPr lang="en-GB" b="1" dirty="0"/>
              <a:t>Recently diagnosed sexually transmitted infections (STIs) </a:t>
            </a:r>
            <a:r>
              <a:rPr lang="en-GB" dirty="0"/>
              <a:t>are often indicators of risk for sexual acquisition of HIV. The predictive value of STI indicators varies by region, the type of STI and a person’s demographic characteristics. A new diagnosis of syphilis or genital herpes is a strong predictor of HIV risk among men who have sex with men (MSM) in most settings and among heterosexual men and women in areas of high HIV prevalence. Oral PrEP services should be prioritised; local epidemiology will be essential to guide decisions about when to offer oral PrEP and to which populations. </a:t>
            </a:r>
          </a:p>
          <a:p>
            <a:endParaRPr lang="en-GB" dirty="0"/>
          </a:p>
          <a:p>
            <a:r>
              <a:rPr lang="en-GB" b="1" dirty="0"/>
              <a:t>Requesting oral PrEP </a:t>
            </a:r>
            <a:r>
              <a:rPr lang="en-GB" dirty="0"/>
              <a:t>has been shown to be an indicator of substantial risk. HIV incidence among people requesting oral PrEP has been higher than expected from observational studies in the same locality. People at high risk of acquiring HIV infection who request oral PrEP tend to have greater oral PrEP uptake, adherence and retention. Clinicians should consider any request for oral PrEP seriously, especially for individuals in settings where the local epidemiology indicates likely substantial HIV risk in their population group. </a:t>
            </a:r>
          </a:p>
          <a:p>
            <a:endParaRPr lang="en-GB" dirty="0"/>
          </a:p>
          <a:p>
            <a:r>
              <a:rPr lang="en-GB" b="1" dirty="0"/>
              <a:t>People who use and/or inject drugs are often at substantial HIV risk. </a:t>
            </a:r>
            <a:r>
              <a:rPr lang="en-GB" dirty="0"/>
              <a:t>WHO recommends a package of effective HIV services be provided for all people who inject drugs, including harm reduction (in particular opioid substitution therapy and needle syringe programmes). When these interventions are available, the risk of HIV transmission is significantly reduced. Providing these services should be a priority. </a:t>
            </a:r>
          </a:p>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6</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97148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b="0" i="1" dirty="0">
                <a:solidFill>
                  <a:srgbClr val="FF0000"/>
                </a:solidFill>
              </a:rPr>
              <a:t>*Edit info</a:t>
            </a:r>
            <a:r>
              <a:rPr lang="en-ZA" b="0" i="1" baseline="0" dirty="0">
                <a:solidFill>
                  <a:srgbClr val="FF0000"/>
                </a:solidFill>
              </a:rPr>
              <a:t> to be country specific</a:t>
            </a:r>
            <a:endParaRPr lang="en-ZA" b="0" i="1" dirty="0">
              <a:solidFill>
                <a:srgbClr val="FF0000"/>
              </a:solidFill>
            </a:endParaRP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45086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Offering oral PrEP to those who are at substantial risk, including MSM, sex workers in some countries – particularly in sub-Saharan Africa, transgender women in most regions, and adolescent girls and young women in high incident settings in southern and eastern Africa. Among serodiscordant couples, the HIV-negative partner may benefit from taking oral PrEP when the partner with the HIV infection is not virally suppressed on antiretroviral therapy (ART). Oral PrEP may also be considered for women who would like to become pregnant when they have a partner with HIV who is not virally supressed on ART or who has not been tested but is at high risk of HIV. Oral PrEP is not suitable for everyone; moreover, it is not intended for lifelong use. WHO Module 4 2017: http://apps.who.int/iris/bitstream/handle/10665/258508/WHO-HIV-2017.26-eng.pdf;jsessionid=DAD42EFA831C5C059A547FFB5C8887BF?sequence=1</a:t>
            </a:r>
          </a:p>
          <a:p>
            <a:endParaRPr lang="en-US" dirty="0"/>
          </a:p>
        </p:txBody>
      </p:sp>
      <p:sp>
        <p:nvSpPr>
          <p:cNvPr id="4" name="Slide Number Placeholder 3"/>
          <p:cNvSpPr>
            <a:spLocks noGrp="1"/>
          </p:cNvSpPr>
          <p:nvPr>
            <p:ph type="sldNum" sz="quarter" idx="10"/>
          </p:nvPr>
        </p:nvSpPr>
        <p:spPr/>
        <p:txBody>
          <a:bodyPr/>
          <a:lstStyle/>
          <a:p>
            <a:fld id="{4B63DB93-7071-44A3-AC7D-052F57AD4B0C}" type="slidenum">
              <a:rPr lang="en-US" smtClean="0"/>
              <a:t>8</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54190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date South Africa is not yet providing oral PrEP in pregnancy, whereas in other Sub-Saharan African countries they are i.e. Kenya, Namibia, Zimbabwe</a:t>
            </a:r>
          </a:p>
          <a:p>
            <a:endParaRPr lang="en-US" dirty="0"/>
          </a:p>
          <a:p>
            <a:r>
              <a:rPr lang="en-US" dirty="0"/>
              <a:t>HIV-negative women in </a:t>
            </a:r>
            <a:r>
              <a:rPr lang="en-US" dirty="0" err="1"/>
              <a:t>serodiscordant</a:t>
            </a:r>
            <a:r>
              <a:rPr lang="en-US" dirty="0"/>
              <a:t> relationships are at risk of acquiring HIV infection whilst trying to conceive through unprotected sex. Pregnancy itself is also associated with an increased risk of becoming infected with HIV. The use of oral PrEP around the time of conception and during pregnancy offers a means of protection to the uninfected partner. Unfortunately, data relating to the safety of oral PrEP specifically with regard to the developing </a:t>
            </a:r>
            <a:r>
              <a:rPr lang="en-US" dirty="0" err="1"/>
              <a:t>foetus</a:t>
            </a:r>
            <a:r>
              <a:rPr lang="en-US" dirty="0"/>
              <a:t> are limited, and consequently the onus is on the clinician to discuss potential risks and benefits of oral PrEP initiation or maintenance during pregnancy with the client.</a:t>
            </a:r>
          </a:p>
          <a:p>
            <a:endParaRPr lang="en-US" dirty="0"/>
          </a:p>
          <a:p>
            <a:r>
              <a:rPr lang="en-US" dirty="0"/>
              <a:t>Oral PrEP trials involving heterosexual women excluded pregnant women from enrollment, and those who fell pregnant during the conduct of the study were discontinued from oral </a:t>
            </a:r>
            <a:r>
              <a:rPr lang="en-US" dirty="0" err="1"/>
              <a:t>PrEP.</a:t>
            </a:r>
            <a:r>
              <a:rPr lang="en-US" dirty="0"/>
              <a:t> One study of 46 uninfected women in </a:t>
            </a:r>
            <a:r>
              <a:rPr lang="en-US" dirty="0" err="1"/>
              <a:t>serodiscordant</a:t>
            </a:r>
            <a:r>
              <a:rPr lang="en-US" dirty="0"/>
              <a:t> relationships demonstrated no adverse effects on the pregnancy or cases of HIV transmission when TDF was used around the time of conception. There are several ongoing demonstration projects that will allow women to continue oral PrEP if they fall pregnant, which will provide some data to inform future recommendations. In addition, the Antiretroviral Pregnancy Registry shows no evidence of adverse outcomes amongst infants exposed to these medications when used as antiretroviral therapy </a:t>
            </a:r>
            <a:r>
              <a:rPr lang="en-US" i="1" dirty="0"/>
              <a:t>in utero</a:t>
            </a:r>
            <a:r>
              <a:rPr lang="en-US" dirty="0"/>
              <a:t>. </a:t>
            </a:r>
          </a:p>
          <a:p>
            <a:endParaRPr lang="en-US" dirty="0"/>
          </a:p>
          <a:p>
            <a:r>
              <a:rPr lang="en-US" dirty="0"/>
              <a:t>In </a:t>
            </a:r>
            <a:r>
              <a:rPr lang="en-US" dirty="0" err="1"/>
              <a:t>serodiscordant</a:t>
            </a:r>
            <a:r>
              <a:rPr lang="en-US" dirty="0"/>
              <a:t> couples, the infected partner should be initiated on ART and </a:t>
            </a:r>
            <a:r>
              <a:rPr lang="en-US" dirty="0" err="1"/>
              <a:t>virologically</a:t>
            </a:r>
            <a:r>
              <a:rPr lang="en-US" dirty="0"/>
              <a:t> suppressed, ideally for 6 months, before any attempts to conceive. </a:t>
            </a:r>
          </a:p>
          <a:p>
            <a:endParaRPr lang="en-US" dirty="0"/>
          </a:p>
          <a:p>
            <a:r>
              <a:rPr lang="en-US" dirty="0"/>
              <a:t>Exposure to oral PrEP via breast milk has not been extensively studied. However, HIV-negative babies born to HIV-positive mothers on PMTCT B+ </a:t>
            </a:r>
            <a:r>
              <a:rPr lang="en-US" dirty="0" err="1"/>
              <a:t>programmes</a:t>
            </a:r>
            <a:r>
              <a:rPr lang="en-US" dirty="0"/>
              <a:t> and lifelong ART are exposed to TDF/FTC. The risk of HIV infection against the risk of ARV exposure to the infant should frame a discussion with a potential </a:t>
            </a:r>
            <a:r>
              <a:rPr lang="en-US" dirty="0" err="1"/>
              <a:t>PrEP</a:t>
            </a:r>
            <a:r>
              <a:rPr lang="en-US" dirty="0"/>
              <a:t> user who is pregnant or is planning conception.   </a:t>
            </a:r>
          </a:p>
          <a:p>
            <a:endParaRPr lang="en-US" dirty="0"/>
          </a:p>
          <a:p>
            <a:endParaRPr lang="en-GB" dirty="0"/>
          </a:p>
        </p:txBody>
      </p:sp>
      <p:sp>
        <p:nvSpPr>
          <p:cNvPr id="4" name="Slide Number Placeholder 3"/>
          <p:cNvSpPr>
            <a:spLocks noGrp="1"/>
          </p:cNvSpPr>
          <p:nvPr>
            <p:ph type="sldNum" sz="quarter" idx="10"/>
          </p:nvPr>
        </p:nvSpPr>
        <p:spPr/>
        <p:txBody>
          <a:bodyPr/>
          <a:lstStyle/>
          <a:p>
            <a:fld id="{F09317CF-AB0D-2146-9519-80FA39626EF2}" type="slidenum">
              <a:rPr lang="en-GB" smtClean="0"/>
              <a:t>9</a:t>
            </a:fld>
            <a:endParaRPr lang="en-GB"/>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299738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63DB93-7071-44A3-AC7D-052F57AD4B0C}" type="slidenum">
              <a:rPr lang="en-US" smtClean="0"/>
              <a:t>10</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7680491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760135" y="1626922"/>
            <a:ext cx="4501662" cy="616657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4214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2969" y="312539"/>
            <a:ext cx="10406063" cy="1518047"/>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892969" y="1830586"/>
            <a:ext cx="10406063" cy="442019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1351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 id="2147483685" r:id="rId7"/>
    <p:sldLayoutId id="2147483688" r:id="rId8"/>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6.tiff"/><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2.tiff"/><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0.tiff"/><Relationship Id="rId5" Type="http://schemas.openxmlformats.org/officeDocument/2006/relationships/image" Target="../media/image29.tiff"/><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8.png"/><Relationship Id="rId11" Type="http://schemas.openxmlformats.org/officeDocument/2006/relationships/hyperlink" Target="https://www.prepwatch.org/prep-resources/training-materials/" TargetMode="External"/><Relationship Id="rId5" Type="http://schemas.openxmlformats.org/officeDocument/2006/relationships/image" Target="../media/image37.jpeg"/><Relationship Id="rId10" Type="http://schemas.openxmlformats.org/officeDocument/2006/relationships/image" Target="../media/image42.jpg"/><Relationship Id="rId4" Type="http://schemas.openxmlformats.org/officeDocument/2006/relationships/image" Target="../media/image36.jpeg"/><Relationship Id="rId9"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8071" y="2482591"/>
            <a:ext cx="8844197" cy="1451679"/>
          </a:xfrm>
          <a:prstGeom prst="rect">
            <a:avLst/>
          </a:prstGeom>
          <a:noFill/>
        </p:spPr>
        <p:txBody>
          <a:bodyPr wrap="square" rtlCol="0">
            <a:spAutoFit/>
          </a:bodyPr>
          <a:lstStyle/>
          <a:p>
            <a:pPr>
              <a:lnSpc>
                <a:spcPts val="4380"/>
              </a:lnSpc>
              <a:spcAft>
                <a:spcPts val="1800"/>
              </a:spcAft>
            </a:pPr>
            <a:r>
              <a:rPr lang="en-US" sz="4400" dirty="0">
                <a:solidFill>
                  <a:schemeClr val="bg1"/>
                </a:solidFill>
                <a:latin typeface="Calibri"/>
                <a:cs typeface="Calibri"/>
              </a:rPr>
              <a:t>Module 1: </a:t>
            </a:r>
          </a:p>
          <a:p>
            <a:pPr>
              <a:lnSpc>
                <a:spcPts val="4380"/>
              </a:lnSpc>
            </a:pPr>
            <a:r>
              <a:rPr lang="en-US" sz="4000" dirty="0">
                <a:solidFill>
                  <a:schemeClr val="bg1"/>
                </a:solidFill>
              </a:rPr>
              <a:t>INTRODUCTION TO ORAL </a:t>
            </a:r>
            <a:r>
              <a:rPr lang="en-US" sz="4000" dirty="0" err="1">
                <a:solidFill>
                  <a:schemeClr val="bg1"/>
                </a:solidFill>
              </a:rPr>
              <a:t>PrEP</a:t>
            </a:r>
            <a:endParaRPr lang="en-ZA" sz="4000" dirty="0">
              <a:solidFill>
                <a:schemeClr val="bg1"/>
              </a:solidFill>
            </a:endParaRPr>
          </a:p>
        </p:txBody>
      </p:sp>
      <p:sp>
        <p:nvSpPr>
          <p:cNvPr id="5" name="TextBox 4">
            <a:extLst>
              <a:ext uri="{FF2B5EF4-FFF2-40B4-BE49-F238E27FC236}">
                <a16:creationId xmlns:a16="http://schemas.microsoft.com/office/drawing/2014/main" id="{192E1A3A-9542-43B4-9D8F-818A075396C8}"/>
              </a:ext>
            </a:extLst>
          </p:cNvPr>
          <p:cNvSpPr txBox="1"/>
          <p:nvPr/>
        </p:nvSpPr>
        <p:spPr>
          <a:xfrm>
            <a:off x="6417912" y="5474004"/>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Version</a:t>
            </a:r>
            <a:r>
              <a:rPr lang="en-US" sz="1600" b="1" spc="150">
                <a:solidFill>
                  <a:schemeClr val="bg1"/>
                </a:solidFill>
                <a:latin typeface="Calibri"/>
                <a:cs typeface="Calibri"/>
              </a:rPr>
              <a:t>: December </a:t>
            </a:r>
            <a:r>
              <a:rPr lang="en-US" sz="1600" b="1" spc="150" dirty="0">
                <a:solidFill>
                  <a:schemeClr val="bg1"/>
                </a:solidFill>
                <a:latin typeface="Calibri"/>
                <a:cs typeface="Calibri"/>
              </a:rPr>
              <a:t>2018</a:t>
            </a:r>
          </a:p>
        </p:txBody>
      </p:sp>
    </p:spTree>
    <p:extLst>
      <p:ext uri="{BB962C8B-B14F-4D97-AF65-F5344CB8AC3E}">
        <p14:creationId xmlns:p14="http://schemas.microsoft.com/office/powerpoint/2010/main" val="221623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81A184-A531-43A5-9982-64146CF9BAD1}"/>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3" name="Rectangle 2"/>
          <p:cNvSpPr/>
          <p:nvPr/>
        </p:nvSpPr>
        <p:spPr>
          <a:xfrm rot="10800000" flipV="1">
            <a:off x="264695" y="1385386"/>
            <a:ext cx="11670630" cy="923330"/>
          </a:xfrm>
          <a:prstGeom prst="rect">
            <a:avLst/>
          </a:prstGeom>
        </p:spPr>
        <p:txBody>
          <a:bodyPr wrap="square" anchor="ctr">
            <a:spAutoFit/>
          </a:bodyPr>
          <a:lstStyle/>
          <a:p>
            <a:pPr algn="ctr"/>
            <a:r>
              <a:rPr lang="en-ZA" sz="5400" dirty="0">
                <a:solidFill>
                  <a:schemeClr val="bg1"/>
                </a:solidFill>
              </a:rPr>
              <a:t>What is combination prevention?</a:t>
            </a:r>
          </a:p>
        </p:txBody>
      </p:sp>
    </p:spTree>
    <p:extLst>
      <p:ext uri="{BB962C8B-B14F-4D97-AF65-F5344CB8AC3E}">
        <p14:creationId xmlns:p14="http://schemas.microsoft.com/office/powerpoint/2010/main" val="7475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723499" y="1365805"/>
            <a:ext cx="6544506" cy="3380846"/>
            <a:chOff x="2319397" y="2646892"/>
            <a:chExt cx="7037899" cy="3698742"/>
          </a:xfrm>
        </p:grpSpPr>
        <p:grpSp>
          <p:nvGrpSpPr>
            <p:cNvPr id="27" name="Group 26"/>
            <p:cNvGrpSpPr/>
            <p:nvPr/>
          </p:nvGrpSpPr>
          <p:grpSpPr>
            <a:xfrm>
              <a:off x="7821480" y="2646892"/>
              <a:ext cx="1535816" cy="3642077"/>
              <a:chOff x="8431084" y="2703559"/>
              <a:chExt cx="1535816" cy="3642077"/>
            </a:xfrm>
          </p:grpSpPr>
          <p:sp>
            <p:nvSpPr>
              <p:cNvPr id="10" name="Rectangle 9"/>
              <p:cNvSpPr/>
              <p:nvPr/>
            </p:nvSpPr>
            <p:spPr>
              <a:xfrm>
                <a:off x="8431084" y="3856691"/>
                <a:ext cx="1535816" cy="555582"/>
              </a:xfrm>
              <a:prstGeom prst="rect">
                <a:avLst/>
              </a:prstGeom>
            </p:spPr>
            <p:txBody>
              <a:bodyPr wrap="none">
                <a:spAutoFit/>
              </a:bodyPr>
              <a:lstStyle/>
              <a:p>
                <a:pPr algn="ctr"/>
                <a:r>
                  <a:rPr lang="en-US" sz="1350" b="1" dirty="0">
                    <a:solidFill>
                      <a:srgbClr val="10394B"/>
                    </a:solidFill>
                  </a:rPr>
                  <a:t>Post-exposure </a:t>
                </a:r>
                <a:br>
                  <a:rPr lang="en-US" sz="1350" b="1" dirty="0">
                    <a:solidFill>
                      <a:srgbClr val="10394B"/>
                    </a:solidFill>
                  </a:rPr>
                </a:br>
                <a:r>
                  <a:rPr lang="en-US" sz="1350" b="1" dirty="0">
                    <a:solidFill>
                      <a:srgbClr val="10394B"/>
                    </a:solidFill>
                  </a:rPr>
                  <a:t>prophylaxis (PEP)</a:t>
                </a:r>
              </a:p>
            </p:txBody>
          </p:sp>
          <p:sp>
            <p:nvSpPr>
              <p:cNvPr id="14" name="Rectangle 13"/>
              <p:cNvSpPr/>
              <p:nvPr/>
            </p:nvSpPr>
            <p:spPr>
              <a:xfrm>
                <a:off x="8448079" y="5790054"/>
                <a:ext cx="1501821" cy="555582"/>
              </a:xfrm>
              <a:prstGeom prst="rect">
                <a:avLst/>
              </a:prstGeom>
            </p:spPr>
            <p:txBody>
              <a:bodyPr wrap="none">
                <a:spAutoFit/>
              </a:bodyPr>
              <a:lstStyle/>
              <a:p>
                <a:pPr algn="ctr"/>
                <a:r>
                  <a:rPr lang="en-ZA" sz="1350" b="1" dirty="0">
                    <a:solidFill>
                      <a:srgbClr val="10394B"/>
                    </a:solidFill>
                  </a:rPr>
                  <a:t>ART for partners </a:t>
                </a:r>
                <a:br>
                  <a:rPr lang="en-ZA" sz="1350" b="1" dirty="0">
                    <a:solidFill>
                      <a:srgbClr val="10394B"/>
                    </a:solidFill>
                  </a:rPr>
                </a:br>
                <a:r>
                  <a:rPr lang="en-ZA" sz="1350" b="1" dirty="0">
                    <a:solidFill>
                      <a:srgbClr val="10394B"/>
                    </a:solidFill>
                  </a:rPr>
                  <a:t>living with HIV</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9390" y="2703559"/>
                <a:ext cx="1219200" cy="12192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9390" y="4570853"/>
                <a:ext cx="1219200" cy="1219200"/>
              </a:xfrm>
              <a:prstGeom prst="rect">
                <a:avLst/>
              </a:prstGeom>
            </p:spPr>
          </p:pic>
        </p:grpSp>
        <p:grpSp>
          <p:nvGrpSpPr>
            <p:cNvPr id="26" name="Group 25"/>
            <p:cNvGrpSpPr/>
            <p:nvPr/>
          </p:nvGrpSpPr>
          <p:grpSpPr>
            <a:xfrm>
              <a:off x="6038776" y="2646892"/>
              <a:ext cx="1280065" cy="3698742"/>
              <a:chOff x="6141066" y="2646892"/>
              <a:chExt cx="1280065" cy="3698742"/>
            </a:xfrm>
          </p:grpSpPr>
          <p:sp>
            <p:nvSpPr>
              <p:cNvPr id="9" name="Rectangle 8"/>
              <p:cNvSpPr/>
              <p:nvPr/>
            </p:nvSpPr>
            <p:spPr>
              <a:xfrm>
                <a:off x="6214641" y="3856692"/>
                <a:ext cx="1132917" cy="328298"/>
              </a:xfrm>
              <a:prstGeom prst="rect">
                <a:avLst/>
              </a:prstGeom>
            </p:spPr>
            <p:txBody>
              <a:bodyPr wrap="none">
                <a:spAutoFit/>
              </a:bodyPr>
              <a:lstStyle/>
              <a:p>
                <a:pPr algn="ctr"/>
                <a:r>
                  <a:rPr lang="en-US" sz="1350" b="1" dirty="0">
                    <a:solidFill>
                      <a:srgbClr val="10394B"/>
                    </a:solidFill>
                  </a:rPr>
                  <a:t>Counselling </a:t>
                </a:r>
                <a:endParaRPr lang="en-ZA" sz="1350" b="1" dirty="0">
                  <a:solidFill>
                    <a:srgbClr val="10394B"/>
                  </a:solidFill>
                </a:endParaRPr>
              </a:p>
            </p:txBody>
          </p:sp>
          <p:sp>
            <p:nvSpPr>
              <p:cNvPr id="13" name="Rectangle 12"/>
              <p:cNvSpPr/>
              <p:nvPr/>
            </p:nvSpPr>
            <p:spPr>
              <a:xfrm>
                <a:off x="6141066" y="5790052"/>
                <a:ext cx="1280065" cy="555582"/>
              </a:xfrm>
              <a:prstGeom prst="rect">
                <a:avLst/>
              </a:prstGeom>
            </p:spPr>
            <p:txBody>
              <a:bodyPr wrap="none">
                <a:spAutoFit/>
              </a:bodyPr>
              <a:lstStyle/>
              <a:p>
                <a:pPr algn="ctr"/>
                <a:r>
                  <a:rPr lang="en-US" sz="1350" b="1" dirty="0">
                    <a:solidFill>
                      <a:srgbClr val="10394B"/>
                    </a:solidFill>
                  </a:rPr>
                  <a:t>Male medical </a:t>
                </a:r>
                <a:br>
                  <a:rPr lang="en-US" sz="1350" b="1" dirty="0">
                    <a:solidFill>
                      <a:srgbClr val="10394B"/>
                    </a:solidFill>
                  </a:rPr>
                </a:br>
                <a:r>
                  <a:rPr lang="en-US" sz="1350" b="1" dirty="0">
                    <a:solidFill>
                      <a:srgbClr val="10394B"/>
                    </a:solidFill>
                  </a:rPr>
                  <a:t>circumcision </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1499" y="2646892"/>
                <a:ext cx="1219200" cy="121920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1499" y="4570853"/>
                <a:ext cx="1219200" cy="1219200"/>
              </a:xfrm>
              <a:prstGeom prst="rect">
                <a:avLst/>
              </a:prstGeom>
            </p:spPr>
          </p:pic>
        </p:grpSp>
        <p:grpSp>
          <p:nvGrpSpPr>
            <p:cNvPr id="24" name="Group 23"/>
            <p:cNvGrpSpPr/>
            <p:nvPr/>
          </p:nvGrpSpPr>
          <p:grpSpPr>
            <a:xfrm>
              <a:off x="2319397" y="2646892"/>
              <a:ext cx="1219200" cy="3664137"/>
              <a:chOff x="1335722" y="2681497"/>
              <a:chExt cx="1219200" cy="3664137"/>
            </a:xfrm>
          </p:grpSpPr>
          <p:sp>
            <p:nvSpPr>
              <p:cNvPr id="7" name="Rectangle 6"/>
              <p:cNvSpPr/>
              <p:nvPr/>
            </p:nvSpPr>
            <p:spPr>
              <a:xfrm>
                <a:off x="1484019" y="3856692"/>
                <a:ext cx="922606" cy="328298"/>
              </a:xfrm>
              <a:prstGeom prst="rect">
                <a:avLst/>
              </a:prstGeom>
            </p:spPr>
            <p:txBody>
              <a:bodyPr wrap="none">
                <a:spAutoFit/>
              </a:bodyPr>
              <a:lstStyle/>
              <a:p>
                <a:pPr algn="ctr"/>
                <a:r>
                  <a:rPr lang="en-US" sz="1350" b="1" dirty="0">
                    <a:solidFill>
                      <a:srgbClr val="10394B"/>
                    </a:solidFill>
                  </a:rPr>
                  <a:t>Condoms</a:t>
                </a:r>
                <a:endParaRPr lang="en-ZA" sz="1350" b="1" dirty="0">
                  <a:solidFill>
                    <a:srgbClr val="10394B"/>
                  </a:solidFill>
                </a:endParaRPr>
              </a:p>
            </p:txBody>
          </p:sp>
          <p:sp>
            <p:nvSpPr>
              <p:cNvPr id="11" name="Rectangle 10"/>
              <p:cNvSpPr/>
              <p:nvPr/>
            </p:nvSpPr>
            <p:spPr>
              <a:xfrm>
                <a:off x="1506498" y="5790052"/>
                <a:ext cx="877649" cy="555582"/>
              </a:xfrm>
              <a:prstGeom prst="rect">
                <a:avLst/>
              </a:prstGeom>
            </p:spPr>
            <p:txBody>
              <a:bodyPr wrap="none">
                <a:spAutoFit/>
              </a:bodyPr>
              <a:lstStyle/>
              <a:p>
                <a:pPr algn="ctr"/>
                <a:r>
                  <a:rPr lang="en-US" sz="1350" b="1" dirty="0">
                    <a:solidFill>
                      <a:srgbClr val="10394B"/>
                    </a:solidFill>
                  </a:rPr>
                  <a:t>Healthy </a:t>
                </a:r>
                <a:br>
                  <a:rPr lang="en-US" sz="1350" b="1" dirty="0">
                    <a:solidFill>
                      <a:srgbClr val="10394B"/>
                    </a:solidFill>
                  </a:rPr>
                </a:br>
                <a:r>
                  <a:rPr lang="en-US" sz="1350" b="1" dirty="0">
                    <a:solidFill>
                      <a:srgbClr val="10394B"/>
                    </a:solidFill>
                  </a:rPr>
                  <a:t>lifestyles</a:t>
                </a: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5722" y="4569635"/>
                <a:ext cx="1219200" cy="121920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5722" y="2681497"/>
                <a:ext cx="1219200" cy="1178392"/>
              </a:xfrm>
              <a:prstGeom prst="rect">
                <a:avLst/>
              </a:prstGeom>
            </p:spPr>
          </p:pic>
        </p:grpSp>
        <p:grpSp>
          <p:nvGrpSpPr>
            <p:cNvPr id="25" name="Group 24"/>
            <p:cNvGrpSpPr/>
            <p:nvPr/>
          </p:nvGrpSpPr>
          <p:grpSpPr>
            <a:xfrm>
              <a:off x="3528616" y="2646892"/>
              <a:ext cx="2383814" cy="3664137"/>
              <a:chOff x="3213804" y="2681497"/>
              <a:chExt cx="2383814" cy="3664137"/>
            </a:xfrm>
          </p:grpSpPr>
          <p:sp>
            <p:nvSpPr>
              <p:cNvPr id="8" name="Rectangle 7"/>
              <p:cNvSpPr/>
              <p:nvPr/>
            </p:nvSpPr>
            <p:spPr>
              <a:xfrm>
                <a:off x="4129716" y="3856692"/>
                <a:ext cx="551979" cy="328298"/>
              </a:xfrm>
              <a:prstGeom prst="rect">
                <a:avLst/>
              </a:prstGeom>
            </p:spPr>
            <p:txBody>
              <a:bodyPr wrap="none">
                <a:spAutoFit/>
              </a:bodyPr>
              <a:lstStyle/>
              <a:p>
                <a:pPr algn="ctr"/>
                <a:r>
                  <a:rPr lang="en-US" sz="1350" b="1" dirty="0" err="1">
                    <a:solidFill>
                      <a:srgbClr val="10394B"/>
                    </a:solidFill>
                  </a:rPr>
                  <a:t>PrEP</a:t>
                </a:r>
                <a:endParaRPr lang="en-ZA" sz="1350" b="1" dirty="0">
                  <a:solidFill>
                    <a:srgbClr val="10394B"/>
                  </a:solidFill>
                </a:endParaRPr>
              </a:p>
            </p:txBody>
          </p:sp>
          <p:sp>
            <p:nvSpPr>
              <p:cNvPr id="12" name="Rectangle 11"/>
              <p:cNvSpPr/>
              <p:nvPr/>
            </p:nvSpPr>
            <p:spPr>
              <a:xfrm>
                <a:off x="3213804" y="5790052"/>
                <a:ext cx="2383814" cy="555582"/>
              </a:xfrm>
              <a:prstGeom prst="rect">
                <a:avLst/>
              </a:prstGeom>
            </p:spPr>
            <p:txBody>
              <a:bodyPr wrap="none">
                <a:spAutoFit/>
              </a:bodyPr>
              <a:lstStyle/>
              <a:p>
                <a:pPr algn="ctr"/>
                <a:r>
                  <a:rPr lang="en-US" sz="1350" b="1" dirty="0">
                    <a:solidFill>
                      <a:srgbClr val="10394B"/>
                    </a:solidFill>
                  </a:rPr>
                  <a:t>Screening and management </a:t>
                </a:r>
              </a:p>
              <a:p>
                <a:pPr algn="ctr"/>
                <a:r>
                  <a:rPr lang="en-US" sz="1350" b="1" dirty="0">
                    <a:solidFill>
                      <a:srgbClr val="10394B"/>
                    </a:solidFill>
                  </a:rPr>
                  <a:t>of  STIs </a:t>
                </a:r>
              </a:p>
            </p:txBody>
          </p:sp>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96105" y="4570853"/>
                <a:ext cx="1219200" cy="1219200"/>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96105" y="2681497"/>
                <a:ext cx="1219200" cy="1219200"/>
              </a:xfrm>
              <a:prstGeom prst="rect">
                <a:avLst/>
              </a:prstGeom>
            </p:spPr>
          </p:pic>
        </p:grpSp>
      </p:grpSp>
      <p:sp>
        <p:nvSpPr>
          <p:cNvPr id="6" name="Title 5"/>
          <p:cNvSpPr>
            <a:spLocks noGrp="1"/>
          </p:cNvSpPr>
          <p:nvPr>
            <p:ph type="title"/>
          </p:nvPr>
        </p:nvSpPr>
        <p:spPr>
          <a:xfrm>
            <a:off x="578242" y="138918"/>
            <a:ext cx="10972800" cy="972441"/>
          </a:xfrm>
        </p:spPr>
        <p:txBody>
          <a:bodyPr>
            <a:normAutofit/>
          </a:bodyPr>
          <a:lstStyle/>
          <a:p>
            <a:r>
              <a:rPr lang="en-ZA" dirty="0">
                <a:solidFill>
                  <a:srgbClr val="00486D"/>
                </a:solidFill>
                <a:latin typeface="Calibri" panose="020F0502020204030204" pitchFamily="34" charset="0"/>
                <a:ea typeface="Calibri" panose="020F0502020204030204" pitchFamily="34" charset="0"/>
                <a:cs typeface="Times New Roman" panose="02020603050405020304" pitchFamily="18" charset="0"/>
              </a:rPr>
              <a:t>Combination prevention</a:t>
            </a:r>
            <a:endParaRPr lang="en-GB" dirty="0">
              <a:solidFill>
                <a:srgbClr val="00486D"/>
              </a:solidFill>
            </a:endParaRPr>
          </a:p>
        </p:txBody>
      </p:sp>
      <p:sp>
        <p:nvSpPr>
          <p:cNvPr id="3" name="Rectangle 2"/>
          <p:cNvSpPr/>
          <p:nvPr/>
        </p:nvSpPr>
        <p:spPr>
          <a:xfrm>
            <a:off x="2723499" y="5175019"/>
            <a:ext cx="6575048" cy="830997"/>
          </a:xfrm>
          <a:prstGeom prst="rect">
            <a:avLst/>
          </a:prstGeom>
          <a:solidFill>
            <a:schemeClr val="tx2">
              <a:lumMod val="20000"/>
              <a:lumOff val="80000"/>
            </a:schemeClr>
          </a:solidFill>
          <a:ln w="34925">
            <a:solidFill>
              <a:schemeClr val="accent5"/>
            </a:solidFill>
          </a:ln>
        </p:spPr>
        <p:txBody>
          <a:bodyPr wrap="square">
            <a:spAutoFit/>
          </a:bodyPr>
          <a:lstStyle/>
          <a:p>
            <a:pPr marL="285750" indent="-285750">
              <a:buFont typeface="Arial" panose="020B0604020202020204" pitchFamily="34" charset="0"/>
              <a:buChar char="•"/>
            </a:pPr>
            <a:r>
              <a:rPr lang="en-ZA" sz="2400" dirty="0" err="1"/>
              <a:t>PrEP</a:t>
            </a:r>
            <a:r>
              <a:rPr lang="en-ZA" sz="2400" dirty="0"/>
              <a:t> is only one of several prevention options. </a:t>
            </a:r>
          </a:p>
          <a:p>
            <a:pPr marL="285750" indent="-285750">
              <a:buFont typeface="Arial" panose="020B0604020202020204" pitchFamily="34" charset="0"/>
              <a:buChar char="•"/>
            </a:pPr>
            <a:r>
              <a:rPr lang="en-ZA" sz="2400" dirty="0" err="1"/>
              <a:t>PrEP</a:t>
            </a:r>
            <a:r>
              <a:rPr lang="en-ZA" sz="2400" dirty="0"/>
              <a:t> does not protect against pregnancy and STIs</a:t>
            </a:r>
          </a:p>
        </p:txBody>
      </p:sp>
      <p:sp>
        <p:nvSpPr>
          <p:cNvPr id="33" name="Oval 32"/>
          <p:cNvSpPr/>
          <p:nvPr/>
        </p:nvSpPr>
        <p:spPr>
          <a:xfrm>
            <a:off x="348240" y="3832568"/>
            <a:ext cx="2071688" cy="1828166"/>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2060"/>
                </a:solidFill>
              </a:rPr>
              <a:t>Behavioural interventions</a:t>
            </a:r>
          </a:p>
        </p:txBody>
      </p:sp>
      <p:sp>
        <p:nvSpPr>
          <p:cNvPr id="34" name="Oval 33"/>
          <p:cNvSpPr/>
          <p:nvPr/>
        </p:nvSpPr>
        <p:spPr>
          <a:xfrm>
            <a:off x="9629120" y="3411753"/>
            <a:ext cx="2545723" cy="2999547"/>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 SRH </a:t>
            </a:r>
          </a:p>
          <a:p>
            <a:pPr algn="ctr"/>
            <a:r>
              <a:rPr lang="en-ZA" b="1" dirty="0">
                <a:solidFill>
                  <a:srgbClr val="002060"/>
                </a:solidFill>
              </a:rPr>
              <a:t>SRH</a:t>
            </a:r>
          </a:p>
          <a:p>
            <a:pPr algn="ctr"/>
            <a:r>
              <a:rPr lang="en-ZA" b="1" dirty="0">
                <a:solidFill>
                  <a:srgbClr val="002060"/>
                </a:solidFill>
              </a:rPr>
              <a:t>Contraception and safer conception (preventing pregnancy and planning for healthy pregnancies)</a:t>
            </a:r>
          </a:p>
          <a:p>
            <a:pPr algn="ctr"/>
            <a:endParaRPr lang="en-ZA" b="1" dirty="0">
              <a:solidFill>
                <a:srgbClr val="002060"/>
              </a:solidFill>
            </a:endParaRPr>
          </a:p>
        </p:txBody>
      </p:sp>
      <p:sp>
        <p:nvSpPr>
          <p:cNvPr id="35" name="Oval 34"/>
          <p:cNvSpPr/>
          <p:nvPr/>
        </p:nvSpPr>
        <p:spPr>
          <a:xfrm>
            <a:off x="10121628" y="1390602"/>
            <a:ext cx="1319168" cy="1054024"/>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solidFill>
                <a:srgbClr val="002060"/>
              </a:solidFill>
            </a:endParaRPr>
          </a:p>
        </p:txBody>
      </p:sp>
      <p:sp>
        <p:nvSpPr>
          <p:cNvPr id="4" name="AutoShape 2" descr="Image result for syringe exchange 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23" name="Picture 22"/>
          <p:cNvPicPr>
            <a:picLocks noChangeAspect="1"/>
          </p:cNvPicPr>
          <p:nvPr/>
        </p:nvPicPr>
        <p:blipFill>
          <a:blip r:embed="rId11"/>
          <a:stretch>
            <a:fillRect/>
          </a:stretch>
        </p:blipFill>
        <p:spPr>
          <a:xfrm>
            <a:off x="10422663" y="1581988"/>
            <a:ext cx="671121" cy="644745"/>
          </a:xfrm>
          <a:prstGeom prst="rect">
            <a:avLst/>
          </a:prstGeom>
        </p:spPr>
      </p:pic>
      <p:sp>
        <p:nvSpPr>
          <p:cNvPr id="36" name="Rectangle 35"/>
          <p:cNvSpPr/>
          <p:nvPr/>
        </p:nvSpPr>
        <p:spPr>
          <a:xfrm>
            <a:off x="9763706" y="2674274"/>
            <a:ext cx="2276552" cy="507831"/>
          </a:xfrm>
          <a:prstGeom prst="rect">
            <a:avLst/>
          </a:prstGeom>
        </p:spPr>
        <p:txBody>
          <a:bodyPr wrap="square">
            <a:spAutoFit/>
          </a:bodyPr>
          <a:lstStyle/>
          <a:p>
            <a:pPr algn="ctr"/>
            <a:r>
              <a:rPr lang="en-US" sz="1350" b="1" dirty="0">
                <a:solidFill>
                  <a:srgbClr val="10394B"/>
                </a:solidFill>
              </a:rPr>
              <a:t>Syringe exchange and opioid substitution</a:t>
            </a:r>
          </a:p>
        </p:txBody>
      </p:sp>
      <p:sp>
        <p:nvSpPr>
          <p:cNvPr id="37" name="Oval 36"/>
          <p:cNvSpPr/>
          <p:nvPr/>
        </p:nvSpPr>
        <p:spPr>
          <a:xfrm>
            <a:off x="299203" y="1356200"/>
            <a:ext cx="2071688" cy="1828166"/>
          </a:xfrm>
          <a:prstGeom prst="ellipse">
            <a:avLst/>
          </a:prstGeom>
          <a:solidFill>
            <a:schemeClr val="bg1"/>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2060"/>
                </a:solidFill>
              </a:rPr>
              <a:t>HIV counselling and testing </a:t>
            </a:r>
          </a:p>
          <a:p>
            <a:pPr algn="ctr"/>
            <a:r>
              <a:rPr lang="en-ZA" b="1" dirty="0">
                <a:solidFill>
                  <a:srgbClr val="002060"/>
                </a:solidFill>
              </a:rPr>
              <a:t>+</a:t>
            </a:r>
          </a:p>
          <a:p>
            <a:pPr algn="ctr"/>
            <a:r>
              <a:rPr lang="en-ZA" b="1" dirty="0">
                <a:solidFill>
                  <a:srgbClr val="002060"/>
                </a:solidFill>
              </a:rPr>
              <a:t>re-testing</a:t>
            </a:r>
          </a:p>
        </p:txBody>
      </p:sp>
    </p:spTree>
    <p:extLst>
      <p:ext uri="{BB962C8B-B14F-4D97-AF65-F5344CB8AC3E}">
        <p14:creationId xmlns:p14="http://schemas.microsoft.com/office/powerpoint/2010/main" val="1677670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4889" y="463958"/>
            <a:ext cx="10972800" cy="972441"/>
          </a:xfrm>
        </p:spPr>
        <p:txBody>
          <a:bodyPr>
            <a:noAutofit/>
          </a:bodyPr>
          <a:lstStyle/>
          <a:p>
            <a:r>
              <a:rPr lang="en-ZA" dirty="0">
                <a:solidFill>
                  <a:srgbClr val="10394B"/>
                </a:solidFill>
                <a:latin typeface="Calibri" panose="020F0502020204030204" pitchFamily="34" charset="0"/>
                <a:cs typeface="Times New Roman" panose="02020603050405020304" pitchFamily="18" charset="0"/>
              </a:rPr>
              <a:t>What does PrEP NOT protect against?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48301" y="1935211"/>
            <a:ext cx="3003082" cy="30030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4895" y="2031248"/>
            <a:ext cx="4725403" cy="2811009"/>
          </a:xfrm>
          <a:prstGeom prst="rect">
            <a:avLst/>
          </a:prstGeom>
        </p:spPr>
      </p:pic>
    </p:spTree>
    <p:extLst>
      <p:ext uri="{BB962C8B-B14F-4D97-AF65-F5344CB8AC3E}">
        <p14:creationId xmlns:p14="http://schemas.microsoft.com/office/powerpoint/2010/main" val="157326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CDB546-21FD-4E35-91F7-26F033242925}"/>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3" name="Rectangle 2"/>
          <p:cNvSpPr/>
          <p:nvPr/>
        </p:nvSpPr>
        <p:spPr>
          <a:xfrm rot="10800000" flipV="1">
            <a:off x="264695" y="1344829"/>
            <a:ext cx="11670631" cy="923330"/>
          </a:xfrm>
          <a:prstGeom prst="rect">
            <a:avLst/>
          </a:prstGeom>
        </p:spPr>
        <p:txBody>
          <a:bodyPr wrap="square">
            <a:spAutoFit/>
          </a:bodyPr>
          <a:lstStyle/>
          <a:p>
            <a:pPr algn="ctr"/>
            <a:r>
              <a:rPr lang="en-ZA" sz="5400" dirty="0">
                <a:solidFill>
                  <a:schemeClr val="bg1"/>
                </a:solidFill>
              </a:rPr>
              <a:t>How effective is oral PrEP? </a:t>
            </a:r>
          </a:p>
        </p:txBody>
      </p:sp>
    </p:spTree>
    <p:extLst>
      <p:ext uri="{BB962C8B-B14F-4D97-AF65-F5344CB8AC3E}">
        <p14:creationId xmlns:p14="http://schemas.microsoft.com/office/powerpoint/2010/main" val="64483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75"/>
          <p:cNvSpPr>
            <a:spLocks noChangeShapeType="1"/>
          </p:cNvSpPr>
          <p:nvPr/>
        </p:nvSpPr>
        <p:spPr bwMode="auto">
          <a:xfrm flipH="1">
            <a:off x="8062764" y="746745"/>
            <a:ext cx="0" cy="5040809"/>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74" name="AutoShape 1"/>
          <p:cNvSpPr>
            <a:spLocks/>
          </p:cNvSpPr>
          <p:nvPr/>
        </p:nvSpPr>
        <p:spPr bwMode="auto">
          <a:xfrm>
            <a:off x="1723803" y="329283"/>
            <a:ext cx="6574482" cy="303609"/>
          </a:xfrm>
          <a:custGeom>
            <a:avLst/>
            <a:gdLst>
              <a:gd name="T0" fmla="*/ 2023831095 w 21600"/>
              <a:gd name="T1" fmla="*/ 4316001 h 21600"/>
              <a:gd name="T2" fmla="*/ 2023831095 w 21600"/>
              <a:gd name="T3" fmla="*/ 4316001 h 21600"/>
              <a:gd name="T4" fmla="*/ 2023831095 w 21600"/>
              <a:gd name="T5" fmla="*/ 4316001 h 21600"/>
              <a:gd name="T6" fmla="*/ 2023831095 w 21600"/>
              <a:gd name="T7" fmla="*/ 431600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b="1" dirty="0"/>
              <a:t>Evidence for Oral </a:t>
            </a:r>
            <a:r>
              <a:rPr lang="en-US" altLang="en-US" b="1" dirty="0" err="1"/>
              <a:t>Tenofovir</a:t>
            </a:r>
            <a:r>
              <a:rPr lang="en-US" altLang="en-US" b="1" dirty="0"/>
              <a:t>-Based Prevention in Trials and Studies</a:t>
            </a:r>
            <a:endParaRPr lang="en-US" altLang="en-US" dirty="0"/>
          </a:p>
        </p:txBody>
      </p:sp>
      <p:sp>
        <p:nvSpPr>
          <p:cNvPr id="3075" name="Line 2"/>
          <p:cNvSpPr>
            <a:spLocks noChangeShapeType="1"/>
          </p:cNvSpPr>
          <p:nvPr/>
        </p:nvSpPr>
        <p:spPr bwMode="auto">
          <a:xfrm>
            <a:off x="1800820" y="5788670"/>
            <a:ext cx="4037335" cy="0"/>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76" name="Line 3"/>
          <p:cNvSpPr>
            <a:spLocks noChangeShapeType="1"/>
          </p:cNvSpPr>
          <p:nvPr/>
        </p:nvSpPr>
        <p:spPr bwMode="auto">
          <a:xfrm>
            <a:off x="5900664" y="5787554"/>
            <a:ext cx="4474889" cy="0"/>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77" name="Line 4"/>
          <p:cNvSpPr>
            <a:spLocks noChangeShapeType="1"/>
          </p:cNvSpPr>
          <p:nvPr/>
        </p:nvSpPr>
        <p:spPr bwMode="auto">
          <a:xfrm flipV="1">
            <a:off x="5806902" y="5710535"/>
            <a:ext cx="66973" cy="143992"/>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78" name="Line 5"/>
          <p:cNvSpPr>
            <a:spLocks noChangeShapeType="1"/>
          </p:cNvSpPr>
          <p:nvPr/>
        </p:nvSpPr>
        <p:spPr bwMode="auto">
          <a:xfrm flipV="1">
            <a:off x="5879455" y="5710535"/>
            <a:ext cx="65857" cy="143992"/>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79" name="AutoShape 6"/>
          <p:cNvSpPr>
            <a:spLocks/>
          </p:cNvSpPr>
          <p:nvPr/>
        </p:nvSpPr>
        <p:spPr bwMode="auto">
          <a:xfrm>
            <a:off x="1347536" y="746745"/>
            <a:ext cx="1193331" cy="526852"/>
          </a:xfrm>
          <a:custGeom>
            <a:avLst/>
            <a:gdLst>
              <a:gd name="T0" fmla="*/ 31258338 w 21600"/>
              <a:gd name="T1" fmla="*/ 12996539 h 21600"/>
              <a:gd name="T2" fmla="*/ 31258338 w 21600"/>
              <a:gd name="T3" fmla="*/ 12996539 h 21600"/>
              <a:gd name="T4" fmla="*/ 31258338 w 21600"/>
              <a:gd name="T5" fmla="*/ 12996539 h 21600"/>
              <a:gd name="T6" fmla="*/ 31258338 w 21600"/>
              <a:gd name="T7" fmla="*/ 1299653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eaLnBrk="1"/>
            <a:r>
              <a:rPr lang="en-US" altLang="en-US" sz="1200" dirty="0">
                <a:solidFill>
                  <a:srgbClr val="C82506"/>
                </a:solidFill>
              </a:rPr>
              <a:t>Sexual</a:t>
            </a:r>
          </a:p>
          <a:p>
            <a:pPr eaLnBrk="1"/>
            <a:r>
              <a:rPr lang="en-US" altLang="en-US" sz="1200" dirty="0">
                <a:solidFill>
                  <a:srgbClr val="C82506"/>
                </a:solidFill>
              </a:rPr>
              <a:t>transmission</a:t>
            </a:r>
          </a:p>
          <a:p>
            <a:pPr eaLnBrk="1"/>
            <a:r>
              <a:rPr lang="en-US" altLang="en-US" sz="1200" dirty="0">
                <a:solidFill>
                  <a:srgbClr val="C82506"/>
                </a:solidFill>
              </a:rPr>
              <a:t>prevention</a:t>
            </a:r>
            <a:endParaRPr lang="en-US" altLang="en-US" sz="1200" dirty="0"/>
          </a:p>
        </p:txBody>
      </p:sp>
      <p:sp>
        <p:nvSpPr>
          <p:cNvPr id="3080" name="AutoShape 7"/>
          <p:cNvSpPr>
            <a:spLocks/>
          </p:cNvSpPr>
          <p:nvPr/>
        </p:nvSpPr>
        <p:spPr bwMode="auto">
          <a:xfrm>
            <a:off x="1347537" y="6315520"/>
            <a:ext cx="3176838" cy="180825"/>
          </a:xfrm>
          <a:custGeom>
            <a:avLst/>
            <a:gdLst>
              <a:gd name="T0" fmla="*/ 267909626 w 21600"/>
              <a:gd name="T1" fmla="*/ 2333478 h 21600"/>
              <a:gd name="T2" fmla="*/ 267909626 w 21600"/>
              <a:gd name="T3" fmla="*/ 2333478 h 21600"/>
              <a:gd name="T4" fmla="*/ 267909626 w 21600"/>
              <a:gd name="T5" fmla="*/ 2333478 h 21600"/>
              <a:gd name="T6" fmla="*/ 267909626 w 21600"/>
              <a:gd name="T7" fmla="*/ 23334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00" dirty="0"/>
              <a:t>Source: Salim S. </a:t>
            </a:r>
            <a:r>
              <a:rPr lang="en-US" altLang="en-US" sz="1100" dirty="0" err="1"/>
              <a:t>Abdool</a:t>
            </a:r>
            <a:r>
              <a:rPr lang="en-US" altLang="en-US" sz="1100" dirty="0"/>
              <a:t> Karim, CAPRISA/FHI360</a:t>
            </a:r>
          </a:p>
        </p:txBody>
      </p:sp>
      <p:sp>
        <p:nvSpPr>
          <p:cNvPr id="3081" name="AutoShape 8"/>
          <p:cNvSpPr>
            <a:spLocks/>
          </p:cNvSpPr>
          <p:nvPr/>
        </p:nvSpPr>
        <p:spPr bwMode="auto">
          <a:xfrm>
            <a:off x="6409656" y="6121301"/>
            <a:ext cx="2831827" cy="455414"/>
          </a:xfrm>
          <a:custGeom>
            <a:avLst/>
            <a:gdLst>
              <a:gd name="T0" fmla="*/ 375478138 w 21600"/>
              <a:gd name="T1" fmla="*/ 9711002 h 21600"/>
              <a:gd name="T2" fmla="*/ 375478138 w 21600"/>
              <a:gd name="T3" fmla="*/ 9711002 h 21600"/>
              <a:gd name="T4" fmla="*/ 375478138 w 21600"/>
              <a:gd name="T5" fmla="*/ 9711002 h 21600"/>
              <a:gd name="T6" fmla="*/ 375478138 w 21600"/>
              <a:gd name="T7" fmla="*/ 97110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266" b="1" dirty="0">
                <a:solidFill>
                  <a:srgbClr val="C82506"/>
                </a:solidFill>
              </a:rPr>
              <a:t>Effectiveness </a:t>
            </a:r>
            <a:r>
              <a:rPr lang="en-US" altLang="en-US" sz="1266" b="1" dirty="0">
                <a:solidFill>
                  <a:srgbClr val="797979"/>
                </a:solidFill>
              </a:rPr>
              <a:t>(%)</a:t>
            </a:r>
            <a:r>
              <a:rPr lang="en-US" altLang="en-US" sz="1266" b="1" dirty="0">
                <a:solidFill>
                  <a:srgbClr val="C82506"/>
                </a:solidFill>
              </a:rPr>
              <a:t> </a:t>
            </a:r>
            <a:endParaRPr lang="en-US" altLang="en-US" sz="1266" dirty="0"/>
          </a:p>
        </p:txBody>
      </p:sp>
      <p:sp>
        <p:nvSpPr>
          <p:cNvPr id="3082" name="AutoShape 9"/>
          <p:cNvSpPr>
            <a:spLocks/>
          </p:cNvSpPr>
          <p:nvPr/>
        </p:nvSpPr>
        <p:spPr bwMode="auto">
          <a:xfrm>
            <a:off x="1347538" y="5107781"/>
            <a:ext cx="1312766" cy="602754"/>
          </a:xfrm>
          <a:custGeom>
            <a:avLst/>
            <a:gdLst>
              <a:gd name="T0" fmla="*/ 23227475 w 21600"/>
              <a:gd name="T1" fmla="*/ 6586008 h 21600"/>
              <a:gd name="T2" fmla="*/ 23227475 w 21600"/>
              <a:gd name="T3" fmla="*/ 6586008 h 21600"/>
              <a:gd name="T4" fmla="*/ 23227475 w 21600"/>
              <a:gd name="T5" fmla="*/ 6586008 h 21600"/>
              <a:gd name="T6" fmla="*/ 23227475 w 21600"/>
              <a:gd name="T7" fmla="*/ 658600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r>
              <a:rPr lang="en-US" altLang="en-US" sz="1200" dirty="0">
                <a:solidFill>
                  <a:srgbClr val="C82506"/>
                </a:solidFill>
              </a:rPr>
              <a:t>Prevention in people who </a:t>
            </a:r>
          </a:p>
          <a:p>
            <a:r>
              <a:rPr lang="en-US" altLang="en-US" sz="1200" dirty="0">
                <a:solidFill>
                  <a:srgbClr val="C82506"/>
                </a:solidFill>
              </a:rPr>
              <a:t>inject drugs</a:t>
            </a:r>
            <a:endParaRPr lang="en-US" altLang="en-US" sz="1200" dirty="0"/>
          </a:p>
        </p:txBody>
      </p:sp>
      <p:sp>
        <p:nvSpPr>
          <p:cNvPr id="3083" name="AutoShape 10"/>
          <p:cNvSpPr>
            <a:spLocks/>
          </p:cNvSpPr>
          <p:nvPr/>
        </p:nvSpPr>
        <p:spPr bwMode="auto">
          <a:xfrm>
            <a:off x="9180091" y="632892"/>
            <a:ext cx="1195461" cy="340443"/>
          </a:xfrm>
          <a:custGeom>
            <a:avLst/>
            <a:gdLst>
              <a:gd name="T0" fmla="*/ 37803802 w 21600"/>
              <a:gd name="T1" fmla="*/ 2333478 h 21600"/>
              <a:gd name="T2" fmla="*/ 37803802 w 21600"/>
              <a:gd name="T3" fmla="*/ 2333478 h 21600"/>
              <a:gd name="T4" fmla="*/ 37803802 w 21600"/>
              <a:gd name="T5" fmla="*/ 2333478 h 21600"/>
              <a:gd name="T6" fmla="*/ 37803802 w 21600"/>
              <a:gd name="T7" fmla="*/ 233347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eaLnBrk="1"/>
            <a:r>
              <a:rPr lang="en-US" altLang="en-US" sz="1200" dirty="0">
                <a:solidFill>
                  <a:srgbClr val="C82506"/>
                </a:solidFill>
                <a:latin typeface="Helvetica" panose="020B0604020202020204" pitchFamily="34" charset="0"/>
                <a:sym typeface="Helvetica" panose="020B0604020202020204" pitchFamily="34" charset="0"/>
              </a:rPr>
              <a:t>Effect size </a:t>
            </a:r>
            <a:r>
              <a:rPr lang="en-US" altLang="en-US" sz="1200" dirty="0">
                <a:solidFill>
                  <a:srgbClr val="797979"/>
                </a:solidFill>
                <a:latin typeface="Helvetica" panose="020B0604020202020204" pitchFamily="34" charset="0"/>
                <a:sym typeface="Helvetica" panose="020B0604020202020204" pitchFamily="34" charset="0"/>
              </a:rPr>
              <a:t>(CI)</a:t>
            </a:r>
            <a:endParaRPr lang="en-US" altLang="en-US" sz="1200" dirty="0"/>
          </a:p>
        </p:txBody>
      </p:sp>
      <p:sp>
        <p:nvSpPr>
          <p:cNvPr id="3084" name="AutoShape 11"/>
          <p:cNvSpPr>
            <a:spLocks/>
          </p:cNvSpPr>
          <p:nvPr/>
        </p:nvSpPr>
        <p:spPr bwMode="auto">
          <a:xfrm>
            <a:off x="2576588" y="2092896"/>
            <a:ext cx="2742530" cy="366117"/>
          </a:xfrm>
          <a:custGeom>
            <a:avLst/>
            <a:gdLst>
              <a:gd name="T0" fmla="*/ 316911318 w 21600"/>
              <a:gd name="T1" fmla="*/ 6276122 h 21600"/>
              <a:gd name="T2" fmla="*/ 316911318 w 21600"/>
              <a:gd name="T3" fmla="*/ 6276122 h 21600"/>
              <a:gd name="T4" fmla="*/ 316911318 w 21600"/>
              <a:gd name="T5" fmla="*/ 6276122 h 21600"/>
              <a:gd name="T6" fmla="*/ 316911318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a:r>
              <a:rPr lang="en-US" altLang="en-US" sz="1125" b="1" dirty="0"/>
              <a:t>Partners </a:t>
            </a:r>
            <a:r>
              <a:rPr lang="en-US" altLang="en-US" sz="1125" b="1" dirty="0" err="1"/>
              <a:t>PrEP</a:t>
            </a:r>
            <a:r>
              <a:rPr lang="en-US" altLang="en-US" sz="1125" b="1" dirty="0"/>
              <a:t> (2011) – daily oral TDF/FTC</a:t>
            </a:r>
          </a:p>
          <a:p>
            <a:pPr algn="r" eaLnBrk="1"/>
            <a:r>
              <a:rPr lang="en-US" altLang="en-US" sz="844" dirty="0">
                <a:latin typeface="Helvetica" panose="020B0604020202020204" pitchFamily="34" charset="0"/>
                <a:sym typeface="Helvetica" panose="020B0604020202020204" pitchFamily="34" charset="0"/>
              </a:rPr>
              <a:t>(Discordant couples - Kenya, Uganda)</a:t>
            </a:r>
            <a:endParaRPr lang="en-US" altLang="en-US" sz="1266" dirty="0"/>
          </a:p>
        </p:txBody>
      </p:sp>
      <p:sp>
        <p:nvSpPr>
          <p:cNvPr id="3085" name="AutoShape 12"/>
          <p:cNvSpPr>
            <a:spLocks/>
          </p:cNvSpPr>
          <p:nvPr/>
        </p:nvSpPr>
        <p:spPr bwMode="auto">
          <a:xfrm>
            <a:off x="2576587" y="2528218"/>
            <a:ext cx="2714625" cy="366117"/>
          </a:xfrm>
          <a:custGeom>
            <a:avLst/>
            <a:gdLst>
              <a:gd name="T0" fmla="*/ 315672950 w 21600"/>
              <a:gd name="T1" fmla="*/ 6276122 h 21600"/>
              <a:gd name="T2" fmla="*/ 315672950 w 21600"/>
              <a:gd name="T3" fmla="*/ 6276122 h 21600"/>
              <a:gd name="T4" fmla="*/ 315672950 w 21600"/>
              <a:gd name="T5" fmla="*/ 6276122 h 21600"/>
              <a:gd name="T6" fmla="*/ 315672950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a:r>
              <a:rPr lang="en-US" altLang="en-US" sz="1125" b="1" dirty="0"/>
              <a:t>Partners </a:t>
            </a:r>
            <a:r>
              <a:rPr lang="en-US" altLang="en-US" sz="1125" b="1" dirty="0" err="1"/>
              <a:t>PrEP</a:t>
            </a:r>
            <a:r>
              <a:rPr lang="en-US" altLang="en-US" sz="1125" b="1" dirty="0"/>
              <a:t> (2011) – daily oral </a:t>
            </a:r>
            <a:r>
              <a:rPr lang="en-US" altLang="en-US" sz="1125" b="1" dirty="0" err="1"/>
              <a:t>tenofovir</a:t>
            </a:r>
            <a:endParaRPr lang="en-US" altLang="en-US" sz="1125" b="1" dirty="0"/>
          </a:p>
          <a:p>
            <a:pPr algn="r" eaLnBrk="1"/>
            <a:r>
              <a:rPr lang="en-US" altLang="en-US" sz="844" dirty="0">
                <a:latin typeface="Helvetica" panose="020B0604020202020204" pitchFamily="34" charset="0"/>
                <a:sym typeface="Helvetica" panose="020B0604020202020204" pitchFamily="34" charset="0"/>
              </a:rPr>
              <a:t>(Discordant couples - Kenya, Uganda)</a:t>
            </a:r>
            <a:endParaRPr lang="en-US" altLang="en-US" sz="1266" dirty="0"/>
          </a:p>
        </p:txBody>
      </p:sp>
      <p:sp>
        <p:nvSpPr>
          <p:cNvPr id="3086" name="Line 13"/>
          <p:cNvSpPr>
            <a:spLocks noChangeShapeType="1"/>
          </p:cNvSpPr>
          <p:nvPr/>
        </p:nvSpPr>
        <p:spPr bwMode="auto">
          <a:xfrm>
            <a:off x="1890117" y="629543"/>
            <a:ext cx="8303494" cy="0"/>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87" name="AutoShape 14"/>
          <p:cNvSpPr>
            <a:spLocks/>
          </p:cNvSpPr>
          <p:nvPr/>
        </p:nvSpPr>
        <p:spPr bwMode="auto">
          <a:xfrm>
            <a:off x="3055441" y="2912195"/>
            <a:ext cx="2171031" cy="366117"/>
          </a:xfrm>
          <a:custGeom>
            <a:avLst/>
            <a:gdLst>
              <a:gd name="T0" fmla="*/ 220690213 w 21600"/>
              <a:gd name="T1" fmla="*/ 6276122 h 21600"/>
              <a:gd name="T2" fmla="*/ 220690213 w 21600"/>
              <a:gd name="T3" fmla="*/ 6276122 h 21600"/>
              <a:gd name="T4" fmla="*/ 220690213 w 21600"/>
              <a:gd name="T5" fmla="*/ 6276122 h 21600"/>
              <a:gd name="T6" fmla="*/ 220690213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TDF2 (2012) – daily TDF/FTC</a:t>
            </a:r>
          </a:p>
          <a:p>
            <a:pPr algn="r" eaLnBrk="1"/>
            <a:r>
              <a:rPr lang="en-US" altLang="en-US" sz="844" dirty="0">
                <a:latin typeface="Helvetica" panose="020B0604020202020204" pitchFamily="34" charset="0"/>
                <a:sym typeface="Helvetica" panose="020B0604020202020204" pitchFamily="34" charset="0"/>
              </a:rPr>
              <a:t>(Heterosexual men and women - Botswana)</a:t>
            </a:r>
            <a:endParaRPr lang="en-US" altLang="en-US" sz="1266" dirty="0"/>
          </a:p>
        </p:txBody>
      </p:sp>
      <p:sp>
        <p:nvSpPr>
          <p:cNvPr id="3088" name="AutoShape 15"/>
          <p:cNvSpPr>
            <a:spLocks/>
          </p:cNvSpPr>
          <p:nvPr/>
        </p:nvSpPr>
        <p:spPr bwMode="auto">
          <a:xfrm>
            <a:off x="2433713" y="3310682"/>
            <a:ext cx="2800573" cy="366117"/>
          </a:xfrm>
          <a:custGeom>
            <a:avLst/>
            <a:gdLst>
              <a:gd name="T0" fmla="*/ 367235827 w 21600"/>
              <a:gd name="T1" fmla="*/ 6276122 h 21600"/>
              <a:gd name="T2" fmla="*/ 367235827 w 21600"/>
              <a:gd name="T3" fmla="*/ 6276122 h 21600"/>
              <a:gd name="T4" fmla="*/ 367235827 w 21600"/>
              <a:gd name="T5" fmla="*/ 6276122 h 21600"/>
              <a:gd name="T6" fmla="*/ 367235827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err="1"/>
              <a:t>iPrEx</a:t>
            </a:r>
            <a:r>
              <a:rPr lang="en-US" altLang="en-US" sz="1125" b="1" dirty="0"/>
              <a:t> (2010) – daily oral TDF/FTC</a:t>
            </a:r>
          </a:p>
          <a:p>
            <a:pPr algn="r" eaLnBrk="1"/>
            <a:r>
              <a:rPr lang="en-US" altLang="en-US" sz="844" dirty="0">
                <a:latin typeface="Helvetica" panose="020B0604020202020204" pitchFamily="34" charset="0"/>
                <a:sym typeface="Helvetica" panose="020B0604020202020204" pitchFamily="34" charset="0"/>
              </a:rPr>
              <a:t>(MSM - North and South America, Thailand, South Africa)</a:t>
            </a:r>
            <a:endParaRPr lang="en-US" altLang="en-US" sz="1266" dirty="0"/>
          </a:p>
        </p:txBody>
      </p:sp>
      <p:sp>
        <p:nvSpPr>
          <p:cNvPr id="3089" name="AutoShape 18"/>
          <p:cNvSpPr>
            <a:spLocks/>
          </p:cNvSpPr>
          <p:nvPr/>
        </p:nvSpPr>
        <p:spPr bwMode="auto">
          <a:xfrm>
            <a:off x="2776389" y="3727029"/>
            <a:ext cx="2465710" cy="366117"/>
          </a:xfrm>
          <a:custGeom>
            <a:avLst/>
            <a:gdLst>
              <a:gd name="T0" fmla="*/ 284665789 w 21600"/>
              <a:gd name="T1" fmla="*/ 6276122 h 21600"/>
              <a:gd name="T2" fmla="*/ 284665789 w 21600"/>
              <a:gd name="T3" fmla="*/ 6276122 h 21600"/>
              <a:gd name="T4" fmla="*/ 284665789 w 21600"/>
              <a:gd name="T5" fmla="*/ 6276122 h 21600"/>
              <a:gd name="T6" fmla="*/ 284665789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eaLnBrk="1"/>
            <a:r>
              <a:rPr lang="en-US" altLang="en-US" sz="1125" b="1" dirty="0" err="1"/>
              <a:t>FEMPrEP</a:t>
            </a:r>
            <a:r>
              <a:rPr lang="en-US" altLang="en-US" sz="1125" b="1" dirty="0"/>
              <a:t> (2012) – daily oral TDF/FTC</a:t>
            </a:r>
          </a:p>
          <a:p>
            <a:pPr algn="r" eaLnBrk="1"/>
            <a:r>
              <a:rPr lang="en-US" altLang="en-US" sz="844" dirty="0">
                <a:latin typeface="Helvetica" panose="020B0604020202020204" pitchFamily="34" charset="0"/>
                <a:sym typeface="Helvetica" panose="020B0604020202020204" pitchFamily="34" charset="0"/>
              </a:rPr>
              <a:t>(Women - Kenya, South Africa, Tanzania)</a:t>
            </a:r>
            <a:endParaRPr lang="en-US" altLang="en-US" sz="1266" dirty="0"/>
          </a:p>
        </p:txBody>
      </p:sp>
      <p:sp>
        <p:nvSpPr>
          <p:cNvPr id="3090" name="AutoShape 19"/>
          <p:cNvSpPr>
            <a:spLocks/>
          </p:cNvSpPr>
          <p:nvPr/>
        </p:nvSpPr>
        <p:spPr bwMode="auto">
          <a:xfrm>
            <a:off x="2248422" y="4166816"/>
            <a:ext cx="2997026" cy="366117"/>
          </a:xfrm>
          <a:custGeom>
            <a:avLst/>
            <a:gdLst>
              <a:gd name="T0" fmla="*/ 359988593 w 21600"/>
              <a:gd name="T1" fmla="*/ 6276122 h 21600"/>
              <a:gd name="T2" fmla="*/ 359988593 w 21600"/>
              <a:gd name="T3" fmla="*/ 6276122 h 21600"/>
              <a:gd name="T4" fmla="*/ 359988593 w 21600"/>
              <a:gd name="T5" fmla="*/ 6276122 h 21600"/>
              <a:gd name="T6" fmla="*/ 359988593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MTN 003/VOICE (2015) – daily oral TDF/FTC</a:t>
            </a:r>
          </a:p>
          <a:p>
            <a:pPr algn="r" eaLnBrk="1"/>
            <a:r>
              <a:rPr lang="en-US" altLang="en-US" sz="844" dirty="0">
                <a:latin typeface="Helvetica" panose="020B0604020202020204" pitchFamily="34" charset="0"/>
                <a:sym typeface="Helvetica" panose="020B0604020202020204" pitchFamily="34" charset="0"/>
              </a:rPr>
              <a:t>(Women - South Africa, Uganda, Zimbabwe)</a:t>
            </a:r>
            <a:endParaRPr lang="en-US" altLang="en-US" sz="1266" dirty="0"/>
          </a:p>
        </p:txBody>
      </p:sp>
      <p:sp>
        <p:nvSpPr>
          <p:cNvPr id="3091" name="AutoShape 20"/>
          <p:cNvSpPr>
            <a:spLocks/>
          </p:cNvSpPr>
          <p:nvPr/>
        </p:nvSpPr>
        <p:spPr bwMode="auto">
          <a:xfrm>
            <a:off x="2248421" y="4582046"/>
            <a:ext cx="3004840" cy="366117"/>
          </a:xfrm>
          <a:custGeom>
            <a:avLst/>
            <a:gdLst>
              <a:gd name="T0" fmla="*/ 363125718 w 21600"/>
              <a:gd name="T1" fmla="*/ 6276122 h 21600"/>
              <a:gd name="T2" fmla="*/ 363125718 w 21600"/>
              <a:gd name="T3" fmla="*/ 6276122 h 21600"/>
              <a:gd name="T4" fmla="*/ 363125718 w 21600"/>
              <a:gd name="T5" fmla="*/ 6276122 h 21600"/>
              <a:gd name="T6" fmla="*/ 363125718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MTN 003/VOICE (2015) – daily oral </a:t>
            </a:r>
            <a:r>
              <a:rPr lang="en-US" altLang="en-US" sz="1125" b="1" dirty="0" err="1"/>
              <a:t>tenofovir</a:t>
            </a:r>
            <a:endParaRPr lang="en-US" altLang="en-US" sz="1125" b="1" dirty="0"/>
          </a:p>
          <a:p>
            <a:pPr algn="r" eaLnBrk="1"/>
            <a:r>
              <a:rPr lang="en-US" altLang="en-US" sz="844" dirty="0">
                <a:latin typeface="Helvetica" panose="020B0604020202020204" pitchFamily="34" charset="0"/>
                <a:sym typeface="Helvetica" panose="020B0604020202020204" pitchFamily="34" charset="0"/>
              </a:rPr>
              <a:t>(Women - South Africa, Uganda, Zimbabwe)</a:t>
            </a:r>
            <a:endParaRPr lang="en-US" altLang="en-US" sz="1266" dirty="0"/>
          </a:p>
        </p:txBody>
      </p:sp>
      <p:sp>
        <p:nvSpPr>
          <p:cNvPr id="3092" name="AutoShape 21"/>
          <p:cNvSpPr>
            <a:spLocks/>
          </p:cNvSpPr>
          <p:nvPr/>
        </p:nvSpPr>
        <p:spPr bwMode="auto">
          <a:xfrm>
            <a:off x="2954983" y="5107781"/>
            <a:ext cx="2271490" cy="535781"/>
          </a:xfrm>
          <a:custGeom>
            <a:avLst/>
            <a:gdLst>
              <a:gd name="T0" fmla="*/ 209176945 w 21600"/>
              <a:gd name="T1" fmla="*/ 13440833 h 21600"/>
              <a:gd name="T2" fmla="*/ 209176945 w 21600"/>
              <a:gd name="T3" fmla="*/ 13440833 h 21600"/>
              <a:gd name="T4" fmla="*/ 209176945 w 21600"/>
              <a:gd name="T5" fmla="*/ 13440833 h 21600"/>
              <a:gd name="T6" fmla="*/ 209176945 w 21600"/>
              <a:gd name="T7" fmla="*/ 1344083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Bangkok </a:t>
            </a:r>
            <a:r>
              <a:rPr lang="en-US" altLang="en-US" sz="1125" b="1" dirty="0" err="1"/>
              <a:t>Tenofovir</a:t>
            </a:r>
            <a:r>
              <a:rPr lang="en-US" altLang="en-US" sz="1125" b="1" dirty="0"/>
              <a:t> Study (2013) –  </a:t>
            </a:r>
          </a:p>
          <a:p>
            <a:pPr algn="r" eaLnBrk="1"/>
            <a:r>
              <a:rPr lang="en-US" altLang="en-US" sz="1125" b="1" dirty="0"/>
              <a:t>daily oral </a:t>
            </a:r>
            <a:r>
              <a:rPr lang="en-US" altLang="en-US" sz="1125" b="1" dirty="0" err="1"/>
              <a:t>tenofovir</a:t>
            </a:r>
            <a:endParaRPr lang="en-US" altLang="en-US" sz="1125" b="1" dirty="0"/>
          </a:p>
          <a:p>
            <a:pPr algn="r" eaLnBrk="1"/>
            <a:r>
              <a:rPr lang="en-US" altLang="en-US" sz="844" dirty="0">
                <a:latin typeface="Helvetica" panose="020B0604020202020204" pitchFamily="34" charset="0"/>
                <a:sym typeface="Helvetica" panose="020B0604020202020204" pitchFamily="34" charset="0"/>
              </a:rPr>
              <a:t>(People who inject drugs - Thailand)</a:t>
            </a:r>
            <a:endParaRPr lang="en-US" altLang="en-US" sz="1266" dirty="0"/>
          </a:p>
        </p:txBody>
      </p:sp>
      <p:sp>
        <p:nvSpPr>
          <p:cNvPr id="3094" name="AutoShape 22">
            <a:extLst>
              <a:ext uri="{FF2B5EF4-FFF2-40B4-BE49-F238E27FC236}">
                <a16:creationId xmlns:a16="http://schemas.microsoft.com/office/drawing/2014/main" id="{6FE5F849-17A6-2B48-B363-FF5DB272B008}"/>
              </a:ext>
            </a:extLst>
          </p:cNvPr>
          <p:cNvSpPr>
            <a:spLocks/>
          </p:cNvSpPr>
          <p:nvPr/>
        </p:nvSpPr>
        <p:spPr bwMode="auto">
          <a:xfrm>
            <a:off x="8155410" y="2233539"/>
            <a:ext cx="376163" cy="64740"/>
          </a:xfrm>
          <a:custGeom>
            <a:avLst/>
            <a:gdLst>
              <a:gd name="T0" fmla="*/ 267494 w 21600"/>
              <a:gd name="T1" fmla="*/ 46038 h 21600"/>
              <a:gd name="T2" fmla="*/ 267494 w 21600"/>
              <a:gd name="T3" fmla="*/ 46038 h 21600"/>
              <a:gd name="T4" fmla="*/ 267494 w 21600"/>
              <a:gd name="T5" fmla="*/ 46038 h 21600"/>
              <a:gd name="T6" fmla="*/ 267494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2" name="AutoShape 25"/>
          <p:cNvSpPr>
            <a:spLocks/>
          </p:cNvSpPr>
          <p:nvPr/>
        </p:nvSpPr>
        <p:spPr bwMode="auto">
          <a:xfrm>
            <a:off x="9175627" y="2166566"/>
            <a:ext cx="898549" cy="241102"/>
          </a:xfrm>
          <a:custGeom>
            <a:avLst/>
            <a:gdLst>
              <a:gd name="T0" fmla="*/ 37803802 w 21600"/>
              <a:gd name="T1" fmla="*/ 2721769 h 21600"/>
              <a:gd name="T2" fmla="*/ 37803802 w 21600"/>
              <a:gd name="T3" fmla="*/ 2721769 h 21600"/>
              <a:gd name="T4" fmla="*/ 37803802 w 21600"/>
              <a:gd name="T5" fmla="*/ 2721769 h 21600"/>
              <a:gd name="T6" fmla="*/ 3780380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75% </a:t>
            </a:r>
            <a:r>
              <a:rPr lang="en-US" altLang="en-US" sz="1125">
                <a:latin typeface="Helvetica" panose="020B0604020202020204" pitchFamily="34" charset="0"/>
                <a:sym typeface="Helvetica" panose="020B0604020202020204" pitchFamily="34" charset="0"/>
              </a:rPr>
              <a:t>(55; 87)</a:t>
            </a:r>
            <a:endParaRPr lang="en-US" altLang="en-US" sz="1266"/>
          </a:p>
        </p:txBody>
      </p:sp>
      <p:sp>
        <p:nvSpPr>
          <p:cNvPr id="3095" name="Line 26"/>
          <p:cNvSpPr>
            <a:spLocks noChangeShapeType="1"/>
          </p:cNvSpPr>
          <p:nvPr/>
        </p:nvSpPr>
        <p:spPr bwMode="auto">
          <a:xfrm flipH="1">
            <a:off x="9116467" y="753443"/>
            <a:ext cx="0" cy="5076527"/>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096" name="AutoShape 27"/>
          <p:cNvSpPr>
            <a:spLocks/>
          </p:cNvSpPr>
          <p:nvPr/>
        </p:nvSpPr>
        <p:spPr bwMode="auto">
          <a:xfrm>
            <a:off x="9207996" y="2592958"/>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67% </a:t>
            </a:r>
            <a:r>
              <a:rPr lang="en-US" altLang="en-US" sz="1125">
                <a:latin typeface="Helvetica" panose="020B0604020202020204" pitchFamily="34" charset="0"/>
                <a:sym typeface="Helvetica" panose="020B0604020202020204" pitchFamily="34" charset="0"/>
              </a:rPr>
              <a:t>(44; 81)</a:t>
            </a:r>
            <a:endParaRPr lang="en-US" altLang="en-US" sz="1266"/>
          </a:p>
        </p:txBody>
      </p:sp>
      <p:sp>
        <p:nvSpPr>
          <p:cNvPr id="3097" name="AutoShape 28"/>
          <p:cNvSpPr>
            <a:spLocks/>
          </p:cNvSpPr>
          <p:nvPr/>
        </p:nvSpPr>
        <p:spPr bwMode="auto">
          <a:xfrm>
            <a:off x="9210229" y="3021583"/>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62% </a:t>
            </a:r>
            <a:r>
              <a:rPr lang="en-US" altLang="en-US" sz="1125">
                <a:latin typeface="Helvetica" panose="020B0604020202020204" pitchFamily="34" charset="0"/>
                <a:sym typeface="Helvetica" panose="020B0604020202020204" pitchFamily="34" charset="0"/>
              </a:rPr>
              <a:t>(22; 84)</a:t>
            </a:r>
            <a:endParaRPr lang="en-US" altLang="en-US" sz="1266"/>
          </a:p>
        </p:txBody>
      </p:sp>
      <p:sp>
        <p:nvSpPr>
          <p:cNvPr id="3098" name="AutoShape 29"/>
          <p:cNvSpPr>
            <a:spLocks/>
          </p:cNvSpPr>
          <p:nvPr/>
        </p:nvSpPr>
        <p:spPr bwMode="auto">
          <a:xfrm>
            <a:off x="9183440" y="3446859"/>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44% </a:t>
            </a:r>
            <a:r>
              <a:rPr lang="en-US" altLang="en-US" sz="1125">
                <a:latin typeface="Helvetica" panose="020B0604020202020204" pitchFamily="34" charset="0"/>
                <a:sym typeface="Helvetica" panose="020B0604020202020204" pitchFamily="34" charset="0"/>
              </a:rPr>
              <a:t>(15; 63)</a:t>
            </a:r>
            <a:endParaRPr lang="en-US" altLang="en-US" sz="1266"/>
          </a:p>
        </p:txBody>
      </p:sp>
      <p:sp>
        <p:nvSpPr>
          <p:cNvPr id="3099" name="AutoShape 30"/>
          <p:cNvSpPr>
            <a:spLocks/>
          </p:cNvSpPr>
          <p:nvPr/>
        </p:nvSpPr>
        <p:spPr bwMode="auto">
          <a:xfrm>
            <a:off x="9141024" y="1391915"/>
            <a:ext cx="1003474" cy="213196"/>
          </a:xfrm>
          <a:custGeom>
            <a:avLst/>
            <a:gdLst>
              <a:gd name="T0" fmla="*/ 47148048 w 21600"/>
              <a:gd name="T1" fmla="*/ 2128183 h 21600"/>
              <a:gd name="T2" fmla="*/ 47148048 w 21600"/>
              <a:gd name="T3" fmla="*/ 2128183 h 21600"/>
              <a:gd name="T4" fmla="*/ 47148048 w 21600"/>
              <a:gd name="T5" fmla="*/ 2128183 h 21600"/>
              <a:gd name="T6" fmla="*/ 47148048 w 21600"/>
              <a:gd name="T7" fmla="*/ 212818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86% </a:t>
            </a:r>
            <a:r>
              <a:rPr lang="en-US" altLang="en-US" sz="1125">
                <a:latin typeface="Helvetica" panose="020B0604020202020204" pitchFamily="34" charset="0"/>
                <a:sym typeface="Helvetica" panose="020B0604020202020204" pitchFamily="34" charset="0"/>
              </a:rPr>
              <a:t>(64; 96)</a:t>
            </a:r>
            <a:endParaRPr lang="en-US" altLang="en-US" sz="1266"/>
          </a:p>
        </p:txBody>
      </p:sp>
      <p:sp>
        <p:nvSpPr>
          <p:cNvPr id="3100" name="AutoShape 31"/>
          <p:cNvSpPr>
            <a:spLocks/>
          </p:cNvSpPr>
          <p:nvPr/>
        </p:nvSpPr>
        <p:spPr bwMode="auto">
          <a:xfrm>
            <a:off x="9161116" y="1789286"/>
            <a:ext cx="945431" cy="241102"/>
          </a:xfrm>
          <a:custGeom>
            <a:avLst/>
            <a:gdLst>
              <a:gd name="T0" fmla="*/ 41851515 w 21600"/>
              <a:gd name="T1" fmla="*/ 2721769 h 21600"/>
              <a:gd name="T2" fmla="*/ 41851515 w 21600"/>
              <a:gd name="T3" fmla="*/ 2721769 h 21600"/>
              <a:gd name="T4" fmla="*/ 41851515 w 21600"/>
              <a:gd name="T5" fmla="*/ 2721769 h 21600"/>
              <a:gd name="T6" fmla="*/ 41851515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86% </a:t>
            </a:r>
            <a:r>
              <a:rPr lang="en-US" altLang="en-US" sz="1125">
                <a:latin typeface="Helvetica" panose="020B0604020202020204" pitchFamily="34" charset="0"/>
                <a:sym typeface="Helvetica" panose="020B0604020202020204" pitchFamily="34" charset="0"/>
              </a:rPr>
              <a:t>(40; 99)</a:t>
            </a:r>
            <a:endParaRPr lang="en-US" altLang="en-US" sz="1266"/>
          </a:p>
        </p:txBody>
      </p:sp>
      <p:sp>
        <p:nvSpPr>
          <p:cNvPr id="3101" name="AutoShape 32"/>
          <p:cNvSpPr>
            <a:spLocks/>
          </p:cNvSpPr>
          <p:nvPr/>
        </p:nvSpPr>
        <p:spPr bwMode="auto">
          <a:xfrm>
            <a:off x="9224740" y="3859857"/>
            <a:ext cx="867296" cy="241102"/>
          </a:xfrm>
          <a:custGeom>
            <a:avLst/>
            <a:gdLst>
              <a:gd name="T0" fmla="*/ 35219709 w 21600"/>
              <a:gd name="T1" fmla="*/ 2721769 h 21600"/>
              <a:gd name="T2" fmla="*/ 35219709 w 21600"/>
              <a:gd name="T3" fmla="*/ 2721769 h 21600"/>
              <a:gd name="T4" fmla="*/ 35219709 w 21600"/>
              <a:gd name="T5" fmla="*/ 2721769 h 21600"/>
              <a:gd name="T6" fmla="*/ 35219709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6% </a:t>
            </a:r>
            <a:r>
              <a:rPr lang="en-US" altLang="en-US" sz="1125">
                <a:latin typeface="Helvetica" panose="020B0604020202020204" pitchFamily="34" charset="0"/>
                <a:sym typeface="Helvetica" panose="020B0604020202020204" pitchFamily="34" charset="0"/>
              </a:rPr>
              <a:t>(-21; 40)</a:t>
            </a:r>
            <a:endParaRPr lang="en-US" altLang="en-US" sz="1266"/>
          </a:p>
        </p:txBody>
      </p:sp>
      <p:sp>
        <p:nvSpPr>
          <p:cNvPr id="3102" name="AutoShape 33"/>
          <p:cNvSpPr>
            <a:spLocks/>
          </p:cNvSpPr>
          <p:nvPr/>
        </p:nvSpPr>
        <p:spPr bwMode="auto">
          <a:xfrm>
            <a:off x="9223623" y="4263926"/>
            <a:ext cx="914177" cy="241102"/>
          </a:xfrm>
          <a:custGeom>
            <a:avLst/>
            <a:gdLst>
              <a:gd name="T0" fmla="*/ 39130151 w 21600"/>
              <a:gd name="T1" fmla="*/ 2721769 h 21600"/>
              <a:gd name="T2" fmla="*/ 39130151 w 21600"/>
              <a:gd name="T3" fmla="*/ 2721769 h 21600"/>
              <a:gd name="T4" fmla="*/ 39130151 w 21600"/>
              <a:gd name="T5" fmla="*/ 2721769 h 21600"/>
              <a:gd name="T6" fmla="*/ 39130151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-4% </a:t>
            </a:r>
            <a:r>
              <a:rPr lang="en-US" altLang="en-US" sz="1125">
                <a:latin typeface="Helvetica" panose="020B0604020202020204" pitchFamily="34" charset="0"/>
                <a:sym typeface="Helvetica" panose="020B0604020202020204" pitchFamily="34" charset="0"/>
              </a:rPr>
              <a:t>(-49; 27)</a:t>
            </a:r>
            <a:endParaRPr lang="en-US" altLang="en-US" sz="1266"/>
          </a:p>
        </p:txBody>
      </p:sp>
      <p:sp>
        <p:nvSpPr>
          <p:cNvPr id="3103" name="AutoShape 34"/>
          <p:cNvSpPr>
            <a:spLocks/>
          </p:cNvSpPr>
          <p:nvPr/>
        </p:nvSpPr>
        <p:spPr bwMode="auto">
          <a:xfrm>
            <a:off x="9222507" y="4622230"/>
            <a:ext cx="993428" cy="241102"/>
          </a:xfrm>
          <a:custGeom>
            <a:avLst/>
            <a:gdLst>
              <a:gd name="T0" fmla="*/ 46208731 w 21600"/>
              <a:gd name="T1" fmla="*/ 2721769 h 21600"/>
              <a:gd name="T2" fmla="*/ 46208731 w 21600"/>
              <a:gd name="T3" fmla="*/ 2721769 h 21600"/>
              <a:gd name="T4" fmla="*/ 46208731 w 21600"/>
              <a:gd name="T5" fmla="*/ 2721769 h 21600"/>
              <a:gd name="T6" fmla="*/ 46208731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-49% </a:t>
            </a:r>
            <a:r>
              <a:rPr lang="en-US" altLang="en-US" sz="1125">
                <a:latin typeface="Helvetica" panose="020B0604020202020204" pitchFamily="34" charset="0"/>
                <a:sym typeface="Helvetica" panose="020B0604020202020204" pitchFamily="34" charset="0"/>
              </a:rPr>
              <a:t>(-129; 3)</a:t>
            </a:r>
            <a:endParaRPr lang="en-US" altLang="en-US" sz="1266"/>
          </a:p>
        </p:txBody>
      </p:sp>
      <p:sp>
        <p:nvSpPr>
          <p:cNvPr id="3104" name="AutoShape 35"/>
          <p:cNvSpPr>
            <a:spLocks/>
          </p:cNvSpPr>
          <p:nvPr/>
        </p:nvSpPr>
        <p:spPr bwMode="auto">
          <a:xfrm>
            <a:off x="9207996" y="5255121"/>
            <a:ext cx="898550" cy="241102"/>
          </a:xfrm>
          <a:custGeom>
            <a:avLst/>
            <a:gdLst>
              <a:gd name="T0" fmla="*/ 37803832 w 21600"/>
              <a:gd name="T1" fmla="*/ 2721769 h 21600"/>
              <a:gd name="T2" fmla="*/ 37803832 w 21600"/>
              <a:gd name="T3" fmla="*/ 2721769 h 21600"/>
              <a:gd name="T4" fmla="*/ 37803832 w 21600"/>
              <a:gd name="T5" fmla="*/ 2721769 h 21600"/>
              <a:gd name="T6" fmla="*/ 378038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49% </a:t>
            </a:r>
            <a:r>
              <a:rPr lang="en-US" altLang="en-US" sz="1125">
                <a:latin typeface="Helvetica" panose="020B0604020202020204" pitchFamily="34" charset="0"/>
                <a:sym typeface="Helvetica" panose="020B0604020202020204" pitchFamily="34" charset="0"/>
              </a:rPr>
              <a:t>(10; 72)</a:t>
            </a:r>
            <a:endParaRPr lang="en-US" altLang="en-US" sz="1266"/>
          </a:p>
        </p:txBody>
      </p:sp>
      <p:sp>
        <p:nvSpPr>
          <p:cNvPr id="3105" name="Line 36"/>
          <p:cNvSpPr>
            <a:spLocks noChangeShapeType="1"/>
          </p:cNvSpPr>
          <p:nvPr/>
        </p:nvSpPr>
        <p:spPr bwMode="auto">
          <a:xfrm flipH="1">
            <a:off x="5508873" y="753443"/>
            <a:ext cx="0" cy="4953744"/>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109" name="AutoShape 37">
            <a:extLst>
              <a:ext uri="{FF2B5EF4-FFF2-40B4-BE49-F238E27FC236}">
                <a16:creationId xmlns:a16="http://schemas.microsoft.com/office/drawing/2014/main" id="{115A0224-15D0-6B40-81AD-4677AEDA2044}"/>
              </a:ext>
            </a:extLst>
          </p:cNvPr>
          <p:cNvSpPr>
            <a:spLocks/>
          </p:cNvSpPr>
          <p:nvPr/>
        </p:nvSpPr>
        <p:spPr bwMode="auto">
          <a:xfrm>
            <a:off x="5448598" y="5728395"/>
            <a:ext cx="107156" cy="107156"/>
          </a:xfrm>
          <a:custGeom>
            <a:avLst/>
            <a:gdLst>
              <a:gd name="T0" fmla="*/ 76196 w 19679"/>
              <a:gd name="T1" fmla="*/ 83638 h 19679"/>
              <a:gd name="T2" fmla="*/ 76196 w 19679"/>
              <a:gd name="T3" fmla="*/ 83638 h 19679"/>
              <a:gd name="T4" fmla="*/ 76196 w 19679"/>
              <a:gd name="T5" fmla="*/ 83638 h 19679"/>
              <a:gd name="T6" fmla="*/ 76196 w 19679"/>
              <a:gd name="T7" fmla="*/ 836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0" name="AutoShape 38">
            <a:extLst>
              <a:ext uri="{FF2B5EF4-FFF2-40B4-BE49-F238E27FC236}">
                <a16:creationId xmlns:a16="http://schemas.microsoft.com/office/drawing/2014/main" id="{EA544209-57DD-EF4E-834E-82CCDB7BA08B}"/>
              </a:ext>
            </a:extLst>
          </p:cNvPr>
          <p:cNvSpPr>
            <a:spLocks/>
          </p:cNvSpPr>
          <p:nvPr/>
        </p:nvSpPr>
        <p:spPr bwMode="auto">
          <a:xfrm>
            <a:off x="9057308" y="5725046"/>
            <a:ext cx="107156" cy="107156"/>
          </a:xfrm>
          <a:custGeom>
            <a:avLst/>
            <a:gdLst>
              <a:gd name="T0" fmla="*/ 76196 w 19679"/>
              <a:gd name="T1" fmla="*/ 83638 h 19679"/>
              <a:gd name="T2" fmla="*/ 76196 w 19679"/>
              <a:gd name="T3" fmla="*/ 83638 h 19679"/>
              <a:gd name="T4" fmla="*/ 76196 w 19679"/>
              <a:gd name="T5" fmla="*/ 83638 h 19679"/>
              <a:gd name="T6" fmla="*/ 76196 w 19679"/>
              <a:gd name="T7" fmla="*/ 836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1" name="AutoShape 39">
            <a:extLst>
              <a:ext uri="{FF2B5EF4-FFF2-40B4-BE49-F238E27FC236}">
                <a16:creationId xmlns:a16="http://schemas.microsoft.com/office/drawing/2014/main" id="{BCDFF2A0-89C3-4F41-AAC2-F139BD31CB1B}"/>
              </a:ext>
            </a:extLst>
          </p:cNvPr>
          <p:cNvSpPr>
            <a:spLocks/>
          </p:cNvSpPr>
          <p:nvPr/>
        </p:nvSpPr>
        <p:spPr bwMode="auto">
          <a:xfrm>
            <a:off x="6957715" y="5728395"/>
            <a:ext cx="107156" cy="107156"/>
          </a:xfrm>
          <a:custGeom>
            <a:avLst/>
            <a:gdLst>
              <a:gd name="T0" fmla="*/ 76196 w 19679"/>
              <a:gd name="T1" fmla="*/ 83638 h 19679"/>
              <a:gd name="T2" fmla="*/ 76196 w 19679"/>
              <a:gd name="T3" fmla="*/ 83638 h 19679"/>
              <a:gd name="T4" fmla="*/ 76196 w 19679"/>
              <a:gd name="T5" fmla="*/ 83638 h 19679"/>
              <a:gd name="T6" fmla="*/ 76196 w 19679"/>
              <a:gd name="T7" fmla="*/ 8363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00000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 name="AutoShape 40"/>
          <p:cNvSpPr>
            <a:spLocks/>
          </p:cNvSpPr>
          <p:nvPr/>
        </p:nvSpPr>
        <p:spPr bwMode="auto">
          <a:xfrm>
            <a:off x="6933158" y="5797599"/>
            <a:ext cx="159619" cy="241102"/>
          </a:xfrm>
          <a:custGeom>
            <a:avLst/>
            <a:gdLst>
              <a:gd name="T0" fmla="*/ 1192932 w 21600"/>
              <a:gd name="T1" fmla="*/ 2721769 h 21600"/>
              <a:gd name="T2" fmla="*/ 1192932 w 21600"/>
              <a:gd name="T3" fmla="*/ 2721769 h 21600"/>
              <a:gd name="T4" fmla="*/ 1192932 w 21600"/>
              <a:gd name="T5" fmla="*/ 2721769 h 21600"/>
              <a:gd name="T6" fmla="*/ 119293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a:latin typeface="Helvetica" panose="020B0604020202020204" pitchFamily="34" charset="0"/>
                <a:sym typeface="Helvetica" panose="020B0604020202020204" pitchFamily="34" charset="0"/>
              </a:rPr>
              <a:t>0</a:t>
            </a:r>
            <a:endParaRPr lang="en-US" altLang="en-US" sz="1266"/>
          </a:p>
        </p:txBody>
      </p:sp>
      <p:sp>
        <p:nvSpPr>
          <p:cNvPr id="4" name="AutoShape 41"/>
          <p:cNvSpPr>
            <a:spLocks/>
          </p:cNvSpPr>
          <p:nvPr/>
        </p:nvSpPr>
        <p:spPr bwMode="auto">
          <a:xfrm>
            <a:off x="8951268" y="5797599"/>
            <a:ext cx="318120" cy="241102"/>
          </a:xfrm>
          <a:custGeom>
            <a:avLst/>
            <a:gdLst>
              <a:gd name="T0" fmla="*/ 4738429 w 21600"/>
              <a:gd name="T1" fmla="*/ 2721769 h 21600"/>
              <a:gd name="T2" fmla="*/ 4738429 w 21600"/>
              <a:gd name="T3" fmla="*/ 2721769 h 21600"/>
              <a:gd name="T4" fmla="*/ 4738429 w 21600"/>
              <a:gd name="T5" fmla="*/ 2721769 h 21600"/>
              <a:gd name="T6" fmla="*/ 4738429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a:latin typeface="Helvetica" panose="020B0604020202020204" pitchFamily="34" charset="0"/>
                <a:sym typeface="Helvetica" panose="020B0604020202020204" pitchFamily="34" charset="0"/>
              </a:rPr>
              <a:t>100</a:t>
            </a:r>
            <a:endParaRPr lang="en-US" altLang="en-US" sz="1266"/>
          </a:p>
        </p:txBody>
      </p:sp>
      <p:sp>
        <p:nvSpPr>
          <p:cNvPr id="5" name="AutoShape 42"/>
          <p:cNvSpPr>
            <a:spLocks/>
          </p:cNvSpPr>
          <p:nvPr/>
        </p:nvSpPr>
        <p:spPr bwMode="auto">
          <a:xfrm>
            <a:off x="5319117" y="5797599"/>
            <a:ext cx="367234" cy="241102"/>
          </a:xfrm>
          <a:custGeom>
            <a:avLst/>
            <a:gdLst>
              <a:gd name="T0" fmla="*/ 6314462 w 21600"/>
              <a:gd name="T1" fmla="*/ 2721769 h 21600"/>
              <a:gd name="T2" fmla="*/ 6314462 w 21600"/>
              <a:gd name="T3" fmla="*/ 2721769 h 21600"/>
              <a:gd name="T4" fmla="*/ 6314462 w 21600"/>
              <a:gd name="T5" fmla="*/ 2721769 h 21600"/>
              <a:gd name="T6" fmla="*/ 6314462 w 21600"/>
              <a:gd name="T7" fmla="*/ 2721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a:latin typeface="Helvetica" panose="020B0604020202020204" pitchFamily="34" charset="0"/>
                <a:sym typeface="Helvetica" panose="020B0604020202020204" pitchFamily="34" charset="0"/>
              </a:rPr>
              <a:t>-130</a:t>
            </a:r>
            <a:endParaRPr lang="en-US" altLang="en-US" sz="1266"/>
          </a:p>
        </p:txBody>
      </p:sp>
      <p:sp>
        <p:nvSpPr>
          <p:cNvPr id="3112" name="Line 43"/>
          <p:cNvSpPr>
            <a:spLocks noChangeShapeType="1"/>
          </p:cNvSpPr>
          <p:nvPr/>
        </p:nvSpPr>
        <p:spPr bwMode="auto">
          <a:xfrm flipH="1">
            <a:off x="7017990" y="762373"/>
            <a:ext cx="0" cy="4945930"/>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113" name="Line 44"/>
          <p:cNvSpPr>
            <a:spLocks noChangeShapeType="1"/>
          </p:cNvSpPr>
          <p:nvPr/>
        </p:nvSpPr>
        <p:spPr bwMode="auto">
          <a:xfrm>
            <a:off x="1942580" y="4998393"/>
            <a:ext cx="8436322" cy="0"/>
          </a:xfrm>
          <a:prstGeom prst="line">
            <a:avLst/>
          </a:prstGeom>
          <a:noFill/>
          <a:ln w="12700">
            <a:solidFill>
              <a:srgbClr val="000000"/>
            </a:solidFill>
            <a:prstDash val="sysDot"/>
            <a:round/>
            <a:headEnd/>
            <a:tailEnd/>
          </a:ln>
          <a:extLst>
            <a:ext uri="{909E8E84-426E-40dd-AFC4-6F175D3DCCD1}">
              <a14:hiddenFill xmlns:a14="http://schemas.microsoft.com/office/drawing/2010/main" xmlns="">
                <a:noFill/>
              </a14:hiddenFill>
            </a:ext>
          </a:extLst>
        </p:spPr>
        <p:txBody>
          <a:bodyPr lIns="0" tIns="0" rIns="0" bIns="0" anchor="ctr"/>
          <a:lstStyle/>
          <a:p>
            <a:endParaRPr lang="en-ZA" sz="1266"/>
          </a:p>
        </p:txBody>
      </p:sp>
      <p:sp>
        <p:nvSpPr>
          <p:cNvPr id="3117" name="AutoShape 45">
            <a:extLst>
              <a:ext uri="{FF2B5EF4-FFF2-40B4-BE49-F238E27FC236}">
                <a16:creationId xmlns:a16="http://schemas.microsoft.com/office/drawing/2014/main" id="{BD9915A7-004C-F042-9B26-0A0856100403}"/>
              </a:ext>
            </a:extLst>
          </p:cNvPr>
          <p:cNvSpPr>
            <a:spLocks/>
          </p:cNvSpPr>
          <p:nvPr/>
        </p:nvSpPr>
        <p:spPr bwMode="auto">
          <a:xfrm>
            <a:off x="7904262" y="2600772"/>
            <a:ext cx="379512" cy="64740"/>
          </a:xfrm>
          <a:custGeom>
            <a:avLst/>
            <a:gdLst>
              <a:gd name="T0" fmla="*/ 269875 w 21600"/>
              <a:gd name="T1" fmla="*/ 46038 h 21600"/>
              <a:gd name="T2" fmla="*/ 269875 w 21600"/>
              <a:gd name="T3" fmla="*/ 46038 h 21600"/>
              <a:gd name="T4" fmla="*/ 269875 w 21600"/>
              <a:gd name="T5" fmla="*/ 46038 h 21600"/>
              <a:gd name="T6" fmla="*/ 26987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8" name="AutoShape 46">
            <a:extLst>
              <a:ext uri="{FF2B5EF4-FFF2-40B4-BE49-F238E27FC236}">
                <a16:creationId xmlns:a16="http://schemas.microsoft.com/office/drawing/2014/main" id="{1DECF616-94D2-D340-86ED-91F465765C31}"/>
              </a:ext>
            </a:extLst>
          </p:cNvPr>
          <p:cNvSpPr>
            <a:spLocks/>
          </p:cNvSpPr>
          <p:nvPr/>
        </p:nvSpPr>
        <p:spPr bwMode="auto">
          <a:xfrm>
            <a:off x="8377536" y="2600772"/>
            <a:ext cx="462111" cy="64740"/>
          </a:xfrm>
          <a:custGeom>
            <a:avLst/>
            <a:gdLst>
              <a:gd name="T0" fmla="*/ 328613 w 21600"/>
              <a:gd name="T1" fmla="*/ 46038 h 21600"/>
              <a:gd name="T2" fmla="*/ 328613 w 21600"/>
              <a:gd name="T3" fmla="*/ 46038 h 21600"/>
              <a:gd name="T4" fmla="*/ 328613 w 21600"/>
              <a:gd name="T5" fmla="*/ 46038 h 21600"/>
              <a:gd name="T6" fmla="*/ 328613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19" name="AutoShape 47">
            <a:extLst>
              <a:ext uri="{FF2B5EF4-FFF2-40B4-BE49-F238E27FC236}">
                <a16:creationId xmlns:a16="http://schemas.microsoft.com/office/drawing/2014/main" id="{400EB110-2980-DE4B-AE23-7EE7420070A9}"/>
              </a:ext>
            </a:extLst>
          </p:cNvPr>
          <p:cNvSpPr>
            <a:spLocks/>
          </p:cNvSpPr>
          <p:nvPr/>
        </p:nvSpPr>
        <p:spPr bwMode="auto">
          <a:xfrm>
            <a:off x="8238009" y="2533799"/>
            <a:ext cx="197569" cy="198686"/>
          </a:xfrm>
          <a:custGeom>
            <a:avLst/>
            <a:gdLst>
              <a:gd name="T0" fmla="*/ 140486 w 19679"/>
              <a:gd name="T1" fmla="*/ 155080 h 19679"/>
              <a:gd name="T2" fmla="*/ 140486 w 19679"/>
              <a:gd name="T3" fmla="*/ 155080 h 19679"/>
              <a:gd name="T4" fmla="*/ 140486 w 19679"/>
              <a:gd name="T5" fmla="*/ 155080 h 19679"/>
              <a:gd name="T6" fmla="*/ 140486 w 19679"/>
              <a:gd name="T7" fmla="*/ 15508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0" name="AutoShape 48">
            <a:extLst>
              <a:ext uri="{FF2B5EF4-FFF2-40B4-BE49-F238E27FC236}">
                <a16:creationId xmlns:a16="http://schemas.microsoft.com/office/drawing/2014/main" id="{C8703020-C96D-2E43-A29F-D6226174DE7F}"/>
              </a:ext>
            </a:extLst>
          </p:cNvPr>
          <p:cNvSpPr>
            <a:spLocks/>
          </p:cNvSpPr>
          <p:nvPr/>
        </p:nvSpPr>
        <p:spPr bwMode="auto">
          <a:xfrm>
            <a:off x="7410896" y="3041676"/>
            <a:ext cx="723305" cy="64740"/>
          </a:xfrm>
          <a:custGeom>
            <a:avLst/>
            <a:gdLst>
              <a:gd name="T0" fmla="*/ 514350 w 21600"/>
              <a:gd name="T1" fmla="*/ 46038 h 21600"/>
              <a:gd name="T2" fmla="*/ 514350 w 21600"/>
              <a:gd name="T3" fmla="*/ 46038 h 21600"/>
              <a:gd name="T4" fmla="*/ 514350 w 21600"/>
              <a:gd name="T5" fmla="*/ 46038 h 21600"/>
              <a:gd name="T6" fmla="*/ 514350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1" name="AutoShape 49">
            <a:extLst>
              <a:ext uri="{FF2B5EF4-FFF2-40B4-BE49-F238E27FC236}">
                <a16:creationId xmlns:a16="http://schemas.microsoft.com/office/drawing/2014/main" id="{E51E4586-11E7-9E4B-82BE-C99645CEDB35}"/>
              </a:ext>
            </a:extLst>
          </p:cNvPr>
          <p:cNvSpPr>
            <a:spLocks/>
          </p:cNvSpPr>
          <p:nvPr/>
        </p:nvSpPr>
        <p:spPr bwMode="auto">
          <a:xfrm>
            <a:off x="8227963" y="3041676"/>
            <a:ext cx="650751" cy="45764"/>
          </a:xfrm>
          <a:custGeom>
            <a:avLst/>
            <a:gdLst>
              <a:gd name="T0" fmla="*/ 462757 w 21600"/>
              <a:gd name="T1" fmla="*/ 32544 h 21600"/>
              <a:gd name="T2" fmla="*/ 462757 w 21600"/>
              <a:gd name="T3" fmla="*/ 32544 h 21600"/>
              <a:gd name="T4" fmla="*/ 462757 w 21600"/>
              <a:gd name="T5" fmla="*/ 32544 h 21600"/>
              <a:gd name="T6" fmla="*/ 462757 w 21600"/>
              <a:gd name="T7" fmla="*/ 3254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2" name="AutoShape 50">
            <a:extLst>
              <a:ext uri="{FF2B5EF4-FFF2-40B4-BE49-F238E27FC236}">
                <a16:creationId xmlns:a16="http://schemas.microsoft.com/office/drawing/2014/main" id="{F8C27800-2AA1-9449-B779-BF39C3353693}"/>
              </a:ext>
            </a:extLst>
          </p:cNvPr>
          <p:cNvSpPr>
            <a:spLocks/>
          </p:cNvSpPr>
          <p:nvPr/>
        </p:nvSpPr>
        <p:spPr bwMode="auto">
          <a:xfrm>
            <a:off x="8088437" y="2975818"/>
            <a:ext cx="197569" cy="197570"/>
          </a:xfrm>
          <a:custGeom>
            <a:avLst/>
            <a:gdLst>
              <a:gd name="T0" fmla="*/ 140486 w 19679"/>
              <a:gd name="T1" fmla="*/ 154209 h 19679"/>
              <a:gd name="T2" fmla="*/ 140486 w 19679"/>
              <a:gd name="T3" fmla="*/ 154209 h 19679"/>
              <a:gd name="T4" fmla="*/ 140486 w 19679"/>
              <a:gd name="T5" fmla="*/ 154209 h 19679"/>
              <a:gd name="T6" fmla="*/ 140486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4" name="AutoShape 52">
            <a:extLst>
              <a:ext uri="{FF2B5EF4-FFF2-40B4-BE49-F238E27FC236}">
                <a16:creationId xmlns:a16="http://schemas.microsoft.com/office/drawing/2014/main" id="{D5B7DCD1-6CF1-324C-BBCE-D22EB787A755}"/>
              </a:ext>
            </a:extLst>
          </p:cNvPr>
          <p:cNvSpPr>
            <a:spLocks/>
          </p:cNvSpPr>
          <p:nvPr/>
        </p:nvSpPr>
        <p:spPr bwMode="auto">
          <a:xfrm>
            <a:off x="8625335" y="2233539"/>
            <a:ext cx="319236" cy="64740"/>
          </a:xfrm>
          <a:custGeom>
            <a:avLst/>
            <a:gdLst>
              <a:gd name="T0" fmla="*/ 227013 w 21600"/>
              <a:gd name="T1" fmla="*/ 46038 h 21600"/>
              <a:gd name="T2" fmla="*/ 227013 w 21600"/>
              <a:gd name="T3" fmla="*/ 46038 h 21600"/>
              <a:gd name="T4" fmla="*/ 227013 w 21600"/>
              <a:gd name="T5" fmla="*/ 46038 h 21600"/>
              <a:gd name="T6" fmla="*/ 227013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5" name="AutoShape 53">
            <a:extLst>
              <a:ext uri="{FF2B5EF4-FFF2-40B4-BE49-F238E27FC236}">
                <a16:creationId xmlns:a16="http://schemas.microsoft.com/office/drawing/2014/main" id="{0F40202F-DBBB-5B40-89D3-1EE5F9BCF42C}"/>
              </a:ext>
            </a:extLst>
          </p:cNvPr>
          <p:cNvSpPr>
            <a:spLocks/>
          </p:cNvSpPr>
          <p:nvPr/>
        </p:nvSpPr>
        <p:spPr bwMode="auto">
          <a:xfrm>
            <a:off x="8485808" y="2167681"/>
            <a:ext cx="197569" cy="197570"/>
          </a:xfrm>
          <a:custGeom>
            <a:avLst/>
            <a:gdLst>
              <a:gd name="T0" fmla="*/ 140486 w 19679"/>
              <a:gd name="T1" fmla="*/ 154209 h 19679"/>
              <a:gd name="T2" fmla="*/ 140486 w 19679"/>
              <a:gd name="T3" fmla="*/ 154209 h 19679"/>
              <a:gd name="T4" fmla="*/ 140486 w 19679"/>
              <a:gd name="T5" fmla="*/ 154209 h 19679"/>
              <a:gd name="T6" fmla="*/ 140486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6" name="AutoShape 54">
            <a:extLst>
              <a:ext uri="{FF2B5EF4-FFF2-40B4-BE49-F238E27FC236}">
                <a16:creationId xmlns:a16="http://schemas.microsoft.com/office/drawing/2014/main" id="{7FBD4083-1901-CF41-BB74-D1542DC05BC1}"/>
              </a:ext>
            </a:extLst>
          </p:cNvPr>
          <p:cNvSpPr>
            <a:spLocks/>
          </p:cNvSpPr>
          <p:nvPr/>
        </p:nvSpPr>
        <p:spPr bwMode="auto">
          <a:xfrm>
            <a:off x="7523634" y="3499322"/>
            <a:ext cx="378395" cy="65856"/>
          </a:xfrm>
          <a:custGeom>
            <a:avLst/>
            <a:gdLst>
              <a:gd name="T0" fmla="*/ 269081 w 21600"/>
              <a:gd name="T1" fmla="*/ 46832 h 21600"/>
              <a:gd name="T2" fmla="*/ 269081 w 21600"/>
              <a:gd name="T3" fmla="*/ 46832 h 21600"/>
              <a:gd name="T4" fmla="*/ 269081 w 21600"/>
              <a:gd name="T5" fmla="*/ 46832 h 21600"/>
              <a:gd name="T6" fmla="*/ 269081 w 21600"/>
              <a:gd name="T7" fmla="*/ 46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7" name="AutoShape 55">
            <a:extLst>
              <a:ext uri="{FF2B5EF4-FFF2-40B4-BE49-F238E27FC236}">
                <a16:creationId xmlns:a16="http://schemas.microsoft.com/office/drawing/2014/main" id="{21E3EDC6-96A5-C349-ADC3-C04A3ABB7EED}"/>
              </a:ext>
            </a:extLst>
          </p:cNvPr>
          <p:cNvSpPr>
            <a:spLocks/>
          </p:cNvSpPr>
          <p:nvPr/>
        </p:nvSpPr>
        <p:spPr bwMode="auto">
          <a:xfrm>
            <a:off x="7995791" y="3499322"/>
            <a:ext cx="463228" cy="65856"/>
          </a:xfrm>
          <a:custGeom>
            <a:avLst/>
            <a:gdLst>
              <a:gd name="T0" fmla="*/ 329407 w 21600"/>
              <a:gd name="T1" fmla="*/ 46832 h 21600"/>
              <a:gd name="T2" fmla="*/ 329407 w 21600"/>
              <a:gd name="T3" fmla="*/ 46832 h 21600"/>
              <a:gd name="T4" fmla="*/ 329407 w 21600"/>
              <a:gd name="T5" fmla="*/ 46832 h 21600"/>
              <a:gd name="T6" fmla="*/ 329407 w 21600"/>
              <a:gd name="T7" fmla="*/ 46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8" name="AutoShape 56">
            <a:extLst>
              <a:ext uri="{FF2B5EF4-FFF2-40B4-BE49-F238E27FC236}">
                <a16:creationId xmlns:a16="http://schemas.microsoft.com/office/drawing/2014/main" id="{218F5D3C-3915-4940-B93E-195CB03D8CEF}"/>
              </a:ext>
            </a:extLst>
          </p:cNvPr>
          <p:cNvSpPr>
            <a:spLocks/>
          </p:cNvSpPr>
          <p:nvPr/>
        </p:nvSpPr>
        <p:spPr bwMode="auto">
          <a:xfrm>
            <a:off x="7856265" y="3433465"/>
            <a:ext cx="197569" cy="197570"/>
          </a:xfrm>
          <a:custGeom>
            <a:avLst/>
            <a:gdLst>
              <a:gd name="T0" fmla="*/ 140486 w 19679"/>
              <a:gd name="T1" fmla="*/ 154208 h 19679"/>
              <a:gd name="T2" fmla="*/ 140486 w 19679"/>
              <a:gd name="T3" fmla="*/ 154208 h 19679"/>
              <a:gd name="T4" fmla="*/ 140486 w 19679"/>
              <a:gd name="T5" fmla="*/ 154208 h 19679"/>
              <a:gd name="T6" fmla="*/ 140486 w 19679"/>
              <a:gd name="T7" fmla="*/ 15420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29" name="AutoShape 57">
            <a:extLst>
              <a:ext uri="{FF2B5EF4-FFF2-40B4-BE49-F238E27FC236}">
                <a16:creationId xmlns:a16="http://schemas.microsoft.com/office/drawing/2014/main" id="{D0B937FF-5649-B748-9379-D00222C4A344}"/>
              </a:ext>
            </a:extLst>
          </p:cNvPr>
          <p:cNvSpPr>
            <a:spLocks/>
          </p:cNvSpPr>
          <p:nvPr/>
        </p:nvSpPr>
        <p:spPr bwMode="auto">
          <a:xfrm>
            <a:off x="8275960" y="1418705"/>
            <a:ext cx="567035" cy="64740"/>
          </a:xfrm>
          <a:custGeom>
            <a:avLst/>
            <a:gdLst>
              <a:gd name="T0" fmla="*/ 403225 w 21600"/>
              <a:gd name="T1" fmla="*/ 46038 h 21600"/>
              <a:gd name="T2" fmla="*/ 403225 w 21600"/>
              <a:gd name="T3" fmla="*/ 46038 h 21600"/>
              <a:gd name="T4" fmla="*/ 403225 w 21600"/>
              <a:gd name="T5" fmla="*/ 46038 h 21600"/>
              <a:gd name="T6" fmla="*/ 40322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0" name="AutoShape 58">
            <a:extLst>
              <a:ext uri="{FF2B5EF4-FFF2-40B4-BE49-F238E27FC236}">
                <a16:creationId xmlns:a16="http://schemas.microsoft.com/office/drawing/2014/main" id="{35FE8C66-4C87-F346-86C8-F813B85CD8C4}"/>
              </a:ext>
            </a:extLst>
          </p:cNvPr>
          <p:cNvSpPr>
            <a:spLocks/>
          </p:cNvSpPr>
          <p:nvPr/>
        </p:nvSpPr>
        <p:spPr bwMode="auto">
          <a:xfrm>
            <a:off x="8936757" y="1418705"/>
            <a:ext cx="116086" cy="64740"/>
          </a:xfrm>
          <a:custGeom>
            <a:avLst/>
            <a:gdLst>
              <a:gd name="T0" fmla="*/ 329406 w 21600"/>
              <a:gd name="T1" fmla="*/ 46038 h 21600"/>
              <a:gd name="T2" fmla="*/ 329406 w 21600"/>
              <a:gd name="T3" fmla="*/ 46038 h 21600"/>
              <a:gd name="T4" fmla="*/ 329406 w 21600"/>
              <a:gd name="T5" fmla="*/ 46038 h 21600"/>
              <a:gd name="T6" fmla="*/ 329406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1" name="AutoShape 59">
            <a:extLst>
              <a:ext uri="{FF2B5EF4-FFF2-40B4-BE49-F238E27FC236}">
                <a16:creationId xmlns:a16="http://schemas.microsoft.com/office/drawing/2014/main" id="{BE77CA62-76BF-BB49-B22C-7099A7916522}"/>
              </a:ext>
            </a:extLst>
          </p:cNvPr>
          <p:cNvSpPr>
            <a:spLocks/>
          </p:cNvSpPr>
          <p:nvPr/>
        </p:nvSpPr>
        <p:spPr bwMode="auto">
          <a:xfrm>
            <a:off x="8798347" y="1352848"/>
            <a:ext cx="198686" cy="197570"/>
          </a:xfrm>
          <a:custGeom>
            <a:avLst/>
            <a:gdLst>
              <a:gd name="T0" fmla="*/ 141280 w 19679"/>
              <a:gd name="T1" fmla="*/ 154209 h 19679"/>
              <a:gd name="T2" fmla="*/ 141280 w 19679"/>
              <a:gd name="T3" fmla="*/ 154209 h 19679"/>
              <a:gd name="T4" fmla="*/ 141280 w 19679"/>
              <a:gd name="T5" fmla="*/ 154209 h 19679"/>
              <a:gd name="T6" fmla="*/ 141280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5" name="AutoShape 63">
            <a:extLst>
              <a:ext uri="{FF2B5EF4-FFF2-40B4-BE49-F238E27FC236}">
                <a16:creationId xmlns:a16="http://schemas.microsoft.com/office/drawing/2014/main" id="{C4DD6C11-E3EF-1540-8F52-E1E7925B6BD0}"/>
              </a:ext>
            </a:extLst>
          </p:cNvPr>
          <p:cNvSpPr>
            <a:spLocks/>
          </p:cNvSpPr>
          <p:nvPr/>
        </p:nvSpPr>
        <p:spPr bwMode="auto">
          <a:xfrm>
            <a:off x="6890742" y="3910088"/>
            <a:ext cx="197570" cy="64740"/>
          </a:xfrm>
          <a:custGeom>
            <a:avLst/>
            <a:gdLst>
              <a:gd name="T0" fmla="*/ 140494 w 21600"/>
              <a:gd name="T1" fmla="*/ 46038 h 21600"/>
              <a:gd name="T2" fmla="*/ 140494 w 21600"/>
              <a:gd name="T3" fmla="*/ 46038 h 21600"/>
              <a:gd name="T4" fmla="*/ 140494 w 21600"/>
              <a:gd name="T5" fmla="*/ 46038 h 21600"/>
              <a:gd name="T6" fmla="*/ 140494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6" name="AutoShape 64">
            <a:extLst>
              <a:ext uri="{FF2B5EF4-FFF2-40B4-BE49-F238E27FC236}">
                <a16:creationId xmlns:a16="http://schemas.microsoft.com/office/drawing/2014/main" id="{B3B73C4F-7927-A74C-B5DF-C7DA85182F30}"/>
              </a:ext>
            </a:extLst>
          </p:cNvPr>
          <p:cNvSpPr>
            <a:spLocks/>
          </p:cNvSpPr>
          <p:nvPr/>
        </p:nvSpPr>
        <p:spPr bwMode="auto">
          <a:xfrm>
            <a:off x="7182074" y="3910088"/>
            <a:ext cx="732234" cy="64740"/>
          </a:xfrm>
          <a:custGeom>
            <a:avLst/>
            <a:gdLst>
              <a:gd name="T0" fmla="*/ 520700 w 21600"/>
              <a:gd name="T1" fmla="*/ 46038 h 21600"/>
              <a:gd name="T2" fmla="*/ 520700 w 21600"/>
              <a:gd name="T3" fmla="*/ 46038 h 21600"/>
              <a:gd name="T4" fmla="*/ 520700 w 21600"/>
              <a:gd name="T5" fmla="*/ 46038 h 21600"/>
              <a:gd name="T6" fmla="*/ 520700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7" name="AutoShape 65">
            <a:extLst>
              <a:ext uri="{FF2B5EF4-FFF2-40B4-BE49-F238E27FC236}">
                <a16:creationId xmlns:a16="http://schemas.microsoft.com/office/drawing/2014/main" id="{8AA14DD9-F71C-2D4A-B8B3-CF18DC90C0E9}"/>
              </a:ext>
            </a:extLst>
          </p:cNvPr>
          <p:cNvSpPr>
            <a:spLocks/>
          </p:cNvSpPr>
          <p:nvPr/>
        </p:nvSpPr>
        <p:spPr bwMode="auto">
          <a:xfrm>
            <a:off x="7042547" y="3843115"/>
            <a:ext cx="197570" cy="198686"/>
          </a:xfrm>
          <a:custGeom>
            <a:avLst/>
            <a:gdLst>
              <a:gd name="T0" fmla="*/ 140487 w 19679"/>
              <a:gd name="T1" fmla="*/ 155080 h 19679"/>
              <a:gd name="T2" fmla="*/ 140487 w 19679"/>
              <a:gd name="T3" fmla="*/ 155080 h 19679"/>
              <a:gd name="T4" fmla="*/ 140487 w 19679"/>
              <a:gd name="T5" fmla="*/ 155080 h 19679"/>
              <a:gd name="T6" fmla="*/ 140487 w 19679"/>
              <a:gd name="T7" fmla="*/ 15508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8" name="AutoShape 66">
            <a:extLst>
              <a:ext uri="{FF2B5EF4-FFF2-40B4-BE49-F238E27FC236}">
                <a16:creationId xmlns:a16="http://schemas.microsoft.com/office/drawing/2014/main" id="{8BEF4196-4538-9847-880A-FF8F474276BA}"/>
              </a:ext>
            </a:extLst>
          </p:cNvPr>
          <p:cNvSpPr>
            <a:spLocks/>
          </p:cNvSpPr>
          <p:nvPr/>
        </p:nvSpPr>
        <p:spPr bwMode="auto">
          <a:xfrm>
            <a:off x="6434212" y="4355456"/>
            <a:ext cx="378395" cy="64740"/>
          </a:xfrm>
          <a:custGeom>
            <a:avLst/>
            <a:gdLst>
              <a:gd name="T0" fmla="*/ 269081 w 21600"/>
              <a:gd name="T1" fmla="*/ 46038 h 21600"/>
              <a:gd name="T2" fmla="*/ 269081 w 21600"/>
              <a:gd name="T3" fmla="*/ 46038 h 21600"/>
              <a:gd name="T4" fmla="*/ 269081 w 21600"/>
              <a:gd name="T5" fmla="*/ 46038 h 21600"/>
              <a:gd name="T6" fmla="*/ 269081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39" name="AutoShape 67">
            <a:extLst>
              <a:ext uri="{FF2B5EF4-FFF2-40B4-BE49-F238E27FC236}">
                <a16:creationId xmlns:a16="http://schemas.microsoft.com/office/drawing/2014/main" id="{94E4FA76-E998-8A46-8D26-7B270496465A}"/>
              </a:ext>
            </a:extLst>
          </p:cNvPr>
          <p:cNvSpPr>
            <a:spLocks/>
          </p:cNvSpPr>
          <p:nvPr/>
        </p:nvSpPr>
        <p:spPr bwMode="auto">
          <a:xfrm>
            <a:off x="6906369" y="4355456"/>
            <a:ext cx="378396" cy="64740"/>
          </a:xfrm>
          <a:custGeom>
            <a:avLst/>
            <a:gdLst>
              <a:gd name="T0" fmla="*/ 269082 w 21600"/>
              <a:gd name="T1" fmla="*/ 46038 h 21600"/>
              <a:gd name="T2" fmla="*/ 269082 w 21600"/>
              <a:gd name="T3" fmla="*/ 46038 h 21600"/>
              <a:gd name="T4" fmla="*/ 269082 w 21600"/>
              <a:gd name="T5" fmla="*/ 46038 h 21600"/>
              <a:gd name="T6" fmla="*/ 269082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0" name="AutoShape 68">
            <a:extLst>
              <a:ext uri="{FF2B5EF4-FFF2-40B4-BE49-F238E27FC236}">
                <a16:creationId xmlns:a16="http://schemas.microsoft.com/office/drawing/2014/main" id="{2E5A951E-C486-6E4D-B405-C0F3EA14462A}"/>
              </a:ext>
            </a:extLst>
          </p:cNvPr>
          <p:cNvSpPr>
            <a:spLocks/>
          </p:cNvSpPr>
          <p:nvPr/>
        </p:nvSpPr>
        <p:spPr bwMode="auto">
          <a:xfrm>
            <a:off x="6766843" y="4289599"/>
            <a:ext cx="197569" cy="197569"/>
          </a:xfrm>
          <a:custGeom>
            <a:avLst/>
            <a:gdLst>
              <a:gd name="T0" fmla="*/ 140486 w 19679"/>
              <a:gd name="T1" fmla="*/ 154208 h 19679"/>
              <a:gd name="T2" fmla="*/ 140486 w 19679"/>
              <a:gd name="T3" fmla="*/ 154208 h 19679"/>
              <a:gd name="T4" fmla="*/ 140486 w 19679"/>
              <a:gd name="T5" fmla="*/ 154208 h 19679"/>
              <a:gd name="T6" fmla="*/ 140486 w 19679"/>
              <a:gd name="T7" fmla="*/ 15420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1" name="AutoShape 69">
            <a:extLst>
              <a:ext uri="{FF2B5EF4-FFF2-40B4-BE49-F238E27FC236}">
                <a16:creationId xmlns:a16="http://schemas.microsoft.com/office/drawing/2014/main" id="{BD73D367-7E2D-384F-8AD0-A8C494CD9D36}"/>
              </a:ext>
            </a:extLst>
          </p:cNvPr>
          <p:cNvSpPr>
            <a:spLocks/>
          </p:cNvSpPr>
          <p:nvPr/>
        </p:nvSpPr>
        <p:spPr bwMode="auto">
          <a:xfrm>
            <a:off x="5546824" y="4736084"/>
            <a:ext cx="731119" cy="64740"/>
          </a:xfrm>
          <a:custGeom>
            <a:avLst/>
            <a:gdLst>
              <a:gd name="T0" fmla="*/ 519907 w 21600"/>
              <a:gd name="T1" fmla="*/ 46038 h 21600"/>
              <a:gd name="T2" fmla="*/ 519907 w 21600"/>
              <a:gd name="T3" fmla="*/ 46038 h 21600"/>
              <a:gd name="T4" fmla="*/ 519907 w 21600"/>
              <a:gd name="T5" fmla="*/ 46038 h 21600"/>
              <a:gd name="T6" fmla="*/ 519907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2" name="AutoShape 70">
            <a:extLst>
              <a:ext uri="{FF2B5EF4-FFF2-40B4-BE49-F238E27FC236}">
                <a16:creationId xmlns:a16="http://schemas.microsoft.com/office/drawing/2014/main" id="{08494AE6-7305-C846-85C8-DC37AC4522AD}"/>
              </a:ext>
            </a:extLst>
          </p:cNvPr>
          <p:cNvSpPr>
            <a:spLocks/>
          </p:cNvSpPr>
          <p:nvPr/>
        </p:nvSpPr>
        <p:spPr bwMode="auto">
          <a:xfrm>
            <a:off x="6367240" y="4736084"/>
            <a:ext cx="703213" cy="64740"/>
          </a:xfrm>
          <a:custGeom>
            <a:avLst/>
            <a:gdLst>
              <a:gd name="T0" fmla="*/ 500063 w 21600"/>
              <a:gd name="T1" fmla="*/ 46038 h 21600"/>
              <a:gd name="T2" fmla="*/ 500063 w 21600"/>
              <a:gd name="T3" fmla="*/ 46038 h 21600"/>
              <a:gd name="T4" fmla="*/ 500063 w 21600"/>
              <a:gd name="T5" fmla="*/ 46038 h 21600"/>
              <a:gd name="T6" fmla="*/ 500063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3" name="AutoShape 71">
            <a:extLst>
              <a:ext uri="{FF2B5EF4-FFF2-40B4-BE49-F238E27FC236}">
                <a16:creationId xmlns:a16="http://schemas.microsoft.com/office/drawing/2014/main" id="{4699940E-3A5C-844B-B740-870961313701}"/>
              </a:ext>
            </a:extLst>
          </p:cNvPr>
          <p:cNvSpPr>
            <a:spLocks/>
          </p:cNvSpPr>
          <p:nvPr/>
        </p:nvSpPr>
        <p:spPr bwMode="auto">
          <a:xfrm>
            <a:off x="6232178" y="4669111"/>
            <a:ext cx="197570" cy="197569"/>
          </a:xfrm>
          <a:custGeom>
            <a:avLst/>
            <a:gdLst>
              <a:gd name="T0" fmla="*/ 140487 w 19679"/>
              <a:gd name="T1" fmla="*/ 154209 h 19679"/>
              <a:gd name="T2" fmla="*/ 140487 w 19679"/>
              <a:gd name="T3" fmla="*/ 154209 h 19679"/>
              <a:gd name="T4" fmla="*/ 140487 w 19679"/>
              <a:gd name="T5" fmla="*/ 154209 h 19679"/>
              <a:gd name="T6" fmla="*/ 140487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4" name="AutoShape 72">
            <a:extLst>
              <a:ext uri="{FF2B5EF4-FFF2-40B4-BE49-F238E27FC236}">
                <a16:creationId xmlns:a16="http://schemas.microsoft.com/office/drawing/2014/main" id="{32ECE701-9ADF-C149-AE32-23EEC79D72B2}"/>
              </a:ext>
            </a:extLst>
          </p:cNvPr>
          <p:cNvSpPr>
            <a:spLocks/>
          </p:cNvSpPr>
          <p:nvPr/>
        </p:nvSpPr>
        <p:spPr bwMode="auto">
          <a:xfrm>
            <a:off x="7163098" y="5343303"/>
            <a:ext cx="704329" cy="64740"/>
          </a:xfrm>
          <a:custGeom>
            <a:avLst/>
            <a:gdLst>
              <a:gd name="T0" fmla="*/ 500857 w 21600"/>
              <a:gd name="T1" fmla="*/ 46038 h 21600"/>
              <a:gd name="T2" fmla="*/ 500857 w 21600"/>
              <a:gd name="T3" fmla="*/ 46038 h 21600"/>
              <a:gd name="T4" fmla="*/ 500857 w 21600"/>
              <a:gd name="T5" fmla="*/ 46038 h 21600"/>
              <a:gd name="T6" fmla="*/ 500857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5" name="AutoShape 73">
            <a:extLst>
              <a:ext uri="{FF2B5EF4-FFF2-40B4-BE49-F238E27FC236}">
                <a16:creationId xmlns:a16="http://schemas.microsoft.com/office/drawing/2014/main" id="{6C6454AC-F0EA-BB46-A935-C3C6B2E64061}"/>
              </a:ext>
            </a:extLst>
          </p:cNvPr>
          <p:cNvSpPr>
            <a:spLocks/>
          </p:cNvSpPr>
          <p:nvPr/>
        </p:nvSpPr>
        <p:spPr bwMode="auto">
          <a:xfrm>
            <a:off x="7961189" y="5343303"/>
            <a:ext cx="822647" cy="64740"/>
          </a:xfrm>
          <a:custGeom>
            <a:avLst/>
            <a:gdLst>
              <a:gd name="T0" fmla="*/ 584994 w 21600"/>
              <a:gd name="T1" fmla="*/ 46038 h 21600"/>
              <a:gd name="T2" fmla="*/ 584994 w 21600"/>
              <a:gd name="T3" fmla="*/ 46038 h 21600"/>
              <a:gd name="T4" fmla="*/ 584994 w 21600"/>
              <a:gd name="T5" fmla="*/ 46038 h 21600"/>
              <a:gd name="T6" fmla="*/ 584994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3146" name="AutoShape 74">
            <a:extLst>
              <a:ext uri="{FF2B5EF4-FFF2-40B4-BE49-F238E27FC236}">
                <a16:creationId xmlns:a16="http://schemas.microsoft.com/office/drawing/2014/main" id="{5B9F312B-BCC8-A747-98DD-2AC9FF277658}"/>
              </a:ext>
            </a:extLst>
          </p:cNvPr>
          <p:cNvSpPr>
            <a:spLocks/>
          </p:cNvSpPr>
          <p:nvPr/>
        </p:nvSpPr>
        <p:spPr bwMode="auto">
          <a:xfrm>
            <a:off x="7821662" y="5276330"/>
            <a:ext cx="197570" cy="197569"/>
          </a:xfrm>
          <a:custGeom>
            <a:avLst/>
            <a:gdLst>
              <a:gd name="T0" fmla="*/ 140487 w 19679"/>
              <a:gd name="T1" fmla="*/ 154208 h 19679"/>
              <a:gd name="T2" fmla="*/ 140487 w 19679"/>
              <a:gd name="T3" fmla="*/ 154208 h 19679"/>
              <a:gd name="T4" fmla="*/ 140487 w 19679"/>
              <a:gd name="T5" fmla="*/ 154208 h 19679"/>
              <a:gd name="T6" fmla="*/ 140487 w 19679"/>
              <a:gd name="T7" fmla="*/ 154208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6" name="AutoShape 15"/>
          <p:cNvSpPr>
            <a:spLocks/>
          </p:cNvSpPr>
          <p:nvPr/>
        </p:nvSpPr>
        <p:spPr bwMode="auto">
          <a:xfrm>
            <a:off x="2491756" y="1252389"/>
            <a:ext cx="2800573" cy="366117"/>
          </a:xfrm>
          <a:custGeom>
            <a:avLst/>
            <a:gdLst>
              <a:gd name="T0" fmla="*/ 367235827 w 21600"/>
              <a:gd name="T1" fmla="*/ 6276122 h 21600"/>
              <a:gd name="T2" fmla="*/ 367235827 w 21600"/>
              <a:gd name="T3" fmla="*/ 6276122 h 21600"/>
              <a:gd name="T4" fmla="*/ 367235827 w 21600"/>
              <a:gd name="T5" fmla="*/ 6276122 h 21600"/>
              <a:gd name="T6" fmla="*/ 367235827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PROUD (2015) – daily oral TDF/FTC</a:t>
            </a:r>
          </a:p>
          <a:p>
            <a:pPr algn="r" eaLnBrk="1"/>
            <a:r>
              <a:rPr lang="en-US" altLang="en-US" sz="844" dirty="0">
                <a:latin typeface="Helvetica" panose="020B0604020202020204" pitchFamily="34" charset="0"/>
                <a:sym typeface="Helvetica" panose="020B0604020202020204" pitchFamily="34" charset="0"/>
              </a:rPr>
              <a:t>(MSM - UK)</a:t>
            </a:r>
            <a:endParaRPr lang="en-US" altLang="en-US" sz="1266" dirty="0"/>
          </a:p>
        </p:txBody>
      </p:sp>
      <p:sp>
        <p:nvSpPr>
          <p:cNvPr id="7" name="AutoShape 15"/>
          <p:cNvSpPr>
            <a:spLocks/>
          </p:cNvSpPr>
          <p:nvPr/>
        </p:nvSpPr>
        <p:spPr bwMode="auto">
          <a:xfrm>
            <a:off x="2433713" y="1656457"/>
            <a:ext cx="2943448" cy="366117"/>
          </a:xfrm>
          <a:custGeom>
            <a:avLst/>
            <a:gdLst>
              <a:gd name="T0" fmla="*/ 385970858 w 21600"/>
              <a:gd name="T1" fmla="*/ 6276122 h 21600"/>
              <a:gd name="T2" fmla="*/ 385970858 w 21600"/>
              <a:gd name="T3" fmla="*/ 6276122 h 21600"/>
              <a:gd name="T4" fmla="*/ 385970858 w 21600"/>
              <a:gd name="T5" fmla="*/ 6276122 h 21600"/>
              <a:gd name="T6" fmla="*/ 385970858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a:r>
              <a:rPr lang="en-US" altLang="en-US" sz="1125" b="1" dirty="0"/>
              <a:t>IPERGAY (2015) – on demand oral TDF/FTC</a:t>
            </a:r>
          </a:p>
          <a:p>
            <a:pPr algn="r" eaLnBrk="1"/>
            <a:r>
              <a:rPr lang="en-US" altLang="en-US" sz="844" dirty="0">
                <a:latin typeface="Helvetica" panose="020B0604020202020204" pitchFamily="34" charset="0"/>
                <a:sym typeface="Helvetica" panose="020B0604020202020204" pitchFamily="34" charset="0"/>
              </a:rPr>
              <a:t>(MSM – France, Canada)</a:t>
            </a:r>
            <a:endParaRPr lang="en-US" altLang="en-US" sz="1266" dirty="0"/>
          </a:p>
        </p:txBody>
      </p:sp>
      <p:sp>
        <p:nvSpPr>
          <p:cNvPr id="79" name="AutoShape 57">
            <a:extLst>
              <a:ext uri="{FF2B5EF4-FFF2-40B4-BE49-F238E27FC236}">
                <a16:creationId xmlns:a16="http://schemas.microsoft.com/office/drawing/2014/main" id="{9ED8ABD2-3777-E44C-AC34-9A3D65591C60}"/>
              </a:ext>
            </a:extLst>
          </p:cNvPr>
          <p:cNvSpPr>
            <a:spLocks/>
          </p:cNvSpPr>
          <p:nvPr/>
        </p:nvSpPr>
        <p:spPr bwMode="auto">
          <a:xfrm>
            <a:off x="7848451" y="1846213"/>
            <a:ext cx="1032495" cy="64740"/>
          </a:xfrm>
          <a:custGeom>
            <a:avLst/>
            <a:gdLst>
              <a:gd name="T0" fmla="*/ 403225 w 21600"/>
              <a:gd name="T1" fmla="*/ 46038 h 21600"/>
              <a:gd name="T2" fmla="*/ 403225 w 21600"/>
              <a:gd name="T3" fmla="*/ 46038 h 21600"/>
              <a:gd name="T4" fmla="*/ 403225 w 21600"/>
              <a:gd name="T5" fmla="*/ 46038 h 21600"/>
              <a:gd name="T6" fmla="*/ 40322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0" name="AutoShape 58">
            <a:extLst>
              <a:ext uri="{FF2B5EF4-FFF2-40B4-BE49-F238E27FC236}">
                <a16:creationId xmlns:a16="http://schemas.microsoft.com/office/drawing/2014/main" id="{8011702E-EC97-EB47-BA54-40C457618328}"/>
              </a:ext>
            </a:extLst>
          </p:cNvPr>
          <p:cNvSpPr>
            <a:spLocks/>
          </p:cNvSpPr>
          <p:nvPr/>
        </p:nvSpPr>
        <p:spPr bwMode="auto">
          <a:xfrm>
            <a:off x="8974708" y="1846213"/>
            <a:ext cx="132829" cy="64740"/>
          </a:xfrm>
          <a:custGeom>
            <a:avLst/>
            <a:gdLst>
              <a:gd name="T0" fmla="*/ 329406 w 21600"/>
              <a:gd name="T1" fmla="*/ 46038 h 21600"/>
              <a:gd name="T2" fmla="*/ 329406 w 21600"/>
              <a:gd name="T3" fmla="*/ 46038 h 21600"/>
              <a:gd name="T4" fmla="*/ 329406 w 21600"/>
              <a:gd name="T5" fmla="*/ 46038 h 21600"/>
              <a:gd name="T6" fmla="*/ 329406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365C0"/>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1" name="AutoShape 59">
            <a:extLst>
              <a:ext uri="{FF2B5EF4-FFF2-40B4-BE49-F238E27FC236}">
                <a16:creationId xmlns:a16="http://schemas.microsoft.com/office/drawing/2014/main" id="{9A45C18C-A58C-194B-B9A5-ED94F03A7E95}"/>
              </a:ext>
            </a:extLst>
          </p:cNvPr>
          <p:cNvSpPr>
            <a:spLocks/>
          </p:cNvSpPr>
          <p:nvPr/>
        </p:nvSpPr>
        <p:spPr bwMode="auto">
          <a:xfrm>
            <a:off x="8798347" y="1779240"/>
            <a:ext cx="198686" cy="197570"/>
          </a:xfrm>
          <a:custGeom>
            <a:avLst/>
            <a:gdLst>
              <a:gd name="T0" fmla="*/ 141280 w 19679"/>
              <a:gd name="T1" fmla="*/ 154209 h 19679"/>
              <a:gd name="T2" fmla="*/ 141280 w 19679"/>
              <a:gd name="T3" fmla="*/ 154209 h 19679"/>
              <a:gd name="T4" fmla="*/ 141280 w 19679"/>
              <a:gd name="T5" fmla="*/ 154209 h 19679"/>
              <a:gd name="T6" fmla="*/ 141280 w 19679"/>
              <a:gd name="T7" fmla="*/ 15420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 name="AutoShape 18"/>
          <p:cNvSpPr>
            <a:spLocks/>
          </p:cNvSpPr>
          <p:nvPr/>
        </p:nvSpPr>
        <p:spPr bwMode="auto">
          <a:xfrm>
            <a:off x="2540869" y="832693"/>
            <a:ext cx="2800573" cy="366117"/>
          </a:xfrm>
          <a:custGeom>
            <a:avLst/>
            <a:gdLst>
              <a:gd name="T0" fmla="*/ 323325610 w 21600"/>
              <a:gd name="T1" fmla="*/ 6276122 h 21600"/>
              <a:gd name="T2" fmla="*/ 323325610 w 21600"/>
              <a:gd name="T3" fmla="*/ 6276122 h 21600"/>
              <a:gd name="T4" fmla="*/ 323325610 w 21600"/>
              <a:gd name="T5" fmla="*/ 6276122 h 21600"/>
              <a:gd name="T6" fmla="*/ 323325610 w 21600"/>
              <a:gd name="T7" fmla="*/ 627612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r" eaLnBrk="1"/>
            <a:r>
              <a:rPr lang="en-US" altLang="en-US" sz="1125" b="1" dirty="0"/>
              <a:t>Partners Demo (2015) – daily oral TDF/FTC</a:t>
            </a:r>
          </a:p>
          <a:p>
            <a:pPr algn="r" eaLnBrk="1"/>
            <a:r>
              <a:rPr lang="en-US" altLang="en-US" sz="844" dirty="0">
                <a:latin typeface="Helvetica" panose="020B0604020202020204" pitchFamily="34" charset="0"/>
                <a:sym typeface="Helvetica" panose="020B0604020202020204" pitchFamily="34" charset="0"/>
              </a:rPr>
              <a:t>(Women – Kenya, Uganda)</a:t>
            </a:r>
            <a:endParaRPr lang="en-US" altLang="en-US" sz="1266" dirty="0"/>
          </a:p>
        </p:txBody>
      </p:sp>
      <p:sp>
        <p:nvSpPr>
          <p:cNvPr id="9" name="AutoShape 32"/>
          <p:cNvSpPr>
            <a:spLocks/>
          </p:cNvSpPr>
          <p:nvPr/>
        </p:nvSpPr>
        <p:spPr bwMode="auto">
          <a:xfrm>
            <a:off x="9180091" y="973336"/>
            <a:ext cx="981149" cy="227707"/>
          </a:xfrm>
          <a:custGeom>
            <a:avLst/>
            <a:gdLst>
              <a:gd name="T0" fmla="*/ 45073487 w 21600"/>
              <a:gd name="T1" fmla="*/ 2427751 h 21600"/>
              <a:gd name="T2" fmla="*/ 45073487 w 21600"/>
              <a:gd name="T3" fmla="*/ 2427751 h 21600"/>
              <a:gd name="T4" fmla="*/ 45073487 w 21600"/>
              <a:gd name="T5" fmla="*/ 2427751 h 21600"/>
              <a:gd name="T6" fmla="*/ 45073487 w 21600"/>
              <a:gd name="T7" fmla="*/ 242775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5719" tIns="35719" rIns="35719" bIns="35719" anchor="ctr"/>
          <a:lstStyle/>
          <a:p>
            <a:pPr algn="ctr" eaLnBrk="1"/>
            <a:r>
              <a:rPr lang="en-US" altLang="en-US" sz="1125" b="1"/>
              <a:t>94% </a:t>
            </a:r>
            <a:r>
              <a:rPr lang="en-US" altLang="en-US" sz="1125">
                <a:latin typeface="Helvetica" panose="020B0604020202020204" pitchFamily="34" charset="0"/>
                <a:sym typeface="Helvetica" panose="020B0604020202020204" pitchFamily="34" charset="0"/>
              </a:rPr>
              <a:t>(85; 98)</a:t>
            </a:r>
            <a:endParaRPr lang="en-US" altLang="en-US" sz="1266"/>
          </a:p>
        </p:txBody>
      </p:sp>
      <p:sp>
        <p:nvSpPr>
          <p:cNvPr id="86" name="AutoShape 65">
            <a:extLst>
              <a:ext uri="{FF2B5EF4-FFF2-40B4-BE49-F238E27FC236}">
                <a16:creationId xmlns:a16="http://schemas.microsoft.com/office/drawing/2014/main" id="{9BF7BCC1-5F25-9E40-BF11-582FDA414DD0}"/>
              </a:ext>
            </a:extLst>
          </p:cNvPr>
          <p:cNvSpPr>
            <a:spLocks/>
          </p:cNvSpPr>
          <p:nvPr/>
        </p:nvSpPr>
        <p:spPr bwMode="auto">
          <a:xfrm>
            <a:off x="8930060" y="995660"/>
            <a:ext cx="198686" cy="198686"/>
          </a:xfrm>
          <a:custGeom>
            <a:avLst/>
            <a:gdLst>
              <a:gd name="T0" fmla="*/ 140487 w 19679"/>
              <a:gd name="T1" fmla="*/ 155080 h 19679"/>
              <a:gd name="T2" fmla="*/ 140487 w 19679"/>
              <a:gd name="T3" fmla="*/ 155080 h 19679"/>
              <a:gd name="T4" fmla="*/ 140487 w 19679"/>
              <a:gd name="T5" fmla="*/ 155080 h 19679"/>
              <a:gd name="T6" fmla="*/ 140487 w 19679"/>
              <a:gd name="T7" fmla="*/ 15508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gradFill rotWithShape="0">
            <a:gsLst>
              <a:gs pos="0">
                <a:srgbClr val="52A9FF"/>
              </a:gs>
              <a:gs pos="100000">
                <a:srgbClr val="014990"/>
              </a:gs>
            </a:gsLst>
            <a:lin ang="0"/>
          </a:gra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
        <p:nvSpPr>
          <p:cNvPr id="87" name="AutoShape 57">
            <a:extLst>
              <a:ext uri="{FF2B5EF4-FFF2-40B4-BE49-F238E27FC236}">
                <a16:creationId xmlns:a16="http://schemas.microsoft.com/office/drawing/2014/main" id="{3D7D60C2-DB9F-F248-B996-D666FCAA5C06}"/>
              </a:ext>
            </a:extLst>
          </p:cNvPr>
          <p:cNvSpPr>
            <a:spLocks/>
          </p:cNvSpPr>
          <p:nvPr/>
        </p:nvSpPr>
        <p:spPr bwMode="auto">
          <a:xfrm>
            <a:off x="8714631" y="1072680"/>
            <a:ext cx="272355" cy="64740"/>
          </a:xfrm>
          <a:custGeom>
            <a:avLst/>
            <a:gdLst>
              <a:gd name="T0" fmla="*/ 403225 w 21600"/>
              <a:gd name="T1" fmla="*/ 46038 h 21600"/>
              <a:gd name="T2" fmla="*/ 403225 w 21600"/>
              <a:gd name="T3" fmla="*/ 46038 h 21600"/>
              <a:gd name="T4" fmla="*/ 403225 w 21600"/>
              <a:gd name="T5" fmla="*/ 46038 h 21600"/>
              <a:gd name="T6" fmla="*/ 403225 w 21600"/>
              <a:gd name="T7" fmla="*/ 460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51A7F9"/>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lIns="0" tIns="0" rIns="0" bIns="0" anchor="ctr"/>
          <a:lstStyle/>
          <a:p>
            <a:pPr algn="ctr" eaLnBrk="1">
              <a:defRPr/>
            </a:pPr>
            <a:endParaRPr lang="en-US" sz="1266">
              <a:latin typeface="Helvetica Light" panose="020B0403020202020204" pitchFamily="34" charset="0"/>
              <a:ea typeface="ＭＳ Ｐゴシック" panose="020B0600070205080204" pitchFamily="34" charset="-128"/>
              <a:sym typeface="Helvetica Light" panose="020B0403020202020204" pitchFamily="34" charset="0"/>
            </a:endParaRPr>
          </a:p>
        </p:txBody>
      </p:sp>
    </p:spTree>
    <p:extLst>
      <p:ext uri="{BB962C8B-B14F-4D97-AF65-F5344CB8AC3E}">
        <p14:creationId xmlns:p14="http://schemas.microsoft.com/office/powerpoint/2010/main" val="13833976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0" name="TextBox 4"/>
          <p:cNvSpPr txBox="1">
            <a:spLocks noChangeArrowheads="1"/>
          </p:cNvSpPr>
          <p:nvPr/>
        </p:nvSpPr>
        <p:spPr bwMode="auto">
          <a:xfrm>
            <a:off x="223947" y="5211091"/>
            <a:ext cx="5314950" cy="97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2000" dirty="0">
                <a:solidFill>
                  <a:srgbClr val="4A2249"/>
                </a:solidFill>
                <a:latin typeface="Calibri"/>
              </a:rPr>
              <a:t>Trials in which the majority of participants were adherent demonstrated </a:t>
            </a:r>
          </a:p>
          <a:p>
            <a:pPr>
              <a:lnSpc>
                <a:spcPct val="90000"/>
              </a:lnSpc>
            </a:pPr>
            <a:r>
              <a:rPr lang="en-US" altLang="en-US" sz="2000" dirty="0">
                <a:solidFill>
                  <a:srgbClr val="4A2249"/>
                </a:solidFill>
                <a:latin typeface="Calibri"/>
              </a:rPr>
              <a:t>HIV protection, with higher estimates of protection when more of the </a:t>
            </a:r>
          </a:p>
          <a:p>
            <a:pPr>
              <a:lnSpc>
                <a:spcPct val="90000"/>
              </a:lnSpc>
            </a:pPr>
            <a:r>
              <a:rPr lang="en-US" altLang="en-US" sz="2000" dirty="0">
                <a:solidFill>
                  <a:srgbClr val="4A2249"/>
                </a:solidFill>
                <a:latin typeface="Calibri"/>
              </a:rPr>
              <a:t>population was adherent.</a:t>
            </a:r>
          </a:p>
        </p:txBody>
      </p:sp>
      <p:grpSp>
        <p:nvGrpSpPr>
          <p:cNvPr id="4" name="Group 3"/>
          <p:cNvGrpSpPr/>
          <p:nvPr/>
        </p:nvGrpSpPr>
        <p:grpSpPr>
          <a:xfrm>
            <a:off x="1908681" y="2034951"/>
            <a:ext cx="4768454" cy="2984683"/>
            <a:chOff x="3796435" y="1503517"/>
            <a:chExt cx="6357938" cy="3979577"/>
          </a:xfrm>
        </p:grpSpPr>
        <p:grpSp>
          <p:nvGrpSpPr>
            <p:cNvPr id="275461" name="Group 18"/>
            <p:cNvGrpSpPr>
              <a:grpSpLocks/>
            </p:cNvGrpSpPr>
            <p:nvPr/>
          </p:nvGrpSpPr>
          <p:grpSpPr bwMode="auto">
            <a:xfrm>
              <a:off x="3796435" y="1503517"/>
              <a:ext cx="6357938" cy="3979577"/>
              <a:chOff x="1261894" y="1641791"/>
              <a:chExt cx="6358106" cy="3978472"/>
            </a:xfrm>
          </p:grpSpPr>
          <p:cxnSp>
            <p:nvCxnSpPr>
              <p:cNvPr id="6" name="Straight Arrow Connector 5"/>
              <p:cNvCxnSpPr/>
              <p:nvPr/>
            </p:nvCxnSpPr>
            <p:spPr>
              <a:xfrm flipV="1">
                <a:off x="1676243" y="1752600"/>
                <a:ext cx="0" cy="3429635"/>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676243" y="5182235"/>
                <a:ext cx="5562747" cy="0"/>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828647" y="1752600"/>
                <a:ext cx="5791353" cy="3429635"/>
              </a:xfrm>
              <a:prstGeom prst="straightConnector1">
                <a:avLst/>
              </a:prstGeom>
              <a:ln w="38100">
                <a:solidFill>
                  <a:schemeClr val="accent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75467" name="TextBox 12"/>
              <p:cNvSpPr txBox="1">
                <a:spLocks noChangeArrowheads="1"/>
              </p:cNvSpPr>
              <p:nvPr/>
            </p:nvSpPr>
            <p:spPr bwMode="auto">
              <a:xfrm rot="-5400000">
                <a:off x="962782" y="3633309"/>
                <a:ext cx="914400"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Adherence, %</a:t>
                </a:r>
              </a:p>
            </p:txBody>
          </p:sp>
          <p:sp>
            <p:nvSpPr>
              <p:cNvPr id="275468" name="TextBox 13"/>
              <p:cNvSpPr txBox="1">
                <a:spLocks noChangeArrowheads="1"/>
              </p:cNvSpPr>
              <p:nvPr/>
            </p:nvSpPr>
            <p:spPr bwMode="auto">
              <a:xfrm>
                <a:off x="4646004" y="1641791"/>
                <a:ext cx="1012129" cy="1039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Partners PrEP</a:t>
                </a:r>
                <a:r>
                  <a:rPr lang="en-US" altLang="en-US" sz="1600" b="1" baseline="30000" dirty="0">
                    <a:solidFill>
                      <a:prstClr val="black"/>
                    </a:solidFill>
                    <a:latin typeface="Calibri"/>
                  </a:rPr>
                  <a:t>3</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81% adherence/</a:t>
                </a:r>
              </a:p>
              <a:p>
                <a:pPr algn="ctr">
                  <a:lnSpc>
                    <a:spcPct val="90000"/>
                  </a:lnSpc>
                </a:pPr>
                <a:r>
                  <a:rPr lang="en-US" altLang="en-US" sz="1600" dirty="0">
                    <a:solidFill>
                      <a:prstClr val="black"/>
                    </a:solidFill>
                    <a:latin typeface="Calibri"/>
                  </a:rPr>
                  <a:t>75% efficacy</a:t>
                </a:r>
              </a:p>
            </p:txBody>
          </p:sp>
          <p:sp>
            <p:nvSpPr>
              <p:cNvPr id="275469" name="TextBox 15"/>
              <p:cNvSpPr txBox="1">
                <a:spLocks noChangeArrowheads="1"/>
              </p:cNvSpPr>
              <p:nvPr/>
            </p:nvSpPr>
            <p:spPr bwMode="auto">
              <a:xfrm>
                <a:off x="6330287" y="2681217"/>
                <a:ext cx="914400" cy="557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TDF2</a:t>
                </a:r>
                <a:r>
                  <a:rPr lang="en-US" altLang="en-US" sz="1600" b="1" baseline="30000" dirty="0">
                    <a:solidFill>
                      <a:prstClr val="black"/>
                    </a:solidFill>
                    <a:latin typeface="Calibri"/>
                  </a:rPr>
                  <a:t>4</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84% adherence/</a:t>
                </a:r>
              </a:p>
              <a:p>
                <a:pPr algn="ctr">
                  <a:lnSpc>
                    <a:spcPct val="90000"/>
                  </a:lnSpc>
                </a:pPr>
                <a:r>
                  <a:rPr lang="en-US" altLang="en-US" sz="1600" dirty="0">
                    <a:solidFill>
                      <a:prstClr val="black"/>
                    </a:solidFill>
                    <a:latin typeface="Calibri"/>
                  </a:rPr>
                  <a:t>63% efficacy</a:t>
                </a:r>
              </a:p>
            </p:txBody>
          </p:sp>
          <p:sp>
            <p:nvSpPr>
              <p:cNvPr id="275470" name="TextBox 16"/>
              <p:cNvSpPr txBox="1">
                <a:spLocks noChangeArrowheads="1"/>
              </p:cNvSpPr>
              <p:nvPr/>
            </p:nvSpPr>
            <p:spPr bwMode="auto">
              <a:xfrm>
                <a:off x="5029200" y="3547847"/>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Bangkok</a:t>
                </a:r>
                <a:r>
                  <a:rPr lang="en-US" altLang="en-US" sz="1600" b="1" baseline="30000" dirty="0">
                    <a:solidFill>
                      <a:prstClr val="black"/>
                    </a:solidFill>
                    <a:latin typeface="Calibri"/>
                  </a:rPr>
                  <a:t>2</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67% adherence/</a:t>
                </a:r>
              </a:p>
              <a:p>
                <a:pPr algn="ctr">
                  <a:lnSpc>
                    <a:spcPct val="90000"/>
                  </a:lnSpc>
                </a:pPr>
                <a:r>
                  <a:rPr lang="en-US" altLang="en-US" sz="1600" dirty="0">
                    <a:solidFill>
                      <a:prstClr val="black"/>
                    </a:solidFill>
                    <a:latin typeface="Calibri"/>
                  </a:rPr>
                  <a:t>49% efficacy</a:t>
                </a:r>
              </a:p>
            </p:txBody>
          </p:sp>
          <p:sp>
            <p:nvSpPr>
              <p:cNvPr id="275471" name="TextBox 17"/>
              <p:cNvSpPr txBox="1">
                <a:spLocks noChangeArrowheads="1"/>
              </p:cNvSpPr>
              <p:nvPr/>
            </p:nvSpPr>
            <p:spPr bwMode="auto">
              <a:xfrm>
                <a:off x="2804600" y="3112418"/>
                <a:ext cx="914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iPrEx</a:t>
                </a:r>
                <a:r>
                  <a:rPr lang="en-US" altLang="en-US" sz="1600" b="1" baseline="30000" dirty="0">
                    <a:solidFill>
                      <a:prstClr val="black"/>
                    </a:solidFill>
                    <a:latin typeface="Calibri"/>
                  </a:rPr>
                  <a:t>1</a:t>
                </a:r>
              </a:p>
              <a:p>
                <a:pPr algn="ctr">
                  <a:lnSpc>
                    <a:spcPct val="90000"/>
                  </a:lnSpc>
                </a:pPr>
                <a:r>
                  <a:rPr lang="en-US" altLang="en-US" sz="1600" dirty="0">
                    <a:solidFill>
                      <a:prstClr val="black"/>
                    </a:solidFill>
                    <a:latin typeface="Calibri"/>
                  </a:rPr>
                  <a:t>51% adherence/</a:t>
                </a:r>
              </a:p>
              <a:p>
                <a:pPr algn="ctr">
                  <a:lnSpc>
                    <a:spcPct val="90000"/>
                  </a:lnSpc>
                </a:pPr>
                <a:r>
                  <a:rPr lang="en-US" altLang="en-US" sz="1600" dirty="0">
                    <a:solidFill>
                      <a:prstClr val="black"/>
                    </a:solidFill>
                    <a:latin typeface="Calibri"/>
                  </a:rPr>
                  <a:t>44% efficacy</a:t>
                </a:r>
              </a:p>
            </p:txBody>
          </p:sp>
          <p:sp>
            <p:nvSpPr>
              <p:cNvPr id="15" name="4-Point Star 14"/>
              <p:cNvSpPr/>
              <p:nvPr/>
            </p:nvSpPr>
            <p:spPr>
              <a:xfrm>
                <a:off x="5835603" y="1963678"/>
                <a:ext cx="533414" cy="520555"/>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20" name="4-Point Star 19"/>
              <p:cNvSpPr/>
              <p:nvPr/>
            </p:nvSpPr>
            <p:spPr>
              <a:xfrm>
                <a:off x="5684786" y="2468363"/>
                <a:ext cx="533414" cy="518969"/>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21" name="4-Point Star 20"/>
              <p:cNvSpPr/>
              <p:nvPr/>
            </p:nvSpPr>
            <p:spPr>
              <a:xfrm>
                <a:off x="5059294" y="3012725"/>
                <a:ext cx="533414" cy="518968"/>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275475" name="TextBox 22"/>
              <p:cNvSpPr txBox="1">
                <a:spLocks noChangeArrowheads="1"/>
              </p:cNvSpPr>
              <p:nvPr/>
            </p:nvSpPr>
            <p:spPr bwMode="auto">
              <a:xfrm>
                <a:off x="2912090" y="5304088"/>
                <a:ext cx="3319819"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HIV protection effectiveness</a:t>
                </a:r>
              </a:p>
            </p:txBody>
          </p:sp>
        </p:grpSp>
        <p:sp>
          <p:nvSpPr>
            <p:cNvPr id="22" name="4-Point Star 21"/>
            <p:cNvSpPr/>
            <p:nvPr/>
          </p:nvSpPr>
          <p:spPr>
            <a:xfrm>
              <a:off x="5033096" y="2520613"/>
              <a:ext cx="533400" cy="519113"/>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grpSp>
      <p:sp>
        <p:nvSpPr>
          <p:cNvPr id="23" name="TextBox 7"/>
          <p:cNvSpPr txBox="1">
            <a:spLocks noChangeArrowheads="1"/>
          </p:cNvSpPr>
          <p:nvPr/>
        </p:nvSpPr>
        <p:spPr bwMode="auto">
          <a:xfrm>
            <a:off x="8212976" y="4481025"/>
            <a:ext cx="3773978" cy="1077218"/>
          </a:xfrm>
          <a:prstGeom prst="rect">
            <a:avLst/>
          </a:prstGeom>
          <a:solidFill>
            <a:schemeClr val="bg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171450" indent="-171450">
              <a:buFontTx/>
              <a:buAutoNum type="arabicPeriod"/>
            </a:pPr>
            <a:r>
              <a:rPr lang="en-US" altLang="en-US" sz="1600" dirty="0">
                <a:solidFill>
                  <a:prstClr val="black"/>
                </a:solidFill>
                <a:latin typeface="Calibri"/>
              </a:rPr>
              <a:t>Grant R, et al. N </a:t>
            </a:r>
            <a:r>
              <a:rPr lang="en-US" altLang="en-US" sz="1600" dirty="0" err="1">
                <a:solidFill>
                  <a:prstClr val="black"/>
                </a:solidFill>
                <a:latin typeface="Calibri"/>
              </a:rPr>
              <a:t>Engl</a:t>
            </a:r>
            <a:r>
              <a:rPr lang="en-US" altLang="en-US" sz="1600" dirty="0">
                <a:solidFill>
                  <a:prstClr val="black"/>
                </a:solidFill>
                <a:latin typeface="Calibri"/>
              </a:rPr>
              <a:t> J Med 2010</a:t>
            </a:r>
          </a:p>
          <a:p>
            <a:pPr marL="171450" indent="-171450">
              <a:buFontTx/>
              <a:buAutoNum type="arabicPeriod"/>
            </a:pPr>
            <a:r>
              <a:rPr lang="en-US" altLang="en-US" sz="1600" dirty="0" err="1">
                <a:solidFill>
                  <a:prstClr val="black"/>
                </a:solidFill>
                <a:latin typeface="Calibri"/>
              </a:rPr>
              <a:t>Choopanya</a:t>
            </a:r>
            <a:r>
              <a:rPr lang="en-US" altLang="en-US" sz="1600" dirty="0">
                <a:solidFill>
                  <a:prstClr val="black"/>
                </a:solidFill>
                <a:latin typeface="Calibri"/>
              </a:rPr>
              <a:t> K, et al. Lancet 2013</a:t>
            </a:r>
          </a:p>
          <a:p>
            <a:pPr marL="171450" indent="-171450">
              <a:buFontTx/>
              <a:buAutoNum type="arabicPeriod"/>
            </a:pPr>
            <a:r>
              <a:rPr lang="en-US" altLang="en-US" sz="1600" dirty="0">
                <a:solidFill>
                  <a:prstClr val="black"/>
                </a:solidFill>
                <a:latin typeface="Calibri"/>
              </a:rPr>
              <a:t>Baeten J,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Thigpen M, et al. N </a:t>
            </a:r>
            <a:r>
              <a:rPr lang="en-US" altLang="en-US" sz="1600" dirty="0" err="1">
                <a:solidFill>
                  <a:prstClr val="black"/>
                </a:solidFill>
                <a:latin typeface="Calibri"/>
              </a:rPr>
              <a:t>Engl</a:t>
            </a:r>
            <a:r>
              <a:rPr lang="en-US" altLang="en-US" sz="1600" dirty="0">
                <a:solidFill>
                  <a:prstClr val="black"/>
                </a:solidFill>
                <a:latin typeface="Calibri"/>
              </a:rPr>
              <a:t> J Med 2012</a:t>
            </a:r>
          </a:p>
        </p:txBody>
      </p:sp>
      <p:sp>
        <p:nvSpPr>
          <p:cNvPr id="24" name="Title 1"/>
          <p:cNvSpPr>
            <a:spLocks noGrp="1"/>
          </p:cNvSpPr>
          <p:nvPr>
            <p:ph type="title"/>
          </p:nvPr>
        </p:nvSpPr>
        <p:spPr/>
        <p:txBody>
          <a:bodyPr anchor="t"/>
          <a:lstStyle/>
          <a:p>
            <a:r>
              <a:rPr lang="en-US" altLang="en-US" dirty="0">
                <a:solidFill>
                  <a:srgbClr val="10394B"/>
                </a:solidFill>
              </a:rPr>
              <a:t>Oral PrEP: Efficacy and adherence </a:t>
            </a:r>
          </a:p>
        </p:txBody>
      </p:sp>
      <p:sp>
        <p:nvSpPr>
          <p:cNvPr id="5" name="Rectangle 4"/>
          <p:cNvSpPr/>
          <p:nvPr/>
        </p:nvSpPr>
        <p:spPr>
          <a:xfrm>
            <a:off x="7569310" y="2034951"/>
            <a:ext cx="3200074" cy="1938992"/>
          </a:xfrm>
          <a:prstGeom prst="rect">
            <a:avLst/>
          </a:prstGeom>
          <a:noFill/>
        </p:spPr>
        <p:txBody>
          <a:bodyPr wrap="square" lIns="68580" tIns="34290" rIns="68580" bIns="34290">
            <a:spAutoFit/>
          </a:bodyPr>
          <a:lstStyle/>
          <a:p>
            <a:pPr algn="ctr"/>
            <a:r>
              <a:rPr lang="en-US" sz="4050" dirty="0">
                <a:ln w="0"/>
                <a:solidFill>
                  <a:srgbClr val="2F2F2F"/>
                </a:solidFill>
                <a:effectLst>
                  <a:outerShdw blurRad="38100" dist="25400" dir="5400000" algn="ctr" rotWithShape="0">
                    <a:srgbClr val="6E747A">
                      <a:alpha val="43000"/>
                    </a:srgbClr>
                  </a:outerShdw>
                </a:effectLst>
              </a:rPr>
              <a:t>Higher adherence = higher efficacy</a:t>
            </a:r>
          </a:p>
        </p:txBody>
      </p:sp>
    </p:spTree>
    <p:extLst>
      <p:ext uri="{BB962C8B-B14F-4D97-AF65-F5344CB8AC3E}">
        <p14:creationId xmlns:p14="http://schemas.microsoft.com/office/powerpoint/2010/main" val="221948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p:txBody>
          <a:bodyPr anchor="t"/>
          <a:lstStyle/>
          <a:p>
            <a:r>
              <a:rPr lang="en-US" altLang="en-US" dirty="0">
                <a:solidFill>
                  <a:srgbClr val="10394B"/>
                </a:solidFill>
              </a:rPr>
              <a:t>Oral PrEP: Efficacy and adherence (cont.)</a:t>
            </a:r>
          </a:p>
        </p:txBody>
      </p:sp>
      <p:sp>
        <p:nvSpPr>
          <p:cNvPr id="276488" name="TextBox 26"/>
          <p:cNvSpPr txBox="1">
            <a:spLocks noChangeArrowheads="1"/>
          </p:cNvSpPr>
          <p:nvPr/>
        </p:nvSpPr>
        <p:spPr bwMode="auto">
          <a:xfrm>
            <a:off x="1683546" y="5391549"/>
            <a:ext cx="622935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defPPr>
              <a:defRPr lang="en-US"/>
            </a:defPPr>
            <a:lvl1pPr algn="ctr">
              <a:lnSpc>
                <a:spcPct val="90000"/>
              </a:lnSpc>
              <a:defRPr sz="2000">
                <a:solidFill>
                  <a:schemeClr val="tx2"/>
                </a:solidFill>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en-US" altLang="en-US" sz="1500" dirty="0">
                <a:solidFill>
                  <a:srgbClr val="4A2249"/>
                </a:solidFill>
              </a:rPr>
              <a:t>Trials in which only a minority of participants were adherent did not/could not </a:t>
            </a:r>
          </a:p>
          <a:p>
            <a:r>
              <a:rPr lang="en-US" altLang="en-US" sz="1500" dirty="0">
                <a:solidFill>
                  <a:srgbClr val="4A2249"/>
                </a:solidFill>
              </a:rPr>
              <a:t>demonstrate HIV protection.</a:t>
            </a:r>
          </a:p>
        </p:txBody>
      </p:sp>
      <p:grpSp>
        <p:nvGrpSpPr>
          <p:cNvPr id="25" name="Group 24"/>
          <p:cNvGrpSpPr/>
          <p:nvPr/>
        </p:nvGrpSpPr>
        <p:grpSpPr>
          <a:xfrm>
            <a:off x="1908681" y="2118081"/>
            <a:ext cx="4768454" cy="2901553"/>
            <a:chOff x="3796435" y="1614357"/>
            <a:chExt cx="6357938" cy="3868737"/>
          </a:xfrm>
        </p:grpSpPr>
        <p:grpSp>
          <p:nvGrpSpPr>
            <p:cNvPr id="26" name="Group 18"/>
            <p:cNvGrpSpPr>
              <a:grpSpLocks/>
            </p:cNvGrpSpPr>
            <p:nvPr/>
          </p:nvGrpSpPr>
          <p:grpSpPr bwMode="auto">
            <a:xfrm>
              <a:off x="3796435" y="1614357"/>
              <a:ext cx="6357938" cy="3868737"/>
              <a:chOff x="1261894" y="1752600"/>
              <a:chExt cx="6358106" cy="3867663"/>
            </a:xfrm>
          </p:grpSpPr>
          <p:cxnSp>
            <p:nvCxnSpPr>
              <p:cNvPr id="28" name="Straight Arrow Connector 27"/>
              <p:cNvCxnSpPr/>
              <p:nvPr/>
            </p:nvCxnSpPr>
            <p:spPr>
              <a:xfrm flipV="1">
                <a:off x="1676243" y="1752600"/>
                <a:ext cx="0" cy="3429635"/>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243" y="5182235"/>
                <a:ext cx="5562747" cy="0"/>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828647" y="1752600"/>
                <a:ext cx="5791353" cy="3429635"/>
              </a:xfrm>
              <a:prstGeom prst="straightConnector1">
                <a:avLst/>
              </a:prstGeom>
              <a:ln w="38100">
                <a:solidFill>
                  <a:schemeClr val="accent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12"/>
              <p:cNvSpPr txBox="1">
                <a:spLocks noChangeArrowheads="1"/>
              </p:cNvSpPr>
              <p:nvPr/>
            </p:nvSpPr>
            <p:spPr bwMode="auto">
              <a:xfrm rot="-5400000">
                <a:off x="962782" y="3633309"/>
                <a:ext cx="914400"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Adherence, %</a:t>
                </a:r>
              </a:p>
            </p:txBody>
          </p:sp>
          <p:sp>
            <p:nvSpPr>
              <p:cNvPr id="32" name="TextBox 13"/>
              <p:cNvSpPr txBox="1">
                <a:spLocks noChangeArrowheads="1"/>
              </p:cNvSpPr>
              <p:nvPr/>
            </p:nvSpPr>
            <p:spPr bwMode="auto">
              <a:xfrm>
                <a:off x="4743734" y="1766817"/>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Partners PrEP</a:t>
                </a:r>
                <a:r>
                  <a:rPr lang="en-US" altLang="en-US" sz="1600" b="1" baseline="30000" dirty="0">
                    <a:solidFill>
                      <a:prstClr val="black"/>
                    </a:solidFill>
                    <a:latin typeface="Calibri"/>
                  </a:rPr>
                  <a:t>3</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81% adherence/</a:t>
                </a:r>
              </a:p>
              <a:p>
                <a:pPr algn="ctr">
                  <a:lnSpc>
                    <a:spcPct val="90000"/>
                  </a:lnSpc>
                </a:pPr>
                <a:r>
                  <a:rPr lang="en-US" altLang="en-US" sz="1600" dirty="0">
                    <a:solidFill>
                      <a:prstClr val="black"/>
                    </a:solidFill>
                    <a:latin typeface="Calibri"/>
                  </a:rPr>
                  <a:t>75% efficacy</a:t>
                </a:r>
              </a:p>
            </p:txBody>
          </p:sp>
          <p:sp>
            <p:nvSpPr>
              <p:cNvPr id="33" name="TextBox 15"/>
              <p:cNvSpPr txBox="1">
                <a:spLocks noChangeArrowheads="1"/>
              </p:cNvSpPr>
              <p:nvPr/>
            </p:nvSpPr>
            <p:spPr bwMode="auto">
              <a:xfrm>
                <a:off x="6330287" y="2681217"/>
                <a:ext cx="914400" cy="557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TDF2</a:t>
                </a:r>
                <a:r>
                  <a:rPr lang="en-US" altLang="en-US" sz="1600" b="1" baseline="30000" dirty="0">
                    <a:solidFill>
                      <a:prstClr val="black"/>
                    </a:solidFill>
                    <a:latin typeface="Calibri"/>
                  </a:rPr>
                  <a:t>4</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84% adherence/</a:t>
                </a:r>
              </a:p>
              <a:p>
                <a:pPr algn="ctr">
                  <a:lnSpc>
                    <a:spcPct val="90000"/>
                  </a:lnSpc>
                </a:pPr>
                <a:r>
                  <a:rPr lang="en-US" altLang="en-US" sz="1600" dirty="0">
                    <a:solidFill>
                      <a:prstClr val="black"/>
                    </a:solidFill>
                    <a:latin typeface="Calibri"/>
                  </a:rPr>
                  <a:t>63% efficacy</a:t>
                </a:r>
              </a:p>
            </p:txBody>
          </p:sp>
          <p:sp>
            <p:nvSpPr>
              <p:cNvPr id="34" name="TextBox 16"/>
              <p:cNvSpPr txBox="1">
                <a:spLocks noChangeArrowheads="1"/>
              </p:cNvSpPr>
              <p:nvPr/>
            </p:nvSpPr>
            <p:spPr bwMode="auto">
              <a:xfrm>
                <a:off x="5029198" y="3547847"/>
                <a:ext cx="2022833" cy="91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Bangkok</a:t>
                </a:r>
                <a:r>
                  <a:rPr lang="en-US" altLang="en-US" sz="1600" b="1" baseline="30000" dirty="0">
                    <a:solidFill>
                      <a:prstClr val="black"/>
                    </a:solidFill>
                    <a:latin typeface="Calibri"/>
                  </a:rPr>
                  <a:t>2</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67% adherence/</a:t>
                </a:r>
              </a:p>
              <a:p>
                <a:pPr algn="ctr">
                  <a:lnSpc>
                    <a:spcPct val="90000"/>
                  </a:lnSpc>
                </a:pPr>
                <a:r>
                  <a:rPr lang="en-US" altLang="en-US" sz="1600" dirty="0">
                    <a:solidFill>
                      <a:prstClr val="black"/>
                    </a:solidFill>
                    <a:latin typeface="Calibri"/>
                  </a:rPr>
                  <a:t>49% efficacy</a:t>
                </a:r>
              </a:p>
            </p:txBody>
          </p:sp>
          <p:sp>
            <p:nvSpPr>
              <p:cNvPr id="35" name="TextBox 17"/>
              <p:cNvSpPr txBox="1">
                <a:spLocks noChangeArrowheads="1"/>
              </p:cNvSpPr>
              <p:nvPr/>
            </p:nvSpPr>
            <p:spPr bwMode="auto">
              <a:xfrm>
                <a:off x="2895600" y="3238499"/>
                <a:ext cx="914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iPrEx</a:t>
                </a:r>
                <a:r>
                  <a:rPr lang="en-US" altLang="en-US" sz="1600" b="1" baseline="30000" dirty="0">
                    <a:solidFill>
                      <a:prstClr val="black"/>
                    </a:solidFill>
                    <a:latin typeface="Calibri"/>
                  </a:rPr>
                  <a:t>1</a:t>
                </a:r>
              </a:p>
              <a:p>
                <a:pPr algn="ctr">
                  <a:lnSpc>
                    <a:spcPct val="90000"/>
                  </a:lnSpc>
                </a:pPr>
                <a:r>
                  <a:rPr lang="en-US" altLang="en-US" sz="1600" dirty="0">
                    <a:solidFill>
                      <a:prstClr val="black"/>
                    </a:solidFill>
                    <a:latin typeface="Calibri"/>
                  </a:rPr>
                  <a:t>51% adherence/</a:t>
                </a:r>
              </a:p>
              <a:p>
                <a:pPr algn="ctr">
                  <a:lnSpc>
                    <a:spcPct val="90000"/>
                  </a:lnSpc>
                </a:pPr>
                <a:r>
                  <a:rPr lang="en-US" altLang="en-US" sz="1600" dirty="0">
                    <a:solidFill>
                      <a:prstClr val="black"/>
                    </a:solidFill>
                    <a:latin typeface="Calibri"/>
                  </a:rPr>
                  <a:t>44% efficacy</a:t>
                </a:r>
              </a:p>
            </p:txBody>
          </p:sp>
          <p:sp>
            <p:nvSpPr>
              <p:cNvPr id="36" name="4-Point Star 35"/>
              <p:cNvSpPr/>
              <p:nvPr/>
            </p:nvSpPr>
            <p:spPr>
              <a:xfrm>
                <a:off x="5835603" y="1963678"/>
                <a:ext cx="533414" cy="520555"/>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7" name="4-Point Star 36"/>
              <p:cNvSpPr/>
              <p:nvPr/>
            </p:nvSpPr>
            <p:spPr>
              <a:xfrm>
                <a:off x="5684786" y="2468363"/>
                <a:ext cx="533414" cy="518969"/>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8" name="4-Point Star 37"/>
              <p:cNvSpPr/>
              <p:nvPr/>
            </p:nvSpPr>
            <p:spPr>
              <a:xfrm>
                <a:off x="5059294" y="3012725"/>
                <a:ext cx="533414" cy="518968"/>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9" name="TextBox 22"/>
              <p:cNvSpPr txBox="1">
                <a:spLocks noChangeArrowheads="1"/>
              </p:cNvSpPr>
              <p:nvPr/>
            </p:nvSpPr>
            <p:spPr bwMode="auto">
              <a:xfrm>
                <a:off x="2912090" y="5304088"/>
                <a:ext cx="3319819"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HIV protection effectiveness</a:t>
                </a:r>
              </a:p>
            </p:txBody>
          </p:sp>
        </p:grpSp>
        <p:sp>
          <p:nvSpPr>
            <p:cNvPr id="27" name="4-Point Star 26"/>
            <p:cNvSpPr/>
            <p:nvPr/>
          </p:nvSpPr>
          <p:spPr>
            <a:xfrm>
              <a:off x="5211763" y="2762251"/>
              <a:ext cx="533400" cy="519113"/>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grpSp>
      <p:pic>
        <p:nvPicPr>
          <p:cNvPr id="4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4487" y="4335574"/>
            <a:ext cx="397669" cy="38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1" name="TextBox 23"/>
          <p:cNvSpPr txBox="1">
            <a:spLocks noChangeArrowheads="1"/>
          </p:cNvSpPr>
          <p:nvPr/>
        </p:nvSpPr>
        <p:spPr bwMode="auto">
          <a:xfrm>
            <a:off x="3152156" y="4013769"/>
            <a:ext cx="1432322" cy="417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FEM-PrEP</a:t>
            </a:r>
            <a:r>
              <a:rPr lang="en-US" altLang="en-US" sz="1600" b="1" baseline="30000" dirty="0">
                <a:solidFill>
                  <a:prstClr val="black"/>
                </a:solidFill>
                <a:latin typeface="Calibri"/>
              </a:rPr>
              <a:t>5</a:t>
            </a:r>
            <a:r>
              <a:rPr lang="en-US" altLang="en-US" sz="1600" b="1" dirty="0">
                <a:solidFill>
                  <a:prstClr val="black"/>
                </a:solidFill>
                <a:latin typeface="Calibri"/>
              </a:rPr>
              <a:t> and VOICE</a:t>
            </a:r>
            <a:r>
              <a:rPr lang="en-US" altLang="en-US" sz="1600" b="1" baseline="30000" dirty="0">
                <a:solidFill>
                  <a:prstClr val="black"/>
                </a:solidFill>
                <a:latin typeface="Calibri"/>
              </a:rPr>
              <a:t>6</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≤30% adherence/</a:t>
            </a:r>
          </a:p>
          <a:p>
            <a:pPr algn="ctr">
              <a:lnSpc>
                <a:spcPct val="90000"/>
              </a:lnSpc>
            </a:pPr>
            <a:r>
              <a:rPr lang="en-US" altLang="en-US" sz="1600" dirty="0">
                <a:solidFill>
                  <a:prstClr val="black"/>
                </a:solidFill>
                <a:latin typeface="Calibri"/>
              </a:rPr>
              <a:t>no efficacy</a:t>
            </a:r>
          </a:p>
        </p:txBody>
      </p:sp>
      <p:sp>
        <p:nvSpPr>
          <p:cNvPr id="42" name="Rectangle 41"/>
          <p:cNvSpPr/>
          <p:nvPr/>
        </p:nvSpPr>
        <p:spPr>
          <a:xfrm>
            <a:off x="6896099" y="2034951"/>
            <a:ext cx="4686301" cy="1938992"/>
          </a:xfrm>
          <a:prstGeom prst="rect">
            <a:avLst/>
          </a:prstGeom>
          <a:noFill/>
        </p:spPr>
        <p:txBody>
          <a:bodyPr wrap="square" lIns="68580" tIns="34290" rIns="68580" bIns="34290">
            <a:spAutoFit/>
          </a:bodyPr>
          <a:lstStyle/>
          <a:p>
            <a:pPr algn="ctr"/>
            <a:r>
              <a:rPr lang="en-US" sz="4050" dirty="0">
                <a:ln w="0"/>
                <a:solidFill>
                  <a:srgbClr val="2F2F2F"/>
                </a:solidFill>
                <a:effectLst>
                  <a:outerShdw blurRad="38100" dist="25400" dir="5400000" algn="ctr" rotWithShape="0">
                    <a:srgbClr val="6E747A">
                      <a:alpha val="43000"/>
                    </a:srgbClr>
                  </a:outerShdw>
                </a:effectLst>
              </a:rPr>
              <a:t>Lower </a:t>
            </a:r>
          </a:p>
          <a:p>
            <a:pPr algn="ctr"/>
            <a:r>
              <a:rPr lang="en-US" sz="4050" dirty="0">
                <a:ln w="0"/>
                <a:solidFill>
                  <a:srgbClr val="2F2F2F"/>
                </a:solidFill>
                <a:effectLst>
                  <a:outerShdw blurRad="38100" dist="25400" dir="5400000" algn="ctr" rotWithShape="0">
                    <a:srgbClr val="6E747A">
                      <a:alpha val="43000"/>
                    </a:srgbClr>
                  </a:outerShdw>
                </a:effectLst>
              </a:rPr>
              <a:t>adherence = </a:t>
            </a:r>
          </a:p>
          <a:p>
            <a:pPr algn="ctr"/>
            <a:r>
              <a:rPr lang="en-US" sz="4050" dirty="0">
                <a:ln w="0"/>
                <a:solidFill>
                  <a:srgbClr val="2F2F2F"/>
                </a:solidFill>
                <a:effectLst>
                  <a:outerShdw blurRad="38100" dist="25400" dir="5400000" algn="ctr" rotWithShape="0">
                    <a:srgbClr val="6E747A">
                      <a:alpha val="43000"/>
                    </a:srgbClr>
                  </a:outerShdw>
                </a:effectLst>
              </a:rPr>
              <a:t>lower efficacy</a:t>
            </a:r>
          </a:p>
        </p:txBody>
      </p:sp>
      <p:sp>
        <p:nvSpPr>
          <p:cNvPr id="43" name="TextBox 7"/>
          <p:cNvSpPr txBox="1">
            <a:spLocks noChangeArrowheads="1"/>
          </p:cNvSpPr>
          <p:nvPr/>
        </p:nvSpPr>
        <p:spPr bwMode="auto">
          <a:xfrm>
            <a:off x="8447947" y="4439610"/>
            <a:ext cx="3785853" cy="1569660"/>
          </a:xfrm>
          <a:prstGeom prst="rect">
            <a:avLst/>
          </a:prstGeom>
          <a:solidFill>
            <a:schemeClr val="bg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171450" indent="-171450">
              <a:buFontTx/>
              <a:buAutoNum type="arabicPeriod"/>
            </a:pPr>
            <a:r>
              <a:rPr lang="en-US" altLang="en-US" sz="1600" dirty="0">
                <a:solidFill>
                  <a:prstClr val="black"/>
                </a:solidFill>
                <a:latin typeface="Calibri"/>
              </a:rPr>
              <a:t>Grant R, et al. N </a:t>
            </a:r>
            <a:r>
              <a:rPr lang="en-US" altLang="en-US" sz="1600" dirty="0" err="1">
                <a:solidFill>
                  <a:prstClr val="black"/>
                </a:solidFill>
                <a:latin typeface="Calibri"/>
              </a:rPr>
              <a:t>Engl</a:t>
            </a:r>
            <a:r>
              <a:rPr lang="en-US" altLang="en-US" sz="1600" dirty="0">
                <a:solidFill>
                  <a:prstClr val="black"/>
                </a:solidFill>
                <a:latin typeface="Calibri"/>
              </a:rPr>
              <a:t> J Med 2010</a:t>
            </a:r>
          </a:p>
          <a:p>
            <a:pPr marL="171450" indent="-171450">
              <a:buFontTx/>
              <a:buAutoNum type="arabicPeriod"/>
            </a:pPr>
            <a:r>
              <a:rPr lang="en-US" altLang="en-US" sz="1600" dirty="0" err="1">
                <a:solidFill>
                  <a:prstClr val="black"/>
                </a:solidFill>
                <a:latin typeface="Calibri"/>
              </a:rPr>
              <a:t>Choopanya</a:t>
            </a:r>
            <a:r>
              <a:rPr lang="en-US" altLang="en-US" sz="1600" dirty="0">
                <a:solidFill>
                  <a:prstClr val="black"/>
                </a:solidFill>
                <a:latin typeface="Calibri"/>
              </a:rPr>
              <a:t> K, et al. Lancet 2013</a:t>
            </a:r>
          </a:p>
          <a:p>
            <a:pPr marL="171450" indent="-171450">
              <a:buFontTx/>
              <a:buAutoNum type="arabicPeriod"/>
            </a:pPr>
            <a:r>
              <a:rPr lang="en-US" altLang="en-US" sz="1600" dirty="0" err="1">
                <a:solidFill>
                  <a:prstClr val="black"/>
                </a:solidFill>
                <a:latin typeface="Calibri"/>
              </a:rPr>
              <a:t>Baeten</a:t>
            </a:r>
            <a:r>
              <a:rPr lang="en-US" altLang="en-US" sz="1600" dirty="0">
                <a:solidFill>
                  <a:prstClr val="black"/>
                </a:solidFill>
                <a:latin typeface="Calibri"/>
              </a:rPr>
              <a:t> J,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Thigpen M,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Van </a:t>
            </a:r>
            <a:r>
              <a:rPr lang="en-US" altLang="en-US" sz="1600" dirty="0" err="1">
                <a:solidFill>
                  <a:prstClr val="black"/>
                </a:solidFill>
                <a:latin typeface="Calibri"/>
              </a:rPr>
              <a:t>Damme</a:t>
            </a:r>
            <a:r>
              <a:rPr lang="en-US" altLang="en-US" sz="1600" dirty="0">
                <a:solidFill>
                  <a:prstClr val="black"/>
                </a:solidFill>
                <a:latin typeface="Calibri"/>
              </a:rPr>
              <a:t> L, et al. N </a:t>
            </a:r>
            <a:r>
              <a:rPr lang="en-US" altLang="en-US" sz="1600" dirty="0" err="1">
                <a:solidFill>
                  <a:prstClr val="black"/>
                </a:solidFill>
                <a:latin typeface="Calibri"/>
              </a:rPr>
              <a:t>Engl</a:t>
            </a:r>
            <a:r>
              <a:rPr lang="en-US" altLang="en-US" sz="1600" dirty="0">
                <a:solidFill>
                  <a:prstClr val="black"/>
                </a:solidFill>
                <a:latin typeface="Calibri"/>
              </a:rPr>
              <a:t> J Med 2012</a:t>
            </a:r>
          </a:p>
          <a:p>
            <a:pPr marL="171450" indent="-171450">
              <a:buFontTx/>
              <a:buAutoNum type="arabicPeriod"/>
            </a:pPr>
            <a:r>
              <a:rPr lang="en-US" altLang="en-US" sz="1600" dirty="0">
                <a:solidFill>
                  <a:prstClr val="black"/>
                </a:solidFill>
                <a:latin typeface="Calibri"/>
              </a:rPr>
              <a:t>Van der </a:t>
            </a:r>
            <a:r>
              <a:rPr lang="en-US" altLang="en-US" sz="1600" dirty="0" err="1">
                <a:solidFill>
                  <a:prstClr val="black"/>
                </a:solidFill>
                <a:latin typeface="Calibri"/>
              </a:rPr>
              <a:t>Straten</a:t>
            </a:r>
            <a:r>
              <a:rPr lang="en-US" altLang="en-US" sz="1600" dirty="0">
                <a:solidFill>
                  <a:prstClr val="black"/>
                </a:solidFill>
                <a:latin typeface="Calibri"/>
              </a:rPr>
              <a:t> A, et al. AIDS 2012</a:t>
            </a:r>
          </a:p>
        </p:txBody>
      </p:sp>
    </p:spTree>
    <p:extLst>
      <p:ext uri="{BB962C8B-B14F-4D97-AF65-F5344CB8AC3E}">
        <p14:creationId xmlns:p14="http://schemas.microsoft.com/office/powerpoint/2010/main" val="220413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a:xfrm>
            <a:off x="317500" y="445197"/>
            <a:ext cx="11658599" cy="972441"/>
          </a:xfrm>
        </p:spPr>
        <p:txBody>
          <a:bodyPr>
            <a:noAutofit/>
          </a:bodyPr>
          <a:lstStyle/>
          <a:p>
            <a:r>
              <a:rPr lang="en-US" altLang="en-US" dirty="0">
                <a:solidFill>
                  <a:srgbClr val="10394B"/>
                </a:solidFill>
              </a:rPr>
              <a:t>Treatment as prevention: ART efficacy/adherence</a:t>
            </a:r>
          </a:p>
        </p:txBody>
      </p:sp>
      <p:sp>
        <p:nvSpPr>
          <p:cNvPr id="276488" name="TextBox 26"/>
          <p:cNvSpPr txBox="1">
            <a:spLocks noChangeArrowheads="1"/>
          </p:cNvSpPr>
          <p:nvPr/>
        </p:nvSpPr>
        <p:spPr bwMode="auto">
          <a:xfrm>
            <a:off x="1683546" y="5442349"/>
            <a:ext cx="6229350"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defPPr>
              <a:defRPr lang="en-US"/>
            </a:defPPr>
            <a:lvl1pPr algn="ctr">
              <a:lnSpc>
                <a:spcPct val="90000"/>
              </a:lnSpc>
              <a:defRPr sz="2000">
                <a:solidFill>
                  <a:schemeClr val="tx2"/>
                </a:solidFill>
              </a:defRPr>
            </a:lvl1pPr>
            <a:lvl2pPr marL="742950" indent="-285750">
              <a:defRPr>
                <a:latin typeface="Arial" charset="0"/>
              </a:defRPr>
            </a:lvl2pPr>
            <a:lvl3pPr marL="1143000" indent="-228600">
              <a:defRPr>
                <a:latin typeface="Arial" charset="0"/>
              </a:defRPr>
            </a:lvl3pPr>
            <a:lvl4pPr marL="1600200" indent="-228600">
              <a:defRPr>
                <a:latin typeface="Arial" charset="0"/>
              </a:defRPr>
            </a:lvl4pPr>
            <a:lvl5pPr marL="2057400" indent="-228600">
              <a:defRPr>
                <a:latin typeface="Arial" charset="0"/>
              </a:defRPr>
            </a:lvl5pPr>
            <a:lvl6pPr marL="2514600" indent="-228600" fontAlgn="base">
              <a:spcBef>
                <a:spcPct val="0"/>
              </a:spcBef>
              <a:spcAft>
                <a:spcPct val="0"/>
              </a:spcAft>
              <a:defRPr>
                <a:latin typeface="Arial" charset="0"/>
              </a:defRPr>
            </a:lvl6pPr>
            <a:lvl7pPr marL="2971800" indent="-228600" fontAlgn="base">
              <a:spcBef>
                <a:spcPct val="0"/>
              </a:spcBef>
              <a:spcAft>
                <a:spcPct val="0"/>
              </a:spcAft>
              <a:defRPr>
                <a:latin typeface="Arial" charset="0"/>
              </a:defRPr>
            </a:lvl7pPr>
            <a:lvl8pPr marL="3429000" indent="-228600" fontAlgn="base">
              <a:spcBef>
                <a:spcPct val="0"/>
              </a:spcBef>
              <a:spcAft>
                <a:spcPct val="0"/>
              </a:spcAft>
              <a:defRPr>
                <a:latin typeface="Arial" charset="0"/>
              </a:defRPr>
            </a:lvl8pPr>
            <a:lvl9pPr marL="3886200" indent="-228600" fontAlgn="base">
              <a:spcBef>
                <a:spcPct val="0"/>
              </a:spcBef>
              <a:spcAft>
                <a:spcPct val="0"/>
              </a:spcAft>
              <a:defRPr>
                <a:latin typeface="Arial" charset="0"/>
              </a:defRPr>
            </a:lvl9pPr>
          </a:lstStyle>
          <a:p>
            <a:r>
              <a:rPr lang="en-US" altLang="en-US" sz="1500" dirty="0">
                <a:solidFill>
                  <a:srgbClr val="4A2249"/>
                </a:solidFill>
              </a:rPr>
              <a:t>HPTN 052 showed that </a:t>
            </a:r>
            <a:r>
              <a:rPr lang="en-US" altLang="en-US" sz="1500" u="sng" dirty="0">
                <a:solidFill>
                  <a:srgbClr val="4A2249"/>
                </a:solidFill>
              </a:rPr>
              <a:t>suppressive</a:t>
            </a:r>
            <a:r>
              <a:rPr lang="en-US" altLang="en-US" sz="1500" dirty="0">
                <a:solidFill>
                  <a:srgbClr val="4A2249"/>
                </a:solidFill>
              </a:rPr>
              <a:t> ART, from very high adherence,</a:t>
            </a:r>
          </a:p>
          <a:p>
            <a:r>
              <a:rPr lang="en-US" altLang="en-US" sz="1500" dirty="0">
                <a:solidFill>
                  <a:srgbClr val="4A2249"/>
                </a:solidFill>
              </a:rPr>
              <a:t>nearly eliminated HIV transmission risk.</a:t>
            </a:r>
          </a:p>
        </p:txBody>
      </p:sp>
      <p:grpSp>
        <p:nvGrpSpPr>
          <p:cNvPr id="25" name="Group 24"/>
          <p:cNvGrpSpPr/>
          <p:nvPr/>
        </p:nvGrpSpPr>
        <p:grpSpPr>
          <a:xfrm>
            <a:off x="1908681" y="2118081"/>
            <a:ext cx="4768454" cy="2901553"/>
            <a:chOff x="3796435" y="1614357"/>
            <a:chExt cx="6357938" cy="3868737"/>
          </a:xfrm>
        </p:grpSpPr>
        <p:grpSp>
          <p:nvGrpSpPr>
            <p:cNvPr id="26" name="Group 18"/>
            <p:cNvGrpSpPr>
              <a:grpSpLocks/>
            </p:cNvGrpSpPr>
            <p:nvPr/>
          </p:nvGrpSpPr>
          <p:grpSpPr bwMode="auto">
            <a:xfrm>
              <a:off x="3796435" y="1614357"/>
              <a:ext cx="6357938" cy="3868737"/>
              <a:chOff x="1261894" y="1752600"/>
              <a:chExt cx="6358106" cy="3867663"/>
            </a:xfrm>
          </p:grpSpPr>
          <p:cxnSp>
            <p:nvCxnSpPr>
              <p:cNvPr id="28" name="Straight Arrow Connector 27"/>
              <p:cNvCxnSpPr/>
              <p:nvPr/>
            </p:nvCxnSpPr>
            <p:spPr>
              <a:xfrm flipV="1">
                <a:off x="1676243" y="1752600"/>
                <a:ext cx="0" cy="3429635"/>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76243" y="5182235"/>
                <a:ext cx="5562747" cy="0"/>
              </a:xfrm>
              <a:prstGeom prst="straightConnector1">
                <a:avLst/>
              </a:prstGeom>
              <a:ln w="28575">
                <a:solidFill>
                  <a:schemeClr val="tx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1828647" y="1752600"/>
                <a:ext cx="5791353" cy="3429635"/>
              </a:xfrm>
              <a:prstGeom prst="straightConnector1">
                <a:avLst/>
              </a:prstGeom>
              <a:ln w="38100">
                <a:solidFill>
                  <a:schemeClr val="accent1"/>
                </a:solidFill>
                <a:miter lim="800000"/>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12"/>
              <p:cNvSpPr txBox="1">
                <a:spLocks noChangeArrowheads="1"/>
              </p:cNvSpPr>
              <p:nvPr/>
            </p:nvSpPr>
            <p:spPr bwMode="auto">
              <a:xfrm rot="-5400000">
                <a:off x="962782" y="3633309"/>
                <a:ext cx="914400"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Adherence, %</a:t>
                </a:r>
              </a:p>
            </p:txBody>
          </p:sp>
          <p:sp>
            <p:nvSpPr>
              <p:cNvPr id="32" name="TextBox 13"/>
              <p:cNvSpPr txBox="1">
                <a:spLocks noChangeArrowheads="1"/>
              </p:cNvSpPr>
              <p:nvPr/>
            </p:nvSpPr>
            <p:spPr bwMode="auto">
              <a:xfrm>
                <a:off x="4743734" y="1766817"/>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Partners PrEP</a:t>
                </a:r>
                <a:r>
                  <a:rPr lang="en-US" altLang="en-US" sz="1600" b="1" baseline="30000" dirty="0">
                    <a:solidFill>
                      <a:prstClr val="black"/>
                    </a:solidFill>
                    <a:latin typeface="Calibri"/>
                  </a:rPr>
                  <a:t>3</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81% adherence/</a:t>
                </a:r>
              </a:p>
              <a:p>
                <a:pPr algn="ctr">
                  <a:lnSpc>
                    <a:spcPct val="90000"/>
                  </a:lnSpc>
                </a:pPr>
                <a:r>
                  <a:rPr lang="en-US" altLang="en-US" sz="1600" dirty="0">
                    <a:solidFill>
                      <a:prstClr val="black"/>
                    </a:solidFill>
                    <a:latin typeface="Calibri"/>
                  </a:rPr>
                  <a:t>75% efficacy</a:t>
                </a:r>
              </a:p>
            </p:txBody>
          </p:sp>
          <p:sp>
            <p:nvSpPr>
              <p:cNvPr id="33" name="TextBox 15"/>
              <p:cNvSpPr txBox="1">
                <a:spLocks noChangeArrowheads="1"/>
              </p:cNvSpPr>
              <p:nvPr/>
            </p:nvSpPr>
            <p:spPr bwMode="auto">
              <a:xfrm>
                <a:off x="6330287" y="2681217"/>
                <a:ext cx="914400" cy="557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TDF2</a:t>
                </a:r>
                <a:r>
                  <a:rPr lang="en-US" altLang="en-US" sz="1600" b="1" baseline="30000" dirty="0">
                    <a:solidFill>
                      <a:prstClr val="black"/>
                    </a:solidFill>
                    <a:latin typeface="Calibri"/>
                  </a:rPr>
                  <a:t>4</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84% adherence/</a:t>
                </a:r>
              </a:p>
              <a:p>
                <a:pPr algn="ctr">
                  <a:lnSpc>
                    <a:spcPct val="90000"/>
                  </a:lnSpc>
                </a:pPr>
                <a:r>
                  <a:rPr lang="en-US" altLang="en-US" sz="1600" dirty="0">
                    <a:solidFill>
                      <a:prstClr val="black"/>
                    </a:solidFill>
                    <a:latin typeface="Calibri"/>
                  </a:rPr>
                  <a:t>63% efficacy</a:t>
                </a:r>
              </a:p>
            </p:txBody>
          </p:sp>
          <p:sp>
            <p:nvSpPr>
              <p:cNvPr id="34" name="TextBox 16"/>
              <p:cNvSpPr txBox="1">
                <a:spLocks noChangeArrowheads="1"/>
              </p:cNvSpPr>
              <p:nvPr/>
            </p:nvSpPr>
            <p:spPr bwMode="auto">
              <a:xfrm>
                <a:off x="5029200" y="3547847"/>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Bangkok</a:t>
                </a:r>
                <a:r>
                  <a:rPr lang="en-US" altLang="en-US" sz="1600" b="1" baseline="30000" dirty="0">
                    <a:solidFill>
                      <a:prstClr val="black"/>
                    </a:solidFill>
                    <a:latin typeface="Calibri"/>
                  </a:rPr>
                  <a:t>2</a:t>
                </a:r>
                <a:endParaRPr lang="en-US" altLang="en-US" sz="1600" b="1" dirty="0">
                  <a:solidFill>
                    <a:prstClr val="black"/>
                  </a:solidFill>
                  <a:latin typeface="Calibri"/>
                </a:endParaRPr>
              </a:p>
              <a:p>
                <a:pPr algn="ctr">
                  <a:lnSpc>
                    <a:spcPct val="90000"/>
                  </a:lnSpc>
                </a:pPr>
                <a:r>
                  <a:rPr lang="en-US" altLang="en-US" sz="1600" dirty="0">
                    <a:solidFill>
                      <a:prstClr val="black"/>
                    </a:solidFill>
                    <a:latin typeface="Calibri"/>
                  </a:rPr>
                  <a:t>67% adherence/</a:t>
                </a:r>
              </a:p>
              <a:p>
                <a:pPr algn="ctr">
                  <a:lnSpc>
                    <a:spcPct val="90000"/>
                  </a:lnSpc>
                </a:pPr>
                <a:r>
                  <a:rPr lang="en-US" altLang="en-US" sz="1600" dirty="0">
                    <a:solidFill>
                      <a:prstClr val="black"/>
                    </a:solidFill>
                    <a:latin typeface="Calibri"/>
                  </a:rPr>
                  <a:t>49% efficacy</a:t>
                </a:r>
              </a:p>
            </p:txBody>
          </p:sp>
          <p:sp>
            <p:nvSpPr>
              <p:cNvPr id="35" name="TextBox 17"/>
              <p:cNvSpPr txBox="1">
                <a:spLocks noChangeArrowheads="1"/>
              </p:cNvSpPr>
              <p:nvPr/>
            </p:nvSpPr>
            <p:spPr bwMode="auto">
              <a:xfrm>
                <a:off x="2895600" y="3238499"/>
                <a:ext cx="914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iPrEx</a:t>
                </a:r>
                <a:r>
                  <a:rPr lang="en-US" altLang="en-US" sz="1600" b="1" baseline="30000" dirty="0">
                    <a:solidFill>
                      <a:prstClr val="black"/>
                    </a:solidFill>
                    <a:latin typeface="Calibri"/>
                  </a:rPr>
                  <a:t>1</a:t>
                </a:r>
              </a:p>
              <a:p>
                <a:pPr algn="ctr">
                  <a:lnSpc>
                    <a:spcPct val="90000"/>
                  </a:lnSpc>
                </a:pPr>
                <a:r>
                  <a:rPr lang="en-US" altLang="en-US" sz="1600" dirty="0">
                    <a:solidFill>
                      <a:prstClr val="black"/>
                    </a:solidFill>
                    <a:latin typeface="Calibri"/>
                  </a:rPr>
                  <a:t>51% adherence/</a:t>
                </a:r>
              </a:p>
              <a:p>
                <a:pPr algn="ctr">
                  <a:lnSpc>
                    <a:spcPct val="90000"/>
                  </a:lnSpc>
                </a:pPr>
                <a:r>
                  <a:rPr lang="en-US" altLang="en-US" sz="1600" dirty="0">
                    <a:solidFill>
                      <a:prstClr val="black"/>
                    </a:solidFill>
                    <a:latin typeface="Calibri"/>
                  </a:rPr>
                  <a:t>44% efficacy</a:t>
                </a:r>
              </a:p>
            </p:txBody>
          </p:sp>
          <p:sp>
            <p:nvSpPr>
              <p:cNvPr id="36" name="4-Point Star 35"/>
              <p:cNvSpPr/>
              <p:nvPr/>
            </p:nvSpPr>
            <p:spPr>
              <a:xfrm>
                <a:off x="5835603" y="1963678"/>
                <a:ext cx="533414" cy="520555"/>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7" name="4-Point Star 36"/>
              <p:cNvSpPr/>
              <p:nvPr/>
            </p:nvSpPr>
            <p:spPr>
              <a:xfrm>
                <a:off x="5684786" y="2468363"/>
                <a:ext cx="533414" cy="518969"/>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8" name="4-Point Star 37"/>
              <p:cNvSpPr/>
              <p:nvPr/>
            </p:nvSpPr>
            <p:spPr>
              <a:xfrm>
                <a:off x="5059294" y="3012725"/>
                <a:ext cx="533414" cy="518968"/>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39" name="TextBox 22"/>
              <p:cNvSpPr txBox="1">
                <a:spLocks noChangeArrowheads="1"/>
              </p:cNvSpPr>
              <p:nvPr/>
            </p:nvSpPr>
            <p:spPr bwMode="auto">
              <a:xfrm>
                <a:off x="2912090" y="5304088"/>
                <a:ext cx="3319819" cy="31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400" dirty="0">
                    <a:solidFill>
                      <a:prstClr val="black"/>
                    </a:solidFill>
                    <a:latin typeface="Calibri"/>
                  </a:rPr>
                  <a:t>HIV protection effectiveness</a:t>
                </a:r>
              </a:p>
            </p:txBody>
          </p:sp>
        </p:grpSp>
        <p:sp>
          <p:nvSpPr>
            <p:cNvPr id="27" name="4-Point Star 26"/>
            <p:cNvSpPr/>
            <p:nvPr/>
          </p:nvSpPr>
          <p:spPr>
            <a:xfrm>
              <a:off x="5211763" y="2762251"/>
              <a:ext cx="533400" cy="519113"/>
            </a:xfrm>
            <a:prstGeom prst="star4">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grpSp>
      <p:pic>
        <p:nvPicPr>
          <p:cNvPr id="4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4487" y="4335574"/>
            <a:ext cx="397669" cy="388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1" name="TextBox 23"/>
          <p:cNvSpPr txBox="1">
            <a:spLocks noChangeArrowheads="1"/>
          </p:cNvSpPr>
          <p:nvPr/>
        </p:nvSpPr>
        <p:spPr bwMode="auto">
          <a:xfrm>
            <a:off x="3002330" y="4192597"/>
            <a:ext cx="3947109" cy="4845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600" b="1" dirty="0">
                <a:solidFill>
                  <a:prstClr val="black"/>
                </a:solidFill>
                <a:latin typeface="Calibri"/>
              </a:rPr>
              <a:t>FEM-PrEP</a:t>
            </a:r>
            <a:r>
              <a:rPr lang="en-US" altLang="en-US" sz="1600" b="1" baseline="30000" dirty="0">
                <a:solidFill>
                  <a:prstClr val="black"/>
                </a:solidFill>
                <a:latin typeface="Calibri"/>
              </a:rPr>
              <a:t>5</a:t>
            </a:r>
            <a:r>
              <a:rPr lang="en-US" altLang="en-US" sz="1600" b="1" dirty="0">
                <a:solidFill>
                  <a:prstClr val="black"/>
                </a:solidFill>
                <a:latin typeface="Calibri"/>
              </a:rPr>
              <a:t> and VOICE</a:t>
            </a:r>
            <a:r>
              <a:rPr lang="en-US" altLang="en-US" sz="1600" b="1" baseline="30000" dirty="0">
                <a:solidFill>
                  <a:prstClr val="black"/>
                </a:solidFill>
                <a:latin typeface="Calibri"/>
              </a:rPr>
              <a:t>6 </a:t>
            </a:r>
          </a:p>
          <a:p>
            <a:pPr>
              <a:lnSpc>
                <a:spcPct val="90000"/>
              </a:lnSpc>
            </a:pPr>
            <a:r>
              <a:rPr lang="en-US" altLang="en-US" sz="1600" b="1" baseline="30000" dirty="0">
                <a:solidFill>
                  <a:prstClr val="black"/>
                </a:solidFill>
                <a:latin typeface="Calibri"/>
              </a:rPr>
              <a:t> </a:t>
            </a:r>
            <a:r>
              <a:rPr lang="en-US" altLang="en-US" sz="1600" dirty="0">
                <a:solidFill>
                  <a:prstClr val="black"/>
                </a:solidFill>
                <a:latin typeface="Calibri"/>
              </a:rPr>
              <a:t>≤30% adherence/ no efficacy</a:t>
            </a:r>
          </a:p>
        </p:txBody>
      </p:sp>
      <p:sp>
        <p:nvSpPr>
          <p:cNvPr id="24" name="5-Point Star 23"/>
          <p:cNvSpPr/>
          <p:nvPr/>
        </p:nvSpPr>
        <p:spPr>
          <a:xfrm>
            <a:off x="6125537" y="2063728"/>
            <a:ext cx="383381" cy="382190"/>
          </a:xfrm>
          <a:prstGeom prst="star5">
            <a:avLst/>
          </a:prstGeom>
          <a:solidFill>
            <a:schemeClr val="accent4"/>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sz="1350" dirty="0">
              <a:solidFill>
                <a:prstClr val="white"/>
              </a:solidFill>
            </a:endParaRPr>
          </a:p>
        </p:txBody>
      </p:sp>
      <p:sp>
        <p:nvSpPr>
          <p:cNvPr id="43" name="TextBox 26"/>
          <p:cNvSpPr txBox="1">
            <a:spLocks noChangeArrowheads="1"/>
          </p:cNvSpPr>
          <p:nvPr/>
        </p:nvSpPr>
        <p:spPr bwMode="auto">
          <a:xfrm>
            <a:off x="6225067" y="2322937"/>
            <a:ext cx="1432322" cy="417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600" b="1" dirty="0">
                <a:solidFill>
                  <a:prstClr val="black"/>
                </a:solidFill>
                <a:latin typeface="Calibri"/>
              </a:rPr>
              <a:t>HPTN 052</a:t>
            </a:r>
            <a:r>
              <a:rPr lang="en-US" altLang="en-US" sz="1600" b="1" baseline="30000" dirty="0">
                <a:solidFill>
                  <a:prstClr val="black"/>
                </a:solidFill>
                <a:latin typeface="Calibri"/>
              </a:rPr>
              <a:t>7</a:t>
            </a:r>
            <a:endParaRPr lang="en-US" altLang="en-US" sz="1600" b="1" dirty="0">
              <a:solidFill>
                <a:prstClr val="black"/>
              </a:solidFill>
              <a:latin typeface="Calibri"/>
            </a:endParaRPr>
          </a:p>
          <a:p>
            <a:pPr algn="ctr">
              <a:lnSpc>
                <a:spcPct val="90000"/>
              </a:lnSpc>
            </a:pPr>
            <a:r>
              <a:rPr lang="en-US" altLang="en-US" sz="1600" b="1" dirty="0">
                <a:solidFill>
                  <a:prstClr val="black"/>
                </a:solidFill>
                <a:latin typeface="Calibri"/>
              </a:rPr>
              <a:t>&gt;95%</a:t>
            </a:r>
            <a:r>
              <a:rPr lang="en-US" altLang="en-US" sz="1600" dirty="0">
                <a:solidFill>
                  <a:prstClr val="black"/>
                </a:solidFill>
                <a:latin typeface="Calibri"/>
              </a:rPr>
              <a:t>adherence/</a:t>
            </a:r>
          </a:p>
          <a:p>
            <a:pPr algn="ctr">
              <a:lnSpc>
                <a:spcPct val="90000"/>
              </a:lnSpc>
            </a:pPr>
            <a:r>
              <a:rPr lang="en-US" altLang="en-US" sz="1600" dirty="0">
                <a:solidFill>
                  <a:prstClr val="black"/>
                </a:solidFill>
                <a:latin typeface="Calibri"/>
              </a:rPr>
              <a:t>96% efficacy</a:t>
            </a:r>
          </a:p>
        </p:txBody>
      </p:sp>
      <p:sp>
        <p:nvSpPr>
          <p:cNvPr id="44" name="Rectangle 43"/>
          <p:cNvSpPr/>
          <p:nvPr/>
        </p:nvSpPr>
        <p:spPr>
          <a:xfrm>
            <a:off x="7594710" y="2034951"/>
            <a:ext cx="3200074" cy="1938992"/>
          </a:xfrm>
          <a:prstGeom prst="rect">
            <a:avLst/>
          </a:prstGeom>
          <a:noFill/>
        </p:spPr>
        <p:txBody>
          <a:bodyPr wrap="square" lIns="68580" tIns="34290" rIns="68580" bIns="34290">
            <a:spAutoFit/>
          </a:bodyPr>
          <a:lstStyle/>
          <a:p>
            <a:pPr algn="ctr"/>
            <a:r>
              <a:rPr lang="en-US" sz="4050" dirty="0">
                <a:ln w="0"/>
                <a:solidFill>
                  <a:srgbClr val="2F2F2F"/>
                </a:solidFill>
                <a:effectLst>
                  <a:outerShdw blurRad="38100" dist="25400" dir="5400000" algn="ctr" rotWithShape="0">
                    <a:srgbClr val="6E747A">
                      <a:alpha val="43000"/>
                    </a:srgbClr>
                  </a:outerShdw>
                </a:effectLst>
              </a:rPr>
              <a:t>Higher adherence = higher efficacy</a:t>
            </a:r>
          </a:p>
        </p:txBody>
      </p:sp>
      <p:sp>
        <p:nvSpPr>
          <p:cNvPr id="42" name="TextBox 7"/>
          <p:cNvSpPr txBox="1">
            <a:spLocks noChangeArrowheads="1"/>
          </p:cNvSpPr>
          <p:nvPr/>
        </p:nvSpPr>
        <p:spPr bwMode="auto">
          <a:xfrm>
            <a:off x="8439151" y="4519272"/>
            <a:ext cx="2584449" cy="1277273"/>
          </a:xfrm>
          <a:prstGeom prst="rect">
            <a:avLst/>
          </a:prstGeom>
          <a:solidFill>
            <a:schemeClr val="bg1">
              <a:lumMod val="95000"/>
            </a:schemeClr>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171450" indent="-171450">
              <a:buFontTx/>
              <a:buAutoNum type="arabicPeriod"/>
            </a:pPr>
            <a:r>
              <a:rPr lang="en-US" altLang="en-US" sz="1100" dirty="0">
                <a:solidFill>
                  <a:prstClr val="black"/>
                </a:solidFill>
                <a:latin typeface="Calibri"/>
              </a:rPr>
              <a:t>Grant R, et al. N </a:t>
            </a:r>
            <a:r>
              <a:rPr lang="en-US" altLang="en-US" sz="1100" dirty="0" err="1">
                <a:solidFill>
                  <a:prstClr val="black"/>
                </a:solidFill>
                <a:latin typeface="Calibri"/>
              </a:rPr>
              <a:t>Engl</a:t>
            </a:r>
            <a:r>
              <a:rPr lang="en-US" altLang="en-US" sz="1100" dirty="0">
                <a:solidFill>
                  <a:prstClr val="black"/>
                </a:solidFill>
                <a:latin typeface="Calibri"/>
              </a:rPr>
              <a:t> J Med 2010</a:t>
            </a:r>
          </a:p>
          <a:p>
            <a:pPr marL="171450" indent="-171450">
              <a:buFontTx/>
              <a:buAutoNum type="arabicPeriod"/>
            </a:pPr>
            <a:r>
              <a:rPr lang="en-US" altLang="en-US" sz="1100" dirty="0" err="1">
                <a:solidFill>
                  <a:prstClr val="black"/>
                </a:solidFill>
                <a:latin typeface="Calibri"/>
              </a:rPr>
              <a:t>Choopanya</a:t>
            </a:r>
            <a:r>
              <a:rPr lang="en-US" altLang="en-US" sz="1100" dirty="0">
                <a:solidFill>
                  <a:prstClr val="black"/>
                </a:solidFill>
                <a:latin typeface="Calibri"/>
              </a:rPr>
              <a:t> K, et al. Lancet 2013</a:t>
            </a:r>
          </a:p>
          <a:p>
            <a:pPr marL="171450" indent="-171450">
              <a:buFontTx/>
              <a:buAutoNum type="arabicPeriod"/>
            </a:pPr>
            <a:r>
              <a:rPr lang="en-US" altLang="en-US" sz="1100" dirty="0" err="1">
                <a:solidFill>
                  <a:prstClr val="black"/>
                </a:solidFill>
                <a:latin typeface="Calibri"/>
              </a:rPr>
              <a:t>Baeten</a:t>
            </a:r>
            <a:r>
              <a:rPr lang="en-US" altLang="en-US" sz="1100" dirty="0">
                <a:solidFill>
                  <a:prstClr val="black"/>
                </a:solidFill>
                <a:latin typeface="Calibri"/>
              </a:rPr>
              <a:t> J, et al. N </a:t>
            </a:r>
            <a:r>
              <a:rPr lang="en-US" altLang="en-US" sz="1100" dirty="0" err="1">
                <a:solidFill>
                  <a:prstClr val="black"/>
                </a:solidFill>
                <a:latin typeface="Calibri"/>
              </a:rPr>
              <a:t>Engl</a:t>
            </a:r>
            <a:r>
              <a:rPr lang="en-US" altLang="en-US" sz="1100" dirty="0">
                <a:solidFill>
                  <a:prstClr val="black"/>
                </a:solidFill>
                <a:latin typeface="Calibri"/>
              </a:rPr>
              <a:t> J Med 2012</a:t>
            </a:r>
          </a:p>
          <a:p>
            <a:pPr marL="171450" indent="-171450">
              <a:buFontTx/>
              <a:buAutoNum type="arabicPeriod"/>
            </a:pPr>
            <a:r>
              <a:rPr lang="en-US" altLang="en-US" sz="1100" dirty="0">
                <a:solidFill>
                  <a:prstClr val="black"/>
                </a:solidFill>
                <a:latin typeface="Calibri"/>
              </a:rPr>
              <a:t>Thigpen M, et al. N </a:t>
            </a:r>
            <a:r>
              <a:rPr lang="en-US" altLang="en-US" sz="1100" dirty="0" err="1">
                <a:solidFill>
                  <a:prstClr val="black"/>
                </a:solidFill>
                <a:latin typeface="Calibri"/>
              </a:rPr>
              <a:t>Engl</a:t>
            </a:r>
            <a:r>
              <a:rPr lang="en-US" altLang="en-US" sz="1100" dirty="0">
                <a:solidFill>
                  <a:prstClr val="black"/>
                </a:solidFill>
                <a:latin typeface="Calibri"/>
              </a:rPr>
              <a:t> J Med 2012</a:t>
            </a:r>
          </a:p>
          <a:p>
            <a:pPr marL="171450" indent="-171450">
              <a:buFontTx/>
              <a:buAutoNum type="arabicPeriod"/>
            </a:pPr>
            <a:r>
              <a:rPr lang="en-US" altLang="en-US" sz="1100" dirty="0">
                <a:solidFill>
                  <a:prstClr val="black"/>
                </a:solidFill>
                <a:latin typeface="Calibri"/>
              </a:rPr>
              <a:t>Van </a:t>
            </a:r>
            <a:r>
              <a:rPr lang="en-US" altLang="en-US" sz="1100" dirty="0" err="1">
                <a:solidFill>
                  <a:prstClr val="black"/>
                </a:solidFill>
                <a:latin typeface="Calibri"/>
              </a:rPr>
              <a:t>Damme</a:t>
            </a:r>
            <a:r>
              <a:rPr lang="en-US" altLang="en-US" sz="1100" dirty="0">
                <a:solidFill>
                  <a:prstClr val="black"/>
                </a:solidFill>
                <a:latin typeface="Calibri"/>
              </a:rPr>
              <a:t> L, et al. N </a:t>
            </a:r>
            <a:r>
              <a:rPr lang="en-US" altLang="en-US" sz="1100" dirty="0" err="1">
                <a:solidFill>
                  <a:prstClr val="black"/>
                </a:solidFill>
                <a:latin typeface="Calibri"/>
              </a:rPr>
              <a:t>Engl</a:t>
            </a:r>
            <a:r>
              <a:rPr lang="en-US" altLang="en-US" sz="1100" dirty="0">
                <a:solidFill>
                  <a:prstClr val="black"/>
                </a:solidFill>
                <a:latin typeface="Calibri"/>
              </a:rPr>
              <a:t> J Med 2012</a:t>
            </a:r>
          </a:p>
          <a:p>
            <a:pPr marL="171450" indent="-171450">
              <a:buFontTx/>
              <a:buAutoNum type="arabicPeriod"/>
            </a:pPr>
            <a:r>
              <a:rPr lang="en-US" altLang="en-US" sz="1100" dirty="0">
                <a:solidFill>
                  <a:prstClr val="black"/>
                </a:solidFill>
                <a:latin typeface="Calibri"/>
              </a:rPr>
              <a:t>Van der </a:t>
            </a:r>
            <a:r>
              <a:rPr lang="en-US" altLang="en-US" sz="1100" dirty="0" err="1">
                <a:solidFill>
                  <a:prstClr val="black"/>
                </a:solidFill>
                <a:latin typeface="Calibri"/>
              </a:rPr>
              <a:t>Straten</a:t>
            </a:r>
            <a:r>
              <a:rPr lang="en-US" altLang="en-US" sz="1100" dirty="0">
                <a:solidFill>
                  <a:prstClr val="black"/>
                </a:solidFill>
                <a:latin typeface="Calibri"/>
              </a:rPr>
              <a:t> A, et al. AIDS 2012</a:t>
            </a:r>
          </a:p>
          <a:p>
            <a:pPr marL="171450" indent="-171450">
              <a:buFontTx/>
              <a:buAutoNum type="arabicPeriod"/>
            </a:pPr>
            <a:r>
              <a:rPr lang="en-US" altLang="en-US" sz="1100" dirty="0">
                <a:solidFill>
                  <a:prstClr val="black"/>
                </a:solidFill>
                <a:latin typeface="Calibri"/>
              </a:rPr>
              <a:t>Cohen M, et al. N </a:t>
            </a:r>
            <a:r>
              <a:rPr lang="en-US" altLang="en-US" sz="1100" dirty="0" err="1">
                <a:solidFill>
                  <a:prstClr val="black"/>
                </a:solidFill>
                <a:latin typeface="Calibri"/>
              </a:rPr>
              <a:t>Engl</a:t>
            </a:r>
            <a:r>
              <a:rPr lang="en-US" altLang="en-US" sz="1100" dirty="0">
                <a:solidFill>
                  <a:prstClr val="black"/>
                </a:solidFill>
                <a:latin typeface="Calibri"/>
              </a:rPr>
              <a:t> J Med 2011</a:t>
            </a:r>
          </a:p>
        </p:txBody>
      </p:sp>
    </p:spTree>
    <p:extLst>
      <p:ext uri="{BB962C8B-B14F-4D97-AF65-F5344CB8AC3E}">
        <p14:creationId xmlns:p14="http://schemas.microsoft.com/office/powerpoint/2010/main" val="364871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Oral PrEP and efficacy</a:t>
            </a:r>
          </a:p>
        </p:txBody>
      </p:sp>
      <p:sp>
        <p:nvSpPr>
          <p:cNvPr id="3" name="Text Placeholder 2"/>
          <p:cNvSpPr>
            <a:spLocks noGrp="1"/>
          </p:cNvSpPr>
          <p:nvPr>
            <p:ph type="body" sz="quarter" idx="10"/>
          </p:nvPr>
        </p:nvSpPr>
        <p:spPr>
          <a:xfrm>
            <a:off x="579121" y="1417638"/>
            <a:ext cx="10972800" cy="1453578"/>
          </a:xfrm>
        </p:spPr>
        <p:txBody>
          <a:bodyPr/>
          <a:lstStyle/>
          <a:p>
            <a:pPr marL="0" indent="0">
              <a:spcAft>
                <a:spcPts val="600"/>
              </a:spcAft>
              <a:buNone/>
            </a:pPr>
            <a:r>
              <a:rPr lang="en-ZA" sz="3200" dirty="0"/>
              <a:t>Key point: Oral PrEP is highly effective if taken as prescribed. </a:t>
            </a:r>
          </a:p>
          <a:p>
            <a:pPr>
              <a:buFont typeface="Wingdings" panose="05000000000000000000" pitchFamily="2" charset="2"/>
              <a:buChar char="§"/>
            </a:pPr>
            <a:r>
              <a:rPr lang="en-ZA" sz="3200" dirty="0"/>
              <a:t>The greater the adherence, the greater the efficacy. </a:t>
            </a:r>
          </a:p>
        </p:txBody>
      </p:sp>
      <p:sp>
        <p:nvSpPr>
          <p:cNvPr id="4" name="Rectangle 3"/>
          <p:cNvSpPr/>
          <p:nvPr/>
        </p:nvSpPr>
        <p:spPr>
          <a:xfrm>
            <a:off x="609600" y="2871216"/>
            <a:ext cx="9467087" cy="3323987"/>
          </a:xfrm>
          <a:prstGeom prst="rect">
            <a:avLst/>
          </a:prstGeom>
        </p:spPr>
        <p:txBody>
          <a:bodyPr wrap="square">
            <a:spAutoFit/>
          </a:bodyPr>
          <a:lstStyle/>
          <a:p>
            <a:pPr marL="800100" lvl="1" indent="-342900">
              <a:buClr>
                <a:srgbClr val="178793"/>
              </a:buClr>
              <a:buFont typeface="Arial" panose="020B0604020202020204" pitchFamily="34" charset="0"/>
              <a:buChar char="•"/>
            </a:pPr>
            <a:r>
              <a:rPr lang="en-ZA" sz="2400" dirty="0">
                <a:solidFill>
                  <a:schemeClr val="tx1">
                    <a:lumMod val="65000"/>
                    <a:lumOff val="35000"/>
                  </a:schemeClr>
                </a:solidFill>
              </a:rPr>
              <a:t>In clinical trials overall, the reduction in risk of acquiring HIV was </a:t>
            </a:r>
            <a:r>
              <a:rPr lang="en-ZA" sz="2400" u="sng" dirty="0">
                <a:solidFill>
                  <a:schemeClr val="tx1">
                    <a:lumMod val="65000"/>
                    <a:lumOff val="35000"/>
                  </a:schemeClr>
                </a:solidFill>
              </a:rPr>
              <a:t>more than 90% </a:t>
            </a:r>
            <a:r>
              <a:rPr lang="en-ZA" sz="2400" dirty="0">
                <a:solidFill>
                  <a:schemeClr val="tx1">
                    <a:lumMod val="65000"/>
                    <a:lumOff val="35000"/>
                  </a:schemeClr>
                </a:solidFill>
              </a:rPr>
              <a:t>when oral PrEP was used consistently. </a:t>
            </a:r>
          </a:p>
          <a:p>
            <a:pPr marL="800100" lvl="1" indent="-342900">
              <a:buClr>
                <a:srgbClr val="178793"/>
              </a:buClr>
              <a:buFont typeface="Arial" panose="020B0604020202020204" pitchFamily="34" charset="0"/>
              <a:buChar char="•"/>
            </a:pPr>
            <a:r>
              <a:rPr lang="en-ZA" sz="2400" dirty="0">
                <a:solidFill>
                  <a:schemeClr val="tx1">
                    <a:lumMod val="65000"/>
                    <a:lumOff val="35000"/>
                  </a:schemeClr>
                </a:solidFill>
              </a:rPr>
              <a:t>Some demonstration projects have observed no new HIV infections during oral PrEP use.</a:t>
            </a:r>
          </a:p>
          <a:p>
            <a:pPr marL="800100" lvl="1" indent="-342900">
              <a:buClr>
                <a:srgbClr val="178793"/>
              </a:buClr>
              <a:buFont typeface="Arial" panose="020B0604020202020204" pitchFamily="34" charset="0"/>
              <a:buChar char="•"/>
            </a:pPr>
            <a:r>
              <a:rPr lang="en-ZA" sz="2400" dirty="0">
                <a:solidFill>
                  <a:schemeClr val="tx1">
                    <a:lumMod val="65000"/>
                    <a:lumOff val="35000"/>
                  </a:schemeClr>
                </a:solidFill>
              </a:rPr>
              <a:t>Other demonstration projects have reported seroconversions associated with the use of fewer than four tablets per week among MSM and transgender women, or fewer than six tablets per week among women (WHO 2017).</a:t>
            </a:r>
          </a:p>
          <a:p>
            <a:pPr marL="800100" lvl="1" indent="-342900">
              <a:buClr>
                <a:srgbClr val="178793"/>
              </a:buClr>
              <a:buFont typeface="Arial" panose="020B0604020202020204" pitchFamily="34" charset="0"/>
              <a:buChar char="•"/>
            </a:pPr>
            <a:endParaRPr lang="en-ZA" dirty="0">
              <a:solidFill>
                <a:schemeClr val="tx1">
                  <a:lumMod val="65000"/>
                  <a:lumOff val="35000"/>
                </a:schemeClr>
              </a:solidFill>
            </a:endParaRPr>
          </a:p>
        </p:txBody>
      </p:sp>
    </p:spTree>
    <p:extLst>
      <p:ext uri="{BB962C8B-B14F-4D97-AF65-F5344CB8AC3E}">
        <p14:creationId xmlns:p14="http://schemas.microsoft.com/office/powerpoint/2010/main" val="9322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E3E8E8-0496-41B2-8860-815E4B40751F}"/>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3" name="Title 2"/>
          <p:cNvSpPr>
            <a:spLocks noGrp="1"/>
          </p:cNvSpPr>
          <p:nvPr>
            <p:ph type="title"/>
          </p:nvPr>
        </p:nvSpPr>
        <p:spPr>
          <a:xfrm>
            <a:off x="264695" y="1320614"/>
            <a:ext cx="11670631" cy="972441"/>
          </a:xfrm>
        </p:spPr>
        <p:txBody>
          <a:bodyPr>
            <a:noAutofit/>
          </a:bodyPr>
          <a:lstStyle/>
          <a:p>
            <a:pPr algn="ctr">
              <a:lnSpc>
                <a:spcPct val="100000"/>
              </a:lnSpc>
            </a:pPr>
            <a:r>
              <a:rPr lang="en-ZA" sz="5400" dirty="0">
                <a:solidFill>
                  <a:schemeClr val="bg1"/>
                </a:solidFill>
                <a:latin typeface="+mn-lt"/>
              </a:rPr>
              <a:t>What is the difference between</a:t>
            </a:r>
            <a:br>
              <a:rPr lang="en-ZA" sz="5400" dirty="0">
                <a:solidFill>
                  <a:schemeClr val="bg1"/>
                </a:solidFill>
                <a:latin typeface="+mn-lt"/>
              </a:rPr>
            </a:br>
            <a:r>
              <a:rPr lang="en-ZA" sz="5400" dirty="0">
                <a:solidFill>
                  <a:schemeClr val="bg1"/>
                </a:solidFill>
                <a:latin typeface="+mn-lt"/>
              </a:rPr>
              <a:t>PrEP, PEP, and ART?</a:t>
            </a:r>
          </a:p>
        </p:txBody>
      </p:sp>
    </p:spTree>
    <p:extLst>
      <p:ext uri="{BB962C8B-B14F-4D97-AF65-F5344CB8AC3E}">
        <p14:creationId xmlns:p14="http://schemas.microsoft.com/office/powerpoint/2010/main" val="316926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dirty="0">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a:ln w="101600">
            <a:solidFill>
              <a:srgbClr val="FF0000"/>
            </a:solidFill>
            <a:prstDash val="sysDash"/>
          </a:ln>
        </p:spPr>
        <p:txBody>
          <a:bodyPr wrap="square">
            <a:spAutoFit/>
          </a:bodyPr>
          <a:lstStyle/>
          <a:p>
            <a:r>
              <a:rPr lang="en-ZA" sz="1600" b="1" dirty="0"/>
              <a:t>Module 1: Introduction to oral PrEP</a:t>
            </a:r>
          </a:p>
          <a:p>
            <a:pPr marL="285750" indent="-285750">
              <a:buFont typeface="Arial" panose="020B0604020202020204" pitchFamily="34" charset="0"/>
              <a:buChar char="•"/>
            </a:pPr>
            <a:r>
              <a:rPr lang="en-ZA" sz="1600" dirty="0"/>
              <a:t>Oral PrEP: the basics</a:t>
            </a:r>
          </a:p>
          <a:p>
            <a:pPr marL="285750" indent="-285750">
              <a:buFont typeface="Arial" panose="020B0604020202020204" pitchFamily="34" charset="0"/>
              <a:buChar char="•"/>
            </a:pPr>
            <a:r>
              <a:rPr lang="en-ZA" sz="1600" dirty="0"/>
              <a:t>What is combination prevention?</a:t>
            </a:r>
          </a:p>
          <a:p>
            <a:pPr marL="285750" indent="-285750">
              <a:buFont typeface="Arial" panose="020B0604020202020204" pitchFamily="34" charset="0"/>
              <a:buChar char="•"/>
            </a:pPr>
            <a:r>
              <a:rPr lang="en-ZA" sz="1600" dirty="0"/>
              <a:t>How effective is oral PrEP? </a:t>
            </a:r>
          </a:p>
          <a:p>
            <a:pPr marL="285750" indent="-285750">
              <a:buFont typeface="Arial" panose="020B0604020202020204" pitchFamily="34" charset="0"/>
              <a:buChar char="•"/>
            </a:pPr>
            <a:r>
              <a:rPr lang="en-ZA" sz="1600" dirty="0"/>
              <a:t>What are the differences among PrEP, PEP, and ART? </a:t>
            </a:r>
          </a:p>
          <a:p>
            <a:pPr marL="285750" indent="-285750">
              <a:buFont typeface="Arial" panose="020B0604020202020204" pitchFamily="34" charset="0"/>
              <a:buChar char="•"/>
            </a:pPr>
            <a:r>
              <a:rPr lang="en-ZA" sz="1600" dirty="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p:spPr>
        <p:txBody>
          <a:bodyPr wrap="square">
            <a:spAutoFit/>
          </a:bodyPr>
          <a:lstStyle/>
          <a:p>
            <a:r>
              <a:rPr lang="en-ZA" sz="1600" b="1" dirty="0"/>
              <a:t>Module 2: The provision of oral PrEP in the context of AGYW</a:t>
            </a:r>
          </a:p>
          <a:p>
            <a:pPr marL="285750" indent="-285750">
              <a:buFont typeface="Arial" panose="020B0604020202020204" pitchFamily="34" charset="0"/>
              <a:buChar char="•"/>
            </a:pPr>
            <a:r>
              <a:rPr lang="en-ZA" sz="1600" dirty="0"/>
              <a:t>Why oral PrEP for AGYW? </a:t>
            </a:r>
          </a:p>
          <a:p>
            <a:pPr marL="285750" indent="-285750">
              <a:buFont typeface="Arial" panose="020B0604020202020204" pitchFamily="34" charset="0"/>
              <a:buChar char="•"/>
            </a:pPr>
            <a:r>
              <a:rPr lang="en-ZA" sz="1600" dirty="0"/>
              <a:t>Adolescence: a dynamic time of change and transition</a:t>
            </a:r>
          </a:p>
          <a:p>
            <a:pPr marL="285750" indent="-285750">
              <a:buFont typeface="Arial" panose="020B0604020202020204" pitchFamily="34" charset="0"/>
              <a:buChar char="•"/>
            </a:pPr>
            <a:r>
              <a:rPr lang="en-ZA" sz="1600" dirty="0"/>
              <a:t>Providing oral PrEP in the context of adolescent- and youth-friendly services</a:t>
            </a:r>
          </a:p>
          <a:p>
            <a:pPr marL="285750" indent="-285750">
              <a:buFont typeface="Arial" panose="020B0604020202020204" pitchFamily="34" charset="0"/>
              <a:buChar char="•"/>
            </a:pPr>
            <a:r>
              <a:rPr lang="en-ZA" sz="1600" dirty="0"/>
              <a:t>Checking in with ourselves: our personal views and values about </a:t>
            </a:r>
            <a:r>
              <a:rPr lang="en-ZA" sz="1600"/>
              <a:t>AGYW and oral </a:t>
            </a:r>
            <a:r>
              <a:rPr lang="en-ZA" sz="1600" dirty="0"/>
              <a:t>PrEP</a:t>
            </a:r>
          </a:p>
          <a:p>
            <a:pPr marL="285750" indent="-285750">
              <a:buFont typeface="Arial" panose="020B0604020202020204" pitchFamily="34" charset="0"/>
              <a:buChar char="•"/>
            </a:pPr>
            <a:r>
              <a:rPr lang="en-ZA" sz="1600" dirty="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p:spPr>
        <p:txBody>
          <a:bodyPr wrap="square">
            <a:spAutoFit/>
          </a:bodyPr>
          <a:lstStyle/>
          <a:p>
            <a:r>
              <a:rPr lang="en-ZA" sz="1600" b="1" dirty="0"/>
              <a:t>Module 3: Important factors to consider when providing oral PrEP to AGYW</a:t>
            </a:r>
          </a:p>
          <a:p>
            <a:pPr marL="285750" indent="-285750">
              <a:buFont typeface="Arial" panose="020B0604020202020204" pitchFamily="34" charset="0"/>
              <a:buChar char="•"/>
            </a:pPr>
            <a:r>
              <a:rPr lang="en-ZA" sz="1600" dirty="0"/>
              <a:t>Combination prevention: related services and entry points to PrEP</a:t>
            </a:r>
          </a:p>
          <a:p>
            <a:pPr marL="285750" indent="-285750">
              <a:buFont typeface="Arial" panose="020B0604020202020204" pitchFamily="34" charset="0"/>
              <a:buChar char="•"/>
            </a:pPr>
            <a:r>
              <a:rPr lang="en-ZA" sz="1600" dirty="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p:spPr>
        <p:txBody>
          <a:bodyPr wrap="square">
            <a:spAutoFit/>
          </a:bodyPr>
          <a:lstStyle/>
          <a:p>
            <a:r>
              <a:rPr lang="en-ZA" sz="1600" b="1" dirty="0"/>
              <a:t>Module 4: Oral PrEP provision for AGYW: getting started</a:t>
            </a:r>
          </a:p>
          <a:p>
            <a:pPr marL="285750" indent="-285750">
              <a:buFont typeface="Arial" panose="020B0604020202020204" pitchFamily="34" charset="0"/>
              <a:buChar char="•"/>
            </a:pPr>
            <a:r>
              <a:rPr lang="en-ZA" sz="1600" dirty="0"/>
              <a:t>Generating demand: reaching AGYW</a:t>
            </a:r>
          </a:p>
          <a:p>
            <a:pPr marL="285750" indent="-285750">
              <a:buFont typeface="Arial" panose="020B0604020202020204" pitchFamily="34" charset="0"/>
              <a:buChar char="•"/>
            </a:pPr>
            <a:r>
              <a:rPr lang="en-ZA" sz="1600" dirty="0"/>
              <a:t>Risk assessments</a:t>
            </a:r>
          </a:p>
          <a:p>
            <a:pPr marL="285750" indent="-285750">
              <a:buFont typeface="Arial" panose="020B0604020202020204" pitchFamily="34" charset="0"/>
              <a:buChar char="•"/>
            </a:pPr>
            <a:r>
              <a:rPr lang="en-ZA" sz="1600" dirty="0"/>
              <a:t>Addressing myths, misconceptions, and fears</a:t>
            </a:r>
          </a:p>
          <a:p>
            <a:pPr marL="285750" indent="-285750">
              <a:buFont typeface="Arial" panose="020B0604020202020204" pitchFamily="34" charset="0"/>
              <a:buChar char="•"/>
            </a:pPr>
            <a:r>
              <a:rPr lang="en-ZA" sz="1600" dirty="0"/>
              <a:t>Factors influencing decisions to initiate or stay on oral PrEP</a:t>
            </a:r>
          </a:p>
          <a:p>
            <a:pPr marL="285750" indent="-285750">
              <a:buFont typeface="Arial" panose="020B0604020202020204" pitchFamily="34" charset="0"/>
              <a:buChar char="•"/>
            </a:pPr>
            <a:r>
              <a:rPr lang="en-ZA" sz="1600" dirty="0"/>
              <a:t>Key issues to discuss with AGYW in relation to PrEP</a:t>
            </a:r>
          </a:p>
        </p:txBody>
      </p:sp>
      <p:sp>
        <p:nvSpPr>
          <p:cNvPr id="11" name="Rectangle 10"/>
          <p:cNvSpPr/>
          <p:nvPr/>
        </p:nvSpPr>
        <p:spPr>
          <a:xfrm>
            <a:off x="6030354" y="5364086"/>
            <a:ext cx="6001063" cy="338554"/>
          </a:xfrm>
          <a:prstGeom prst="rect">
            <a:avLst/>
          </a:prstGeom>
          <a:solidFill>
            <a:schemeClr val="bg1">
              <a:lumMod val="95000"/>
            </a:schemeClr>
          </a:solidFill>
        </p:spPr>
        <p:txBody>
          <a:bodyPr wrap="square">
            <a:spAutoFit/>
          </a:bodyPr>
          <a:lstStyle/>
          <a:p>
            <a:r>
              <a:rPr lang="en-US" sz="1600" b="1" dirty="0"/>
              <a:t>Addendum: Initiation and clinical management of oral </a:t>
            </a:r>
            <a:r>
              <a:rPr lang="en-US" sz="1600" b="1" dirty="0" err="1"/>
              <a:t>PrEP</a:t>
            </a:r>
            <a:endParaRPr lang="en-US" sz="1600" b="1" dirty="0"/>
          </a:p>
        </p:txBody>
      </p:sp>
      <p:sp>
        <p:nvSpPr>
          <p:cNvPr id="12" name="Rectangle 11"/>
          <p:cNvSpPr/>
          <p:nvPr/>
        </p:nvSpPr>
        <p:spPr>
          <a:xfrm>
            <a:off x="6043055" y="2743109"/>
            <a:ext cx="6011534" cy="1077218"/>
          </a:xfrm>
          <a:prstGeom prst="rect">
            <a:avLst/>
          </a:prstGeom>
          <a:solidFill>
            <a:schemeClr val="bg1">
              <a:lumMod val="95000"/>
            </a:schemeClr>
          </a:solidFill>
        </p:spPr>
        <p:txBody>
          <a:bodyPr wrap="square">
            <a:spAutoFit/>
          </a:bodyPr>
          <a:lstStyle/>
          <a:p>
            <a:r>
              <a:rPr lang="en-ZA" sz="1600" b="1" dirty="0"/>
              <a:t>Module 5: Monitoring, follow-up, and adherence support for AGYW on oral PrEP</a:t>
            </a:r>
          </a:p>
          <a:p>
            <a:pPr marL="285750" indent="-285750">
              <a:buFont typeface="Arial" panose="020B0604020202020204" pitchFamily="34" charset="0"/>
              <a:buChar char="•"/>
            </a:pPr>
            <a:r>
              <a:rPr lang="en-ZA" sz="1600" dirty="0"/>
              <a:t>Promoting adherence and retention for AGYW using oral PrEP</a:t>
            </a:r>
          </a:p>
          <a:p>
            <a:pPr marL="285750" indent="-285750">
              <a:buFont typeface="Arial" panose="020B0604020202020204" pitchFamily="34" charset="0"/>
              <a:buChar char="•"/>
            </a:pPr>
            <a:r>
              <a:rPr lang="en-ZA" sz="1600" dirty="0"/>
              <a:t>Frequently asked questions</a:t>
            </a:r>
          </a:p>
        </p:txBody>
      </p:sp>
      <p:sp>
        <p:nvSpPr>
          <p:cNvPr id="13" name="Rectangle 12"/>
          <p:cNvSpPr/>
          <p:nvPr/>
        </p:nvSpPr>
        <p:spPr>
          <a:xfrm>
            <a:off x="6043055" y="4175334"/>
            <a:ext cx="6001063" cy="830997"/>
          </a:xfrm>
          <a:prstGeom prst="rect">
            <a:avLst/>
          </a:prstGeom>
          <a:solidFill>
            <a:schemeClr val="bg1">
              <a:lumMod val="95000"/>
            </a:schemeClr>
          </a:solidFill>
        </p:spPr>
        <p:txBody>
          <a:bodyPr wrap="square">
            <a:spAutoFit/>
          </a:bodyPr>
          <a:lstStyle/>
          <a:p>
            <a:r>
              <a:rPr lang="en-ZA" sz="1600" b="1" dirty="0"/>
              <a:t>Module 6: Wrapping up</a:t>
            </a:r>
          </a:p>
          <a:p>
            <a:pPr marL="285750" indent="-285750">
              <a:buFont typeface="Arial" panose="020B0604020202020204" pitchFamily="34" charset="0"/>
              <a:buChar char="•"/>
            </a:pPr>
            <a:r>
              <a:rPr lang="en-ZA" sz="1600" dirty="0"/>
              <a:t>Key take-home messages</a:t>
            </a:r>
          </a:p>
          <a:p>
            <a:pPr marL="285750" indent="-285750">
              <a:buFont typeface="Arial" panose="020B0604020202020204" pitchFamily="34" charset="0"/>
              <a:buChar char="•"/>
            </a:pPr>
            <a:r>
              <a:rPr lang="en-ZA" sz="1600" dirty="0"/>
              <a:t>Resources for providing oral PrEP to AGYW</a:t>
            </a:r>
          </a:p>
        </p:txBody>
      </p:sp>
    </p:spTree>
    <p:extLst>
      <p:ext uri="{BB962C8B-B14F-4D97-AF65-F5344CB8AC3E}">
        <p14:creationId xmlns:p14="http://schemas.microsoft.com/office/powerpoint/2010/main" val="2884902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3725480811"/>
              </p:ext>
            </p:extLst>
          </p:nvPr>
        </p:nvGraphicFramePr>
        <p:xfrm>
          <a:off x="1793989" y="617080"/>
          <a:ext cx="8693541" cy="4367387"/>
        </p:xfrm>
        <a:graphic>
          <a:graphicData uri="http://schemas.openxmlformats.org/drawingml/2006/table">
            <a:tbl>
              <a:tblPr firstRow="1">
                <a:tableStyleId>{5C22544A-7EE6-4342-B048-85BDC9FD1C3A}</a:tableStyleId>
              </a:tblPr>
              <a:tblGrid>
                <a:gridCol w="2897847">
                  <a:extLst>
                    <a:ext uri="{9D8B030D-6E8A-4147-A177-3AD203B41FA5}">
                      <a16:colId xmlns:a16="http://schemas.microsoft.com/office/drawing/2014/main" val="20000"/>
                    </a:ext>
                  </a:extLst>
                </a:gridCol>
                <a:gridCol w="2897847">
                  <a:extLst>
                    <a:ext uri="{9D8B030D-6E8A-4147-A177-3AD203B41FA5}">
                      <a16:colId xmlns:a16="http://schemas.microsoft.com/office/drawing/2014/main" val="20001"/>
                    </a:ext>
                  </a:extLst>
                </a:gridCol>
                <a:gridCol w="2897847">
                  <a:extLst>
                    <a:ext uri="{9D8B030D-6E8A-4147-A177-3AD203B41FA5}">
                      <a16:colId xmlns:a16="http://schemas.microsoft.com/office/drawing/2014/main" val="20002"/>
                    </a:ext>
                  </a:extLst>
                </a:gridCol>
              </a:tblGrid>
              <a:tr h="427847">
                <a:tc>
                  <a:txBody>
                    <a:bodyPr/>
                    <a:lstStyle/>
                    <a:p>
                      <a:pPr algn="ctr"/>
                      <a:r>
                        <a:rPr lang="en-GB" sz="2100" dirty="0"/>
                        <a:t>PrEP</a:t>
                      </a:r>
                    </a:p>
                  </a:txBody>
                  <a:tcPr marL="68580" marR="68580" marT="34290" marB="34290">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GB" sz="2100" dirty="0"/>
                        <a:t>PEP</a:t>
                      </a:r>
                    </a:p>
                  </a:txBody>
                  <a:tcPr marL="68580" marR="68580" marT="34290" marB="3429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GB" sz="2100" dirty="0"/>
                        <a:t>ART</a:t>
                      </a:r>
                    </a:p>
                  </a:txBody>
                  <a:tcPr marL="68580" marR="68580" marT="34290" marB="34290">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4344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mn-lt"/>
                          <a:cs typeface="Calibri"/>
                        </a:rPr>
                        <a:t>Pre-exposure</a:t>
                      </a:r>
                      <a:r>
                        <a:rPr lang="en-US" sz="2400" b="1" baseline="0" dirty="0">
                          <a:solidFill>
                            <a:schemeClr val="accent2"/>
                          </a:solidFill>
                          <a:latin typeface="+mn-lt"/>
                          <a:cs typeface="Calibri"/>
                        </a:rPr>
                        <a:t> prophylaxis</a:t>
                      </a:r>
                      <a:endParaRPr lang="en-US" sz="2400" b="1" dirty="0">
                        <a:solidFill>
                          <a:schemeClr val="accent2"/>
                        </a:solidFill>
                        <a:latin typeface="+mn-lt"/>
                        <a:cs typeface="Calibri"/>
                      </a:endParaRP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endParaRPr lang="en-US" sz="1000" dirty="0">
                        <a:solidFill>
                          <a:srgbClr val="535352"/>
                        </a:solidFill>
                        <a:latin typeface="+mn-lt"/>
                        <a:cs typeface="Calibri"/>
                      </a:endParaRP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400" dirty="0">
                          <a:solidFill>
                            <a:srgbClr val="535352"/>
                          </a:solidFill>
                          <a:latin typeface="+mn-lt"/>
                          <a:cs typeface="Calibri"/>
                        </a:rPr>
                        <a:t>ARV</a:t>
                      </a:r>
                      <a:r>
                        <a:rPr lang="en-US" sz="2400" baseline="0" dirty="0">
                          <a:solidFill>
                            <a:srgbClr val="535352"/>
                          </a:solidFill>
                          <a:latin typeface="+mn-lt"/>
                          <a:cs typeface="Calibri"/>
                        </a:rPr>
                        <a:t> medicine</a:t>
                      </a:r>
                      <a:r>
                        <a:rPr lang="en-US" sz="2400" dirty="0">
                          <a:solidFill>
                            <a:srgbClr val="535352"/>
                          </a:solidFill>
                          <a:latin typeface="+mn-lt"/>
                          <a:cs typeface="Calibri"/>
                        </a:rPr>
                        <a:t> taken by HIV-negative</a:t>
                      </a:r>
                      <a:r>
                        <a:rPr lang="en-US" sz="2400" baseline="0" dirty="0">
                          <a:solidFill>
                            <a:srgbClr val="535352"/>
                          </a:solidFill>
                          <a:latin typeface="+mn-lt"/>
                          <a:cs typeface="Calibri"/>
                        </a:rPr>
                        <a:t> persons</a:t>
                      </a:r>
                      <a:r>
                        <a:rPr lang="en-US" sz="2400" dirty="0">
                          <a:solidFill>
                            <a:srgbClr val="535352"/>
                          </a:solidFill>
                          <a:latin typeface="+mn-lt"/>
                          <a:cs typeface="Calibri"/>
                        </a:rPr>
                        <a:t> </a:t>
                      </a:r>
                      <a:r>
                        <a:rPr lang="en-US" sz="2400" b="1" i="1" dirty="0">
                          <a:solidFill>
                            <a:srgbClr val="535352"/>
                          </a:solidFill>
                          <a:latin typeface="+mn-lt"/>
                          <a:cs typeface="Calibri"/>
                        </a:rPr>
                        <a:t>before</a:t>
                      </a:r>
                      <a:r>
                        <a:rPr lang="en-US" sz="2400" dirty="0">
                          <a:solidFill>
                            <a:srgbClr val="535352"/>
                          </a:solidFill>
                          <a:latin typeface="+mn-lt"/>
                          <a:cs typeface="Calibri"/>
                        </a:rPr>
                        <a:t> exposure to HIV</a:t>
                      </a: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400" b="1" dirty="0">
                          <a:solidFill>
                            <a:srgbClr val="535352"/>
                          </a:solidFill>
                          <a:latin typeface="+mn-lt"/>
                          <a:cs typeface="Calibri"/>
                        </a:rPr>
                        <a:t>Prevents</a:t>
                      </a:r>
                      <a:r>
                        <a:rPr lang="en-US" sz="2400" dirty="0">
                          <a:solidFill>
                            <a:srgbClr val="535352"/>
                          </a:solidFill>
                          <a:latin typeface="+mn-lt"/>
                          <a:cs typeface="Calibri"/>
                        </a:rPr>
                        <a:t> HIV acquisition</a:t>
                      </a:r>
                    </a:p>
                    <a:p>
                      <a:endParaRPr lang="en-GB" sz="18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mn-lt"/>
                          <a:cs typeface="Calibri"/>
                        </a:rPr>
                        <a:t>Post-exposure prophylaxis</a:t>
                      </a: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endParaRPr lang="en-US" sz="1000" dirty="0">
                        <a:solidFill>
                          <a:srgbClr val="535352"/>
                        </a:solidFill>
                        <a:latin typeface="+mn-lt"/>
                        <a:cs typeface="Calibri"/>
                      </a:endParaRPr>
                    </a:p>
                    <a:p>
                      <a:pPr marL="457200" marR="0"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400" dirty="0">
                          <a:solidFill>
                            <a:srgbClr val="535352"/>
                          </a:solidFill>
                          <a:latin typeface="+mn-lt"/>
                          <a:cs typeface="Calibri"/>
                        </a:rPr>
                        <a:t>ARV medicine taken shortly  </a:t>
                      </a:r>
                      <a:r>
                        <a:rPr lang="en-US" sz="2400" b="1" i="1" dirty="0">
                          <a:solidFill>
                            <a:srgbClr val="535352"/>
                          </a:solidFill>
                          <a:latin typeface="+mn-lt"/>
                          <a:cs typeface="Calibri"/>
                        </a:rPr>
                        <a:t>after</a:t>
                      </a:r>
                      <a:r>
                        <a:rPr lang="en-US" sz="2400" dirty="0">
                          <a:solidFill>
                            <a:srgbClr val="535352"/>
                          </a:solidFill>
                          <a:latin typeface="+mn-lt"/>
                          <a:cs typeface="Calibri"/>
                        </a:rPr>
                        <a:t> exposure and continued</a:t>
                      </a:r>
                      <a:br>
                        <a:rPr lang="en-US" sz="2400" dirty="0">
                          <a:solidFill>
                            <a:srgbClr val="535352"/>
                          </a:solidFill>
                          <a:latin typeface="+mn-lt"/>
                          <a:cs typeface="Calibri"/>
                        </a:rPr>
                      </a:br>
                      <a:r>
                        <a:rPr lang="en-US" sz="2400" dirty="0">
                          <a:solidFill>
                            <a:srgbClr val="535352"/>
                          </a:solidFill>
                          <a:latin typeface="+mn-lt"/>
                          <a:cs typeface="Calibri"/>
                        </a:rPr>
                        <a:t>for 28 days to </a:t>
                      </a:r>
                      <a:r>
                        <a:rPr lang="en-US" sz="2400" b="1" dirty="0">
                          <a:solidFill>
                            <a:srgbClr val="535352"/>
                          </a:solidFill>
                          <a:latin typeface="+mn-lt"/>
                          <a:cs typeface="Calibri"/>
                        </a:rPr>
                        <a:t>prevent</a:t>
                      </a:r>
                      <a:r>
                        <a:rPr lang="en-US" sz="2400" dirty="0">
                          <a:solidFill>
                            <a:srgbClr val="535352"/>
                          </a:solidFill>
                          <a:latin typeface="+mn-lt"/>
                          <a:cs typeface="Calibri"/>
                        </a:rPr>
                        <a:t> HIV </a:t>
                      </a:r>
                    </a:p>
                    <a:p>
                      <a:endParaRPr lang="en-GB" sz="24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accent2"/>
                          </a:solidFill>
                          <a:latin typeface="+mn-lt"/>
                          <a:cs typeface="Calibri"/>
                        </a:rPr>
                        <a:t>Antiretroviral treatment</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endParaRPr lang="en-US" sz="1000" dirty="0">
                        <a:solidFill>
                          <a:srgbClr val="535352"/>
                        </a:solidFill>
                        <a:latin typeface="+mn-lt"/>
                        <a:cs typeface="Calibri"/>
                      </a:endParaRPr>
                    </a:p>
                    <a:p>
                      <a:pPr marL="0" marR="0" lvl="1" indent="0" algn="l" defTabSz="457200" rtl="0" eaLnBrk="1" fontAlgn="auto" latinLnBrk="0" hangingPunct="1">
                        <a:lnSpc>
                          <a:spcPct val="100000"/>
                        </a:lnSpc>
                        <a:spcBef>
                          <a:spcPts val="0"/>
                        </a:spcBef>
                        <a:spcAft>
                          <a:spcPts val="0"/>
                        </a:spcAft>
                        <a:buClrTx/>
                        <a:buSzTx/>
                        <a:buFont typeface="Arial" charset="0"/>
                        <a:buNone/>
                        <a:tabLst/>
                        <a:defRPr/>
                      </a:pPr>
                      <a:r>
                        <a:rPr lang="en-US" sz="2200" dirty="0">
                          <a:solidFill>
                            <a:srgbClr val="535352"/>
                          </a:solidFill>
                          <a:latin typeface="+mn-lt"/>
                          <a:cs typeface="Calibri"/>
                        </a:rPr>
                        <a:t>Lifelong ARV </a:t>
                      </a:r>
                      <a:r>
                        <a:rPr lang="en-US" sz="2200" b="1" dirty="0">
                          <a:solidFill>
                            <a:srgbClr val="535352"/>
                          </a:solidFill>
                          <a:latin typeface="+mn-lt"/>
                          <a:cs typeface="Calibri"/>
                        </a:rPr>
                        <a:t>treatment </a:t>
                      </a:r>
                      <a:r>
                        <a:rPr lang="en-US" sz="2200" dirty="0">
                          <a:solidFill>
                            <a:srgbClr val="535352"/>
                          </a:solidFill>
                          <a:latin typeface="+mn-lt"/>
                          <a:cs typeface="Calibri"/>
                        </a:rPr>
                        <a:t>for</a:t>
                      </a:r>
                      <a:r>
                        <a:rPr lang="en-US" sz="2200" baseline="0" dirty="0">
                          <a:solidFill>
                            <a:srgbClr val="535352"/>
                          </a:solidFill>
                          <a:latin typeface="+mn-lt"/>
                          <a:cs typeface="Calibri"/>
                        </a:rPr>
                        <a:t> people with HIV to:</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err="1">
                          <a:solidFill>
                            <a:srgbClr val="535352"/>
                          </a:solidFill>
                          <a:latin typeface="+mn-lt"/>
                          <a:cs typeface="Calibri"/>
                        </a:rPr>
                        <a:t>Minimise</a:t>
                      </a:r>
                      <a:r>
                        <a:rPr lang="en-US" sz="2200" dirty="0">
                          <a:solidFill>
                            <a:srgbClr val="535352"/>
                          </a:solidFill>
                          <a:latin typeface="+mn-lt"/>
                          <a:cs typeface="Calibri"/>
                        </a:rPr>
                        <a:t> the effect of HIV </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a:solidFill>
                            <a:srgbClr val="535352"/>
                          </a:solidFill>
                          <a:latin typeface="+mn-lt"/>
                          <a:cs typeface="Calibri"/>
                        </a:rPr>
                        <a:t>Strengthen the immune system </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a:solidFill>
                            <a:srgbClr val="535352"/>
                          </a:solidFill>
                          <a:latin typeface="+mn-lt"/>
                          <a:cs typeface="Calibri"/>
                        </a:rPr>
                        <a:t>Reduce viral load</a:t>
                      </a:r>
                    </a:p>
                    <a:p>
                      <a:pPr marL="457200" marR="0" lvl="1" indent="-457200" algn="l" defTabSz="457200" rtl="0" eaLnBrk="1" fontAlgn="auto" latinLnBrk="0" hangingPunct="1">
                        <a:lnSpc>
                          <a:spcPct val="100000"/>
                        </a:lnSpc>
                        <a:spcBef>
                          <a:spcPts val="0"/>
                        </a:spcBef>
                        <a:spcAft>
                          <a:spcPts val="0"/>
                        </a:spcAft>
                        <a:buClrTx/>
                        <a:buSzTx/>
                        <a:buFont typeface="Arial" charset="0"/>
                        <a:buChar char="•"/>
                        <a:tabLst/>
                        <a:defRPr/>
                      </a:pPr>
                      <a:r>
                        <a:rPr lang="en-US" sz="2200" dirty="0">
                          <a:solidFill>
                            <a:srgbClr val="535352"/>
                          </a:solidFill>
                          <a:latin typeface="+mn-lt"/>
                          <a:cs typeface="Calibri"/>
                        </a:rPr>
                        <a:t>Increase CD4 count</a:t>
                      </a:r>
                    </a:p>
                    <a:p>
                      <a:endParaRPr lang="en-GB" sz="2000" dirty="0"/>
                    </a:p>
                  </a:txBody>
                  <a:tcPr marL="68580" marR="68580" marT="34290" marB="3429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0" name="Picture 4" descr="Image result for post exposure prophylaxis pict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9467" y="4499813"/>
            <a:ext cx="1962584" cy="1962584"/>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pic>
        <p:nvPicPr>
          <p:cNvPr id="17" name="Picture 6" descr="Image result for antiretroviral fixed dose combinations pictur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55332" y="4800700"/>
            <a:ext cx="2426620" cy="1567192"/>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923609" y="4800700"/>
            <a:ext cx="2413368" cy="1360810"/>
          </a:xfrm>
          <a:prstGeom prst="rect">
            <a:avLst/>
          </a:prstGeom>
        </p:spPr>
      </p:pic>
    </p:spTree>
    <p:extLst>
      <p:ext uri="{BB962C8B-B14F-4D97-AF65-F5344CB8AC3E}">
        <p14:creationId xmlns:p14="http://schemas.microsoft.com/office/powerpoint/2010/main" val="334782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A05F0C-EDF8-4E2F-9DB3-720EB48E55BE}"/>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8" name="Title 7"/>
          <p:cNvSpPr>
            <a:spLocks noGrp="1"/>
          </p:cNvSpPr>
          <p:nvPr>
            <p:ph type="title" idx="4294967295"/>
          </p:nvPr>
        </p:nvSpPr>
        <p:spPr>
          <a:xfrm>
            <a:off x="264695" y="1293098"/>
            <a:ext cx="11670631" cy="1143000"/>
          </a:xfrm>
          <a:prstGeom prst="rect">
            <a:avLst/>
          </a:prstGeom>
        </p:spPr>
        <p:txBody>
          <a:bodyPr>
            <a:noAutofit/>
          </a:bodyPr>
          <a:lstStyle/>
          <a:p>
            <a:pPr algn="ctr"/>
            <a:r>
              <a:rPr lang="en-ZA" sz="5400" dirty="0"/>
              <a:t>Overview of </a:t>
            </a:r>
            <a:br>
              <a:rPr lang="en-ZA" sz="5400" dirty="0"/>
            </a:br>
            <a:r>
              <a:rPr lang="en-ZA" sz="5400" dirty="0"/>
              <a:t>country-specific guidelines</a:t>
            </a:r>
            <a:r>
              <a:rPr lang="en-ZA" sz="4800" dirty="0">
                <a:solidFill>
                  <a:srgbClr val="FF0000"/>
                </a:solidFill>
              </a:rPr>
              <a:t>*</a:t>
            </a:r>
            <a:br>
              <a:rPr lang="en-ZA" sz="4800" dirty="0"/>
            </a:br>
            <a:endParaRPr lang="en-ZA" sz="4800" dirty="0"/>
          </a:p>
        </p:txBody>
      </p:sp>
    </p:spTree>
    <p:extLst>
      <p:ext uri="{BB962C8B-B14F-4D97-AF65-F5344CB8AC3E}">
        <p14:creationId xmlns:p14="http://schemas.microsoft.com/office/powerpoint/2010/main" val="2574153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9755" y="1483169"/>
            <a:ext cx="3511926" cy="2603969"/>
          </a:xfrm>
          <a:prstGeom prst="rect">
            <a:avLst/>
          </a:prstGeom>
          <a:ln w="3175">
            <a:solidFill>
              <a:schemeClr val="bg1">
                <a:lumMod val="75000"/>
              </a:schemeClr>
            </a:solidFill>
          </a:ln>
        </p:spPr>
      </p:pic>
      <p:pic>
        <p:nvPicPr>
          <p:cNvPr id="24" name="Picture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175" y="1354366"/>
            <a:ext cx="4400678" cy="2388396"/>
          </a:xfrm>
          <a:prstGeom prst="rect">
            <a:avLst/>
          </a:prstGeom>
          <a:ln w="3175">
            <a:solidFill>
              <a:schemeClr val="bg1">
                <a:lumMod val="75000"/>
              </a:schemeClr>
            </a:solidFill>
          </a:ln>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4106" y="3028871"/>
            <a:ext cx="3840434" cy="1923499"/>
          </a:xfrm>
          <a:prstGeom prst="rect">
            <a:avLst/>
          </a:prstGeom>
          <a:ln w="3175">
            <a:solidFill>
              <a:schemeClr val="bg1">
                <a:lumMod val="75000"/>
              </a:schemeClr>
            </a:solidFill>
          </a:ln>
        </p:spPr>
      </p:pic>
      <p:pic>
        <p:nvPicPr>
          <p:cNvPr id="35" name="Picture 3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88100" y="4090737"/>
            <a:ext cx="3564216" cy="1497057"/>
          </a:xfrm>
          <a:prstGeom prst="rect">
            <a:avLst/>
          </a:prstGeom>
          <a:ln w="3175">
            <a:solidFill>
              <a:schemeClr val="bg1">
                <a:lumMod val="75000"/>
              </a:schemeClr>
            </a:solidFill>
          </a:ln>
        </p:spPr>
      </p:pic>
      <p:sp>
        <p:nvSpPr>
          <p:cNvPr id="25" name="Rectangle 24"/>
          <p:cNvSpPr/>
          <p:nvPr/>
        </p:nvSpPr>
        <p:spPr>
          <a:xfrm>
            <a:off x="7277100" y="5578269"/>
            <a:ext cx="2832919" cy="276999"/>
          </a:xfrm>
          <a:prstGeom prst="rect">
            <a:avLst/>
          </a:prstGeom>
        </p:spPr>
        <p:txBody>
          <a:bodyPr wrap="square">
            <a:spAutoFit/>
          </a:bodyPr>
          <a:lstStyle/>
          <a:p>
            <a:r>
              <a:rPr lang="en-ZA" sz="1200" dirty="0" err="1"/>
              <a:t>Bekker</a:t>
            </a:r>
            <a:r>
              <a:rPr lang="en-ZA" sz="1200" dirty="0"/>
              <a:t> L-G et al. S Afr J HIV Med 2016</a:t>
            </a:r>
          </a:p>
        </p:txBody>
      </p:sp>
      <p:sp>
        <p:nvSpPr>
          <p:cNvPr id="2" name="Title 1"/>
          <p:cNvSpPr>
            <a:spLocks noGrp="1"/>
          </p:cNvSpPr>
          <p:nvPr>
            <p:ph type="title" idx="4294967295"/>
          </p:nvPr>
        </p:nvSpPr>
        <p:spPr>
          <a:xfrm>
            <a:off x="424347" y="591517"/>
            <a:ext cx="11074400" cy="1143000"/>
          </a:xfrm>
          <a:prstGeom prst="rect">
            <a:avLst/>
          </a:prstGeom>
        </p:spPr>
        <p:txBody>
          <a:bodyPr anchor="t"/>
          <a:lstStyle/>
          <a:p>
            <a:r>
              <a:rPr lang="en-GB" dirty="0">
                <a:solidFill>
                  <a:srgbClr val="10394B"/>
                </a:solidFill>
              </a:rPr>
              <a:t>A brief history: key landmarks</a:t>
            </a:r>
            <a:r>
              <a:rPr lang="en-GB" dirty="0">
                <a:solidFill>
                  <a:srgbClr val="FF0000"/>
                </a:solidFill>
              </a:rPr>
              <a:t>*</a:t>
            </a:r>
          </a:p>
        </p:txBody>
      </p:sp>
      <p:pic>
        <p:nvPicPr>
          <p:cNvPr id="34" name="Picture 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78218" y="920155"/>
            <a:ext cx="2502866" cy="3779454"/>
          </a:xfrm>
          <a:prstGeom prst="rect">
            <a:avLst/>
          </a:prstGeom>
          <a:ln w="3175">
            <a:solidFill>
              <a:schemeClr val="bg1">
                <a:lumMod val="75000"/>
              </a:schemeClr>
            </a:solidFill>
          </a:ln>
        </p:spPr>
      </p:pic>
      <p:pic>
        <p:nvPicPr>
          <p:cNvPr id="15" name="Picture 1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1547" y="4122153"/>
            <a:ext cx="5101264" cy="778001"/>
          </a:xfrm>
          <a:prstGeom prst="rect">
            <a:avLst/>
          </a:prstGeom>
          <a:ln w="19050">
            <a:solidFill>
              <a:schemeClr val="bg1">
                <a:lumMod val="75000"/>
              </a:schemeClr>
            </a:solidFill>
          </a:ln>
        </p:spPr>
      </p:pic>
    </p:spTree>
    <p:extLst>
      <p:ext uri="{BB962C8B-B14F-4D97-AF65-F5344CB8AC3E}">
        <p14:creationId xmlns:p14="http://schemas.microsoft.com/office/powerpoint/2010/main" val="284610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dirty="0">
                <a:solidFill>
                  <a:srgbClr val="10394B"/>
                </a:solidFill>
              </a:rPr>
              <a:t>Oral PrEP introduction in South Africa</a:t>
            </a:r>
            <a:r>
              <a:rPr lang="en-ZA" dirty="0">
                <a:solidFill>
                  <a:srgbClr val="FF0000"/>
                </a:solidFill>
              </a:rPr>
              <a:t>*</a:t>
            </a:r>
            <a:br>
              <a:rPr lang="en-ZA" dirty="0">
                <a:solidFill>
                  <a:srgbClr val="10394B"/>
                </a:solidFill>
              </a:rPr>
            </a:br>
            <a:endParaRPr lang="en-ZA" dirty="0">
              <a:solidFill>
                <a:srgbClr val="10394B"/>
              </a:solidFill>
            </a:endParaRPr>
          </a:p>
        </p:txBody>
      </p:sp>
      <p:sp>
        <p:nvSpPr>
          <p:cNvPr id="3" name="Content Placeholder 2"/>
          <p:cNvSpPr>
            <a:spLocks noGrp="1"/>
          </p:cNvSpPr>
          <p:nvPr>
            <p:ph type="body" sz="quarter" idx="10"/>
          </p:nvPr>
        </p:nvSpPr>
        <p:spPr>
          <a:xfrm>
            <a:off x="609600" y="1303215"/>
            <a:ext cx="10972800" cy="5344658"/>
          </a:xfrm>
        </p:spPr>
        <p:txBody>
          <a:bodyPr>
            <a:normAutofit lnSpcReduction="10000"/>
          </a:bodyPr>
          <a:lstStyle/>
          <a:p>
            <a:pPr lvl="1">
              <a:buFont typeface="Arial"/>
              <a:buChar char="•"/>
            </a:pPr>
            <a:r>
              <a:rPr lang="en-US" dirty="0"/>
              <a:t>TDF/FTC combination pill approved for use as oral PrEP by SAHPRA (previously known as the MCC/SA), in combination with safer sexual practices, in November 2015.</a:t>
            </a:r>
          </a:p>
          <a:p>
            <a:pPr lvl="1">
              <a:buFont typeface="Arial"/>
              <a:buChar char="•"/>
            </a:pPr>
            <a:r>
              <a:rPr lang="en-ZA" dirty="0"/>
              <a:t>Became available at </a:t>
            </a:r>
            <a:r>
              <a:rPr lang="en-ZA" b="1" dirty="0"/>
              <a:t>selected specialist services, demonstration and research projects </a:t>
            </a:r>
            <a:r>
              <a:rPr lang="en-ZA" dirty="0"/>
              <a:t>looking at oral PrEP provision for MSM, AGYW, </a:t>
            </a:r>
            <a:r>
              <a:rPr lang="en-ZA" dirty="0" err="1"/>
              <a:t>sero</a:t>
            </a:r>
            <a:r>
              <a:rPr lang="en-ZA" dirty="0"/>
              <a:t>-discordant couples, and safer conception projects.</a:t>
            </a:r>
          </a:p>
          <a:p>
            <a:pPr lvl="1">
              <a:buFont typeface="Arial"/>
              <a:buChar char="•"/>
            </a:pPr>
            <a:r>
              <a:rPr lang="en-ZA" dirty="0"/>
              <a:t>Phased rollout in the </a:t>
            </a:r>
            <a:r>
              <a:rPr lang="en-ZA" b="1" dirty="0"/>
              <a:t>public sector </a:t>
            </a:r>
            <a:r>
              <a:rPr lang="en-ZA" dirty="0"/>
              <a:t>starting with the provision of oral PrEP in selected sites for sex workers (2016), then for MSM, and more recently for universities and technical and vocational education and training colleges.</a:t>
            </a:r>
          </a:p>
          <a:p>
            <a:pPr lvl="1">
              <a:buFont typeface="Arial"/>
              <a:buChar char="•"/>
            </a:pPr>
            <a:r>
              <a:rPr lang="en-ZA" dirty="0"/>
              <a:t>South African Medical Research Council recommended oral PrEP be provided as an additional prevention option in HIV research studies in 2018.</a:t>
            </a:r>
          </a:p>
        </p:txBody>
      </p:sp>
      <p:sp>
        <p:nvSpPr>
          <p:cNvPr id="4" name="TextBox 3"/>
          <p:cNvSpPr txBox="1"/>
          <p:nvPr/>
        </p:nvSpPr>
        <p:spPr>
          <a:xfrm>
            <a:off x="11353800" y="4628445"/>
            <a:ext cx="184731" cy="523220"/>
          </a:xfrm>
          <a:prstGeom prst="rect">
            <a:avLst/>
          </a:prstGeom>
          <a:noFill/>
        </p:spPr>
        <p:txBody>
          <a:bodyPr wrap="none" rtlCol="0">
            <a:spAutoFit/>
          </a:bodyPr>
          <a:lstStyle/>
          <a:p>
            <a:endParaRPr lang="en-GB" sz="2800" dirty="0">
              <a:solidFill>
                <a:srgbClr val="FF0000"/>
              </a:solidFill>
            </a:endParaRPr>
          </a:p>
        </p:txBody>
      </p:sp>
    </p:spTree>
    <p:extLst>
      <p:ext uri="{BB962C8B-B14F-4D97-AF65-F5344CB8AC3E}">
        <p14:creationId xmlns:p14="http://schemas.microsoft.com/office/powerpoint/2010/main" val="685422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197600" y="1439056"/>
            <a:ext cx="5384800" cy="4915869"/>
          </a:xfrm>
        </p:spPr>
        <p:txBody>
          <a:bodyPr/>
          <a:lstStyle/>
          <a:p>
            <a:r>
              <a:rPr lang="en-ZA" dirty="0">
                <a:solidFill>
                  <a:schemeClr val="tx1"/>
                </a:solidFill>
              </a:rPr>
              <a:t>PrEP guidelines in South Africa</a:t>
            </a:r>
            <a:r>
              <a:rPr lang="en-ZA" b="0" dirty="0">
                <a:solidFill>
                  <a:srgbClr val="FF0000"/>
                </a:solidFill>
              </a:rPr>
              <a:t>*</a:t>
            </a:r>
            <a:endParaRPr lang="en-ZA" dirty="0">
              <a:solidFill>
                <a:schemeClr val="tx1"/>
              </a:solidFill>
            </a:endParaRPr>
          </a:p>
          <a:p>
            <a:endParaRPr lang="en-ZA" dirty="0">
              <a:solidFill>
                <a:schemeClr val="tx1"/>
              </a:solidFill>
            </a:endParaRPr>
          </a:p>
        </p:txBody>
      </p:sp>
      <p:sp>
        <p:nvSpPr>
          <p:cNvPr id="3" name="Content Placeholder 2"/>
          <p:cNvSpPr>
            <a:spLocks noGrp="1"/>
          </p:cNvSpPr>
          <p:nvPr>
            <p:ph sz="half" idx="1"/>
          </p:nvPr>
        </p:nvSpPr>
        <p:spPr>
          <a:xfrm>
            <a:off x="5925131" y="2006728"/>
            <a:ext cx="5384800" cy="4237284"/>
          </a:xfrm>
        </p:spPr>
        <p:txBody>
          <a:bodyPr>
            <a:normAutofit fontScale="92500" lnSpcReduction="10000"/>
          </a:bodyPr>
          <a:lstStyle/>
          <a:p>
            <a:pPr marL="0" lvl="0" indent="0">
              <a:spcBef>
                <a:spcPts val="0"/>
              </a:spcBef>
              <a:buClrTx/>
              <a:buSzTx/>
              <a:buNone/>
              <a:defRPr/>
            </a:pPr>
            <a:r>
              <a:rPr lang="en-ZA" sz="1800" b="0" dirty="0">
                <a:solidFill>
                  <a:schemeClr val="dk1"/>
                </a:solidFill>
              </a:rPr>
              <a:t> </a:t>
            </a:r>
            <a:r>
              <a:rPr lang="en-ZA" sz="1800" b="0" dirty="0">
                <a:solidFill>
                  <a:schemeClr val="tx1"/>
                </a:solidFill>
              </a:rPr>
              <a:t> </a:t>
            </a:r>
          </a:p>
          <a:p>
            <a:pPr marL="457200" indent="-457200">
              <a:spcBef>
                <a:spcPts val="0"/>
              </a:spcBef>
              <a:buClrTx/>
              <a:buSzTx/>
              <a:buFont typeface="Arial" panose="020B0604020202020204" pitchFamily="34" charset="0"/>
              <a:buChar char="•"/>
              <a:defRPr/>
            </a:pPr>
            <a:r>
              <a:rPr lang="en-ZA" sz="1800" b="0" dirty="0">
                <a:solidFill>
                  <a:schemeClr val="dk1"/>
                </a:solidFill>
              </a:rPr>
              <a:t>There is a 7-day lead-in recommended for oral PrEP to be deemed effective. During this time, additional prevention is recommended (e.g., avoiding anal or vaginal intercourse, using male or female condoms with or without lubrication).</a:t>
            </a:r>
          </a:p>
          <a:p>
            <a:pPr marL="457200" indent="-457200">
              <a:spcBef>
                <a:spcPts val="0"/>
              </a:spcBef>
              <a:buClrTx/>
              <a:buSzTx/>
              <a:buFont typeface="Arial" panose="020B0604020202020204" pitchFamily="34" charset="0"/>
              <a:buChar char="•"/>
              <a:defRPr/>
            </a:pPr>
            <a:r>
              <a:rPr lang="en-ZA" sz="1800" b="0" dirty="0">
                <a:solidFill>
                  <a:schemeClr val="dk1"/>
                </a:solidFill>
              </a:rPr>
              <a:t>When stopping oral </a:t>
            </a:r>
            <a:r>
              <a:rPr lang="en-ZA" sz="1800" b="0" dirty="0" err="1">
                <a:solidFill>
                  <a:schemeClr val="dk1"/>
                </a:solidFill>
              </a:rPr>
              <a:t>PrEP</a:t>
            </a:r>
            <a:r>
              <a:rPr lang="en-ZA" sz="1800" b="0" dirty="0">
                <a:solidFill>
                  <a:schemeClr val="dk1"/>
                </a:solidFill>
              </a:rPr>
              <a:t>, the medicine should continue to be taken for 28 days after last sexual exposure for maximum protection. </a:t>
            </a:r>
          </a:p>
          <a:p>
            <a:pPr marL="457200" indent="-457200">
              <a:spcBef>
                <a:spcPts val="0"/>
              </a:spcBef>
              <a:buClrTx/>
              <a:buSzTx/>
              <a:buFont typeface="Arial" panose="020B0604020202020204" pitchFamily="34" charset="0"/>
              <a:buChar char="•"/>
              <a:defRPr/>
            </a:pPr>
            <a:r>
              <a:rPr lang="en-ZA" sz="1800" b="0" dirty="0">
                <a:solidFill>
                  <a:schemeClr val="dk1"/>
                </a:solidFill>
              </a:rPr>
              <a:t>When re-starting, patients should once again have HIV testing and other screening by the health care provider. The 7-day lead-in should be repeated, as should 28 days of use after last sexual encounter when stopping. </a:t>
            </a:r>
          </a:p>
        </p:txBody>
      </p:sp>
      <p:sp>
        <p:nvSpPr>
          <p:cNvPr id="2" name="Title 1"/>
          <p:cNvSpPr>
            <a:spLocks noGrp="1"/>
          </p:cNvSpPr>
          <p:nvPr>
            <p:ph type="title"/>
          </p:nvPr>
        </p:nvSpPr>
        <p:spPr>
          <a:xfrm>
            <a:off x="609600" y="704088"/>
            <a:ext cx="10928931" cy="734968"/>
          </a:xfrm>
        </p:spPr>
        <p:txBody>
          <a:bodyPr anchor="t">
            <a:normAutofit fontScale="90000"/>
          </a:bodyPr>
          <a:lstStyle/>
          <a:p>
            <a:r>
              <a:rPr lang="en-ZA" dirty="0">
                <a:solidFill>
                  <a:srgbClr val="10394B"/>
                </a:solidFill>
              </a:rPr>
              <a:t>Starting and stopping oral PrEP (SA guidelines)</a:t>
            </a:r>
            <a:r>
              <a:rPr lang="en-ZA" dirty="0">
                <a:solidFill>
                  <a:srgbClr val="FF0000"/>
                </a:solidFill>
              </a:rPr>
              <a:t>*</a:t>
            </a:r>
            <a:br>
              <a:rPr lang="en-ZA" dirty="0">
                <a:solidFill>
                  <a:srgbClr val="FF0000"/>
                </a:solidFill>
              </a:rPr>
            </a:br>
            <a:endParaRPr lang="en-ZA" dirty="0">
              <a:solidFill>
                <a:srgbClr val="FF0000"/>
              </a:solidFill>
            </a:endParaRPr>
          </a:p>
        </p:txBody>
      </p:sp>
      <p:sp>
        <p:nvSpPr>
          <p:cNvPr id="4" name="TextBox 3"/>
          <p:cNvSpPr txBox="1"/>
          <p:nvPr/>
        </p:nvSpPr>
        <p:spPr>
          <a:xfrm>
            <a:off x="11353800" y="4628445"/>
            <a:ext cx="184731" cy="523220"/>
          </a:xfrm>
          <a:prstGeom prst="rect">
            <a:avLst/>
          </a:prstGeom>
          <a:noFill/>
        </p:spPr>
        <p:txBody>
          <a:bodyPr wrap="none" rtlCol="0">
            <a:spAutoFit/>
          </a:bodyPr>
          <a:lstStyle/>
          <a:p>
            <a:endParaRPr lang="en-GB" sz="2800" dirty="0">
              <a:solidFill>
                <a:srgbClr val="FF0000"/>
              </a:solidFill>
            </a:endParaRPr>
          </a:p>
        </p:txBody>
      </p:sp>
      <p:pic>
        <p:nvPicPr>
          <p:cNvPr id="7" name="Picture 6"/>
          <p:cNvPicPr>
            <a:picLocks noChangeAspect="1"/>
          </p:cNvPicPr>
          <p:nvPr/>
        </p:nvPicPr>
        <p:blipFill>
          <a:blip r:embed="rId3"/>
          <a:stretch>
            <a:fillRect/>
          </a:stretch>
        </p:blipFill>
        <p:spPr>
          <a:xfrm>
            <a:off x="609600" y="2011525"/>
            <a:ext cx="4171950" cy="4343400"/>
          </a:xfrm>
          <a:prstGeom prst="rect">
            <a:avLst/>
          </a:prstGeom>
          <a:ln w="3175">
            <a:solidFill>
              <a:schemeClr val="tx1"/>
            </a:solidFill>
          </a:ln>
        </p:spPr>
      </p:pic>
      <p:sp>
        <p:nvSpPr>
          <p:cNvPr id="6" name="TextBox 5"/>
          <p:cNvSpPr txBox="1"/>
          <p:nvPr/>
        </p:nvSpPr>
        <p:spPr>
          <a:xfrm>
            <a:off x="11137900" y="1663700"/>
            <a:ext cx="184666" cy="369332"/>
          </a:xfrm>
          <a:prstGeom prst="rect">
            <a:avLst/>
          </a:prstGeom>
          <a:noFill/>
        </p:spPr>
        <p:txBody>
          <a:bodyPr wrap="none" rtlCol="0">
            <a:spAutoFit/>
          </a:bodyPr>
          <a:lstStyle/>
          <a:p>
            <a:endParaRPr lang="en-US" dirty="0"/>
          </a:p>
        </p:txBody>
      </p:sp>
      <p:sp>
        <p:nvSpPr>
          <p:cNvPr id="8" name="Rectangle 7"/>
          <p:cNvSpPr/>
          <p:nvPr/>
        </p:nvSpPr>
        <p:spPr>
          <a:xfrm>
            <a:off x="6197600" y="6194159"/>
            <a:ext cx="5693215" cy="601630"/>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r>
              <a:rPr lang="en-ZA" sz="1600" dirty="0">
                <a:solidFill>
                  <a:schemeClr val="tx1"/>
                </a:solidFill>
              </a:rPr>
              <a:t>Note: check country-specific guidelines. South Africa changed the lead in time from 20 days to 7 days in Nov 2018</a:t>
            </a:r>
          </a:p>
        </p:txBody>
      </p:sp>
    </p:spTree>
    <p:extLst>
      <p:ext uri="{BB962C8B-B14F-4D97-AF65-F5344CB8AC3E}">
        <p14:creationId xmlns:p14="http://schemas.microsoft.com/office/powerpoint/2010/main" val="41657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9"/>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0"/>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August 2018. </a:t>
            </a:r>
            <a:r>
              <a:rPr lang="en-US" sz="2400" u="sng" dirty="0">
                <a:hlinkClick r:id="rId11"/>
              </a:rPr>
              <a:t>https://www.prepwatch.org/prep-resources/training-materials/</a:t>
            </a:r>
            <a:r>
              <a:rPr lang="en-US" sz="2400" u="sng" dirty="0"/>
              <a:t> </a:t>
            </a:r>
            <a:r>
              <a:rPr lang="en-US" sz="2400" dirty="0"/>
              <a:t> (download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Acknowledgements</a:t>
            </a:r>
            <a:endParaRPr lang="en-GB" dirty="0">
              <a:solidFill>
                <a:srgbClr val="10394B"/>
              </a:solidFill>
            </a:endParaRPr>
          </a:p>
        </p:txBody>
      </p:sp>
    </p:spTree>
    <p:extLst>
      <p:ext uri="{BB962C8B-B14F-4D97-AF65-F5344CB8AC3E}">
        <p14:creationId xmlns:p14="http://schemas.microsoft.com/office/powerpoint/2010/main" val="233138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B86CBF-4597-4FA5-BD6E-7E3784FBF615}"/>
              </a:ext>
            </a:extLst>
          </p:cNvPr>
          <p:cNvSpPr txBox="1"/>
          <p:nvPr/>
        </p:nvSpPr>
        <p:spPr>
          <a:xfrm>
            <a:off x="264695" y="156411"/>
            <a:ext cx="11670631" cy="6545178"/>
          </a:xfrm>
          <a:prstGeom prst="rect">
            <a:avLst/>
          </a:prstGeom>
          <a:noFill/>
          <a:ln w="76200">
            <a:solidFill>
              <a:schemeClr val="bg1"/>
            </a:solidFill>
          </a:ln>
        </p:spPr>
        <p:txBody>
          <a:bodyPr wrap="square" rtlCol="0">
            <a:spAutoFit/>
          </a:bodyPr>
          <a:lstStyle/>
          <a:p>
            <a:endParaRPr lang="en-US" dirty="0"/>
          </a:p>
        </p:txBody>
      </p:sp>
      <p:sp>
        <p:nvSpPr>
          <p:cNvPr id="4" name="Title 3"/>
          <p:cNvSpPr>
            <a:spLocks noGrp="1"/>
          </p:cNvSpPr>
          <p:nvPr>
            <p:ph type="title"/>
          </p:nvPr>
        </p:nvSpPr>
        <p:spPr>
          <a:xfrm>
            <a:off x="525380" y="1094874"/>
            <a:ext cx="10972800" cy="1256634"/>
          </a:xfrm>
        </p:spPr>
        <p:txBody>
          <a:bodyPr anchor="ctr"/>
          <a:lstStyle/>
          <a:p>
            <a:pPr algn="ctr"/>
            <a:r>
              <a:rPr lang="en-ZA" sz="5400" dirty="0">
                <a:solidFill>
                  <a:schemeClr val="bg1"/>
                </a:solidFill>
              </a:rPr>
              <a:t>Oral PrEP: the basics</a:t>
            </a:r>
          </a:p>
        </p:txBody>
      </p:sp>
    </p:spTree>
    <p:extLst>
      <p:ext uri="{BB962C8B-B14F-4D97-AF65-F5344CB8AC3E}">
        <p14:creationId xmlns:p14="http://schemas.microsoft.com/office/powerpoint/2010/main" val="88687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360" y="1235434"/>
            <a:ext cx="4274358" cy="170974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0252" y="2363504"/>
            <a:ext cx="5666985" cy="4320020"/>
          </a:xfrm>
          <a:prstGeom prst="rect">
            <a:avLst/>
          </a:prstGeom>
        </p:spPr>
      </p:pic>
      <p:sp>
        <p:nvSpPr>
          <p:cNvPr id="3" name="Text Placeholder 3"/>
          <p:cNvSpPr txBox="1">
            <a:spLocks/>
          </p:cNvSpPr>
          <p:nvPr/>
        </p:nvSpPr>
        <p:spPr>
          <a:xfrm>
            <a:off x="609600" y="2932675"/>
            <a:ext cx="6691313" cy="3750849"/>
          </a:xfrm>
          <a:prstGeom prst="rect">
            <a:avLst/>
          </a:prstGeom>
        </p:spPr>
        <p:txBody>
          <a:bodyPr/>
          <a:lst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pPr>
            <a:r>
              <a:rPr lang="en-US" sz="3200" b="0" spc="0" dirty="0">
                <a:solidFill>
                  <a:schemeClr val="tx1">
                    <a:lumMod val="65000"/>
                    <a:lumOff val="35000"/>
                  </a:schemeClr>
                </a:solidFill>
              </a:rPr>
              <a:t>WHO recommends that oral </a:t>
            </a:r>
            <a:r>
              <a:rPr lang="en-US" sz="3200" b="0" spc="0" dirty="0" err="1">
                <a:solidFill>
                  <a:schemeClr val="tx1">
                    <a:lumMod val="65000"/>
                    <a:lumOff val="35000"/>
                  </a:schemeClr>
                </a:solidFill>
              </a:rPr>
              <a:t>PrEP</a:t>
            </a:r>
            <a:r>
              <a:rPr lang="en-US" sz="3200" b="0" spc="0" dirty="0">
                <a:solidFill>
                  <a:schemeClr val="tx1">
                    <a:lumMod val="65000"/>
                    <a:lumOff val="35000"/>
                  </a:schemeClr>
                </a:solidFill>
              </a:rPr>
              <a:t> containing TDF should be offered as an </a:t>
            </a:r>
            <a:r>
              <a:rPr lang="en-US" sz="3200" spc="0" dirty="0">
                <a:solidFill>
                  <a:srgbClr val="178793"/>
                </a:solidFill>
              </a:rPr>
              <a:t>additional prevention choice</a:t>
            </a:r>
            <a:r>
              <a:rPr lang="en-US" sz="3200" spc="0" dirty="0">
                <a:solidFill>
                  <a:srgbClr val="008080"/>
                </a:solidFill>
              </a:rPr>
              <a:t> </a:t>
            </a:r>
            <a:r>
              <a:rPr lang="en-US" sz="3200" b="0" spc="0" dirty="0">
                <a:solidFill>
                  <a:schemeClr val="tx1">
                    <a:lumMod val="65000"/>
                    <a:lumOff val="35000"/>
                  </a:schemeClr>
                </a:solidFill>
              </a:rPr>
              <a:t>for people at </a:t>
            </a:r>
            <a:r>
              <a:rPr lang="en-US" sz="3200" b="0" i="1" spc="0" dirty="0">
                <a:solidFill>
                  <a:schemeClr val="tx1">
                    <a:lumMod val="65000"/>
                    <a:lumOff val="35000"/>
                  </a:schemeClr>
                </a:solidFill>
              </a:rPr>
              <a:t>substantial risk </a:t>
            </a:r>
            <a:r>
              <a:rPr lang="en-US" sz="3200" b="0" spc="0" dirty="0">
                <a:solidFill>
                  <a:schemeClr val="tx1">
                    <a:lumMod val="65000"/>
                    <a:lumOff val="35000"/>
                  </a:schemeClr>
                </a:solidFill>
              </a:rPr>
              <a:t>of HIV infection as part of </a:t>
            </a:r>
            <a:r>
              <a:rPr lang="en-US" sz="3200" spc="0" dirty="0">
                <a:solidFill>
                  <a:srgbClr val="178793"/>
                </a:solidFill>
              </a:rPr>
              <a:t>combination HIV prevention.</a:t>
            </a:r>
            <a:endParaRPr lang="en-ZA" sz="3200" spc="0" dirty="0">
              <a:solidFill>
                <a:srgbClr val="178793"/>
              </a:solidFill>
            </a:endParaRPr>
          </a:p>
        </p:txBody>
      </p:sp>
      <p:sp>
        <p:nvSpPr>
          <p:cNvPr id="5" name="Rectangle 4"/>
          <p:cNvSpPr/>
          <p:nvPr/>
        </p:nvSpPr>
        <p:spPr>
          <a:xfrm>
            <a:off x="4789242" y="1684479"/>
            <a:ext cx="2754558" cy="842962"/>
          </a:xfrm>
          <a:prstGeom prst="rect">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STRONG RECOMMENDATION</a:t>
            </a:r>
            <a:endParaRPr lang="en-ZA" sz="2000" b="1" dirty="0"/>
          </a:p>
        </p:txBody>
      </p:sp>
      <p:sp>
        <p:nvSpPr>
          <p:cNvPr id="6" name="Rectangle 5"/>
          <p:cNvSpPr/>
          <p:nvPr/>
        </p:nvSpPr>
        <p:spPr>
          <a:xfrm>
            <a:off x="7696200" y="1696534"/>
            <a:ext cx="2754558" cy="842962"/>
          </a:xfrm>
          <a:prstGeom prst="rect">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a:t>HIGH-QUALITY EVIDENCE</a:t>
            </a:r>
            <a:endParaRPr lang="en-ZA" sz="2000" b="1" dirty="0"/>
          </a:p>
        </p:txBody>
      </p:sp>
      <p:sp>
        <p:nvSpPr>
          <p:cNvPr id="8" name="Title 7"/>
          <p:cNvSpPr>
            <a:spLocks noGrp="1"/>
          </p:cNvSpPr>
          <p:nvPr>
            <p:ph type="title"/>
          </p:nvPr>
        </p:nvSpPr>
        <p:spPr/>
        <p:txBody>
          <a:bodyPr/>
          <a:lstStyle/>
          <a:p>
            <a:r>
              <a:rPr lang="en-US" dirty="0">
                <a:solidFill>
                  <a:srgbClr val="10394B"/>
                </a:solidFill>
              </a:rPr>
              <a:t>Oral </a:t>
            </a:r>
            <a:r>
              <a:rPr lang="en-US" dirty="0" err="1">
                <a:solidFill>
                  <a:srgbClr val="10394B"/>
                </a:solidFill>
              </a:rPr>
              <a:t>PrEP</a:t>
            </a:r>
            <a:endParaRPr lang="en-GB" dirty="0">
              <a:solidFill>
                <a:srgbClr val="10394B"/>
              </a:solidFill>
            </a:endParaRPr>
          </a:p>
        </p:txBody>
      </p:sp>
    </p:spTree>
    <p:extLst>
      <p:ext uri="{BB962C8B-B14F-4D97-AF65-F5344CB8AC3E}">
        <p14:creationId xmlns:p14="http://schemas.microsoft.com/office/powerpoint/2010/main" val="497976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20252" y="2363504"/>
            <a:ext cx="5666985" cy="4320020"/>
          </a:xfrm>
          <a:prstGeom prst="rect">
            <a:avLst/>
          </a:prstGeom>
        </p:spPr>
      </p:pic>
      <p:sp>
        <p:nvSpPr>
          <p:cNvPr id="8" name="Title 7"/>
          <p:cNvSpPr>
            <a:spLocks noGrp="1"/>
          </p:cNvSpPr>
          <p:nvPr>
            <p:ph type="title"/>
          </p:nvPr>
        </p:nvSpPr>
        <p:spPr/>
        <p:txBody>
          <a:bodyPr/>
          <a:lstStyle/>
          <a:p>
            <a:r>
              <a:rPr lang="en-US" dirty="0">
                <a:solidFill>
                  <a:srgbClr val="10394B"/>
                </a:solidFill>
              </a:rPr>
              <a:t>Oral </a:t>
            </a:r>
            <a:r>
              <a:rPr lang="en-US" dirty="0" err="1">
                <a:solidFill>
                  <a:srgbClr val="10394B"/>
                </a:solidFill>
              </a:rPr>
              <a:t>PrEP</a:t>
            </a:r>
            <a:r>
              <a:rPr lang="en-US" dirty="0">
                <a:solidFill>
                  <a:srgbClr val="10394B"/>
                </a:solidFill>
              </a:rPr>
              <a:t> (cont.)</a:t>
            </a:r>
            <a:endParaRPr lang="en-GB" dirty="0">
              <a:solidFill>
                <a:srgbClr val="10394B"/>
              </a:solidFill>
            </a:endParaRPr>
          </a:p>
        </p:txBody>
      </p:sp>
      <p:sp>
        <p:nvSpPr>
          <p:cNvPr id="2" name="Rectangle 1"/>
          <p:cNvSpPr/>
          <p:nvPr/>
        </p:nvSpPr>
        <p:spPr>
          <a:xfrm>
            <a:off x="399011" y="1417638"/>
            <a:ext cx="7245373" cy="4708981"/>
          </a:xfrm>
          <a:prstGeom prst="rect">
            <a:avLst/>
          </a:prstGeom>
        </p:spPr>
        <p:txBody>
          <a:bodyPr wrap="square">
            <a:spAutoFit/>
          </a:bodyPr>
          <a:lstStyle/>
          <a:p>
            <a:pPr marL="342900" indent="-342900" defTabSz="327546">
              <a:lnSpc>
                <a:spcPct val="125000"/>
              </a:lnSpc>
              <a:buFont typeface="Arial" panose="020B0604020202020204" pitchFamily="34" charset="0"/>
              <a:buChar char="•"/>
              <a:defRPr/>
            </a:pPr>
            <a:r>
              <a:rPr lang="en-US" sz="2400" dirty="0">
                <a:ea typeface="Avenir Roman"/>
                <a:cs typeface="Avenir Roman"/>
                <a:sym typeface="Avenir Roman"/>
              </a:rPr>
              <a:t>The present guidelines support the use of TDF/FTC in combination for effective </a:t>
            </a:r>
            <a:r>
              <a:rPr lang="en-US" sz="2400" dirty="0" err="1">
                <a:ea typeface="Avenir Roman"/>
                <a:cs typeface="Avenir Roman"/>
                <a:sym typeface="Avenir Roman"/>
              </a:rPr>
              <a:t>PrEP.</a:t>
            </a:r>
            <a:r>
              <a:rPr lang="en-US" sz="2400" dirty="0">
                <a:ea typeface="Avenir Roman"/>
                <a:cs typeface="Avenir Roman"/>
                <a:sym typeface="Avenir Roman"/>
              </a:rPr>
              <a:t> </a:t>
            </a:r>
          </a:p>
          <a:p>
            <a:pPr marL="342900" indent="-342900" defTabSz="327546">
              <a:lnSpc>
                <a:spcPct val="125000"/>
              </a:lnSpc>
              <a:buFont typeface="Arial" panose="020B0604020202020204" pitchFamily="34" charset="0"/>
              <a:buChar char="•"/>
              <a:defRPr/>
            </a:pPr>
            <a:r>
              <a:rPr lang="en-ZA" sz="2400" b="1" dirty="0"/>
              <a:t>Truvada or oral PrEP generics (e.g., Mylan’s Ricovir-EM) </a:t>
            </a:r>
            <a:r>
              <a:rPr lang="en-ZA" sz="2400" dirty="0"/>
              <a:t>are pills that contain the following two medicines: </a:t>
            </a:r>
          </a:p>
          <a:p>
            <a:pPr marL="800100" lvl="1" indent="-342900" defTabSz="327546">
              <a:lnSpc>
                <a:spcPct val="125000"/>
              </a:lnSpc>
              <a:buFont typeface="Arial" panose="020B0604020202020204" pitchFamily="34" charset="0"/>
              <a:buChar char="•"/>
              <a:defRPr/>
            </a:pPr>
            <a:r>
              <a:rPr lang="en-ZA" sz="2400" b="1" dirty="0"/>
              <a:t>Emtricitabine</a:t>
            </a:r>
            <a:r>
              <a:rPr lang="en-ZA" sz="2400" dirty="0"/>
              <a:t>: an ARV nucleoside reverse transcriptase inhibitor (NRTI)</a:t>
            </a:r>
          </a:p>
          <a:p>
            <a:pPr marL="800100" lvl="1" indent="-342900" defTabSz="327546">
              <a:lnSpc>
                <a:spcPct val="125000"/>
              </a:lnSpc>
              <a:buFont typeface="Arial" panose="020B0604020202020204" pitchFamily="34" charset="0"/>
              <a:buChar char="•"/>
              <a:defRPr/>
            </a:pPr>
            <a:r>
              <a:rPr lang="en-ZA" sz="2400" b="1" dirty="0"/>
              <a:t>Tenofovir </a:t>
            </a:r>
            <a:r>
              <a:rPr lang="en-ZA" sz="2400" b="1" dirty="0" err="1"/>
              <a:t>disoproxil</a:t>
            </a:r>
            <a:r>
              <a:rPr lang="en-ZA" sz="2400" b="1" dirty="0"/>
              <a:t> </a:t>
            </a:r>
            <a:r>
              <a:rPr lang="en-ZA" sz="2400" b="1" dirty="0" err="1"/>
              <a:t>fumarate</a:t>
            </a:r>
            <a:r>
              <a:rPr lang="en-ZA" sz="2400" b="1" dirty="0"/>
              <a:t> </a:t>
            </a:r>
            <a:r>
              <a:rPr lang="en-ZA" sz="2400" dirty="0"/>
              <a:t>(</a:t>
            </a:r>
            <a:r>
              <a:rPr lang="en-ZA" sz="2400" dirty="0" err="1"/>
              <a:t>tenofovir</a:t>
            </a:r>
            <a:r>
              <a:rPr lang="en-ZA" sz="2400" dirty="0"/>
              <a:t> DF): another ARV nucleoside reverse transcriptase inhibitor</a:t>
            </a:r>
          </a:p>
        </p:txBody>
      </p:sp>
    </p:spTree>
    <p:extLst>
      <p:ext uri="{BB962C8B-B14F-4D97-AF65-F5344CB8AC3E}">
        <p14:creationId xmlns:p14="http://schemas.microsoft.com/office/powerpoint/2010/main" val="2978372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506" y="1583425"/>
            <a:ext cx="11610474" cy="1569660"/>
          </a:xfrm>
          <a:prstGeom prst="rect">
            <a:avLst/>
          </a:prstGeom>
        </p:spPr>
        <p:txBody>
          <a:bodyPr wrap="square">
            <a:spAutoFit/>
          </a:bodyPr>
          <a:lstStyle/>
          <a:p>
            <a:pPr lvl="0">
              <a:spcAft>
                <a:spcPts val="0"/>
              </a:spcAft>
              <a:buClr>
                <a:srgbClr val="008080"/>
              </a:buClr>
            </a:pPr>
            <a:r>
              <a:rPr lang="en-ZA" sz="3200" dirty="0">
                <a:solidFill>
                  <a:schemeClr val="tx1">
                    <a:lumMod val="65000"/>
                    <a:lumOff val="35000"/>
                  </a:schemeClr>
                </a:solidFill>
                <a:ea typeface="Calibri" panose="020F0502020204030204" pitchFamily="34" charset="0"/>
                <a:cs typeface="QHTXD F+ Frutiger"/>
              </a:rPr>
              <a:t>Substantial risk of HIV infection is defined as HIV incidence around or higher than 3 per 100 person-years in the absence of oral PrEP  </a:t>
            </a:r>
            <a:r>
              <a:rPr lang="en-ZA" sz="3200" i="1" dirty="0">
                <a:solidFill>
                  <a:schemeClr val="tx1">
                    <a:lumMod val="65000"/>
                    <a:lumOff val="35000"/>
                  </a:schemeClr>
                </a:solidFill>
                <a:ea typeface="Calibri" panose="020F0502020204030204" pitchFamily="34" charset="0"/>
                <a:cs typeface="QHTXD F+ Frutiger"/>
              </a:rPr>
              <a:t>(based on epidemiological context and individual risk assessment).</a:t>
            </a:r>
          </a:p>
        </p:txBody>
      </p:sp>
      <p:sp>
        <p:nvSpPr>
          <p:cNvPr id="5" name="Rectangle 4"/>
          <p:cNvSpPr/>
          <p:nvPr/>
        </p:nvSpPr>
        <p:spPr>
          <a:xfrm>
            <a:off x="1273408" y="3470265"/>
            <a:ext cx="9785351" cy="954107"/>
          </a:xfrm>
          <a:prstGeom prst="rect">
            <a:avLst/>
          </a:prstGeom>
        </p:spPr>
        <p:txBody>
          <a:bodyPr wrap="square">
            <a:spAutoFit/>
          </a:bodyPr>
          <a:lstStyle/>
          <a:p>
            <a:pPr lvl="0" algn="ctr">
              <a:spcAft>
                <a:spcPts val="0"/>
              </a:spcAft>
              <a:buClr>
                <a:srgbClr val="008080"/>
              </a:buClr>
            </a:pPr>
            <a:r>
              <a:rPr lang="en-ZA" sz="2800" b="1" dirty="0">
                <a:solidFill>
                  <a:srgbClr val="178793"/>
                </a:solidFill>
                <a:ea typeface="Calibri" panose="020F0502020204030204" pitchFamily="34" charset="0"/>
                <a:cs typeface="QHTXD F+ Frutiger"/>
              </a:rPr>
              <a:t>Identifying and offering oral </a:t>
            </a:r>
            <a:r>
              <a:rPr lang="en-ZA" sz="2800" b="1" dirty="0" err="1">
                <a:solidFill>
                  <a:srgbClr val="178793"/>
                </a:solidFill>
                <a:ea typeface="Calibri" panose="020F0502020204030204" pitchFamily="34" charset="0"/>
                <a:cs typeface="QHTXD F+ Frutiger"/>
              </a:rPr>
              <a:t>PrEP</a:t>
            </a:r>
            <a:r>
              <a:rPr lang="en-ZA" sz="2800" b="1" dirty="0">
                <a:solidFill>
                  <a:srgbClr val="178793"/>
                </a:solidFill>
                <a:ea typeface="Calibri" panose="020F0502020204030204" pitchFamily="34" charset="0"/>
                <a:cs typeface="QHTXD F+ Frutiger"/>
              </a:rPr>
              <a:t> to those at substantial risk leads to: </a:t>
            </a:r>
            <a:endParaRPr lang="en-ZA" sz="2800" b="1" dirty="0">
              <a:solidFill>
                <a:srgbClr val="178793"/>
              </a:solidFill>
              <a:ea typeface="Calibri" panose="020F0502020204030204" pitchFamily="34" charset="0"/>
              <a:cs typeface="Times New Roman" panose="02020603050405020304" pitchFamily="18" charset="0"/>
            </a:endParaRPr>
          </a:p>
        </p:txBody>
      </p:sp>
      <p:grpSp>
        <p:nvGrpSpPr>
          <p:cNvPr id="3" name="Group 2"/>
          <p:cNvGrpSpPr/>
          <p:nvPr/>
        </p:nvGrpSpPr>
        <p:grpSpPr>
          <a:xfrm>
            <a:off x="3493511" y="4743204"/>
            <a:ext cx="5817634" cy="1653327"/>
            <a:chOff x="2617374" y="4366086"/>
            <a:chExt cx="5817634" cy="1653327"/>
          </a:xfrm>
        </p:grpSpPr>
        <p:sp>
          <p:nvSpPr>
            <p:cNvPr id="13" name="Oval 12"/>
            <p:cNvSpPr/>
            <p:nvPr/>
          </p:nvSpPr>
          <p:spPr>
            <a:xfrm>
              <a:off x="2617375" y="4366086"/>
              <a:ext cx="1653327" cy="165332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Oval 13"/>
            <p:cNvSpPr/>
            <p:nvPr/>
          </p:nvSpPr>
          <p:spPr>
            <a:xfrm>
              <a:off x="4703082" y="4366086"/>
              <a:ext cx="1653327" cy="165332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Oval 14"/>
            <p:cNvSpPr/>
            <p:nvPr/>
          </p:nvSpPr>
          <p:spPr>
            <a:xfrm>
              <a:off x="6781681" y="4366086"/>
              <a:ext cx="1653327" cy="1653327"/>
            </a:xfrm>
            <a:prstGeom prst="ellipse">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Rectangle 15"/>
            <p:cNvSpPr/>
            <p:nvPr/>
          </p:nvSpPr>
          <p:spPr>
            <a:xfrm>
              <a:off x="2617374" y="4684918"/>
              <a:ext cx="1653327" cy="1015663"/>
            </a:xfrm>
            <a:prstGeom prst="rect">
              <a:avLst/>
            </a:prstGeom>
          </p:spPr>
          <p:txBody>
            <a:bodyPr wrap="square">
              <a:spAutoFit/>
            </a:bodyPr>
            <a:lstStyle/>
            <a:p>
              <a:pPr marL="0" lvl="1" algn="ctr">
                <a:spcAft>
                  <a:spcPts val="0"/>
                </a:spcAft>
              </a:pPr>
              <a:r>
                <a:rPr lang="en-ZA" sz="2000" b="1" dirty="0">
                  <a:solidFill>
                    <a:schemeClr val="bg1"/>
                  </a:solidFill>
                  <a:ea typeface="Calibri" panose="020F0502020204030204" pitchFamily="34" charset="0"/>
                  <a:cs typeface="QHTXD F+ Frutiger"/>
                </a:rPr>
                <a:t>Great individual benefit </a:t>
              </a:r>
              <a:endParaRPr lang="en-ZA" sz="2000" b="1" dirty="0">
                <a:solidFill>
                  <a:schemeClr val="bg1"/>
                </a:solidFill>
                <a:ea typeface="Calibri" panose="020F0502020204030204" pitchFamily="34" charset="0"/>
                <a:cs typeface="Times New Roman" panose="02020603050405020304" pitchFamily="18" charset="0"/>
              </a:endParaRPr>
            </a:p>
          </p:txBody>
        </p:sp>
        <p:sp>
          <p:nvSpPr>
            <p:cNvPr id="17" name="Rectangle 16"/>
            <p:cNvSpPr/>
            <p:nvPr/>
          </p:nvSpPr>
          <p:spPr>
            <a:xfrm>
              <a:off x="4703082" y="4531030"/>
              <a:ext cx="1653327" cy="1323439"/>
            </a:xfrm>
            <a:prstGeom prst="rect">
              <a:avLst/>
            </a:prstGeom>
          </p:spPr>
          <p:txBody>
            <a:bodyPr wrap="square">
              <a:spAutoFit/>
            </a:bodyPr>
            <a:lstStyle/>
            <a:p>
              <a:pPr marL="0" lvl="1" algn="ctr">
                <a:spcAft>
                  <a:spcPts val="0"/>
                </a:spcAft>
              </a:pPr>
              <a:r>
                <a:rPr lang="en-ZA" sz="2000" b="1" dirty="0">
                  <a:solidFill>
                    <a:schemeClr val="bg1"/>
                  </a:solidFill>
                  <a:ea typeface="Calibri" panose="020F0502020204030204" pitchFamily="34" charset="0"/>
                  <a:cs typeface="QHTXD F+ Frutiger"/>
                </a:rPr>
                <a:t>Strong epidemio-logical </a:t>
              </a:r>
              <a:br>
                <a:rPr lang="en-ZA" sz="2000" b="1" dirty="0">
                  <a:solidFill>
                    <a:schemeClr val="bg1"/>
                  </a:solidFill>
                  <a:ea typeface="Calibri" panose="020F0502020204030204" pitchFamily="34" charset="0"/>
                  <a:cs typeface="QHTXD F+ Frutiger"/>
                </a:rPr>
              </a:br>
              <a:r>
                <a:rPr lang="en-ZA" sz="2000" b="1" dirty="0">
                  <a:solidFill>
                    <a:schemeClr val="bg1"/>
                  </a:solidFill>
                  <a:ea typeface="Calibri" panose="020F0502020204030204" pitchFamily="34" charset="0"/>
                  <a:cs typeface="QHTXD F+ Frutiger"/>
                </a:rPr>
                <a:t>impact </a:t>
              </a:r>
              <a:endParaRPr lang="en-ZA" sz="2000" b="1" dirty="0">
                <a:solidFill>
                  <a:schemeClr val="bg1"/>
                </a:solidFill>
                <a:ea typeface="Calibri" panose="020F0502020204030204" pitchFamily="34" charset="0"/>
                <a:cs typeface="Times New Roman" panose="02020603050405020304" pitchFamily="18" charset="0"/>
              </a:endParaRPr>
            </a:p>
          </p:txBody>
        </p:sp>
        <p:sp>
          <p:nvSpPr>
            <p:cNvPr id="18" name="Rectangle 17"/>
            <p:cNvSpPr/>
            <p:nvPr/>
          </p:nvSpPr>
          <p:spPr>
            <a:xfrm>
              <a:off x="6781681" y="4684918"/>
              <a:ext cx="1653327" cy="1015663"/>
            </a:xfrm>
            <a:prstGeom prst="rect">
              <a:avLst/>
            </a:prstGeom>
          </p:spPr>
          <p:txBody>
            <a:bodyPr wrap="square">
              <a:spAutoFit/>
            </a:bodyPr>
            <a:lstStyle/>
            <a:p>
              <a:pPr marL="0" lvl="1" algn="ctr">
                <a:spcAft>
                  <a:spcPts val="0"/>
                </a:spcAft>
              </a:pPr>
              <a:r>
                <a:rPr lang="en-ZA" sz="2000" b="1" dirty="0">
                  <a:solidFill>
                    <a:schemeClr val="bg1"/>
                  </a:solidFill>
                  <a:ea typeface="Calibri" panose="020F0502020204030204" pitchFamily="34" charset="0"/>
                  <a:cs typeface="QHTXD F+ Frutiger"/>
                </a:rPr>
                <a:t>Optimal investment in resources</a:t>
              </a:r>
              <a:endParaRPr lang="en-ZA" sz="2000" b="1" dirty="0">
                <a:solidFill>
                  <a:schemeClr val="bg1"/>
                </a:solidFill>
                <a:ea typeface="Calibri" panose="020F0502020204030204" pitchFamily="34" charset="0"/>
                <a:cs typeface="Times New Roman" panose="02020603050405020304" pitchFamily="18" charset="0"/>
              </a:endParaRPr>
            </a:p>
          </p:txBody>
        </p:sp>
      </p:grpSp>
      <p:sp>
        <p:nvSpPr>
          <p:cNvPr id="6" name="Title 5"/>
          <p:cNvSpPr>
            <a:spLocks noGrp="1"/>
          </p:cNvSpPr>
          <p:nvPr>
            <p:ph type="title"/>
          </p:nvPr>
        </p:nvSpPr>
        <p:spPr/>
        <p:txBody>
          <a:bodyPr/>
          <a:lstStyle/>
          <a:p>
            <a:r>
              <a:rPr lang="en-US" dirty="0">
                <a:solidFill>
                  <a:srgbClr val="10394B"/>
                </a:solidFill>
              </a:rPr>
              <a:t>Defining substantial risk of HIV infection</a:t>
            </a:r>
            <a:endParaRPr lang="en-GB" dirty="0">
              <a:solidFill>
                <a:srgbClr val="10394B"/>
              </a:solidFill>
            </a:endParaRPr>
          </a:p>
        </p:txBody>
      </p:sp>
    </p:spTree>
    <p:extLst>
      <p:ext uri="{BB962C8B-B14F-4D97-AF65-F5344CB8AC3E}">
        <p14:creationId xmlns:p14="http://schemas.microsoft.com/office/powerpoint/2010/main" val="318209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ZA" dirty="0">
                <a:solidFill>
                  <a:srgbClr val="10394B"/>
                </a:solidFill>
              </a:rPr>
              <a:t> Whom is oral PrEP intended for?</a:t>
            </a:r>
            <a:br>
              <a:rPr lang="en-ZA" dirty="0">
                <a:solidFill>
                  <a:srgbClr val="10394B"/>
                </a:solidFill>
              </a:rPr>
            </a:br>
            <a:endParaRPr lang="en-ZA" dirty="0">
              <a:solidFill>
                <a:srgbClr val="10394B"/>
              </a:solidFill>
            </a:endParaRPr>
          </a:p>
        </p:txBody>
      </p:sp>
      <p:sp>
        <p:nvSpPr>
          <p:cNvPr id="3" name="Content Placeholder 2"/>
          <p:cNvSpPr>
            <a:spLocks noGrp="1"/>
          </p:cNvSpPr>
          <p:nvPr>
            <p:ph type="body" sz="quarter" idx="10"/>
          </p:nvPr>
        </p:nvSpPr>
        <p:spPr>
          <a:xfrm>
            <a:off x="745202" y="1255648"/>
            <a:ext cx="10972800" cy="5366007"/>
          </a:xfrm>
        </p:spPr>
        <p:txBody>
          <a:bodyPr>
            <a:normAutofit/>
          </a:bodyPr>
          <a:lstStyle/>
          <a:p>
            <a:pPr marL="0" indent="0">
              <a:lnSpc>
                <a:spcPct val="100000"/>
              </a:lnSpc>
              <a:buNone/>
            </a:pPr>
            <a:r>
              <a:rPr lang="en-ZA" sz="2400" dirty="0"/>
              <a:t>PrEP should be considered for </a:t>
            </a:r>
            <a:r>
              <a:rPr lang="en-US" sz="2400" dirty="0"/>
              <a:t>people who are HIV-negative and at substantial risk of acquiring HIV infection. </a:t>
            </a:r>
            <a:r>
              <a:rPr lang="en-ZA" sz="2400" dirty="0"/>
              <a:t>This includes: </a:t>
            </a:r>
          </a:p>
          <a:p>
            <a:pPr lvl="1"/>
            <a:r>
              <a:rPr lang="en-ZA" sz="2400" dirty="0"/>
              <a:t>Key populations such as sex workers, MSM, AGYW, users of intravenous drugs, transgender people, prisoners, and serodiscordant couples.</a:t>
            </a:r>
          </a:p>
          <a:p>
            <a:pPr lvl="1">
              <a:lnSpc>
                <a:spcPct val="100000"/>
              </a:lnSpc>
            </a:pPr>
            <a:r>
              <a:rPr lang="en-ZA" sz="2400" b="1" dirty="0">
                <a:solidFill>
                  <a:srgbClr val="178793"/>
                </a:solidFill>
              </a:rPr>
              <a:t>ANYONE</a:t>
            </a:r>
            <a:r>
              <a:rPr lang="en-ZA" sz="2400" dirty="0">
                <a:solidFill>
                  <a:srgbClr val="008080"/>
                </a:solidFill>
              </a:rPr>
              <a:t> </a:t>
            </a:r>
            <a:r>
              <a:rPr lang="en-ZA" sz="2400" dirty="0"/>
              <a:t>who perceive themselves to be at substantial risk.</a:t>
            </a:r>
          </a:p>
          <a:p>
            <a:pPr lvl="1">
              <a:lnSpc>
                <a:spcPct val="100000"/>
              </a:lnSpc>
            </a:pPr>
            <a:endParaRPr lang="en-ZA" sz="2000" dirty="0"/>
          </a:p>
          <a:p>
            <a:pPr marL="457200" lvl="1" indent="0">
              <a:lnSpc>
                <a:spcPct val="100000"/>
              </a:lnSpc>
              <a:buNone/>
            </a:pPr>
            <a:r>
              <a:rPr lang="en-ZA" sz="2000" dirty="0"/>
              <a:t>The health care provider can help individuals explore and assess their own risks, health, and commitment to effective use to determine whether PrEP is an appropriate option</a:t>
            </a:r>
          </a:p>
        </p:txBody>
      </p:sp>
      <p:graphicFrame>
        <p:nvGraphicFramePr>
          <p:cNvPr id="5" name="Diagram 4"/>
          <p:cNvGraphicFramePr/>
          <p:nvPr>
            <p:extLst>
              <p:ext uri="{D42A27DB-BD31-4B8C-83A1-F6EECF244321}">
                <p14:modId xmlns:p14="http://schemas.microsoft.com/office/powerpoint/2010/main" val="4153098617"/>
              </p:ext>
            </p:extLst>
          </p:nvPr>
        </p:nvGraphicFramePr>
        <p:xfrm>
          <a:off x="1642872" y="4628445"/>
          <a:ext cx="9110472" cy="1609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500872" y="4890055"/>
            <a:ext cx="364202" cy="523220"/>
          </a:xfrm>
          <a:prstGeom prst="rect">
            <a:avLst/>
          </a:prstGeom>
          <a:noFill/>
        </p:spPr>
        <p:txBody>
          <a:bodyPr wrap="none" rtlCol="0">
            <a:spAutoFit/>
          </a:bodyPr>
          <a:lstStyle/>
          <a:p>
            <a:r>
              <a:rPr lang="en-GB" sz="2800" dirty="0">
                <a:solidFill>
                  <a:srgbClr val="FF0000"/>
                </a:solidFill>
              </a:rPr>
              <a:t>*</a:t>
            </a:r>
          </a:p>
        </p:txBody>
      </p:sp>
    </p:spTree>
    <p:extLst>
      <p:ext uri="{BB962C8B-B14F-4D97-AF65-F5344CB8AC3E}">
        <p14:creationId xmlns:p14="http://schemas.microsoft.com/office/powerpoint/2010/main" val="869560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10394B"/>
                </a:solidFill>
              </a:rPr>
              <a:t>Substantial risk of HIV infection in context</a:t>
            </a:r>
            <a:endParaRPr lang="en-GB" dirty="0">
              <a:solidFill>
                <a:srgbClr val="10394B"/>
              </a:solidFill>
            </a:endParaRPr>
          </a:p>
        </p:txBody>
      </p:sp>
      <p:sp>
        <p:nvSpPr>
          <p:cNvPr id="2" name="Rectangle 1"/>
          <p:cNvSpPr/>
          <p:nvPr/>
        </p:nvSpPr>
        <p:spPr>
          <a:xfrm>
            <a:off x="1152144" y="1535511"/>
            <a:ext cx="9345168" cy="4079677"/>
          </a:xfrm>
          <a:prstGeom prst="rect">
            <a:avLst/>
          </a:prstGeom>
          <a:solidFill>
            <a:srgbClr val="DDDDDD"/>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en-ZA" sz="3600" dirty="0">
                <a:solidFill>
                  <a:schemeClr val="tx1"/>
                </a:solidFill>
              </a:rPr>
              <a:t>Questions to consider: </a:t>
            </a:r>
          </a:p>
          <a:p>
            <a:endParaRPr lang="en-ZA" sz="800" dirty="0">
              <a:solidFill>
                <a:schemeClr val="tx1"/>
              </a:solidFill>
            </a:endParaRPr>
          </a:p>
          <a:p>
            <a:pPr marL="342900" indent="-342900">
              <a:buFont typeface="Arial" panose="020B0604020202020204" pitchFamily="34" charset="0"/>
              <a:buChar char="•"/>
            </a:pPr>
            <a:r>
              <a:rPr lang="en-ZA" sz="3600" dirty="0">
                <a:solidFill>
                  <a:schemeClr val="tx1"/>
                </a:solidFill>
              </a:rPr>
              <a:t>What is HIV incidence in your project/service area? </a:t>
            </a:r>
          </a:p>
          <a:p>
            <a:pPr marL="342900" indent="-342900">
              <a:buFont typeface="Arial" panose="020B0604020202020204" pitchFamily="34" charset="0"/>
              <a:buChar char="•"/>
            </a:pPr>
            <a:r>
              <a:rPr lang="en-ZA" sz="3600" dirty="0">
                <a:solidFill>
                  <a:schemeClr val="tx1"/>
                </a:solidFill>
              </a:rPr>
              <a:t>Which groups would you define as being at substantial risk in your country? In your local service area/community?  </a:t>
            </a:r>
            <a:r>
              <a:rPr lang="en-ZA" sz="3600" dirty="0"/>
              <a:t> </a:t>
            </a:r>
          </a:p>
        </p:txBody>
      </p:sp>
    </p:spTree>
    <p:extLst>
      <p:ext uri="{BB962C8B-B14F-4D97-AF65-F5344CB8AC3E}">
        <p14:creationId xmlns:p14="http://schemas.microsoft.com/office/powerpoint/2010/main" val="227430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a:solidFill>
                  <a:srgbClr val="10394B"/>
                </a:solidFill>
              </a:rPr>
              <a:t>Oral PrEP in pregnancy: guidelines vary</a:t>
            </a:r>
            <a:r>
              <a:rPr lang="en-GB" dirty="0">
                <a:solidFill>
                  <a:srgbClr val="FF0000"/>
                </a:solidFill>
              </a:rPr>
              <a:t>*</a:t>
            </a:r>
          </a:p>
        </p:txBody>
      </p:sp>
      <p:sp>
        <p:nvSpPr>
          <p:cNvPr id="3" name="Content Placeholder 2"/>
          <p:cNvSpPr>
            <a:spLocks noGrp="1"/>
          </p:cNvSpPr>
          <p:nvPr>
            <p:ph type="body" sz="quarter" idx="10"/>
          </p:nvPr>
        </p:nvSpPr>
        <p:spPr>
          <a:xfrm>
            <a:off x="489707" y="1228725"/>
            <a:ext cx="10972800" cy="4885748"/>
          </a:xfrm>
        </p:spPr>
        <p:txBody>
          <a:bodyPr>
            <a:noAutofit/>
          </a:bodyPr>
          <a:lstStyle/>
          <a:p>
            <a:pPr>
              <a:buClr>
                <a:srgbClr val="178793"/>
              </a:buClr>
            </a:pPr>
            <a:r>
              <a:rPr lang="en-GB" dirty="0"/>
              <a:t>TDF appears to be safe in pregnant women. However, evidence comes from studies of HIV-infected women on ART.</a:t>
            </a:r>
          </a:p>
          <a:p>
            <a:pPr>
              <a:buClr>
                <a:srgbClr val="178793"/>
              </a:buClr>
            </a:pPr>
            <a:r>
              <a:rPr lang="en-GB" dirty="0"/>
              <a:t>Among HIV-uninfected pregnant women, evidence of TDF safety comes from studies of women mono-infected with Hepatitis B Virus (HBV).</a:t>
            </a:r>
          </a:p>
          <a:p>
            <a:pPr>
              <a:buClr>
                <a:srgbClr val="178793"/>
              </a:buClr>
            </a:pPr>
            <a:r>
              <a:rPr lang="en-GB" dirty="0"/>
              <a:t>PrEP benefits for women at high risk of HIV acquisition appear to outweigh any risks observed to date.</a:t>
            </a:r>
          </a:p>
          <a:p>
            <a:pPr>
              <a:buClr>
                <a:srgbClr val="178793"/>
              </a:buClr>
            </a:pPr>
            <a:r>
              <a:rPr lang="en-GB" dirty="0"/>
              <a:t>WHO recommends continuing oral PrEP during pregnancy and breastfeeding for women at substantial risk of HIV. However, continued surveillance is needed for this population group.</a:t>
            </a:r>
          </a:p>
          <a:p>
            <a:pPr marL="0" indent="0">
              <a:buNone/>
            </a:pPr>
            <a:r>
              <a:rPr lang="en-US" dirty="0"/>
              <a:t>Note: South African guidelines do not yet recommend oral </a:t>
            </a:r>
            <a:r>
              <a:rPr lang="en-US" dirty="0" err="1"/>
              <a:t>PrEP</a:t>
            </a:r>
            <a:r>
              <a:rPr lang="en-US" dirty="0"/>
              <a:t> during pregnancy and breastfeeding.</a:t>
            </a:r>
            <a:endParaRPr lang="en-GB" dirty="0"/>
          </a:p>
          <a:p>
            <a:pPr marL="0" indent="0">
              <a:buNone/>
            </a:pPr>
            <a:endParaRPr lang="en-GB" dirty="0"/>
          </a:p>
          <a:p>
            <a:pPr marL="0" indent="0">
              <a:lnSpc>
                <a:spcPct val="100000"/>
              </a:lnSpc>
              <a:spcBef>
                <a:spcPts val="0"/>
              </a:spcBef>
              <a:buNone/>
            </a:pPr>
            <a:endParaRPr lang="en-US" b="1"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238654" y="76934"/>
            <a:ext cx="1762333" cy="1217904"/>
          </a:xfrm>
          <a:prstGeom prst="rect">
            <a:avLst/>
          </a:prstGeom>
        </p:spPr>
      </p:pic>
    </p:spTree>
    <p:extLst>
      <p:ext uri="{BB962C8B-B14F-4D97-AF65-F5344CB8AC3E}">
        <p14:creationId xmlns:p14="http://schemas.microsoft.com/office/powerpoint/2010/main" val="7018775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Props1.xml><?xml version="1.0" encoding="utf-8"?>
<ds:datastoreItem xmlns:ds="http://schemas.openxmlformats.org/officeDocument/2006/customXml" ds:itemID="{9D829120-DCDD-40E8-8D25-D53096A378F4}">
  <ds:schemaRefs>
    <ds:schemaRef ds:uri="http://schemas.microsoft.com/sharepoint/v3/contenttype/forms"/>
  </ds:schemaRefs>
</ds:datastoreItem>
</file>

<file path=customXml/itemProps2.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E9765D-E8FD-4451-8864-895BE511348C}">
  <ds:schemaRefs>
    <ds:schemaRef ds:uri="http://schemas.microsoft.com/office/2006/metadata/properties"/>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4d70f775-b816-4d34-b2bf-d63fcbaa68fe"/>
    <ds:schemaRef ds:uri="60de8125-fdd4-4850-b584-45067f913fb7"/>
  </ds:schemaRefs>
</ds:datastoreItem>
</file>

<file path=docProps/app.xml><?xml version="1.0" encoding="utf-8"?>
<Properties xmlns="http://schemas.openxmlformats.org/officeDocument/2006/extended-properties" xmlns:vt="http://schemas.openxmlformats.org/officeDocument/2006/docPropsVTypes">
  <TotalTime>42789</TotalTime>
  <Words>3334</Words>
  <Application>Microsoft Macintosh PowerPoint</Application>
  <PresentationFormat>Widescreen</PresentationFormat>
  <Paragraphs>339</Paragraphs>
  <Slides>25</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ＭＳ Ｐゴシック</vt:lpstr>
      <vt:lpstr>Arial</vt:lpstr>
      <vt:lpstr>Avenir Roman</vt:lpstr>
      <vt:lpstr>Calibri</vt:lpstr>
      <vt:lpstr>Courier New</vt:lpstr>
      <vt:lpstr>Gill Sans MT</vt:lpstr>
      <vt:lpstr>Helvetica</vt:lpstr>
      <vt:lpstr>Helvetica Light</vt:lpstr>
      <vt:lpstr>QHTXD F+ Frutiger</vt:lpstr>
      <vt:lpstr>Times New Roman</vt:lpstr>
      <vt:lpstr>Wingdings</vt:lpstr>
      <vt:lpstr>Office Theme</vt:lpstr>
      <vt:lpstr>PowerPoint Presentation</vt:lpstr>
      <vt:lpstr>Outline of training</vt:lpstr>
      <vt:lpstr>Oral PrEP: the basics</vt:lpstr>
      <vt:lpstr>Oral PrEP</vt:lpstr>
      <vt:lpstr>Oral PrEP (cont.)</vt:lpstr>
      <vt:lpstr>Defining substantial risk of HIV infection</vt:lpstr>
      <vt:lpstr> Whom is oral PrEP intended for? </vt:lpstr>
      <vt:lpstr>Substantial risk of HIV infection in context</vt:lpstr>
      <vt:lpstr>Oral PrEP in pregnancy: guidelines vary*</vt:lpstr>
      <vt:lpstr>PowerPoint Presentation</vt:lpstr>
      <vt:lpstr>Combination prevention</vt:lpstr>
      <vt:lpstr>What does PrEP NOT protect against?</vt:lpstr>
      <vt:lpstr>PowerPoint Presentation</vt:lpstr>
      <vt:lpstr>PowerPoint Presentation</vt:lpstr>
      <vt:lpstr>Oral PrEP: Efficacy and adherence </vt:lpstr>
      <vt:lpstr>Oral PrEP: Efficacy and adherence (cont.)</vt:lpstr>
      <vt:lpstr>Treatment as prevention: ART efficacy/adherence</vt:lpstr>
      <vt:lpstr>Oral PrEP and efficacy</vt:lpstr>
      <vt:lpstr>What is the difference between PrEP, PEP, and ART?</vt:lpstr>
      <vt:lpstr>PowerPoint Presentation</vt:lpstr>
      <vt:lpstr>Overview of  country-specific guidelines* </vt:lpstr>
      <vt:lpstr>A brief history: key landmarks*</vt:lpstr>
      <vt:lpstr>Oral PrEP introduction in South Africa* </vt:lpstr>
      <vt:lpstr>Starting and stopping oral PrEP (SA guidelines)* </vt:lpstr>
      <vt:lpstr>PowerPoint Presentation</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Megan Dunbar</cp:lastModifiedBy>
  <cp:revision>1176</cp:revision>
  <cp:lastPrinted>2018-04-16T15:09:58Z</cp:lastPrinted>
  <dcterms:created xsi:type="dcterms:W3CDTF">2015-05-29T10:17:29Z</dcterms:created>
  <dcterms:modified xsi:type="dcterms:W3CDTF">2018-12-05T19:12:33Z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