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0233600" cy="4023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Ridgeway" initials="KR" lastIdx="1" clrIdx="0">
    <p:extLst>
      <p:ext uri="{19B8F6BF-5375-455C-9EA6-DF929625EA0E}">
        <p15:presenceInfo xmlns:p15="http://schemas.microsoft.com/office/powerpoint/2012/main" userId="S-1-5-21-3003367119-45151493-406046460-37939" providerId="AD"/>
      </p:ext>
    </p:extLst>
  </p:cmAuthor>
  <p:cmAuthor id="2" name="Michele Lanham" initials="ML" lastIdx="15" clrIdx="1">
    <p:extLst>
      <p:ext uri="{19B8F6BF-5375-455C-9EA6-DF929625EA0E}">
        <p15:presenceInfo xmlns:p15="http://schemas.microsoft.com/office/powerpoint/2012/main" userId="S-1-5-21-3003367119-45151493-406046460-40474" providerId="AD"/>
      </p:ext>
    </p:extLst>
  </p:cmAuthor>
  <p:cmAuthor id="3" name="Suzanne Fischer" initials="SF" lastIdx="5" clrIdx="2">
    <p:extLst>
      <p:ext uri="{19B8F6BF-5375-455C-9EA6-DF929625EA0E}">
        <p15:presenceInfo xmlns:p15="http://schemas.microsoft.com/office/powerpoint/2012/main" userId="S-1-5-21-3003367119-45151493-406046460-37686" providerId="AD"/>
      </p:ext>
    </p:extLst>
  </p:cmAuthor>
  <p:cmAuthor id="4" name="Definate Nhamo" initials="DN" lastIdx="5" clrIdx="3">
    <p:extLst>
      <p:ext uri="{19B8F6BF-5375-455C-9EA6-DF929625EA0E}">
        <p15:presenceInfo xmlns:p15="http://schemas.microsoft.com/office/powerpoint/2012/main" userId="7c0da9f1382272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94B"/>
    <a:srgbClr val="178793"/>
    <a:srgbClr val="D8D8C6"/>
    <a:srgbClr val="2BBBBB"/>
    <a:srgbClr val="6EDCE8"/>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118" autoAdjust="0"/>
    <p:restoredTop sz="94660"/>
  </p:normalViewPr>
  <p:slideViewPr>
    <p:cSldViewPr snapToGrid="0">
      <p:cViewPr varScale="1">
        <p:scale>
          <a:sx n="19" d="100"/>
          <a:sy n="19" d="100"/>
        </p:scale>
        <p:origin x="3448"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Stankevitz\OneDrive%20-%20FHI%20360\OPTIONS\KAP%20Survey\Zim\Analysis\ZimKAPDescriptiveResults-v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fhi360web-my.sharepoint.com/personal/kstankevitz_fhi360_org/Documents/OPTIONS/KAP%20Survey/Zim/Analysis/ZimKAPDescriptiveResults-FIN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fhi360web-my.sharepoint.com/personal/kstankevitz_fhi360_org/Documents/OPTIONS/KAP%20Survey/Zim/Analysis/ZimKAPDescriptiveResults-FIN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fhi360web-my.sharepoint.com/personal/kstankevitz_fhi360_org/Documents/OPTIONS/KAP%20Survey/Zim/Analysis/ZimKAPDescriptiveResults-FIN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fhi360web-my.sharepoint.com/personal/kstankevitz_fhi360_org/Documents/OPTIONS/KAP%20Survey/Zim/Analysis/ZimKAPDescriptiveResults-FINA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fhi360web-my.sharepoint.com/personal/kstankevitz_fhi360_org/Documents/OPTIONS/KAP%20Survey/Zim/Analysis/ZimKAPDescriptiveResults-FINA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fhi360web-my.sharepoint.com/personal/kstankevitz_fhi360_org/Documents/OPTIONS/KAP%20Survey/Zim/Analysis/ZimKAPDescriptiveResults-FINAL.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3360" b="0" i="0" u="none" strike="noStrike" kern="1200" spc="0" baseline="0">
                <a:solidFill>
                  <a:srgbClr val="10394B"/>
                </a:solidFill>
                <a:latin typeface="+mn-lt"/>
                <a:ea typeface="+mn-ea"/>
                <a:cs typeface="Arial" panose="020B0604020202020204" pitchFamily="34" charset="0"/>
              </a:defRPr>
            </a:pPr>
            <a:r>
              <a:rPr lang="en-US" sz="3360" b="0" i="1" u="none" strike="noStrike" baseline="0" dirty="0">
                <a:effectLst/>
              </a:rPr>
              <a:t>Figure 1</a:t>
            </a:r>
            <a:endParaRPr lang="en-US" sz="3360" b="0" i="0" u="none" strike="noStrike" baseline="0" dirty="0">
              <a:effectLst/>
            </a:endParaRPr>
          </a:p>
          <a:p>
            <a:pPr>
              <a:defRPr/>
            </a:pPr>
            <a:r>
              <a:rPr lang="en-US" dirty="0"/>
              <a:t>Provider Type (n=127)</a:t>
            </a:r>
            <a:endParaRPr lang="en-US" i="1" dirty="0"/>
          </a:p>
        </c:rich>
      </c:tx>
      <c:layout>
        <c:manualLayout>
          <c:xMode val="edge"/>
          <c:yMode val="edge"/>
          <c:x val="0.18706930689450565"/>
          <c:y val="2.7710138856160377E-2"/>
        </c:manualLayout>
      </c:layout>
      <c:overlay val="0"/>
      <c:spPr>
        <a:noFill/>
        <a:ln>
          <a:noFill/>
        </a:ln>
        <a:effectLst/>
      </c:spPr>
      <c:txPr>
        <a:bodyPr rot="0" spcFirstLastPara="1" vertOverflow="ellipsis" vert="horz" wrap="square" anchor="ctr" anchorCtr="1"/>
        <a:lstStyle/>
        <a:p>
          <a:pPr>
            <a:defRPr lang="en-US" sz="3360" b="0" i="0" u="none" strike="noStrike" kern="1200" spc="0" baseline="0">
              <a:solidFill>
                <a:srgbClr val="10394B"/>
              </a:solidFill>
              <a:latin typeface="+mn-lt"/>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008080"/>
            </a:solidFill>
            <a:ln>
              <a:solidFill>
                <a:schemeClr val="tx1">
                  <a:lumMod val="75000"/>
                  <a:lumOff val="25000"/>
                </a:schemeClr>
              </a:solidFill>
            </a:ln>
            <a:effectLst/>
          </c:spPr>
          <c:invertIfNegative val="0"/>
          <c:dLbls>
            <c:spPr>
              <a:noFill/>
              <a:ln>
                <a:noFill/>
              </a:ln>
              <a:effectLst/>
            </c:spPr>
            <c:txPr>
              <a:bodyPr rot="0" spcFirstLastPara="1" vertOverflow="ellipsis" vert="horz" wrap="square" anchor="ctr" anchorCtr="1"/>
              <a:lstStyle/>
              <a:p>
                <a:pPr>
                  <a:defRPr lang="en-US" sz="2800" b="0" i="0" u="none" strike="noStrike" kern="1200" baseline="0">
                    <a:solidFill>
                      <a:srgbClr val="10394B"/>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Peer Educators</c:v>
                </c:pt>
                <c:pt idx="1">
                  <c:v>Village health workers</c:v>
                </c:pt>
                <c:pt idx="2">
                  <c:v>Pharmacists</c:v>
                </c:pt>
                <c:pt idx="3">
                  <c:v>Clinicians</c:v>
                </c:pt>
                <c:pt idx="4">
                  <c:v>Counselors</c:v>
                </c:pt>
                <c:pt idx="5">
                  <c:v>Nurses</c:v>
                </c:pt>
              </c:strCache>
            </c:strRef>
          </c:cat>
          <c:val>
            <c:numRef>
              <c:f>Sheet1!$B$4:$B$9</c:f>
              <c:numCache>
                <c:formatCode>General</c:formatCode>
                <c:ptCount val="6"/>
                <c:pt idx="0">
                  <c:v>4</c:v>
                </c:pt>
                <c:pt idx="1">
                  <c:v>14</c:v>
                </c:pt>
                <c:pt idx="2">
                  <c:v>17</c:v>
                </c:pt>
                <c:pt idx="3">
                  <c:v>20</c:v>
                </c:pt>
                <c:pt idx="4">
                  <c:v>24</c:v>
                </c:pt>
                <c:pt idx="5">
                  <c:v>48</c:v>
                </c:pt>
              </c:numCache>
            </c:numRef>
          </c:val>
          <c:extLst>
            <c:ext xmlns:c16="http://schemas.microsoft.com/office/drawing/2014/chart" uri="{C3380CC4-5D6E-409C-BE32-E72D297353CC}">
              <c16:uniqueId val="{00000000-12CE-C348-8645-85C1CB2C0E6D}"/>
            </c:ext>
          </c:extLst>
        </c:ser>
        <c:dLbls>
          <c:dLblPos val="outEnd"/>
          <c:showLegendKey val="0"/>
          <c:showVal val="1"/>
          <c:showCatName val="0"/>
          <c:showSerName val="0"/>
          <c:showPercent val="0"/>
          <c:showBubbleSize val="0"/>
        </c:dLbls>
        <c:gapWidth val="39"/>
        <c:axId val="2104592952"/>
        <c:axId val="2104579448"/>
      </c:barChart>
      <c:catAx>
        <c:axId val="2104592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2800" b="0" i="0" u="none" strike="noStrike" kern="1200" baseline="0">
                <a:solidFill>
                  <a:srgbClr val="10394B"/>
                </a:solidFill>
                <a:latin typeface="+mn-lt"/>
                <a:ea typeface="+mn-ea"/>
                <a:cs typeface="Arial" panose="020B0604020202020204" pitchFamily="34" charset="0"/>
              </a:defRPr>
            </a:pPr>
            <a:endParaRPr lang="en-US"/>
          </a:p>
        </c:txPr>
        <c:crossAx val="2104579448"/>
        <c:crosses val="autoZero"/>
        <c:auto val="1"/>
        <c:lblAlgn val="ctr"/>
        <c:lblOffset val="100"/>
        <c:noMultiLvlLbl val="0"/>
      </c:catAx>
      <c:valAx>
        <c:axId val="2104579448"/>
        <c:scaling>
          <c:orientation val="minMax"/>
        </c:scaling>
        <c:delete val="1"/>
        <c:axPos val="b"/>
        <c:numFmt formatCode="General" sourceLinked="1"/>
        <c:majorTickMark val="none"/>
        <c:minorTickMark val="none"/>
        <c:tickLblPos val="nextTo"/>
        <c:crossAx val="21045929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US" sz="2800" kern="1200">
          <a:solidFill>
            <a:srgbClr val="10394B"/>
          </a:solidFill>
          <a:latin typeface="+mn-lt"/>
          <a:ea typeface="+mn-ea"/>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sz="3360" b="0" i="1" u="none" strike="noStrike" baseline="0" dirty="0">
                <a:effectLst/>
              </a:rPr>
              <a:t>Figure 2</a:t>
            </a:r>
            <a:r>
              <a:rPr lang="en-US" sz="3360" b="0" i="0" u="none" strike="noStrike" baseline="0" dirty="0"/>
              <a:t> </a:t>
            </a:r>
          </a:p>
          <a:p>
            <a:pPr>
              <a:defRPr/>
            </a:pPr>
            <a:r>
              <a:rPr lang="en-US" dirty="0"/>
              <a:t> Are you familiar with oral pre-exposure prophylaxis (PrEP) for HIV prevention? (n=127)</a:t>
            </a:r>
            <a:endParaRPr lang="en-US" i="1" dirty="0"/>
          </a:p>
        </c:rich>
      </c:tx>
      <c:layout>
        <c:manualLayout>
          <c:xMode val="edge"/>
          <c:yMode val="edge"/>
          <c:x val="0.13688390545267334"/>
          <c:y val="1.4008328889089884E-2"/>
        </c:manualLayout>
      </c:layout>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Sheet2!$B$1</c:f>
              <c:strCache>
                <c:ptCount val="1"/>
              </c:strCache>
            </c:strRef>
          </c:tx>
          <c:spPr>
            <a:solidFill>
              <a:srgbClr val="008080"/>
            </a:solidFill>
            <a:ln>
              <a:solidFill>
                <a:schemeClr val="tx1">
                  <a:lumMod val="75000"/>
                  <a:lumOff val="25000"/>
                </a:schemeClr>
              </a:solidFill>
            </a:ln>
          </c:spPr>
          <c:dPt>
            <c:idx val="0"/>
            <c:bubble3D val="0"/>
            <c:spPr>
              <a:solidFill>
                <a:srgbClr val="008080"/>
              </a:solidFill>
              <a:ln>
                <a:solidFill>
                  <a:schemeClr val="tx1">
                    <a:lumMod val="75000"/>
                    <a:lumOff val="25000"/>
                  </a:schemeClr>
                </a:solidFill>
              </a:ln>
              <a:effectLst/>
            </c:spPr>
            <c:extLst>
              <c:ext xmlns:c16="http://schemas.microsoft.com/office/drawing/2014/chart" uri="{C3380CC4-5D6E-409C-BE32-E72D297353CC}">
                <c16:uniqueId val="{00000001-8321-594A-A988-000C3785A588}"/>
              </c:ext>
            </c:extLst>
          </c:dPt>
          <c:dPt>
            <c:idx val="1"/>
            <c:bubble3D val="0"/>
            <c:spPr>
              <a:solidFill>
                <a:schemeClr val="bg1">
                  <a:lumMod val="65000"/>
                </a:schemeClr>
              </a:solidFill>
              <a:ln>
                <a:solidFill>
                  <a:schemeClr val="tx1">
                    <a:lumMod val="75000"/>
                    <a:lumOff val="25000"/>
                  </a:schemeClr>
                </a:solidFill>
              </a:ln>
              <a:effectLst/>
            </c:spPr>
            <c:extLst>
              <c:ext xmlns:c16="http://schemas.microsoft.com/office/drawing/2014/chart" uri="{C3380CC4-5D6E-409C-BE32-E72D297353CC}">
                <c16:uniqueId val="{00000003-8321-594A-A988-000C3785A588}"/>
              </c:ext>
            </c:extLst>
          </c:dPt>
          <c:dLbls>
            <c:dLbl>
              <c:idx val="0"/>
              <c:layout>
                <c:manualLayout>
                  <c:x val="0.15769001155739201"/>
                  <c:y val="7.5031544476657094E-2"/>
                </c:manualLayout>
              </c:layout>
              <c:tx>
                <c:rich>
                  <a:bodyPr/>
                  <a:lstStyle/>
                  <a:p>
                    <a:r>
                      <a:rPr lang="en-US" dirty="0"/>
                      <a:t>Yes, </a:t>
                    </a:r>
                    <a:fld id="{BBEF1EED-83F2-421C-BCBF-D6DC8487088D}" type="VALUE">
                      <a:rPr lang="en-US"/>
                      <a:pPr/>
                      <a:t>[VALUE]</a:t>
                    </a:fld>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12002244589344088"/>
                      <c:h val="8.2498969617429155E-2"/>
                    </c:manualLayout>
                  </c15:layout>
                  <c15:dlblFieldTable/>
                  <c15:showDataLabelsRange val="0"/>
                </c:ext>
                <c:ext xmlns:c16="http://schemas.microsoft.com/office/drawing/2014/chart" uri="{C3380CC4-5D6E-409C-BE32-E72D297353CC}">
                  <c16:uniqueId val="{00000001-8321-594A-A988-000C3785A588}"/>
                </c:ext>
              </c:extLst>
            </c:dLbl>
            <c:dLbl>
              <c:idx val="1"/>
              <c:layout>
                <c:manualLayout>
                  <c:x val="-0.127169364159187"/>
                  <c:y val="-7.5031544476657094E-2"/>
                </c:manualLayout>
              </c:layout>
              <c:tx>
                <c:rich>
                  <a:bodyPr/>
                  <a:lstStyle/>
                  <a:p>
                    <a:r>
                      <a:rPr lang="en-US" dirty="0"/>
                      <a:t>No, </a:t>
                    </a:r>
                    <a:fld id="{56151852-80F9-4684-BB8E-6CEDA24879CC}"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321-594A-A988-000C3785A588}"/>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Sheet2!$A$2:$A$3</c:f>
              <c:strCache>
                <c:ptCount val="2"/>
                <c:pt idx="0">
                  <c:v>Yes</c:v>
                </c:pt>
                <c:pt idx="1">
                  <c:v>No</c:v>
                </c:pt>
              </c:strCache>
            </c:strRef>
          </c:cat>
          <c:val>
            <c:numRef>
              <c:f>Sheet2!$B$2:$B$3</c:f>
              <c:numCache>
                <c:formatCode>General</c:formatCode>
                <c:ptCount val="2"/>
                <c:pt idx="0">
                  <c:v>98</c:v>
                </c:pt>
                <c:pt idx="1">
                  <c:v>29</c:v>
                </c:pt>
              </c:numCache>
            </c:numRef>
          </c:val>
          <c:extLst>
            <c:ext xmlns:c16="http://schemas.microsoft.com/office/drawing/2014/chart" uri="{C3380CC4-5D6E-409C-BE32-E72D297353CC}">
              <c16:uniqueId val="{00000004-8321-594A-A988-000C3785A58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2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YOUNG WOMEN (AGES 18-24) </a:t>
            </a:r>
          </a:p>
        </c:rich>
      </c:tx>
      <c:layout>
        <c:manualLayout>
          <c:xMode val="edge"/>
          <c:yMode val="edge"/>
          <c:x val="0.13397400845727619"/>
          <c:y val="3.102623397803429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'Perceptions Vis'!$C$26</c:f>
              <c:strCache>
                <c:ptCount val="1"/>
                <c:pt idx="0">
                  <c:v>Yes</c:v>
                </c:pt>
              </c:strCache>
            </c:strRef>
          </c:tx>
          <c:spPr>
            <a:solidFill>
              <a:srgbClr val="2BBBBB"/>
            </a:solidFill>
            <a:ln>
              <a:solidFill>
                <a:schemeClr val="tx1">
                  <a:lumMod val="65000"/>
                  <a:lumOff val="35000"/>
                </a:schemeClr>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'Perceptions Vis'!$B$27:$B$34</c:f>
              <c:strCache>
                <c:ptCount val="8"/>
                <c:pt idx="0">
                  <c:v>If she changes sexual partners frequently</c:v>
                </c:pt>
                <c:pt idx="1">
                  <c:v>If she is involved in transactional sex</c:v>
                </c:pt>
                <c:pt idx="2">
                  <c:v>If she is unable / unwilling to use condoms consistently</c:v>
                </c:pt>
                <c:pt idx="3">
                  <c:v>If she is experiencing intimate partner violence</c:v>
                </c:pt>
                <c:pt idx="4">
                  <c:v>If she has a sexually transmitted infection</c:v>
                </c:pt>
                <c:pt idx="5">
                  <c:v>Any adolescent girl who requests PrEP</c:v>
                </c:pt>
                <c:pt idx="6">
                  <c:v>If she has a partner who is considerably older</c:v>
                </c:pt>
                <c:pt idx="7">
                  <c:v>If she is married</c:v>
                </c:pt>
              </c:strCache>
            </c:strRef>
          </c:cat>
          <c:val>
            <c:numRef>
              <c:f>'Perceptions Vis'!$C$27:$C$34</c:f>
              <c:numCache>
                <c:formatCode>General</c:formatCode>
                <c:ptCount val="8"/>
                <c:pt idx="0">
                  <c:v>122</c:v>
                </c:pt>
                <c:pt idx="1">
                  <c:v>116</c:v>
                </c:pt>
                <c:pt idx="2">
                  <c:v>111</c:v>
                </c:pt>
                <c:pt idx="3">
                  <c:v>109</c:v>
                </c:pt>
                <c:pt idx="4">
                  <c:v>98</c:v>
                </c:pt>
                <c:pt idx="5">
                  <c:v>94</c:v>
                </c:pt>
                <c:pt idx="6">
                  <c:v>68</c:v>
                </c:pt>
                <c:pt idx="7">
                  <c:v>69</c:v>
                </c:pt>
              </c:numCache>
            </c:numRef>
          </c:val>
          <c:extLst>
            <c:ext xmlns:c16="http://schemas.microsoft.com/office/drawing/2014/chart" uri="{C3380CC4-5D6E-409C-BE32-E72D297353CC}">
              <c16:uniqueId val="{00000000-3293-45DB-A6FC-4A3B3DDC8F44}"/>
            </c:ext>
          </c:extLst>
        </c:ser>
        <c:ser>
          <c:idx val="1"/>
          <c:order val="1"/>
          <c:tx>
            <c:strRef>
              <c:f>'Perceptions Vis'!$D$26</c:f>
              <c:strCache>
                <c:ptCount val="1"/>
                <c:pt idx="0">
                  <c:v>Maybe</c:v>
                </c:pt>
              </c:strCache>
            </c:strRef>
          </c:tx>
          <c:spPr>
            <a:solidFill>
              <a:srgbClr val="D8D8C6"/>
            </a:solidFill>
            <a:ln>
              <a:solidFill>
                <a:schemeClr val="tx1">
                  <a:lumMod val="65000"/>
                  <a:lumOff val="35000"/>
                </a:schemeClr>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'Perceptions Vis'!$B$27:$B$34</c:f>
              <c:strCache>
                <c:ptCount val="8"/>
                <c:pt idx="0">
                  <c:v>If she changes sexual partners frequently</c:v>
                </c:pt>
                <c:pt idx="1">
                  <c:v>If she is involved in transactional sex</c:v>
                </c:pt>
                <c:pt idx="2">
                  <c:v>If she is unable / unwilling to use condoms consistently</c:v>
                </c:pt>
                <c:pt idx="3">
                  <c:v>If she is experiencing intimate partner violence</c:v>
                </c:pt>
                <c:pt idx="4">
                  <c:v>If she has a sexually transmitted infection</c:v>
                </c:pt>
                <c:pt idx="5">
                  <c:v>Any adolescent girl who requests PrEP</c:v>
                </c:pt>
                <c:pt idx="6">
                  <c:v>If she has a partner who is considerably older</c:v>
                </c:pt>
                <c:pt idx="7">
                  <c:v>If she is married</c:v>
                </c:pt>
              </c:strCache>
            </c:strRef>
          </c:cat>
          <c:val>
            <c:numRef>
              <c:f>'Perceptions Vis'!$D$27:$D$34</c:f>
              <c:numCache>
                <c:formatCode>General</c:formatCode>
                <c:ptCount val="8"/>
                <c:pt idx="0">
                  <c:v>2</c:v>
                </c:pt>
                <c:pt idx="1">
                  <c:v>5</c:v>
                </c:pt>
                <c:pt idx="2">
                  <c:v>8</c:v>
                </c:pt>
                <c:pt idx="3">
                  <c:v>7</c:v>
                </c:pt>
                <c:pt idx="4">
                  <c:v>22</c:v>
                </c:pt>
                <c:pt idx="5">
                  <c:v>17</c:v>
                </c:pt>
                <c:pt idx="6">
                  <c:v>38</c:v>
                </c:pt>
                <c:pt idx="7">
                  <c:v>31</c:v>
                </c:pt>
              </c:numCache>
            </c:numRef>
          </c:val>
          <c:extLst>
            <c:ext xmlns:c16="http://schemas.microsoft.com/office/drawing/2014/chart" uri="{C3380CC4-5D6E-409C-BE32-E72D297353CC}">
              <c16:uniqueId val="{00000001-3293-45DB-A6FC-4A3B3DDC8F44}"/>
            </c:ext>
          </c:extLst>
        </c:ser>
        <c:ser>
          <c:idx val="2"/>
          <c:order val="2"/>
          <c:tx>
            <c:strRef>
              <c:f>'Perceptions Vis'!$E$26</c:f>
              <c:strCache>
                <c:ptCount val="1"/>
                <c:pt idx="0">
                  <c:v>No</c:v>
                </c:pt>
              </c:strCache>
            </c:strRef>
          </c:tx>
          <c:spPr>
            <a:solidFill>
              <a:schemeClr val="accent2">
                <a:lumMod val="60000"/>
                <a:lumOff val="40000"/>
              </a:schemeClr>
            </a:solidFill>
            <a:ln>
              <a:solidFill>
                <a:schemeClr val="tx1">
                  <a:lumMod val="65000"/>
                  <a:lumOff val="35000"/>
                </a:schemeClr>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'Perceptions Vis'!$B$27:$B$34</c:f>
              <c:strCache>
                <c:ptCount val="8"/>
                <c:pt idx="0">
                  <c:v>If she changes sexual partners frequently</c:v>
                </c:pt>
                <c:pt idx="1">
                  <c:v>If she is involved in transactional sex</c:v>
                </c:pt>
                <c:pt idx="2">
                  <c:v>If she is unable / unwilling to use condoms consistently</c:v>
                </c:pt>
                <c:pt idx="3">
                  <c:v>If she is experiencing intimate partner violence</c:v>
                </c:pt>
                <c:pt idx="4">
                  <c:v>If she has a sexually transmitted infection</c:v>
                </c:pt>
                <c:pt idx="5">
                  <c:v>Any adolescent girl who requests PrEP</c:v>
                </c:pt>
                <c:pt idx="6">
                  <c:v>If she has a partner who is considerably older</c:v>
                </c:pt>
                <c:pt idx="7">
                  <c:v>If she is married</c:v>
                </c:pt>
              </c:strCache>
            </c:strRef>
          </c:cat>
          <c:val>
            <c:numRef>
              <c:f>'Perceptions Vis'!$E$27:$E$34</c:f>
              <c:numCache>
                <c:formatCode>General</c:formatCode>
                <c:ptCount val="8"/>
                <c:pt idx="0">
                  <c:v>3</c:v>
                </c:pt>
                <c:pt idx="1">
                  <c:v>6</c:v>
                </c:pt>
                <c:pt idx="2">
                  <c:v>8</c:v>
                </c:pt>
                <c:pt idx="3">
                  <c:v>11</c:v>
                </c:pt>
                <c:pt idx="4">
                  <c:v>7</c:v>
                </c:pt>
                <c:pt idx="5">
                  <c:v>16</c:v>
                </c:pt>
                <c:pt idx="6">
                  <c:v>21</c:v>
                </c:pt>
                <c:pt idx="7">
                  <c:v>27</c:v>
                </c:pt>
              </c:numCache>
            </c:numRef>
          </c:val>
          <c:extLst>
            <c:ext xmlns:c16="http://schemas.microsoft.com/office/drawing/2014/chart" uri="{C3380CC4-5D6E-409C-BE32-E72D297353CC}">
              <c16:uniqueId val="{00000002-3293-45DB-A6FC-4A3B3DDC8F44}"/>
            </c:ext>
          </c:extLst>
        </c:ser>
        <c:dLbls>
          <c:dLblPos val="ctr"/>
          <c:showLegendKey val="0"/>
          <c:showVal val="1"/>
          <c:showCatName val="0"/>
          <c:showSerName val="0"/>
          <c:showPercent val="0"/>
          <c:showBubbleSize val="0"/>
        </c:dLbls>
        <c:gapWidth val="48"/>
        <c:overlap val="100"/>
        <c:axId val="607542184"/>
        <c:axId val="607535952"/>
      </c:barChart>
      <c:catAx>
        <c:axId val="607542184"/>
        <c:scaling>
          <c:orientation val="minMax"/>
        </c:scaling>
        <c:delete val="1"/>
        <c:axPos val="l"/>
        <c:numFmt formatCode="General" sourceLinked="1"/>
        <c:majorTickMark val="none"/>
        <c:minorTickMark val="none"/>
        <c:tickLblPos val="nextTo"/>
        <c:crossAx val="607535952"/>
        <c:crosses val="autoZero"/>
        <c:auto val="1"/>
        <c:lblAlgn val="ctr"/>
        <c:lblOffset val="100"/>
        <c:noMultiLvlLbl val="0"/>
      </c:catAx>
      <c:valAx>
        <c:axId val="607535952"/>
        <c:scaling>
          <c:orientation val="minMax"/>
        </c:scaling>
        <c:delete val="1"/>
        <c:axPos val="b"/>
        <c:numFmt formatCode="General" sourceLinked="1"/>
        <c:majorTickMark val="out"/>
        <c:minorTickMark val="none"/>
        <c:tickLblPos val="nextTo"/>
        <c:crossAx val="607542184"/>
        <c:crossesAt val="1"/>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ADOLESCENT </a:t>
            </a:r>
            <a:r>
              <a:rPr lang="en-US" sz="2000" dirty="0">
                <a:solidFill>
                  <a:srgbClr val="595959"/>
                </a:solidFill>
              </a:rPr>
              <a:t>GIRLS</a:t>
            </a:r>
            <a:r>
              <a:rPr lang="en-US" sz="2000" dirty="0"/>
              <a:t> (AGES 15-17)</a:t>
            </a:r>
          </a:p>
        </c:rich>
      </c:tx>
      <c:layout>
        <c:manualLayout>
          <c:xMode val="edge"/>
          <c:yMode val="edge"/>
          <c:x val="0.1036661777571921"/>
          <c:y val="3.78787878787878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'Perceptions Vis'!$F$26</c:f>
              <c:strCache>
                <c:ptCount val="1"/>
                <c:pt idx="0">
                  <c:v>No</c:v>
                </c:pt>
              </c:strCache>
            </c:strRef>
          </c:tx>
          <c:spPr>
            <a:solidFill>
              <a:schemeClr val="accent2">
                <a:lumMod val="60000"/>
                <a:lumOff val="40000"/>
              </a:schemeClr>
            </a:solidFill>
            <a:ln>
              <a:solidFill>
                <a:schemeClr val="tx1">
                  <a:lumMod val="65000"/>
                  <a:lumOff val="35000"/>
                </a:schemeClr>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'Perceptions Vis'!$F$27:$F$34</c:f>
              <c:numCache>
                <c:formatCode>General</c:formatCode>
                <c:ptCount val="8"/>
                <c:pt idx="0">
                  <c:v>2</c:v>
                </c:pt>
                <c:pt idx="1">
                  <c:v>3</c:v>
                </c:pt>
                <c:pt idx="2">
                  <c:v>5</c:v>
                </c:pt>
                <c:pt idx="3">
                  <c:v>15</c:v>
                </c:pt>
                <c:pt idx="4">
                  <c:v>8</c:v>
                </c:pt>
                <c:pt idx="5">
                  <c:v>16</c:v>
                </c:pt>
                <c:pt idx="6">
                  <c:v>23</c:v>
                </c:pt>
                <c:pt idx="7">
                  <c:v>25</c:v>
                </c:pt>
              </c:numCache>
            </c:numRef>
          </c:val>
          <c:extLst>
            <c:ext xmlns:c16="http://schemas.microsoft.com/office/drawing/2014/chart" uri="{C3380CC4-5D6E-409C-BE32-E72D297353CC}">
              <c16:uniqueId val="{00000000-07AD-4DB6-AA57-D1741F8B9791}"/>
            </c:ext>
          </c:extLst>
        </c:ser>
        <c:ser>
          <c:idx val="1"/>
          <c:order val="1"/>
          <c:tx>
            <c:strRef>
              <c:f>'Perceptions Vis'!$G$26</c:f>
              <c:strCache>
                <c:ptCount val="1"/>
                <c:pt idx="0">
                  <c:v>Maybe</c:v>
                </c:pt>
              </c:strCache>
            </c:strRef>
          </c:tx>
          <c:spPr>
            <a:solidFill>
              <a:srgbClr val="D8D8C6"/>
            </a:solidFill>
            <a:ln>
              <a:solidFill>
                <a:schemeClr val="tx1">
                  <a:lumMod val="65000"/>
                  <a:lumOff val="35000"/>
                </a:schemeClr>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'Perceptions Vis'!$G$27:$G$34</c:f>
              <c:numCache>
                <c:formatCode>General</c:formatCode>
                <c:ptCount val="8"/>
                <c:pt idx="0">
                  <c:v>3</c:v>
                </c:pt>
                <c:pt idx="1">
                  <c:v>6</c:v>
                </c:pt>
                <c:pt idx="2">
                  <c:v>9</c:v>
                </c:pt>
                <c:pt idx="3">
                  <c:v>8</c:v>
                </c:pt>
                <c:pt idx="4">
                  <c:v>19</c:v>
                </c:pt>
                <c:pt idx="5">
                  <c:v>24</c:v>
                </c:pt>
                <c:pt idx="6">
                  <c:v>36</c:v>
                </c:pt>
                <c:pt idx="7">
                  <c:v>39</c:v>
                </c:pt>
              </c:numCache>
            </c:numRef>
          </c:val>
          <c:extLst>
            <c:ext xmlns:c16="http://schemas.microsoft.com/office/drawing/2014/chart" uri="{C3380CC4-5D6E-409C-BE32-E72D297353CC}">
              <c16:uniqueId val="{00000001-07AD-4DB6-AA57-D1741F8B9791}"/>
            </c:ext>
          </c:extLst>
        </c:ser>
        <c:ser>
          <c:idx val="2"/>
          <c:order val="2"/>
          <c:tx>
            <c:strRef>
              <c:f>'Perceptions Vis'!$H$26</c:f>
              <c:strCache>
                <c:ptCount val="1"/>
                <c:pt idx="0">
                  <c:v>Yes</c:v>
                </c:pt>
              </c:strCache>
            </c:strRef>
          </c:tx>
          <c:spPr>
            <a:solidFill>
              <a:srgbClr val="2BBBBB"/>
            </a:solidFill>
            <a:ln>
              <a:solidFill>
                <a:schemeClr val="tx1">
                  <a:lumMod val="65000"/>
                  <a:lumOff val="35000"/>
                </a:schemeClr>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'Perceptions Vis'!$H$27:$H$34</c:f>
              <c:numCache>
                <c:formatCode>General</c:formatCode>
                <c:ptCount val="8"/>
                <c:pt idx="0">
                  <c:v>122</c:v>
                </c:pt>
                <c:pt idx="1">
                  <c:v>118</c:v>
                </c:pt>
                <c:pt idx="2">
                  <c:v>113</c:v>
                </c:pt>
                <c:pt idx="3">
                  <c:v>104</c:v>
                </c:pt>
                <c:pt idx="4">
                  <c:v>100</c:v>
                </c:pt>
                <c:pt idx="5">
                  <c:v>87</c:v>
                </c:pt>
                <c:pt idx="6">
                  <c:v>68</c:v>
                </c:pt>
                <c:pt idx="7">
                  <c:v>63</c:v>
                </c:pt>
              </c:numCache>
            </c:numRef>
          </c:val>
          <c:extLst>
            <c:ext xmlns:c16="http://schemas.microsoft.com/office/drawing/2014/chart" uri="{C3380CC4-5D6E-409C-BE32-E72D297353CC}">
              <c16:uniqueId val="{00000002-07AD-4DB6-AA57-D1741F8B9791}"/>
            </c:ext>
          </c:extLst>
        </c:ser>
        <c:dLbls>
          <c:dLblPos val="ctr"/>
          <c:showLegendKey val="0"/>
          <c:showVal val="1"/>
          <c:showCatName val="0"/>
          <c:showSerName val="0"/>
          <c:showPercent val="0"/>
          <c:showBubbleSize val="0"/>
        </c:dLbls>
        <c:gapWidth val="48"/>
        <c:overlap val="100"/>
        <c:axId val="607542184"/>
        <c:axId val="607535952"/>
      </c:barChart>
      <c:catAx>
        <c:axId val="607542184"/>
        <c:scaling>
          <c:orientation val="minMax"/>
        </c:scaling>
        <c:delete val="1"/>
        <c:axPos val="l"/>
        <c:numFmt formatCode="General" sourceLinked="1"/>
        <c:majorTickMark val="none"/>
        <c:minorTickMark val="none"/>
        <c:tickLblPos val="nextTo"/>
        <c:crossAx val="607535952"/>
        <c:crosses val="autoZero"/>
        <c:auto val="1"/>
        <c:lblAlgn val="ctr"/>
        <c:lblOffset val="100"/>
        <c:noMultiLvlLbl val="0"/>
      </c:catAx>
      <c:valAx>
        <c:axId val="607535952"/>
        <c:scaling>
          <c:orientation val="minMax"/>
        </c:scaling>
        <c:delete val="1"/>
        <c:axPos val="b"/>
        <c:numFmt formatCode="General" sourceLinked="1"/>
        <c:majorTickMark val="out"/>
        <c:minorTickMark val="none"/>
        <c:tickLblPos val="nextTo"/>
        <c:crossAx val="6075421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0"/>
          <c:spPr>
            <a:solidFill>
              <a:schemeClr val="bg1">
                <a:lumMod val="95000"/>
              </a:schemeClr>
            </a:solidFill>
          </c:spPr>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A9BE-4E48-97C0-911E1D4C9BFE}"/>
              </c:ext>
            </c:extLst>
          </c:dPt>
          <c:dPt>
            <c:idx val="1"/>
            <c:bubble3D val="0"/>
            <c:explosion val="19"/>
            <c:spPr>
              <a:solidFill>
                <a:srgbClr val="2BBBBB"/>
              </a:solidFill>
              <a:ln w="19050">
                <a:solidFill>
                  <a:schemeClr val="lt1"/>
                </a:solidFill>
              </a:ln>
              <a:effectLst/>
            </c:spPr>
            <c:extLst>
              <c:ext xmlns:c16="http://schemas.microsoft.com/office/drawing/2014/chart" uri="{C3380CC4-5D6E-409C-BE32-E72D297353CC}">
                <c16:uniqueId val="{00000003-A9BE-4E48-97C0-911E1D4C9BFE}"/>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5-A9BE-4E48-97C0-911E1D4C9BFE}"/>
              </c:ext>
            </c:extLst>
          </c:dPt>
          <c:dLbls>
            <c:dLbl>
              <c:idx val="0"/>
              <c:delete val="1"/>
              <c:extLst>
                <c:ext xmlns:c15="http://schemas.microsoft.com/office/drawing/2012/chart" uri="{CE6537A1-D6FC-4f65-9D91-7224C49458BB}"/>
                <c:ext xmlns:c16="http://schemas.microsoft.com/office/drawing/2014/chart" uri="{C3380CC4-5D6E-409C-BE32-E72D297353CC}">
                  <c16:uniqueId val="{00000001-A9BE-4E48-97C0-911E1D4C9BFE}"/>
                </c:ext>
              </c:extLst>
            </c:dLbl>
            <c:dLbl>
              <c:idx val="1"/>
              <c:layout>
                <c:manualLayout>
                  <c:x val="-0.15856490594925635"/>
                  <c:y val="-0.15697674418604651"/>
                </c:manualLayout>
              </c:layout>
              <c:tx>
                <c:rich>
                  <a:bodyPr/>
                  <a:lstStyle/>
                  <a:p>
                    <a:fld id="{25F1D9E7-B399-41C6-8E3D-72CF4ACD5E4C}" type="VALUE">
                      <a:rPr lang="en-US" sz="14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BE-4E48-97C0-911E1D4C9BFE}"/>
                </c:ext>
              </c:extLst>
            </c:dLbl>
            <c:dLbl>
              <c:idx val="2"/>
              <c:delete val="1"/>
              <c:extLst>
                <c:ext xmlns:c15="http://schemas.microsoft.com/office/drawing/2012/chart" uri="{CE6537A1-D6FC-4f65-9D91-7224C49458BB}"/>
                <c:ext xmlns:c16="http://schemas.microsoft.com/office/drawing/2014/chart" uri="{C3380CC4-5D6E-409C-BE32-E72D297353CC}">
                  <c16:uniqueId val="{00000005-A9BE-4E48-97C0-911E1D4C9BF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Sheet4!$L$7:$N$7</c:f>
              <c:numCache>
                <c:formatCode>0%</c:formatCode>
                <c:ptCount val="3"/>
                <c:pt idx="0" formatCode="General">
                  <c:v>0</c:v>
                </c:pt>
                <c:pt idx="1">
                  <c:v>0.41732283464566927</c:v>
                </c:pt>
                <c:pt idx="2">
                  <c:v>0.58267716535433078</c:v>
                </c:pt>
              </c:numCache>
            </c:numRef>
          </c:val>
          <c:extLst>
            <c:ext xmlns:c16="http://schemas.microsoft.com/office/drawing/2014/chart" uri="{C3380CC4-5D6E-409C-BE32-E72D297353CC}">
              <c16:uniqueId val="{00000006-A9BE-4E48-97C0-911E1D4C9BFE}"/>
            </c:ext>
          </c:extLst>
        </c:ser>
        <c:ser>
          <c:idx val="0"/>
          <c:order val="1"/>
          <c:spPr>
            <a:solidFill>
              <a:schemeClr val="bg1">
                <a:lumMod val="95000"/>
              </a:schemeClr>
            </a:solidFill>
          </c:spPr>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8-A9BE-4E48-97C0-911E1D4C9BFE}"/>
              </c:ext>
            </c:extLst>
          </c:dPt>
          <c:dPt>
            <c:idx val="1"/>
            <c:bubble3D val="0"/>
            <c:spPr>
              <a:solidFill>
                <a:srgbClr val="178793"/>
              </a:solidFill>
              <a:ln w="19050">
                <a:solidFill>
                  <a:schemeClr val="lt1"/>
                </a:solidFill>
              </a:ln>
              <a:effectLst/>
            </c:spPr>
            <c:extLst>
              <c:ext xmlns:c16="http://schemas.microsoft.com/office/drawing/2014/chart" uri="{C3380CC4-5D6E-409C-BE32-E72D297353CC}">
                <c16:uniqueId val="{0000000A-A9BE-4E48-97C0-911E1D4C9BFE}"/>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C-A9BE-4E48-97C0-911E1D4C9BFE}"/>
              </c:ext>
            </c:extLst>
          </c:dPt>
          <c:dLbls>
            <c:dLbl>
              <c:idx val="1"/>
              <c:layout>
                <c:manualLayout>
                  <c:x val="-0.27476842738407703"/>
                  <c:y val="-0.31255391767889479"/>
                </c:manualLayout>
              </c:layout>
              <c:tx>
                <c:rich>
                  <a:bodyPr/>
                  <a:lstStyle/>
                  <a:p>
                    <a:fld id="{43E1269A-1124-49EC-8F2B-76493CC860B4}" type="VALUE">
                      <a:rPr lang="en-US" sz="14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9BE-4E48-97C0-911E1D4C9BFE}"/>
                </c:ext>
              </c:extLst>
            </c:dLbl>
            <c:dLbl>
              <c:idx val="2"/>
              <c:delete val="1"/>
              <c:extLst>
                <c:ext xmlns:c15="http://schemas.microsoft.com/office/drawing/2012/chart" uri="{CE6537A1-D6FC-4f65-9D91-7224C49458BB}"/>
                <c:ext xmlns:c16="http://schemas.microsoft.com/office/drawing/2014/chart" uri="{C3380CC4-5D6E-409C-BE32-E72D297353CC}">
                  <c16:uniqueId val="{0000000C-A9BE-4E48-97C0-911E1D4C9BFE}"/>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Sheet4!$L$8:$N$8</c:f>
              <c:numCache>
                <c:formatCode>0%</c:formatCode>
                <c:ptCount val="3"/>
                <c:pt idx="1">
                  <c:v>0.50393700787401574</c:v>
                </c:pt>
                <c:pt idx="2">
                  <c:v>0.49606299212598426</c:v>
                </c:pt>
              </c:numCache>
            </c:numRef>
          </c:val>
          <c:extLst>
            <c:ext xmlns:c16="http://schemas.microsoft.com/office/drawing/2014/chart" uri="{C3380CC4-5D6E-409C-BE32-E72D297353CC}">
              <c16:uniqueId val="{0000000D-A9BE-4E48-97C0-911E1D4C9BFE}"/>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0"/>
          <c:tx>
            <c:strRef>
              <c:f>Sheet4!$L$5</c:f>
              <c:strCache>
                <c:ptCount val="1"/>
                <c:pt idx="0">
                  <c:v>Providing PrEP to adolescent girls would result in backlash from the community</c:v>
                </c:pt>
              </c:strCache>
            </c:strRef>
          </c:tx>
          <c:dPt>
            <c:idx val="0"/>
            <c:bubble3D val="0"/>
            <c:spPr>
              <a:solidFill>
                <a:srgbClr val="2BBBBB"/>
              </a:solidFill>
              <a:ln w="19050">
                <a:solidFill>
                  <a:schemeClr val="lt1"/>
                </a:solidFill>
              </a:ln>
              <a:effectLst/>
            </c:spPr>
            <c:extLst>
              <c:ext xmlns:c16="http://schemas.microsoft.com/office/drawing/2014/chart" uri="{C3380CC4-5D6E-409C-BE32-E72D297353CC}">
                <c16:uniqueId val="{00000001-F08D-410D-A6D6-E7316F1478F6}"/>
              </c:ext>
            </c:extLst>
          </c:dPt>
          <c:dPt>
            <c:idx val="1"/>
            <c:bubble3D val="0"/>
            <c:explosion val="19"/>
            <c:spPr>
              <a:solidFill>
                <a:schemeClr val="bg1">
                  <a:lumMod val="95000"/>
                </a:schemeClr>
              </a:solidFill>
              <a:ln w="19050">
                <a:solidFill>
                  <a:schemeClr val="lt1"/>
                </a:solidFill>
              </a:ln>
              <a:effectLst/>
            </c:spPr>
            <c:extLst>
              <c:ext xmlns:c16="http://schemas.microsoft.com/office/drawing/2014/chart" uri="{C3380CC4-5D6E-409C-BE32-E72D297353CC}">
                <c16:uniqueId val="{00000003-F08D-410D-A6D6-E7316F1478F6}"/>
              </c:ext>
            </c:extLst>
          </c:dPt>
          <c:dLbls>
            <c:dLbl>
              <c:idx val="0"/>
              <c:layout>
                <c:manualLayout>
                  <c:x val="-0.16481490594925635"/>
                  <c:y val="-0.16483626319965819"/>
                </c:manualLayout>
              </c:layout>
              <c:tx>
                <c:rich>
                  <a:bodyPr/>
                  <a:lstStyle/>
                  <a:p>
                    <a:fld id="{7793C4AF-9B56-4976-BA9A-7223A11EC4E5}" type="VALUE">
                      <a:rPr lang="en-US" sz="14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8D-410D-A6D6-E7316F1478F6}"/>
                </c:ext>
              </c:extLst>
            </c:dLbl>
            <c:dLbl>
              <c:idx val="1"/>
              <c:delete val="1"/>
              <c:extLst>
                <c:ext xmlns:c15="http://schemas.microsoft.com/office/drawing/2012/chart" uri="{CE6537A1-D6FC-4f65-9D91-7224C49458BB}"/>
                <c:ext xmlns:c16="http://schemas.microsoft.com/office/drawing/2014/chart" uri="{C3380CC4-5D6E-409C-BE32-E72D297353CC}">
                  <c16:uniqueId val="{00000003-F08D-410D-A6D6-E7316F1478F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Sheet4!$M$5:$N$5</c:f>
              <c:numCache>
                <c:formatCode>0%</c:formatCode>
                <c:ptCount val="2"/>
                <c:pt idx="0">
                  <c:v>0.43307086614173229</c:v>
                </c:pt>
                <c:pt idx="1">
                  <c:v>0.56692913385826771</c:v>
                </c:pt>
              </c:numCache>
            </c:numRef>
          </c:val>
          <c:extLst>
            <c:ext xmlns:c16="http://schemas.microsoft.com/office/drawing/2014/chart" uri="{C3380CC4-5D6E-409C-BE32-E72D297353CC}">
              <c16:uniqueId val="{00000004-F08D-410D-A6D6-E7316F1478F6}"/>
            </c:ext>
          </c:extLst>
        </c:ser>
        <c:ser>
          <c:idx val="0"/>
          <c:order val="1"/>
          <c:tx>
            <c:strRef>
              <c:f>Sheet4!$L$6</c:f>
              <c:strCache>
                <c:ptCount val="1"/>
                <c:pt idx="0">
                  <c:v>AY</c:v>
                </c:pt>
              </c:strCache>
            </c:strRef>
          </c:tx>
          <c:dPt>
            <c:idx val="0"/>
            <c:bubble3D val="0"/>
            <c:spPr>
              <a:solidFill>
                <a:srgbClr val="178793"/>
              </a:solidFill>
              <a:ln w="19050">
                <a:solidFill>
                  <a:schemeClr val="lt1"/>
                </a:solidFill>
              </a:ln>
              <a:effectLst/>
            </c:spPr>
            <c:extLst>
              <c:ext xmlns:c16="http://schemas.microsoft.com/office/drawing/2014/chart" uri="{C3380CC4-5D6E-409C-BE32-E72D297353CC}">
                <c16:uniqueId val="{00000006-F08D-410D-A6D6-E7316F1478F6}"/>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8-F08D-410D-A6D6-E7316F1478F6}"/>
              </c:ext>
            </c:extLst>
          </c:dPt>
          <c:dLbls>
            <c:dLbl>
              <c:idx val="0"/>
              <c:layout>
                <c:manualLayout>
                  <c:x val="-0.21990731627296589"/>
                  <c:y val="-0.49913858878105355"/>
                </c:manualLayout>
              </c:layout>
              <c:tx>
                <c:rich>
                  <a:bodyPr/>
                  <a:lstStyle/>
                  <a:p>
                    <a:fld id="{BC391490-2A1F-43B7-AF82-D36B2923EDB2}" type="VALUE">
                      <a:rPr lang="en-US" sz="14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08D-410D-A6D6-E7316F1478F6}"/>
                </c:ext>
              </c:extLst>
            </c:dLbl>
            <c:dLbl>
              <c:idx val="1"/>
              <c:delete val="1"/>
              <c:extLst>
                <c:ext xmlns:c15="http://schemas.microsoft.com/office/drawing/2012/chart" uri="{CE6537A1-D6FC-4f65-9D91-7224C49458BB}"/>
                <c:ext xmlns:c16="http://schemas.microsoft.com/office/drawing/2014/chart" uri="{C3380CC4-5D6E-409C-BE32-E72D297353CC}">
                  <c16:uniqueId val="{00000008-F08D-410D-A6D6-E7316F1478F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Sheet4!$M$6:$N$6</c:f>
              <c:numCache>
                <c:formatCode>0%</c:formatCode>
                <c:ptCount val="2"/>
                <c:pt idx="0">
                  <c:v>0.69291338582677164</c:v>
                </c:pt>
                <c:pt idx="1">
                  <c:v>0.30708661417322836</c:v>
                </c:pt>
              </c:numCache>
            </c:numRef>
          </c:val>
          <c:extLst>
            <c:ext xmlns:c16="http://schemas.microsoft.com/office/drawing/2014/chart" uri="{C3380CC4-5D6E-409C-BE32-E72D297353CC}">
              <c16:uniqueId val="{00000009-F08D-410D-A6D6-E7316F1478F6}"/>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0"/>
          <c:spPr>
            <a:solidFill>
              <a:schemeClr val="bg1">
                <a:lumMod val="95000"/>
              </a:schemeClr>
            </a:solidFill>
          </c:spPr>
          <c:dPt>
            <c:idx val="0"/>
            <c:bubble3D val="0"/>
            <c:spPr>
              <a:solidFill>
                <a:srgbClr val="2BBBBB"/>
              </a:solidFill>
              <a:ln w="19050">
                <a:solidFill>
                  <a:schemeClr val="lt1"/>
                </a:solidFill>
              </a:ln>
              <a:effectLst/>
            </c:spPr>
            <c:extLst>
              <c:ext xmlns:c16="http://schemas.microsoft.com/office/drawing/2014/chart" uri="{C3380CC4-5D6E-409C-BE32-E72D297353CC}">
                <c16:uniqueId val="{00000001-580E-4D5E-8A72-DF83F9CF4C91}"/>
              </c:ext>
            </c:extLst>
          </c:dPt>
          <c:dPt>
            <c:idx val="1"/>
            <c:bubble3D val="0"/>
            <c:explosion val="19"/>
            <c:spPr>
              <a:solidFill>
                <a:schemeClr val="bg1">
                  <a:lumMod val="95000"/>
                </a:schemeClr>
              </a:solidFill>
              <a:ln w="19050">
                <a:solidFill>
                  <a:schemeClr val="lt1"/>
                </a:solidFill>
              </a:ln>
              <a:effectLst/>
            </c:spPr>
            <c:extLst>
              <c:ext xmlns:c16="http://schemas.microsoft.com/office/drawing/2014/chart" uri="{C3380CC4-5D6E-409C-BE32-E72D297353CC}">
                <c16:uniqueId val="{00000003-580E-4D5E-8A72-DF83F9CF4C91}"/>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5-580E-4D5E-8A72-DF83F9CF4C91}"/>
              </c:ext>
            </c:extLst>
          </c:dPt>
          <c:dLbls>
            <c:dLbl>
              <c:idx val="0"/>
              <c:layout>
                <c:manualLayout>
                  <c:x val="-0.12407398293963261"/>
                  <c:y val="-9.8330586583653817E-2"/>
                </c:manualLayout>
              </c:layout>
              <c:tx>
                <c:rich>
                  <a:bodyPr/>
                  <a:lstStyle/>
                  <a:p>
                    <a:fld id="{68D1FA3F-DAD1-40E4-952D-CEB6B4D16C46}" type="VALUE">
                      <a:rPr lang="en-US" sz="14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0E-4D5E-8A72-DF83F9CF4C91}"/>
                </c:ext>
              </c:extLst>
            </c:dLbl>
            <c:dLbl>
              <c:idx val="1"/>
              <c:delete val="1"/>
              <c:extLst>
                <c:ext xmlns:c15="http://schemas.microsoft.com/office/drawing/2012/chart" uri="{CE6537A1-D6FC-4f65-9D91-7224C49458BB}"/>
                <c:ext xmlns:c16="http://schemas.microsoft.com/office/drawing/2014/chart" uri="{C3380CC4-5D6E-409C-BE32-E72D297353CC}">
                  <c16:uniqueId val="{00000003-580E-4D5E-8A72-DF83F9CF4C91}"/>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Sheet4!$M$10:$N$10</c:f>
              <c:numCache>
                <c:formatCode>0%</c:formatCode>
                <c:ptCount val="2"/>
                <c:pt idx="0">
                  <c:v>0.31496062992125984</c:v>
                </c:pt>
                <c:pt idx="1">
                  <c:v>0.68503937007874016</c:v>
                </c:pt>
              </c:numCache>
            </c:numRef>
          </c:val>
          <c:extLst>
            <c:ext xmlns:c16="http://schemas.microsoft.com/office/drawing/2014/chart" uri="{C3380CC4-5D6E-409C-BE32-E72D297353CC}">
              <c16:uniqueId val="{00000006-580E-4D5E-8A72-DF83F9CF4C91}"/>
            </c:ext>
          </c:extLst>
        </c:ser>
        <c:ser>
          <c:idx val="0"/>
          <c:order val="1"/>
          <c:spPr>
            <a:solidFill>
              <a:schemeClr val="bg1">
                <a:lumMod val="95000"/>
              </a:schemeClr>
            </a:solidFill>
          </c:spPr>
          <c:dPt>
            <c:idx val="0"/>
            <c:bubble3D val="0"/>
            <c:spPr>
              <a:solidFill>
                <a:srgbClr val="178793"/>
              </a:solidFill>
              <a:ln w="19050">
                <a:solidFill>
                  <a:schemeClr val="lt1"/>
                </a:solidFill>
              </a:ln>
              <a:effectLst/>
            </c:spPr>
            <c:extLst>
              <c:ext xmlns:c16="http://schemas.microsoft.com/office/drawing/2014/chart" uri="{C3380CC4-5D6E-409C-BE32-E72D297353CC}">
                <c16:uniqueId val="{00000008-580E-4D5E-8A72-DF83F9CF4C91}"/>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A-580E-4D5E-8A72-DF83F9CF4C91}"/>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C-580E-4D5E-8A72-DF83F9CF4C91}"/>
              </c:ext>
            </c:extLst>
          </c:dPt>
          <c:dLbls>
            <c:dLbl>
              <c:idx val="0"/>
              <c:layout>
                <c:manualLayout>
                  <c:x val="-0.26689823928258966"/>
                  <c:y val="-0.25933030173553889"/>
                </c:manualLayout>
              </c:layout>
              <c:tx>
                <c:rich>
                  <a:bodyPr/>
                  <a:lstStyle/>
                  <a:p>
                    <a:fld id="{4714612D-6FF7-4A0E-9365-F0983D22DF94}" type="VALUE">
                      <a:rPr lang="en-US" sz="14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80E-4D5E-8A72-DF83F9CF4C91}"/>
                </c:ext>
              </c:extLst>
            </c:dLbl>
            <c:dLbl>
              <c:idx val="1"/>
              <c:delete val="1"/>
              <c:extLst>
                <c:ext xmlns:c15="http://schemas.microsoft.com/office/drawing/2012/chart" uri="{CE6537A1-D6FC-4f65-9D91-7224C49458BB}"/>
                <c:ext xmlns:c16="http://schemas.microsoft.com/office/drawing/2014/chart" uri="{C3380CC4-5D6E-409C-BE32-E72D297353CC}">
                  <c16:uniqueId val="{0000000A-580E-4D5E-8A72-DF83F9CF4C9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Sheet4!$M$11:$N$11</c:f>
              <c:numCache>
                <c:formatCode>0%</c:formatCode>
                <c:ptCount val="2"/>
                <c:pt idx="0">
                  <c:v>0.44094488188976377</c:v>
                </c:pt>
                <c:pt idx="1">
                  <c:v>0.55905511811023623</c:v>
                </c:pt>
              </c:numCache>
            </c:numRef>
          </c:val>
          <c:extLst>
            <c:ext xmlns:c16="http://schemas.microsoft.com/office/drawing/2014/chart" uri="{C3380CC4-5D6E-409C-BE32-E72D297353CC}">
              <c16:uniqueId val="{0000000D-580E-4D5E-8A72-DF83F9CF4C91}"/>
            </c:ext>
          </c:extLst>
        </c:ser>
        <c:dLbls>
          <c:showLegendKey val="0"/>
          <c:showVal val="1"/>
          <c:showCatName val="0"/>
          <c:showSerName val="0"/>
          <c:showPercent val="0"/>
          <c:showBubbleSize val="0"/>
          <c:showLeaderLines val="1"/>
        </c:dLbls>
        <c:firstSliceAng val="0"/>
        <c:holeSize val="45"/>
      </c:doughnutChart>
      <c:spPr>
        <a:solidFill>
          <a:schemeClr val="bg1"/>
        </a:solid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0"/>
          <c:spPr>
            <a:solidFill>
              <a:schemeClr val="bg1">
                <a:lumMod val="95000"/>
              </a:schemeClr>
            </a:solidFill>
          </c:spPr>
          <c:dPt>
            <c:idx val="0"/>
            <c:bubble3D val="0"/>
            <c:spPr>
              <a:solidFill>
                <a:srgbClr val="2BBBBB"/>
              </a:solidFill>
              <a:ln w="19050">
                <a:solidFill>
                  <a:schemeClr val="lt1"/>
                </a:solidFill>
              </a:ln>
              <a:effectLst/>
            </c:spPr>
            <c:extLst>
              <c:ext xmlns:c16="http://schemas.microsoft.com/office/drawing/2014/chart" uri="{C3380CC4-5D6E-409C-BE32-E72D297353CC}">
                <c16:uniqueId val="{00000001-CD4B-4A1C-8D7D-4FF706FD05BA}"/>
              </c:ext>
            </c:extLst>
          </c:dPt>
          <c:dPt>
            <c:idx val="1"/>
            <c:bubble3D val="0"/>
            <c:explosion val="19"/>
            <c:spPr>
              <a:solidFill>
                <a:schemeClr val="bg1">
                  <a:lumMod val="95000"/>
                </a:schemeClr>
              </a:solidFill>
              <a:ln w="19050">
                <a:solidFill>
                  <a:schemeClr val="lt1"/>
                </a:solidFill>
              </a:ln>
              <a:effectLst/>
            </c:spPr>
            <c:extLst>
              <c:ext xmlns:c16="http://schemas.microsoft.com/office/drawing/2014/chart" uri="{C3380CC4-5D6E-409C-BE32-E72D297353CC}">
                <c16:uniqueId val="{00000003-CD4B-4A1C-8D7D-4FF706FD05BA}"/>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5-CD4B-4A1C-8D7D-4FF706FD05BA}"/>
              </c:ext>
            </c:extLst>
          </c:dPt>
          <c:dLbls>
            <c:dLbl>
              <c:idx val="0"/>
              <c:layout>
                <c:manualLayout>
                  <c:x val="-0.1681517867782383"/>
                  <c:y val="-0.23255813953488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4B-4A1C-8D7D-4FF706FD05BA}"/>
                </c:ext>
              </c:extLst>
            </c:dLbl>
            <c:dLbl>
              <c:idx val="1"/>
              <c:delete val="1"/>
              <c:extLst>
                <c:ext xmlns:c15="http://schemas.microsoft.com/office/drawing/2012/chart" uri="{CE6537A1-D6FC-4f65-9D91-7224C49458BB}"/>
                <c:ext xmlns:c16="http://schemas.microsoft.com/office/drawing/2014/chart" uri="{C3380CC4-5D6E-409C-BE32-E72D297353CC}">
                  <c16:uniqueId val="{00000003-CD4B-4A1C-8D7D-4FF706FD05B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Sheet4!$X$8:$Y$8</c:f>
              <c:numCache>
                <c:formatCode>General</c:formatCode>
                <c:ptCount val="2"/>
                <c:pt idx="0" formatCode="0%">
                  <c:v>0.52755905511811019</c:v>
                </c:pt>
                <c:pt idx="1">
                  <c:v>0.47244094488188981</c:v>
                </c:pt>
              </c:numCache>
            </c:numRef>
          </c:val>
          <c:extLst>
            <c:ext xmlns:c16="http://schemas.microsoft.com/office/drawing/2014/chart" uri="{C3380CC4-5D6E-409C-BE32-E72D297353CC}">
              <c16:uniqueId val="{00000006-CD4B-4A1C-8D7D-4FF706FD05BA}"/>
            </c:ext>
          </c:extLst>
        </c:ser>
        <c:ser>
          <c:idx val="0"/>
          <c:order val="1"/>
          <c:spPr>
            <a:solidFill>
              <a:schemeClr val="bg1">
                <a:lumMod val="95000"/>
              </a:schemeClr>
            </a:solidFill>
          </c:spPr>
          <c:dPt>
            <c:idx val="0"/>
            <c:bubble3D val="0"/>
            <c:spPr>
              <a:solidFill>
                <a:srgbClr val="178793"/>
              </a:solidFill>
              <a:ln w="19050">
                <a:solidFill>
                  <a:schemeClr val="lt1"/>
                </a:solidFill>
              </a:ln>
              <a:effectLst/>
            </c:spPr>
            <c:extLst>
              <c:ext xmlns:c16="http://schemas.microsoft.com/office/drawing/2014/chart" uri="{C3380CC4-5D6E-409C-BE32-E72D297353CC}">
                <c16:uniqueId val="{00000008-CD4B-4A1C-8D7D-4FF706FD05BA}"/>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A-CD4B-4A1C-8D7D-4FF706FD05BA}"/>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C-CD4B-4A1C-8D7D-4FF706FD05BA}"/>
              </c:ext>
            </c:extLst>
          </c:dPt>
          <c:dLbls>
            <c:dLbl>
              <c:idx val="0"/>
              <c:layout>
                <c:manualLayout>
                  <c:x val="-0.28139686766970484"/>
                  <c:y val="-0.332687338501292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4B-4A1C-8D7D-4FF706FD05BA}"/>
                </c:ext>
              </c:extLst>
            </c:dLbl>
            <c:dLbl>
              <c:idx val="1"/>
              <c:delete val="1"/>
              <c:extLst>
                <c:ext xmlns:c15="http://schemas.microsoft.com/office/drawing/2012/chart" uri="{CE6537A1-D6FC-4f65-9D91-7224C49458BB}"/>
                <c:ext xmlns:c16="http://schemas.microsoft.com/office/drawing/2014/chart" uri="{C3380CC4-5D6E-409C-BE32-E72D297353CC}">
                  <c16:uniqueId val="{0000000A-CD4B-4A1C-8D7D-4FF706FD05B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Sheet4!$X$9:$Y$9</c:f>
              <c:numCache>
                <c:formatCode>General</c:formatCode>
                <c:ptCount val="2"/>
                <c:pt idx="0" formatCode="0%">
                  <c:v>0.51968503937007871</c:v>
                </c:pt>
                <c:pt idx="1">
                  <c:v>0.48031496062992129</c:v>
                </c:pt>
              </c:numCache>
            </c:numRef>
          </c:val>
          <c:extLst>
            <c:ext xmlns:c16="http://schemas.microsoft.com/office/drawing/2014/chart" uri="{C3380CC4-5D6E-409C-BE32-E72D297353CC}">
              <c16:uniqueId val="{0000000D-CD4B-4A1C-8D7D-4FF706FD05BA}"/>
            </c:ext>
          </c:extLst>
        </c:ser>
        <c:dLbls>
          <c:showLegendKey val="0"/>
          <c:showVal val="1"/>
          <c:showCatName val="0"/>
          <c:showSerName val="0"/>
          <c:showPercent val="0"/>
          <c:showBubbleSize val="0"/>
          <c:showLeaderLines val="1"/>
        </c:dLbls>
        <c:firstSliceAng val="0"/>
        <c:holeSize val="45"/>
      </c:doughnutChart>
      <c:spPr>
        <a:solidFill>
          <a:schemeClr val="bg1"/>
        </a:solid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6584530"/>
            <a:ext cx="34198560" cy="14007253"/>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21131956"/>
            <a:ext cx="30175200" cy="9713804"/>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618D0A-AD3A-4FC5-8EEA-7C981D1F1E8B}" type="datetimeFigureOut">
              <a:rPr lang="en-US" smtClean="0"/>
              <a:t>10/16/18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F09F3D-71DE-410C-AF50-56E59D96CA60}" type="slidenum">
              <a:rPr lang="en-US" smtClean="0"/>
              <a:t>‹#›</a:t>
            </a:fld>
            <a:endParaRPr lang="en-US" dirty="0"/>
          </a:p>
        </p:txBody>
      </p:sp>
    </p:spTree>
    <p:extLst>
      <p:ext uri="{BB962C8B-B14F-4D97-AF65-F5344CB8AC3E}">
        <p14:creationId xmlns:p14="http://schemas.microsoft.com/office/powerpoint/2010/main" val="193038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618D0A-AD3A-4FC5-8EEA-7C981D1F1E8B}" type="datetimeFigureOut">
              <a:rPr lang="en-US" smtClean="0"/>
              <a:t>10/16/18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F09F3D-71DE-410C-AF50-56E59D96CA60}" type="slidenum">
              <a:rPr lang="en-US" smtClean="0"/>
              <a:t>‹#›</a:t>
            </a:fld>
            <a:endParaRPr lang="en-US" dirty="0"/>
          </a:p>
        </p:txBody>
      </p:sp>
    </p:spTree>
    <p:extLst>
      <p:ext uri="{BB962C8B-B14F-4D97-AF65-F5344CB8AC3E}">
        <p14:creationId xmlns:p14="http://schemas.microsoft.com/office/powerpoint/2010/main" val="290356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2142067"/>
            <a:ext cx="8675370" cy="340961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2142067"/>
            <a:ext cx="25523190" cy="340961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618D0A-AD3A-4FC5-8EEA-7C981D1F1E8B}" type="datetimeFigureOut">
              <a:rPr lang="en-US" smtClean="0"/>
              <a:t>10/16/18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F09F3D-71DE-410C-AF50-56E59D96CA60}" type="slidenum">
              <a:rPr lang="en-US" smtClean="0"/>
              <a:t>‹#›</a:t>
            </a:fld>
            <a:endParaRPr lang="en-US" dirty="0"/>
          </a:p>
        </p:txBody>
      </p:sp>
    </p:spTree>
    <p:extLst>
      <p:ext uri="{BB962C8B-B14F-4D97-AF65-F5344CB8AC3E}">
        <p14:creationId xmlns:p14="http://schemas.microsoft.com/office/powerpoint/2010/main" val="201174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618D0A-AD3A-4FC5-8EEA-7C981D1F1E8B}" type="datetimeFigureOut">
              <a:rPr lang="en-US" smtClean="0"/>
              <a:t>10/16/18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F09F3D-71DE-410C-AF50-56E59D96CA60}" type="slidenum">
              <a:rPr lang="en-US" smtClean="0"/>
              <a:t>‹#›</a:t>
            </a:fld>
            <a:endParaRPr lang="en-US" dirty="0"/>
          </a:p>
        </p:txBody>
      </p:sp>
    </p:spTree>
    <p:extLst>
      <p:ext uri="{BB962C8B-B14F-4D97-AF65-F5344CB8AC3E}">
        <p14:creationId xmlns:p14="http://schemas.microsoft.com/office/powerpoint/2010/main" val="99757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10030472"/>
            <a:ext cx="34701480" cy="16736057"/>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6924858"/>
            <a:ext cx="34701480" cy="8801097"/>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618D0A-AD3A-4FC5-8EEA-7C981D1F1E8B}" type="datetimeFigureOut">
              <a:rPr lang="en-US" smtClean="0"/>
              <a:t>10/16/18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F09F3D-71DE-410C-AF50-56E59D96CA60}" type="slidenum">
              <a:rPr lang="en-US" smtClean="0"/>
              <a:t>‹#›</a:t>
            </a:fld>
            <a:endParaRPr lang="en-US" dirty="0"/>
          </a:p>
        </p:txBody>
      </p:sp>
    </p:spTree>
    <p:extLst>
      <p:ext uri="{BB962C8B-B14F-4D97-AF65-F5344CB8AC3E}">
        <p14:creationId xmlns:p14="http://schemas.microsoft.com/office/powerpoint/2010/main" val="399281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10710333"/>
            <a:ext cx="1709928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10710333"/>
            <a:ext cx="1709928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618D0A-AD3A-4FC5-8EEA-7C981D1F1E8B}" type="datetimeFigureOut">
              <a:rPr lang="en-US" smtClean="0"/>
              <a:t>10/16/18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F09F3D-71DE-410C-AF50-56E59D96CA60}" type="slidenum">
              <a:rPr lang="en-US" smtClean="0"/>
              <a:t>‹#›</a:t>
            </a:fld>
            <a:endParaRPr lang="en-US" dirty="0"/>
          </a:p>
        </p:txBody>
      </p:sp>
    </p:spTree>
    <p:extLst>
      <p:ext uri="{BB962C8B-B14F-4D97-AF65-F5344CB8AC3E}">
        <p14:creationId xmlns:p14="http://schemas.microsoft.com/office/powerpoint/2010/main" val="8729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2142076"/>
            <a:ext cx="34701480" cy="7776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9862823"/>
            <a:ext cx="17020696" cy="483361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4696440"/>
            <a:ext cx="17020696"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9862823"/>
            <a:ext cx="17104520" cy="483361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4696440"/>
            <a:ext cx="17104520"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618D0A-AD3A-4FC5-8EEA-7C981D1F1E8B}" type="datetimeFigureOut">
              <a:rPr lang="en-US" smtClean="0"/>
              <a:t>10/16/18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F09F3D-71DE-410C-AF50-56E59D96CA60}" type="slidenum">
              <a:rPr lang="en-US" smtClean="0"/>
              <a:t>‹#›</a:t>
            </a:fld>
            <a:endParaRPr lang="en-US" dirty="0"/>
          </a:p>
        </p:txBody>
      </p:sp>
    </p:spTree>
    <p:extLst>
      <p:ext uri="{BB962C8B-B14F-4D97-AF65-F5344CB8AC3E}">
        <p14:creationId xmlns:p14="http://schemas.microsoft.com/office/powerpoint/2010/main" val="82359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618D0A-AD3A-4FC5-8EEA-7C981D1F1E8B}" type="datetimeFigureOut">
              <a:rPr lang="en-US" smtClean="0"/>
              <a:t>10/16/18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F09F3D-71DE-410C-AF50-56E59D96CA60}" type="slidenum">
              <a:rPr lang="en-US" smtClean="0"/>
              <a:t>‹#›</a:t>
            </a:fld>
            <a:endParaRPr lang="en-US" dirty="0"/>
          </a:p>
        </p:txBody>
      </p:sp>
    </p:spTree>
    <p:extLst>
      <p:ext uri="{BB962C8B-B14F-4D97-AF65-F5344CB8AC3E}">
        <p14:creationId xmlns:p14="http://schemas.microsoft.com/office/powerpoint/2010/main" val="422432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18D0A-AD3A-4FC5-8EEA-7C981D1F1E8B}" type="datetimeFigureOut">
              <a:rPr lang="en-US" smtClean="0"/>
              <a:t>10/16/18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F09F3D-71DE-410C-AF50-56E59D96CA60}" type="slidenum">
              <a:rPr lang="en-US" smtClean="0"/>
              <a:t>‹#›</a:t>
            </a:fld>
            <a:endParaRPr lang="en-US" dirty="0"/>
          </a:p>
        </p:txBody>
      </p:sp>
    </p:spTree>
    <p:extLst>
      <p:ext uri="{BB962C8B-B14F-4D97-AF65-F5344CB8AC3E}">
        <p14:creationId xmlns:p14="http://schemas.microsoft.com/office/powerpoint/2010/main" val="263863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682240"/>
            <a:ext cx="12976383" cy="938784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5792902"/>
            <a:ext cx="20368260" cy="28591933"/>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12070080"/>
            <a:ext cx="12976383" cy="22361316"/>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21618D0A-AD3A-4FC5-8EEA-7C981D1F1E8B}" type="datetimeFigureOut">
              <a:rPr lang="en-US" smtClean="0"/>
              <a:t>10/16/18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F09F3D-71DE-410C-AF50-56E59D96CA60}" type="slidenum">
              <a:rPr lang="en-US" smtClean="0"/>
              <a:t>‹#›</a:t>
            </a:fld>
            <a:endParaRPr lang="en-US" dirty="0"/>
          </a:p>
        </p:txBody>
      </p:sp>
    </p:spTree>
    <p:extLst>
      <p:ext uri="{BB962C8B-B14F-4D97-AF65-F5344CB8AC3E}">
        <p14:creationId xmlns:p14="http://schemas.microsoft.com/office/powerpoint/2010/main" val="42787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682240"/>
            <a:ext cx="12976383" cy="938784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5792902"/>
            <a:ext cx="20368260" cy="28591933"/>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dirty="0"/>
              <a:t>Click icon to add picture</a:t>
            </a:r>
          </a:p>
        </p:txBody>
      </p:sp>
      <p:sp>
        <p:nvSpPr>
          <p:cNvPr id="4" name="Text Placeholder 3"/>
          <p:cNvSpPr>
            <a:spLocks noGrp="1"/>
          </p:cNvSpPr>
          <p:nvPr>
            <p:ph type="body" sz="half" idx="2"/>
          </p:nvPr>
        </p:nvSpPr>
        <p:spPr>
          <a:xfrm>
            <a:off x="2771301" y="12070080"/>
            <a:ext cx="12976383" cy="22361316"/>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21618D0A-AD3A-4FC5-8EEA-7C981D1F1E8B}" type="datetimeFigureOut">
              <a:rPr lang="en-US" smtClean="0"/>
              <a:t>10/16/18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F09F3D-71DE-410C-AF50-56E59D96CA60}" type="slidenum">
              <a:rPr lang="en-US" smtClean="0"/>
              <a:t>‹#›</a:t>
            </a:fld>
            <a:endParaRPr lang="en-US" dirty="0"/>
          </a:p>
        </p:txBody>
      </p:sp>
    </p:spTree>
    <p:extLst>
      <p:ext uri="{BB962C8B-B14F-4D97-AF65-F5344CB8AC3E}">
        <p14:creationId xmlns:p14="http://schemas.microsoft.com/office/powerpoint/2010/main" val="61849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2142076"/>
            <a:ext cx="34701480" cy="7776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10710333"/>
            <a:ext cx="34701480" cy="25527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7290595"/>
            <a:ext cx="9052560" cy="2142067"/>
          </a:xfrm>
          <a:prstGeom prst="rect">
            <a:avLst/>
          </a:prstGeom>
        </p:spPr>
        <p:txBody>
          <a:bodyPr vert="horz" lIns="91440" tIns="45720" rIns="91440" bIns="45720" rtlCol="0" anchor="ctr"/>
          <a:lstStyle>
            <a:lvl1pPr algn="l">
              <a:defRPr sz="5280">
                <a:solidFill>
                  <a:schemeClr val="tx1">
                    <a:tint val="75000"/>
                  </a:schemeClr>
                </a:solidFill>
              </a:defRPr>
            </a:lvl1pPr>
          </a:lstStyle>
          <a:p>
            <a:fld id="{21618D0A-AD3A-4FC5-8EEA-7C981D1F1E8B}" type="datetimeFigureOut">
              <a:rPr lang="en-US" smtClean="0"/>
              <a:t>10/16/18</a:t>
            </a:fld>
            <a:endParaRPr lang="en-US" dirty="0"/>
          </a:p>
        </p:txBody>
      </p:sp>
      <p:sp>
        <p:nvSpPr>
          <p:cNvPr id="5" name="Footer Placeholder 4"/>
          <p:cNvSpPr>
            <a:spLocks noGrp="1"/>
          </p:cNvSpPr>
          <p:nvPr>
            <p:ph type="ftr" sz="quarter" idx="3"/>
          </p:nvPr>
        </p:nvSpPr>
        <p:spPr>
          <a:xfrm>
            <a:off x="13327380" y="37290595"/>
            <a:ext cx="13578840" cy="2142067"/>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414980" y="37290595"/>
            <a:ext cx="9052560" cy="2142067"/>
          </a:xfrm>
          <a:prstGeom prst="rect">
            <a:avLst/>
          </a:prstGeom>
        </p:spPr>
        <p:txBody>
          <a:bodyPr vert="horz" lIns="91440" tIns="45720" rIns="91440" bIns="45720" rtlCol="0" anchor="ctr"/>
          <a:lstStyle>
            <a:lvl1pPr algn="r">
              <a:defRPr sz="5280">
                <a:solidFill>
                  <a:schemeClr val="tx1">
                    <a:tint val="75000"/>
                  </a:schemeClr>
                </a:solidFill>
              </a:defRPr>
            </a:lvl1pPr>
          </a:lstStyle>
          <a:p>
            <a:fld id="{01F09F3D-71DE-410C-AF50-56E59D96CA60}" type="slidenum">
              <a:rPr lang="en-US" smtClean="0"/>
              <a:t>‹#›</a:t>
            </a:fld>
            <a:endParaRPr lang="en-US" dirty="0"/>
          </a:p>
        </p:txBody>
      </p:sp>
    </p:spTree>
    <p:extLst>
      <p:ext uri="{BB962C8B-B14F-4D97-AF65-F5344CB8AC3E}">
        <p14:creationId xmlns:p14="http://schemas.microsoft.com/office/powerpoint/2010/main" val="3061741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microsoft.com/office/2007/relationships/hdphoto" Target="../media/hdphoto1.wdp"/><Relationship Id="rId18" Type="http://schemas.openxmlformats.org/officeDocument/2006/relationships/chart" Target="../charts/chart5.xml"/><Relationship Id="rId3" Type="http://schemas.openxmlformats.org/officeDocument/2006/relationships/image" Target="../media/image2.png"/><Relationship Id="rId21" Type="http://schemas.openxmlformats.org/officeDocument/2006/relationships/image" Target="../media/image1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chart" Target="../charts/chart4.xml"/><Relationship Id="rId2" Type="http://schemas.openxmlformats.org/officeDocument/2006/relationships/image" Target="../media/image1.jpg"/><Relationship Id="rId16" Type="http://schemas.openxmlformats.org/officeDocument/2006/relationships/chart" Target="../charts/chart3.xml"/><Relationship Id="rId20" Type="http://schemas.openxmlformats.org/officeDocument/2006/relationships/chart" Target="../charts/chart7.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24" Type="http://schemas.openxmlformats.org/officeDocument/2006/relationships/image" Target="../media/image14.tiff"/><Relationship Id="rId5" Type="http://schemas.openxmlformats.org/officeDocument/2006/relationships/image" Target="../media/image4.gif"/><Relationship Id="rId15" Type="http://schemas.openxmlformats.org/officeDocument/2006/relationships/chart" Target="../charts/chart2.xml"/><Relationship Id="rId23" Type="http://schemas.openxmlformats.org/officeDocument/2006/relationships/image" Target="../media/image13.png"/><Relationship Id="rId10" Type="http://schemas.openxmlformats.org/officeDocument/2006/relationships/image" Target="../media/image9.jpg"/><Relationship Id="rId19" Type="http://schemas.openxmlformats.org/officeDocument/2006/relationships/chart" Target="../charts/chart6.xml"/><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chart" Target="../charts/chart1.xml"/><Relationship Id="rId22"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2">
            <a:extLst>
              <a:ext uri="{FF2B5EF4-FFF2-40B4-BE49-F238E27FC236}">
                <a16:creationId xmlns:a16="http://schemas.microsoft.com/office/drawing/2014/main" id="{EBAFF88F-941E-43FD-991A-E416C59DDEA4}"/>
              </a:ext>
            </a:extLst>
          </p:cNvPr>
          <p:cNvSpPr txBox="1">
            <a:spLocks/>
          </p:cNvSpPr>
          <p:nvPr/>
        </p:nvSpPr>
        <p:spPr>
          <a:xfrm>
            <a:off x="14856839" y="16019567"/>
            <a:ext cx="11362224" cy="1677714"/>
          </a:xfrm>
          <a:prstGeom prst="rect">
            <a:avLst/>
          </a:prstGeom>
          <a:noFill/>
        </p:spPr>
        <p:txBody>
          <a:bodyPr vert="horz" lIns="0" tIns="0" rIns="0" bIns="0" rtlCol="0">
            <a:noAutofit/>
          </a:bodyPr>
          <a:lstStyle/>
          <a:p>
            <a:pPr fontAlgn="base">
              <a:buClr>
                <a:srgbClr val="178793"/>
              </a:buClr>
            </a:pPr>
            <a:r>
              <a:rPr lang="en-US" sz="3200" b="1" dirty="0">
                <a:cs typeface="Arial" panose="020B0604020202020204" pitchFamily="34" charset="0"/>
              </a:rPr>
              <a:t>Knowledge</a:t>
            </a:r>
            <a:endParaRPr lang="en-US" sz="3520" b="1" dirty="0">
              <a:cs typeface="Arial" panose="020B0604020202020204" pitchFamily="34" charset="0"/>
            </a:endParaRPr>
          </a:p>
          <a:p>
            <a:pPr fontAlgn="base">
              <a:buClr>
                <a:srgbClr val="178793"/>
              </a:buClr>
            </a:pPr>
            <a:r>
              <a:rPr lang="en-US" sz="2800" dirty="0">
                <a:cs typeface="Arial" panose="020B0604020202020204" pitchFamily="34" charset="0"/>
              </a:rPr>
              <a:t>Just over three-quarters of providers were familiar with oral PrEP, while 23% had not heard of it (Figure 2). The most common sources of information were the national guidelines/policy and other healthcare workers.</a:t>
            </a:r>
          </a:p>
          <a:p>
            <a:pPr fontAlgn="base">
              <a:buClr>
                <a:srgbClr val="178793"/>
              </a:buClr>
            </a:pPr>
            <a:endParaRPr lang="en-US" sz="2800" dirty="0">
              <a:cs typeface="Arial" panose="020B0604020202020204" pitchFamily="34" charset="0"/>
            </a:endParaRPr>
          </a:p>
          <a:p>
            <a:pPr fontAlgn="base">
              <a:buClr>
                <a:srgbClr val="178793"/>
              </a:buClr>
            </a:pPr>
            <a:endParaRPr lang="en-US" sz="2800" dirty="0">
              <a:cs typeface="Arial" panose="020B0604020202020204" pitchFamily="34" charset="0"/>
            </a:endParaRPr>
          </a:p>
          <a:p>
            <a:pPr fontAlgn="base">
              <a:buClr>
                <a:srgbClr val="178793"/>
              </a:buClr>
            </a:pPr>
            <a:endParaRPr lang="en-US" sz="2800" dirty="0">
              <a:cs typeface="Arial" panose="020B0604020202020204" pitchFamily="34" charset="0"/>
            </a:endParaRPr>
          </a:p>
          <a:p>
            <a:pPr fontAlgn="base">
              <a:buClr>
                <a:srgbClr val="178793"/>
              </a:buClr>
            </a:pPr>
            <a:endParaRPr lang="en-US" sz="2800" dirty="0">
              <a:cs typeface="Arial" panose="020B0604020202020204" pitchFamily="34" charset="0"/>
            </a:endParaRPr>
          </a:p>
          <a:p>
            <a:pPr fontAlgn="base">
              <a:buClr>
                <a:srgbClr val="178793"/>
              </a:buClr>
            </a:pPr>
            <a:endParaRPr lang="en-US" sz="2800" dirty="0">
              <a:cs typeface="Arial" panose="020B0604020202020204" pitchFamily="34" charset="0"/>
            </a:endParaRPr>
          </a:p>
          <a:p>
            <a:pPr fontAlgn="base">
              <a:buClr>
                <a:srgbClr val="178793"/>
              </a:buClr>
            </a:pPr>
            <a:endParaRPr lang="en-US" sz="2800" dirty="0">
              <a:cs typeface="Arial" panose="020B0604020202020204" pitchFamily="34" charset="0"/>
            </a:endParaRPr>
          </a:p>
          <a:p>
            <a:pPr fontAlgn="base">
              <a:buClr>
                <a:srgbClr val="178793"/>
              </a:buClr>
            </a:pPr>
            <a:endParaRPr lang="en-US" sz="2800" dirty="0">
              <a:cs typeface="Arial" panose="020B0604020202020204" pitchFamily="34" charset="0"/>
            </a:endParaRPr>
          </a:p>
          <a:p>
            <a:pPr fontAlgn="base">
              <a:buClr>
                <a:srgbClr val="178793"/>
              </a:buClr>
            </a:pPr>
            <a:endParaRPr lang="en-US" sz="2800" dirty="0">
              <a:cs typeface="Arial" panose="020B0604020202020204" pitchFamily="34" charset="0"/>
            </a:endParaRPr>
          </a:p>
          <a:p>
            <a:pPr fontAlgn="base">
              <a:buClr>
                <a:srgbClr val="178793"/>
              </a:buClr>
            </a:pPr>
            <a:endParaRPr lang="en-US" sz="2800" dirty="0">
              <a:cs typeface="Arial" panose="020B0604020202020204" pitchFamily="34" charset="0"/>
            </a:endParaRPr>
          </a:p>
          <a:p>
            <a:pPr fontAlgn="base">
              <a:buClr>
                <a:srgbClr val="178793"/>
              </a:buClr>
            </a:pPr>
            <a:endParaRPr lang="en-US" sz="2800" dirty="0">
              <a:cs typeface="Arial" panose="020B0604020202020204" pitchFamily="34" charset="0"/>
            </a:endParaRPr>
          </a:p>
          <a:p>
            <a:pPr fontAlgn="base">
              <a:buClr>
                <a:srgbClr val="178793"/>
              </a:buClr>
            </a:pPr>
            <a:endParaRPr lang="en-US" sz="2800" dirty="0">
              <a:cs typeface="Arial" panose="020B0604020202020204" pitchFamily="34" charset="0"/>
            </a:endParaRPr>
          </a:p>
          <a:p>
            <a:pPr fontAlgn="base">
              <a:buClr>
                <a:srgbClr val="178793"/>
              </a:buClr>
            </a:pPr>
            <a:r>
              <a:rPr lang="en-US" sz="2800" dirty="0">
                <a:cs typeface="Arial" panose="020B0604020202020204" pitchFamily="34" charset="0"/>
              </a:rPr>
              <a:t>Of the 98 providers who had heard of it, only 24 had received formal training on oral </a:t>
            </a:r>
            <a:r>
              <a:rPr lang="en-US" sz="2800" dirty="0" err="1">
                <a:cs typeface="Arial" panose="020B0604020202020204" pitchFamily="34" charset="0"/>
              </a:rPr>
              <a:t>PrEP.</a:t>
            </a:r>
            <a:r>
              <a:rPr lang="en-US" sz="2800" dirty="0">
                <a:cs typeface="Arial" panose="020B0604020202020204" pitchFamily="34" charset="0"/>
              </a:rPr>
              <a:t> Despite this, knowledge of oral PrEP was high. Providers who had heard of oral PrEP were asked 25 knowledge questions and answered on average 87% (</a:t>
            </a:r>
            <a:r>
              <a:rPr lang="en-US" sz="2800" dirty="0">
                <a:cs typeface="Arial" panose="020B0604020202020204" pitchFamily="34" charset="0"/>
                <a:sym typeface="Symbol" panose="05050102010706020507" pitchFamily="18" charset="2"/>
              </a:rPr>
              <a:t> 8.2%) correctly. The question most commonly answered incorrectly was, “True or false? A person can stop taking PrEP when their HIV infected partner who is on ART is virally suppressed.” Only 10 providers chose the correct answer (true). </a:t>
            </a:r>
            <a:endParaRPr lang="en-US" sz="2800" dirty="0">
              <a:cs typeface="Arial" panose="020B0604020202020204" pitchFamily="34" charset="0"/>
            </a:endParaRPr>
          </a:p>
        </p:txBody>
      </p:sp>
      <p:sp>
        <p:nvSpPr>
          <p:cNvPr id="3" name="TextBox 2"/>
          <p:cNvSpPr txBox="1"/>
          <p:nvPr/>
        </p:nvSpPr>
        <p:spPr>
          <a:xfrm>
            <a:off x="1310877" y="8819520"/>
            <a:ext cx="11744723" cy="1005183"/>
          </a:xfrm>
          <a:prstGeom prst="rect">
            <a:avLst/>
          </a:prstGeom>
          <a:solidFill>
            <a:srgbClr val="DAD0CA"/>
          </a:solidFill>
        </p:spPr>
        <p:txBody>
          <a:bodyPr wrap="square" lIns="574766" tIns="0" rIns="0" bIns="0" rtlCol="0" anchor="ctr" anchorCtr="0">
            <a:noAutofit/>
          </a:bodyPr>
          <a:lstStyle/>
          <a:p>
            <a:r>
              <a:rPr lang="en-US" sz="4000" b="1" dirty="0">
                <a:solidFill>
                  <a:srgbClr val="10394B"/>
                </a:solidFill>
                <a:cs typeface="Arial"/>
              </a:rPr>
              <a:t>BACKGROUND</a:t>
            </a:r>
          </a:p>
        </p:txBody>
      </p:sp>
      <p:sp>
        <p:nvSpPr>
          <p:cNvPr id="7" name="Text Placeholder 2"/>
          <p:cNvSpPr txBox="1">
            <a:spLocks/>
          </p:cNvSpPr>
          <p:nvPr/>
        </p:nvSpPr>
        <p:spPr>
          <a:xfrm>
            <a:off x="1310876" y="20067907"/>
            <a:ext cx="11290847" cy="2543240"/>
          </a:xfrm>
          <a:prstGeom prst="rect">
            <a:avLst/>
          </a:prstGeom>
        </p:spPr>
        <p:txBody>
          <a:bodyPr vert="horz" lIns="0" tIns="0" rIns="0" bIns="0" rtlCol="0">
            <a:noAutofit/>
          </a:bodyPr>
          <a:lstStyle/>
          <a:p>
            <a:pPr fontAlgn="base">
              <a:buClr>
                <a:srgbClr val="178793"/>
              </a:buClr>
            </a:pPr>
            <a:endParaRPr lang="en-US" sz="2800" b="1" dirty="0">
              <a:solidFill>
                <a:srgbClr val="178793"/>
              </a:solidFill>
              <a:cs typeface="Arial" panose="020B0604020202020204" pitchFamily="34" charset="0"/>
            </a:endParaRPr>
          </a:p>
          <a:p>
            <a:r>
              <a:rPr lang="en-US" sz="2800" b="1" dirty="0"/>
              <a:t>Design and sites</a:t>
            </a:r>
          </a:p>
          <a:p>
            <a:pPr marL="457200" indent="-457200">
              <a:buFont typeface="Arial" panose="020B0604020202020204" pitchFamily="34" charset="0"/>
              <a:buChar char="•"/>
            </a:pPr>
            <a:r>
              <a:rPr lang="en-US" sz="2800" dirty="0"/>
              <a:t>Cross-sectional, descriptive, mixed-methods study, including quantitative surveys and follow-up qualitative in-depth interviews (IDIs) with ongoing data analysis.</a:t>
            </a:r>
          </a:p>
          <a:p>
            <a:pPr marL="457200" indent="-457200">
              <a:buFont typeface="Arial" panose="020B0604020202020204" pitchFamily="34" charset="0"/>
              <a:buChar char="•"/>
            </a:pPr>
            <a:r>
              <a:rPr lang="en-US" sz="2800" dirty="0"/>
              <a:t>Purposively selected 26 public and private health facilities in five of Zimbabwe’s 10 provinces </a:t>
            </a:r>
          </a:p>
          <a:p>
            <a:pPr marL="457200" indent="-457200">
              <a:buFont typeface="Arial" panose="020B0604020202020204" pitchFamily="34" charset="0"/>
              <a:buChar char="•"/>
            </a:pPr>
            <a:r>
              <a:rPr lang="en-US" sz="2800" dirty="0"/>
              <a:t>At the time of data collection, 3 of 26 facilities were providing oral PrEP</a:t>
            </a:r>
          </a:p>
          <a:p>
            <a:endParaRPr lang="en-US" sz="2800" b="1" dirty="0"/>
          </a:p>
          <a:p>
            <a:r>
              <a:rPr lang="en-US" sz="2800" b="1" dirty="0"/>
              <a:t>Survey</a:t>
            </a:r>
          </a:p>
          <a:p>
            <a:pPr marL="457200" indent="-457200">
              <a:buFont typeface="Arial" panose="020B0604020202020204" pitchFamily="34" charset="0"/>
              <a:buChar char="•"/>
            </a:pPr>
            <a:r>
              <a:rPr lang="en-US" sz="2800" dirty="0"/>
              <a:t>Quantitative knowledge, attitudes, and practices survey administered to 127 HCPs in study facilities</a:t>
            </a:r>
          </a:p>
          <a:p>
            <a:pPr marL="457200" indent="-457200">
              <a:buFont typeface="Arial" panose="020B0604020202020204" pitchFamily="34" charset="0"/>
              <a:buChar char="•"/>
            </a:pPr>
            <a:r>
              <a:rPr lang="en-US" sz="2800" dirty="0"/>
              <a:t>9 (33%) providers currently involved in provision of oral PrEP</a:t>
            </a:r>
          </a:p>
          <a:p>
            <a:pPr marL="457200" indent="-457200">
              <a:buFont typeface="Arial" panose="020B0604020202020204" pitchFamily="34" charset="0"/>
              <a:buChar char="•"/>
            </a:pPr>
            <a:r>
              <a:rPr lang="en-US" sz="2800" dirty="0"/>
              <a:t>Cadres included doctors, nurses, pharmacists, counselors, and village health care workers</a:t>
            </a:r>
          </a:p>
          <a:p>
            <a:endParaRPr lang="en-US" sz="2800" b="1" dirty="0"/>
          </a:p>
          <a:p>
            <a:r>
              <a:rPr lang="en-US" sz="2800" b="1" dirty="0"/>
              <a:t>Quantitative analysis</a:t>
            </a:r>
          </a:p>
          <a:p>
            <a:r>
              <a:rPr lang="en-US" sz="2800" dirty="0"/>
              <a:t>Descriptive analyses of demographic information and data on knowledge, attitudes, and practices in STATA 13</a:t>
            </a:r>
          </a:p>
          <a:p>
            <a:endParaRPr lang="en-US" sz="2800" dirty="0"/>
          </a:p>
          <a:p>
            <a:r>
              <a:rPr lang="en-US" sz="2800" b="1" dirty="0"/>
              <a:t>In-depth interviews</a:t>
            </a:r>
          </a:p>
          <a:p>
            <a:pPr marL="457200" indent="-457200">
              <a:buFont typeface="Arial" panose="020B0604020202020204" pitchFamily="34" charset="0"/>
              <a:buChar char="•"/>
            </a:pPr>
            <a:r>
              <a:rPr lang="en-US" sz="2800" dirty="0"/>
              <a:t>Conducted 27 follow-up qualitative IDIs with providers who participated in the quantitative phase to gain further insight into quantitative </a:t>
            </a:r>
          </a:p>
          <a:p>
            <a:r>
              <a:rPr lang="en-US" sz="2800" dirty="0"/>
              <a:t>	findings  </a:t>
            </a:r>
          </a:p>
          <a:p>
            <a:pPr marL="457200" indent="-457200">
              <a:buFont typeface="Arial" panose="020B0604020202020204" pitchFamily="34" charset="0"/>
              <a:buChar char="•"/>
            </a:pPr>
            <a:r>
              <a:rPr lang="en-US" sz="2800" dirty="0"/>
              <a:t>Explored provider attitudes about providing </a:t>
            </a:r>
          </a:p>
          <a:p>
            <a:r>
              <a:rPr lang="en-US" sz="2800" dirty="0"/>
              <a:t>	</a:t>
            </a:r>
            <a:r>
              <a:rPr lang="en-US" sz="2800" dirty="0" err="1"/>
              <a:t>PrEP</a:t>
            </a:r>
            <a:r>
              <a:rPr lang="en-US" sz="2800" dirty="0"/>
              <a:t> to AGYW </a:t>
            </a:r>
          </a:p>
          <a:p>
            <a:pPr marL="457200" indent="-457200">
              <a:buFont typeface="Arial" panose="020B0604020202020204" pitchFamily="34" charset="0"/>
              <a:buChar char="•"/>
            </a:pPr>
            <a:r>
              <a:rPr lang="en-US" sz="2800" dirty="0"/>
              <a:t>Explored provider views on the feasibility and </a:t>
            </a:r>
          </a:p>
          <a:p>
            <a:r>
              <a:rPr lang="en-US" sz="2800" dirty="0"/>
              <a:t>	acceptability of adding oral PrEP to current </a:t>
            </a:r>
          </a:p>
          <a:p>
            <a:r>
              <a:rPr lang="en-US" sz="2800" dirty="0"/>
              <a:t>	service delivery </a:t>
            </a:r>
          </a:p>
          <a:p>
            <a:pPr marL="457200" indent="-457200">
              <a:buFont typeface="Arial" panose="020B0604020202020204" pitchFamily="34" charset="0"/>
              <a:buChar char="•"/>
            </a:pPr>
            <a:r>
              <a:rPr lang="en-US" sz="2800" dirty="0"/>
              <a:t>Analysis is ongoing</a:t>
            </a:r>
          </a:p>
          <a:p>
            <a:endParaRPr lang="en-US" sz="2800" dirty="0"/>
          </a:p>
          <a:p>
            <a:endParaRPr lang="en-US" sz="2800" dirty="0"/>
          </a:p>
          <a:p>
            <a:pPr lvl="1"/>
            <a:r>
              <a:rPr lang="en-US" sz="2800" dirty="0"/>
              <a:t> </a:t>
            </a:r>
            <a:endParaRPr lang="en-ZW" sz="2800" dirty="0"/>
          </a:p>
        </p:txBody>
      </p:sp>
      <p:cxnSp>
        <p:nvCxnSpPr>
          <p:cNvPr id="10" name="Straight Connector 9"/>
          <p:cNvCxnSpPr/>
          <p:nvPr/>
        </p:nvCxnSpPr>
        <p:spPr>
          <a:xfrm>
            <a:off x="2001234" y="35814607"/>
            <a:ext cx="36303944" cy="0"/>
          </a:xfrm>
          <a:prstGeom prst="line">
            <a:avLst/>
          </a:prstGeom>
          <a:ln w="76200">
            <a:solidFill>
              <a:srgbClr val="17879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9035" r="7255"/>
          <a:stretch/>
        </p:blipFill>
        <p:spPr>
          <a:xfrm>
            <a:off x="1764752" y="36349175"/>
            <a:ext cx="13965582" cy="3161149"/>
          </a:xfrm>
          <a:prstGeom prst="rect">
            <a:avLst/>
          </a:prstGeom>
        </p:spPr>
      </p:pic>
      <p:sp>
        <p:nvSpPr>
          <p:cNvPr id="14" name="Text Placeholder 2"/>
          <p:cNvSpPr txBox="1">
            <a:spLocks/>
          </p:cNvSpPr>
          <p:nvPr/>
        </p:nvSpPr>
        <p:spPr>
          <a:xfrm>
            <a:off x="28072152" y="24931478"/>
            <a:ext cx="11327069" cy="7814397"/>
          </a:xfrm>
          <a:prstGeom prst="rect">
            <a:avLst/>
          </a:prstGeom>
        </p:spPr>
        <p:txBody>
          <a:bodyPr vert="horz" lIns="0" tIns="0" rIns="0" bIns="0" rtlCol="0">
            <a:noAutofit/>
          </a:bodyPr>
          <a:lstStyle/>
          <a:p>
            <a:pPr fontAlgn="base">
              <a:buClr>
                <a:srgbClr val="178793"/>
              </a:buClr>
            </a:pPr>
            <a:endParaRPr lang="en-US" sz="3200" b="1" dirty="0">
              <a:solidFill>
                <a:srgbClr val="178793"/>
              </a:solidFill>
              <a:cs typeface="Arial" panose="020B0604020202020204" pitchFamily="34" charset="0"/>
            </a:endParaRPr>
          </a:p>
          <a:p>
            <a:pPr fontAlgn="base">
              <a:buClr>
                <a:srgbClr val="178793"/>
              </a:buClr>
            </a:pPr>
            <a:endParaRPr lang="en-US" sz="3520" b="1" dirty="0">
              <a:solidFill>
                <a:srgbClr val="178793"/>
              </a:solidFill>
              <a:cs typeface="Arial" panose="020B0604020202020204" pitchFamily="34" charset="0"/>
            </a:endParaRPr>
          </a:p>
          <a:p>
            <a:pPr marL="574746" indent="-574746" fontAlgn="base">
              <a:buClr>
                <a:srgbClr val="178793"/>
              </a:buClr>
              <a:buFont typeface="Arial" panose="020B0604020202020204" pitchFamily="34" charset="0"/>
              <a:buChar char="•"/>
            </a:pPr>
            <a:endParaRPr lang="en-US" sz="2800" dirty="0">
              <a:solidFill>
                <a:srgbClr val="10394B"/>
              </a:solidFill>
              <a:cs typeface="Arial" panose="020B0604020202020204" pitchFamily="34" charset="0"/>
            </a:endParaRPr>
          </a:p>
          <a:p>
            <a:pPr marL="574746" indent="-574746" fontAlgn="base">
              <a:buClr>
                <a:srgbClr val="178793"/>
              </a:buClr>
              <a:buFont typeface="Arial" panose="020B0604020202020204" pitchFamily="34" charset="0"/>
              <a:buChar char="•"/>
            </a:pPr>
            <a:endParaRPr lang="en-US" sz="2800" dirty="0">
              <a:solidFill>
                <a:srgbClr val="10394B"/>
              </a:solidFill>
              <a:cs typeface="Arial" panose="020B0604020202020204" pitchFamily="34" charset="0"/>
            </a:endParaRPr>
          </a:p>
          <a:p>
            <a:pPr marL="574746" indent="-574746" fontAlgn="base">
              <a:buClr>
                <a:srgbClr val="178793"/>
              </a:buClr>
              <a:buFont typeface="Arial" panose="020B0604020202020204" pitchFamily="34" charset="0"/>
              <a:buChar char="•"/>
            </a:pPr>
            <a:endParaRPr lang="en-US" sz="2800" dirty="0">
              <a:solidFill>
                <a:srgbClr val="10394B"/>
              </a:solidFill>
              <a:cs typeface="Arial" panose="020B0604020202020204" pitchFamily="34" charset="0"/>
            </a:endParaRPr>
          </a:p>
          <a:p>
            <a:pPr marL="574746" indent="-574746" fontAlgn="base">
              <a:buClr>
                <a:srgbClr val="178793"/>
              </a:buClr>
              <a:buFont typeface="Arial" panose="020B0604020202020204" pitchFamily="34" charset="0"/>
              <a:buChar char="•"/>
            </a:pPr>
            <a:endParaRPr lang="en-US" sz="2800" dirty="0">
              <a:solidFill>
                <a:srgbClr val="10394B"/>
              </a:solidFill>
              <a:cs typeface="Arial" panose="020B0604020202020204" pitchFamily="34" charset="0"/>
            </a:endParaRPr>
          </a:p>
          <a:p>
            <a:pPr marL="574746" indent="-574746" fontAlgn="base">
              <a:buClr>
                <a:srgbClr val="178793"/>
              </a:buClr>
              <a:buFont typeface="Arial" panose="020B0604020202020204" pitchFamily="34" charset="0"/>
              <a:buChar char="•"/>
            </a:pPr>
            <a:endParaRPr lang="en-US" sz="2800" dirty="0">
              <a:solidFill>
                <a:srgbClr val="10394B"/>
              </a:solidFill>
              <a:cs typeface="Arial" panose="020B0604020202020204" pitchFamily="34" charset="0"/>
            </a:endParaRPr>
          </a:p>
          <a:p>
            <a:pPr marL="574746" indent="-574746" fontAlgn="base">
              <a:buClr>
                <a:srgbClr val="178793"/>
              </a:buClr>
              <a:buFont typeface="Arial" panose="020B0604020202020204" pitchFamily="34" charset="0"/>
              <a:buChar char="•"/>
            </a:pPr>
            <a:endParaRPr lang="en-US" sz="2800" dirty="0">
              <a:solidFill>
                <a:srgbClr val="10394B"/>
              </a:solidFill>
              <a:cs typeface="Arial" panose="020B0604020202020204" pitchFamily="34" charset="0"/>
            </a:endParaRPr>
          </a:p>
          <a:p>
            <a:pPr marL="574746" indent="-574746" fontAlgn="base">
              <a:buClr>
                <a:srgbClr val="178793"/>
              </a:buClr>
              <a:buFont typeface="Arial" panose="020B0604020202020204" pitchFamily="34" charset="0"/>
              <a:buChar char="•"/>
            </a:pPr>
            <a:endParaRPr lang="en-US" sz="2800" dirty="0">
              <a:solidFill>
                <a:srgbClr val="10394B"/>
              </a:solidFill>
              <a:cs typeface="Arial" panose="020B0604020202020204" pitchFamily="34" charset="0"/>
            </a:endParaRPr>
          </a:p>
          <a:p>
            <a:pPr marL="574746" indent="-574746" fontAlgn="base">
              <a:buClr>
                <a:srgbClr val="178793"/>
              </a:buClr>
              <a:buFont typeface="Arial" panose="020B0604020202020204" pitchFamily="34" charset="0"/>
              <a:buChar char="•"/>
            </a:pPr>
            <a:endParaRPr lang="en-US" sz="2800" dirty="0">
              <a:solidFill>
                <a:srgbClr val="10394B"/>
              </a:solidFill>
              <a:cs typeface="Arial" panose="020B0604020202020204" pitchFamily="34" charset="0"/>
            </a:endParaRPr>
          </a:p>
          <a:p>
            <a:pPr marL="574746" indent="-574746" fontAlgn="base">
              <a:buClr>
                <a:srgbClr val="178793"/>
              </a:buClr>
              <a:buFont typeface="Arial" panose="020B0604020202020204" pitchFamily="34" charset="0"/>
              <a:buChar char="•"/>
            </a:pPr>
            <a:endParaRPr lang="en-US" sz="2800" dirty="0">
              <a:solidFill>
                <a:srgbClr val="10394B"/>
              </a:solidFill>
              <a:cs typeface="Arial" panose="020B0604020202020204" pitchFamily="34" charset="0"/>
            </a:endParaRPr>
          </a:p>
          <a:p>
            <a:pPr marL="574746" indent="-574746" fontAlgn="base">
              <a:buClr>
                <a:srgbClr val="178793"/>
              </a:buClr>
              <a:buFont typeface="Arial" panose="020B0604020202020204" pitchFamily="34" charset="0"/>
              <a:buChar char="•"/>
            </a:pPr>
            <a:endParaRPr lang="en-US" sz="2800" dirty="0">
              <a:solidFill>
                <a:srgbClr val="10394B"/>
              </a:solidFill>
              <a:cs typeface="Arial" panose="020B0604020202020204" pitchFamily="34" charset="0"/>
            </a:endParaRPr>
          </a:p>
          <a:p>
            <a:pPr marL="574746" indent="-574746" fontAlgn="base">
              <a:buClr>
                <a:srgbClr val="178793"/>
              </a:buClr>
              <a:buFont typeface="Arial" panose="020B0604020202020204" pitchFamily="34" charset="0"/>
              <a:buChar char="•"/>
            </a:pPr>
            <a:endParaRPr lang="en-US" sz="2800" dirty="0">
              <a:solidFill>
                <a:srgbClr val="10394B"/>
              </a:solidFill>
              <a:cs typeface="Arial" panose="020B0604020202020204" pitchFamily="34" charset="0"/>
            </a:endParaRPr>
          </a:p>
          <a:p>
            <a:pPr marL="574746" indent="-574746" fontAlgn="base">
              <a:buClr>
                <a:srgbClr val="178793"/>
              </a:buClr>
              <a:buFont typeface="Arial" panose="020B0604020202020204" pitchFamily="34" charset="0"/>
              <a:buChar char="•"/>
            </a:pPr>
            <a:endParaRPr lang="en-US" sz="2800" dirty="0">
              <a:solidFill>
                <a:srgbClr val="10394B"/>
              </a:solidFill>
              <a:cs typeface="Arial" panose="020B0604020202020204" pitchFamily="34" charset="0"/>
            </a:endParaRPr>
          </a:p>
          <a:p>
            <a:pPr fontAlgn="base">
              <a:buClr>
                <a:srgbClr val="178893"/>
              </a:buClr>
            </a:pPr>
            <a:endParaRPr lang="en-US" sz="2800" dirty="0">
              <a:solidFill>
                <a:srgbClr val="10394B"/>
              </a:solidFill>
              <a:cs typeface="Arial" panose="020B0604020202020204" pitchFamily="34" charset="0"/>
            </a:endParaRPr>
          </a:p>
          <a:p>
            <a:pPr fontAlgn="base">
              <a:buClr>
                <a:srgbClr val="178793"/>
              </a:buClr>
            </a:pPr>
            <a:endParaRPr lang="en-US" sz="3520" dirty="0">
              <a:solidFill>
                <a:srgbClr val="10394B"/>
              </a:solidFill>
              <a:cs typeface="Arial" panose="020B0604020202020204" pitchFamily="34" charset="0"/>
            </a:endParaRPr>
          </a:p>
          <a:p>
            <a:pPr fontAlgn="base">
              <a:buClr>
                <a:srgbClr val="178793"/>
              </a:buClr>
            </a:pPr>
            <a:endParaRPr lang="en-US" sz="3520" dirty="0">
              <a:solidFill>
                <a:srgbClr val="10394B"/>
              </a:solidFill>
              <a:cs typeface="Arial" panose="020B0604020202020204" pitchFamily="34" charset="0"/>
            </a:endParaRPr>
          </a:p>
          <a:p>
            <a:pPr fontAlgn="base">
              <a:buClr>
                <a:srgbClr val="178893"/>
              </a:buClr>
            </a:pPr>
            <a:endParaRPr lang="en-US" sz="3520" dirty="0">
              <a:solidFill>
                <a:schemeClr val="bg1">
                  <a:lumMod val="50000"/>
                </a:schemeClr>
              </a:solidFill>
              <a:cs typeface="Arial" panose="020B0604020202020204" pitchFamily="34" charset="0"/>
            </a:endParaRPr>
          </a:p>
          <a:p>
            <a:pPr>
              <a:spcBef>
                <a:spcPct val="20000"/>
              </a:spcBef>
              <a:defRPr/>
            </a:pPr>
            <a:endParaRPr lang="en-US" sz="3771" dirty="0">
              <a:solidFill>
                <a:srgbClr val="717073"/>
              </a:solidFill>
              <a:cs typeface="Arial"/>
            </a:endParaRPr>
          </a:p>
        </p:txBody>
      </p:sp>
      <p:sp>
        <p:nvSpPr>
          <p:cNvPr id="19" name="Text Placeholder 2"/>
          <p:cNvSpPr txBox="1">
            <a:spLocks/>
          </p:cNvSpPr>
          <p:nvPr/>
        </p:nvSpPr>
        <p:spPr>
          <a:xfrm>
            <a:off x="14754894" y="10359271"/>
            <a:ext cx="4736263" cy="5351948"/>
          </a:xfrm>
          <a:prstGeom prst="rect">
            <a:avLst/>
          </a:prstGeom>
        </p:spPr>
        <p:txBody>
          <a:bodyPr vert="horz" lIns="0" tIns="0" rIns="0" bIns="0" rtlCol="0">
            <a:noAutofit/>
          </a:bodyPr>
          <a:lstStyle/>
          <a:p>
            <a:pPr fontAlgn="base">
              <a:buClr>
                <a:srgbClr val="178793"/>
              </a:buClr>
            </a:pPr>
            <a:r>
              <a:rPr lang="en-US" sz="3200" b="1" dirty="0">
                <a:cs typeface="Arial" panose="020B0604020202020204" pitchFamily="34" charset="0"/>
              </a:rPr>
              <a:t>Demographics</a:t>
            </a:r>
            <a:endParaRPr lang="en-US" sz="3520" b="1" dirty="0">
              <a:cs typeface="Arial" panose="020B0604020202020204" pitchFamily="34" charset="0"/>
            </a:endParaRPr>
          </a:p>
          <a:p>
            <a:pPr fontAlgn="base">
              <a:buClr>
                <a:srgbClr val="178793"/>
              </a:buClr>
            </a:pPr>
            <a:r>
              <a:rPr lang="en-US" sz="2800" dirty="0">
                <a:cs typeface="Arial" panose="020B0604020202020204" pitchFamily="34" charset="0"/>
              </a:rPr>
              <a:t>We enrolled 127 providers in the study, 73 (57.5%) of whom currently had responsibilities related to </a:t>
            </a:r>
            <a:r>
              <a:rPr lang="en-US" sz="2800" dirty="0" err="1">
                <a:cs typeface="Arial" panose="020B0604020202020204" pitchFamily="34" charset="0"/>
              </a:rPr>
              <a:t>PrEP.</a:t>
            </a:r>
            <a:r>
              <a:rPr lang="en-US" sz="2800" dirty="0">
                <a:cs typeface="Arial" panose="020B0604020202020204" pitchFamily="34" charset="0"/>
              </a:rPr>
              <a:t> Average age was 38.5 +/- 8.6 years, with two-thirds of providers being women. The majority of providers were nurses, followed by counselors and clinicians.</a:t>
            </a:r>
          </a:p>
          <a:p>
            <a:pPr fontAlgn="base">
              <a:buClr>
                <a:srgbClr val="178893"/>
              </a:buClr>
            </a:pPr>
            <a:endParaRPr lang="en-US" sz="2800" dirty="0">
              <a:cs typeface="Arial" panose="020B0604020202020204" pitchFamily="34" charset="0"/>
            </a:endParaRPr>
          </a:p>
          <a:p>
            <a:pPr fontAlgn="base">
              <a:buClr>
                <a:srgbClr val="178893"/>
              </a:buClr>
            </a:pPr>
            <a:endParaRPr lang="en-US" sz="2800" dirty="0">
              <a:cs typeface="Arial" panose="020B0604020202020204" pitchFamily="34" charset="0"/>
            </a:endParaRPr>
          </a:p>
          <a:p>
            <a:pPr fontAlgn="base">
              <a:buClr>
                <a:srgbClr val="178893"/>
              </a:buClr>
            </a:pPr>
            <a:endParaRPr lang="en-US" sz="3520" dirty="0">
              <a:cs typeface="Arial" panose="020B0604020202020204" pitchFamily="34" charset="0"/>
            </a:endParaRPr>
          </a:p>
          <a:p>
            <a:pPr fontAlgn="base">
              <a:buClr>
                <a:srgbClr val="178893"/>
              </a:buClr>
            </a:pPr>
            <a:endParaRPr lang="en-US" sz="3520" dirty="0">
              <a:cs typeface="Arial" panose="020B0604020202020204" pitchFamily="34" charset="0"/>
            </a:endParaRPr>
          </a:p>
          <a:p>
            <a:pPr fontAlgn="base">
              <a:buClr>
                <a:srgbClr val="178893"/>
              </a:buClr>
            </a:pPr>
            <a:endParaRPr lang="en-US" sz="3520" dirty="0">
              <a:cs typeface="Arial" panose="020B0604020202020204" pitchFamily="34" charset="0"/>
            </a:endParaRPr>
          </a:p>
          <a:p>
            <a:pPr>
              <a:spcBef>
                <a:spcPct val="20000"/>
              </a:spcBef>
              <a:defRPr/>
            </a:pPr>
            <a:endParaRPr lang="en-US" sz="2800" dirty="0">
              <a:cs typeface="Arial" panose="020B0604020202020204" pitchFamily="34" charset="0"/>
            </a:endParaRPr>
          </a:p>
        </p:txBody>
      </p:sp>
      <p:sp>
        <p:nvSpPr>
          <p:cNvPr id="22" name="Text Placeholder 2"/>
          <p:cNvSpPr txBox="1">
            <a:spLocks/>
          </p:cNvSpPr>
          <p:nvPr/>
        </p:nvSpPr>
        <p:spPr>
          <a:xfrm>
            <a:off x="1764752" y="10359270"/>
            <a:ext cx="11290848" cy="7623929"/>
          </a:xfrm>
          <a:prstGeom prst="rect">
            <a:avLst/>
          </a:prstGeom>
        </p:spPr>
        <p:txBody>
          <a:bodyPr vert="horz" lIns="0" tIns="0" rIns="0" bIns="0" rtlCol="0">
            <a:noAutofit/>
          </a:bodyPr>
          <a:lstStyle/>
          <a:p>
            <a:r>
              <a:rPr lang="en-US" sz="2800" dirty="0"/>
              <a:t>Oral pre-exposure prophylaxis (PrEP) is a new HIV prevention option within combination HIV prevention in Zimbabwe. Oral PrEP is being offered to populations at substantial risk of HIV in Zimbabwe, including adolescent girls (AG, ages 15-19) and young women (YW, ages 20-24). Health care providers (HCPs) are considered gatekeepers of new health products and interventions; HCPs’ </a:t>
            </a:r>
            <a:r>
              <a:rPr lang="en-US" sz="2800" b="1" dirty="0"/>
              <a:t>knowledge, attitudes, and practices </a:t>
            </a:r>
            <a:r>
              <a:rPr lang="en-US" sz="2800" dirty="0"/>
              <a:t>(KAP) will play a key role in determining the success of oral PrEP delivery in Zimbabwe.</a:t>
            </a:r>
          </a:p>
          <a:p>
            <a:endParaRPr lang="en-US" sz="2800" dirty="0"/>
          </a:p>
          <a:p>
            <a:r>
              <a:rPr lang="en-US" sz="2800" dirty="0"/>
              <a:t>Currently, oral PrEP is being delivered by selected programs in Zimbabwe, and plans are underway to extend oral PrEP’s availability. To inform scale-up of oral PrEP for AGYW in Zimbabwe, we assessed HCPs’ knowledge and attitudes about providing oral PrEP, focusing on provision to AGYW.</a:t>
            </a:r>
            <a:r>
              <a:rPr lang="en-US" sz="2800" dirty="0">
                <a:cs typeface="Arial" panose="020B0604020202020204" pitchFamily="34" charset="0"/>
              </a:rPr>
              <a:t> </a:t>
            </a:r>
            <a:r>
              <a:rPr lang="en-US" sz="2800" dirty="0"/>
              <a:t>The primary objectives of the study were to: </a:t>
            </a:r>
          </a:p>
          <a:p>
            <a:pPr marL="971550" lvl="1" indent="-514350">
              <a:buFont typeface="+mj-lt"/>
              <a:buAutoNum type="arabicPeriod"/>
            </a:pPr>
            <a:r>
              <a:rPr lang="en-US" sz="2800" dirty="0"/>
              <a:t>Evaluate providers’ familiarity with and knowledge of PrEP</a:t>
            </a:r>
          </a:p>
          <a:p>
            <a:pPr marL="971550" lvl="1" indent="-514350">
              <a:buFont typeface="+mj-lt"/>
              <a:buAutoNum type="arabicPeriod"/>
            </a:pPr>
            <a:r>
              <a:rPr lang="en-US" sz="2800" dirty="0"/>
              <a:t>Explore providers’ attitudes and beliefs about PrEP delivery to target populations, with a focus on AGYW</a:t>
            </a:r>
          </a:p>
          <a:p>
            <a:pPr marL="971550" lvl="1" indent="-514350">
              <a:buFont typeface="+mj-lt"/>
              <a:buAutoNum type="arabicPeriod"/>
            </a:pPr>
            <a:r>
              <a:rPr lang="en-US" sz="2800" dirty="0"/>
              <a:t>Explore providers’ views on the feasibility and acceptability of adding PrEP delivery to HIV and reproductive health services</a:t>
            </a:r>
            <a:endParaRPr lang="en-US" sz="3771" dirty="0">
              <a:cs typeface="Arial"/>
            </a:endParaRPr>
          </a:p>
        </p:txBody>
      </p:sp>
      <p:sp>
        <p:nvSpPr>
          <p:cNvPr id="23" name="TextBox 22"/>
          <p:cNvSpPr txBox="1"/>
          <p:nvPr/>
        </p:nvSpPr>
        <p:spPr>
          <a:xfrm>
            <a:off x="16547873" y="37074373"/>
            <a:ext cx="8950049" cy="1833515"/>
          </a:xfrm>
          <a:prstGeom prst="rect">
            <a:avLst/>
          </a:prstGeom>
          <a:noFill/>
        </p:spPr>
        <p:txBody>
          <a:bodyPr wrap="square" rtlCol="0">
            <a:spAutoFit/>
          </a:bodyPr>
          <a:lstStyle/>
          <a:p>
            <a:r>
              <a:rPr lang="en-US" sz="2263" i="1" dirty="0"/>
              <a:t>This poster was made possible by the generous support of the American people through the United States Agency for International Development (USAID) and the U.S. President’s Emergency Plan for AIDS Relief (PEPFAR). The contents are the responsibility of the authors and do not necessarily reflect the views of USAID, PEPFAR, or the United States Government</a:t>
            </a:r>
            <a:endParaRPr lang="en-US" sz="2263" b="1" i="1" dirty="0">
              <a:solidFill>
                <a:srgbClr val="FF0000"/>
              </a:solidFill>
            </a:endParaRPr>
          </a:p>
        </p:txBody>
      </p:sp>
      <p:grpSp>
        <p:nvGrpSpPr>
          <p:cNvPr id="29" name="Group 28"/>
          <p:cNvGrpSpPr/>
          <p:nvPr/>
        </p:nvGrpSpPr>
        <p:grpSpPr>
          <a:xfrm>
            <a:off x="26266543" y="36349175"/>
            <a:ext cx="11905551" cy="3080075"/>
            <a:chOff x="20813022" y="48207502"/>
            <a:chExt cx="9470325" cy="2450060"/>
          </a:xfrm>
        </p:grpSpPr>
        <p:sp>
          <p:nvSpPr>
            <p:cNvPr id="2" name="Rectangle 1"/>
            <p:cNvSpPr/>
            <p:nvPr/>
          </p:nvSpPr>
          <p:spPr>
            <a:xfrm>
              <a:off x="23611352" y="48207502"/>
              <a:ext cx="4013810" cy="442772"/>
            </a:xfrm>
            <a:prstGeom prst="rect">
              <a:avLst/>
            </a:prstGeom>
          </p:spPr>
          <p:txBody>
            <a:bodyPr wrap="none">
              <a:spAutoFit/>
            </a:bodyPr>
            <a:lstStyle/>
            <a:p>
              <a:pPr fontAlgn="base">
                <a:buClr>
                  <a:srgbClr val="178793"/>
                </a:buClr>
              </a:pPr>
              <a:r>
                <a:rPr lang="en-US" sz="3017" b="1" dirty="0">
                  <a:solidFill>
                    <a:srgbClr val="178793"/>
                  </a:solidFill>
                  <a:cs typeface="Arial" panose="020B0604020202020204" pitchFamily="34" charset="0"/>
                </a:rPr>
                <a:t>OPTIONS Consortium Partners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3022" y="48780326"/>
              <a:ext cx="1750985" cy="77977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3354" t="23516" r="12619" b="18637"/>
            <a:stretch/>
          </p:blipFill>
          <p:spPr>
            <a:xfrm>
              <a:off x="22855358" y="48654423"/>
              <a:ext cx="1852930" cy="92693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99640" y="48798584"/>
              <a:ext cx="1673636" cy="76151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38853" y="48663597"/>
              <a:ext cx="1916141" cy="1017552"/>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59196" y="48702507"/>
              <a:ext cx="1424151" cy="950381"/>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51933" y="49848004"/>
              <a:ext cx="2868468" cy="761142"/>
            </a:xfrm>
            <a:prstGeom prst="rect">
              <a:avLst/>
            </a:prstGeom>
          </p:spPr>
        </p:pic>
        <p:pic>
          <p:nvPicPr>
            <p:cNvPr id="26" name="Picture 25"/>
            <p:cNvPicPr>
              <a:picLocks noChangeAspect="1"/>
            </p:cNvPicPr>
            <p:nvPr/>
          </p:nvPicPr>
          <p:blipFill rotWithShape="1">
            <a:blip r:embed="rId9">
              <a:extLst>
                <a:ext uri="{28A0092B-C50C-407E-A947-70E740481C1C}">
                  <a14:useLocalDpi xmlns:a14="http://schemas.microsoft.com/office/drawing/2010/main" val="0"/>
                </a:ext>
              </a:extLst>
            </a:blip>
            <a:srcRect t="30537" b="28863"/>
            <a:stretch/>
          </p:blipFill>
          <p:spPr>
            <a:xfrm>
              <a:off x="23978655" y="49903700"/>
              <a:ext cx="2041969" cy="640628"/>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95113" y="49848004"/>
              <a:ext cx="1759458" cy="703074"/>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445791" y="49700605"/>
              <a:ext cx="1822206" cy="956957"/>
            </a:xfrm>
            <a:prstGeom prst="rect">
              <a:avLst/>
            </a:prstGeom>
          </p:spPr>
        </p:pic>
      </p:grpSp>
      <p:sp>
        <p:nvSpPr>
          <p:cNvPr id="33" name="Rectangle 32"/>
          <p:cNvSpPr/>
          <p:nvPr/>
        </p:nvSpPr>
        <p:spPr>
          <a:xfrm>
            <a:off x="-22893" y="1"/>
            <a:ext cx="40256493" cy="7474220"/>
          </a:xfrm>
          <a:prstGeom prst="rect">
            <a:avLst/>
          </a:prstGeom>
          <a:solidFill>
            <a:srgbClr val="178793"/>
          </a:solidFill>
          <a:ln>
            <a:solidFill>
              <a:srgbClr val="1787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3" dirty="0"/>
          </a:p>
        </p:txBody>
      </p:sp>
      <p:sp>
        <p:nvSpPr>
          <p:cNvPr id="32" name="TextBox 31"/>
          <p:cNvSpPr txBox="1"/>
          <p:nvPr/>
        </p:nvSpPr>
        <p:spPr>
          <a:xfrm>
            <a:off x="7258209" y="312423"/>
            <a:ext cx="31502191" cy="6749092"/>
          </a:xfrm>
          <a:prstGeom prst="rect">
            <a:avLst/>
          </a:prstGeom>
          <a:noFill/>
          <a:ln>
            <a:noFill/>
          </a:ln>
        </p:spPr>
        <p:txBody>
          <a:bodyPr wrap="square" rtlCol="0">
            <a:spAutoFit/>
          </a:bodyPr>
          <a:lstStyle/>
          <a:p>
            <a:pPr algn="ctr"/>
            <a:endParaRPr lang="en-US" sz="3520" dirty="0">
              <a:solidFill>
                <a:schemeClr val="bg1"/>
              </a:solidFill>
            </a:endParaRPr>
          </a:p>
          <a:p>
            <a:pPr algn="ctr"/>
            <a:r>
              <a:rPr lang="en-US" sz="7200" dirty="0">
                <a:solidFill>
                  <a:schemeClr val="bg1"/>
                </a:solidFill>
              </a:rPr>
              <a:t>Health Care Workers’ Knowledge, Attitudes, and Practices Related to Oral PrEP Provision to Adolescent Girls and Young Women in Zimbabwe </a:t>
            </a:r>
          </a:p>
          <a:p>
            <a:pPr algn="ctr"/>
            <a:r>
              <a:rPr lang="en-US" sz="4800" dirty="0">
                <a:solidFill>
                  <a:schemeClr val="bg1"/>
                </a:solidFill>
              </a:rPr>
              <a:t>Definate Nhamo,</a:t>
            </a:r>
            <a:r>
              <a:rPr lang="en-US" sz="4800" baseline="30000" dirty="0">
                <a:solidFill>
                  <a:schemeClr val="bg1"/>
                </a:solidFill>
              </a:rPr>
              <a:t>1</a:t>
            </a:r>
            <a:r>
              <a:rPr lang="en-US" sz="4800" dirty="0">
                <a:solidFill>
                  <a:schemeClr val="bg1"/>
                </a:solidFill>
              </a:rPr>
              <a:t> Kayla Stankevitz</a:t>
            </a:r>
            <a:r>
              <a:rPr lang="en-US" sz="4800" baseline="30000" dirty="0">
                <a:solidFill>
                  <a:schemeClr val="bg1"/>
                </a:solidFill>
              </a:rPr>
              <a:t> </a:t>
            </a:r>
            <a:r>
              <a:rPr lang="en-US" sz="4800" dirty="0">
                <a:solidFill>
                  <a:schemeClr val="bg1"/>
                </a:solidFill>
              </a:rPr>
              <a:t>,</a:t>
            </a:r>
            <a:r>
              <a:rPr lang="en-US" sz="4800" baseline="30000" dirty="0">
                <a:solidFill>
                  <a:schemeClr val="bg1"/>
                </a:solidFill>
              </a:rPr>
              <a:t>2</a:t>
            </a:r>
            <a:r>
              <a:rPr lang="en-US" sz="4800" dirty="0">
                <a:solidFill>
                  <a:schemeClr val="bg1"/>
                </a:solidFill>
              </a:rPr>
              <a:t> Imelda Mahaka,</a:t>
            </a:r>
            <a:r>
              <a:rPr lang="en-US" sz="4800" baseline="30000" dirty="0">
                <a:solidFill>
                  <a:schemeClr val="bg1"/>
                </a:solidFill>
              </a:rPr>
              <a:t>1</a:t>
            </a:r>
            <a:r>
              <a:rPr lang="en-US" sz="4800" dirty="0">
                <a:solidFill>
                  <a:schemeClr val="bg1"/>
                </a:solidFill>
              </a:rPr>
              <a:t> Getrude Ncube,</a:t>
            </a:r>
            <a:r>
              <a:rPr lang="en-US" sz="4800" baseline="30000" dirty="0">
                <a:solidFill>
                  <a:schemeClr val="bg1"/>
                </a:solidFill>
              </a:rPr>
              <a:t>3</a:t>
            </a:r>
            <a:r>
              <a:rPr lang="en-US" sz="4800" dirty="0">
                <a:solidFill>
                  <a:schemeClr val="bg1"/>
                </a:solidFill>
              </a:rPr>
              <a:t> Taurai Bhatarasa</a:t>
            </a:r>
            <a:r>
              <a:rPr lang="en-US" sz="4800" baseline="30000" dirty="0">
                <a:solidFill>
                  <a:schemeClr val="bg1"/>
                </a:solidFill>
              </a:rPr>
              <a:t> </a:t>
            </a:r>
            <a:r>
              <a:rPr lang="en-US" sz="4800" dirty="0">
                <a:solidFill>
                  <a:schemeClr val="bg1"/>
                </a:solidFill>
              </a:rPr>
              <a:t>,</a:t>
            </a:r>
            <a:r>
              <a:rPr lang="en-US" sz="4800" baseline="30000" dirty="0">
                <a:solidFill>
                  <a:schemeClr val="bg1"/>
                </a:solidFill>
              </a:rPr>
              <a:t>3</a:t>
            </a:r>
            <a:r>
              <a:rPr lang="en-US" sz="4800" dirty="0">
                <a:solidFill>
                  <a:schemeClr val="bg1"/>
                </a:solidFill>
              </a:rPr>
              <a:t> Nicole Makahamadze,</a:t>
            </a:r>
            <a:r>
              <a:rPr lang="en-US" sz="4800" baseline="30000" dirty="0">
                <a:solidFill>
                  <a:schemeClr val="bg1"/>
                </a:solidFill>
              </a:rPr>
              <a:t>1</a:t>
            </a:r>
            <a:r>
              <a:rPr lang="en-US" sz="4800" dirty="0">
                <a:solidFill>
                  <a:schemeClr val="bg1"/>
                </a:solidFill>
              </a:rPr>
              <a:t> </a:t>
            </a:r>
          </a:p>
          <a:p>
            <a:pPr algn="ctr"/>
            <a:r>
              <a:rPr lang="en-US" sz="4800" dirty="0">
                <a:solidFill>
                  <a:schemeClr val="bg1"/>
                </a:solidFill>
              </a:rPr>
              <a:t>Kathleen Ridgeway,</a:t>
            </a:r>
            <a:r>
              <a:rPr lang="en-US" sz="4800" baseline="30000" dirty="0">
                <a:solidFill>
                  <a:schemeClr val="bg1"/>
                </a:solidFill>
              </a:rPr>
              <a:t>2</a:t>
            </a:r>
            <a:r>
              <a:rPr lang="en-US" sz="4800" dirty="0">
                <a:solidFill>
                  <a:schemeClr val="bg1"/>
                </a:solidFill>
              </a:rPr>
              <a:t> Michele Lanham,</a:t>
            </a:r>
            <a:r>
              <a:rPr lang="en-US" sz="4800" baseline="30000" dirty="0">
                <a:solidFill>
                  <a:schemeClr val="bg1"/>
                </a:solidFill>
              </a:rPr>
              <a:t>2</a:t>
            </a:r>
            <a:r>
              <a:rPr lang="en-US" sz="4800" dirty="0">
                <a:solidFill>
                  <a:schemeClr val="bg1"/>
                </a:solidFill>
              </a:rPr>
              <a:t> Megan Dunbar</a:t>
            </a:r>
            <a:r>
              <a:rPr lang="en-US" sz="4800" baseline="30000" dirty="0">
                <a:solidFill>
                  <a:schemeClr val="bg1"/>
                </a:solidFill>
              </a:rPr>
              <a:t> 1, 2</a:t>
            </a:r>
            <a:r>
              <a:rPr lang="en-US" sz="4800" dirty="0">
                <a:solidFill>
                  <a:schemeClr val="bg1"/>
                </a:solidFill>
              </a:rPr>
              <a:t> </a:t>
            </a:r>
            <a:endParaRPr lang="en-US" sz="4526" dirty="0">
              <a:solidFill>
                <a:schemeClr val="bg1"/>
              </a:solidFill>
            </a:endParaRPr>
          </a:p>
          <a:p>
            <a:pPr algn="ctr"/>
            <a:r>
              <a:rPr lang="en-US" sz="3600" baseline="30000" dirty="0">
                <a:solidFill>
                  <a:schemeClr val="bg1"/>
                </a:solidFill>
              </a:rPr>
              <a:t>1</a:t>
            </a:r>
            <a:r>
              <a:rPr lang="en-US" sz="3600" dirty="0">
                <a:solidFill>
                  <a:schemeClr val="bg1"/>
                </a:solidFill>
              </a:rPr>
              <a:t>Zimbabwe Pangaea AIDS Trust, Harare, Zimbabwe;  </a:t>
            </a:r>
            <a:r>
              <a:rPr lang="en-US" sz="3600" baseline="30000" dirty="0">
                <a:solidFill>
                  <a:schemeClr val="bg1"/>
                </a:solidFill>
              </a:rPr>
              <a:t>2</a:t>
            </a:r>
            <a:r>
              <a:rPr lang="en-US" sz="3600" dirty="0">
                <a:solidFill>
                  <a:schemeClr val="bg1"/>
                </a:solidFill>
              </a:rPr>
              <a:t>FHI 360, Durham, NC, USA; </a:t>
            </a:r>
            <a:r>
              <a:rPr lang="en-US" sz="3600" baseline="30000" dirty="0">
                <a:solidFill>
                  <a:schemeClr val="bg1"/>
                </a:solidFill>
              </a:rPr>
              <a:t>3</a:t>
            </a:r>
            <a:r>
              <a:rPr lang="en-US" sz="3600" dirty="0">
                <a:solidFill>
                  <a:schemeClr val="bg1"/>
                </a:solidFill>
              </a:rPr>
              <a:t>Zimbabwe Ministry of Health and Child Care, Harare, Zimbabwe</a:t>
            </a:r>
            <a:endParaRPr lang="en-US" sz="4526" dirty="0">
              <a:solidFill>
                <a:schemeClr val="bg1"/>
              </a:solidFill>
            </a:endParaRPr>
          </a:p>
          <a:p>
            <a:pPr algn="ctr"/>
            <a:endParaRPr lang="en-US" sz="3017" i="1" dirty="0">
              <a:solidFill>
                <a:schemeClr val="bg1"/>
              </a:solidFill>
            </a:endParaRPr>
          </a:p>
          <a:p>
            <a:pPr algn="ctr"/>
            <a:r>
              <a:rPr lang="en-US" sz="2800" i="1" dirty="0">
                <a:solidFill>
                  <a:schemeClr val="bg1"/>
                </a:solidFill>
              </a:rPr>
              <a:t>*OPTIONS refers to PrEP as the product category (inclusive of all formulations of ARV-based HIV prevention), and refers to specific products by formulation designation and/or name (e.g., oral PrEP/TDF-FTC, topical PrEP/dapivirine ring, injectable PrEP/cabotegravir, etc.).</a:t>
            </a:r>
            <a:endParaRPr lang="en-US" sz="2800" dirty="0">
              <a:solidFill>
                <a:schemeClr val="bg1"/>
              </a:solidFill>
            </a:endParaRPr>
          </a:p>
          <a:p>
            <a:pPr algn="ctr"/>
            <a:endParaRPr lang="en-US" sz="3520" dirty="0">
              <a:solidFill>
                <a:schemeClr val="bg1"/>
              </a:solidFill>
            </a:endParaRPr>
          </a:p>
        </p:txBody>
      </p:sp>
      <p:pic>
        <p:nvPicPr>
          <p:cNvPr id="34" name="Picture 33"/>
          <p:cNvPicPr>
            <a:picLocks noChangeAspect="1"/>
          </p:cNvPicPr>
          <p:nvPr/>
        </p:nvPicPr>
        <p:blipFill rotWithShape="1">
          <a:blip r:embed="rId12">
            <a:lum bright="70000" contrast="-70000"/>
            <a:extLst>
              <a:ext uri="{BEBA8EAE-BF5A-486C-A8C5-ECC9F3942E4B}">
                <a14:imgProps xmlns:a14="http://schemas.microsoft.com/office/drawing/2010/main">
                  <a14:imgLayer r:embed="rId13">
                    <a14:imgEffect>
                      <a14:brightnessContrast bright="-40000" contrast="-40000"/>
                    </a14:imgEffect>
                  </a14:imgLayer>
                </a14:imgProps>
              </a:ext>
            </a:extLst>
          </a:blip>
          <a:srcRect l="21798" t="21642" r="20674" b="19624"/>
          <a:stretch/>
        </p:blipFill>
        <p:spPr>
          <a:xfrm>
            <a:off x="-2554539" y="-1321960"/>
            <a:ext cx="9245741" cy="9493295"/>
          </a:xfrm>
          <a:prstGeom prst="rect">
            <a:avLst/>
          </a:prstGeom>
        </p:spPr>
      </p:pic>
      <p:sp>
        <p:nvSpPr>
          <p:cNvPr id="37" name="TextBox 36">
            <a:extLst>
              <a:ext uri="{FF2B5EF4-FFF2-40B4-BE49-F238E27FC236}">
                <a16:creationId xmlns:a16="http://schemas.microsoft.com/office/drawing/2014/main" id="{AE5B078D-D0C8-4F2F-8D9F-FC4989B7380D}"/>
              </a:ext>
            </a:extLst>
          </p:cNvPr>
          <p:cNvSpPr txBox="1"/>
          <p:nvPr/>
        </p:nvSpPr>
        <p:spPr>
          <a:xfrm>
            <a:off x="14474340" y="8819520"/>
            <a:ext cx="11744723" cy="1005183"/>
          </a:xfrm>
          <a:prstGeom prst="rect">
            <a:avLst/>
          </a:prstGeom>
          <a:solidFill>
            <a:srgbClr val="DAD0CA"/>
          </a:solidFill>
        </p:spPr>
        <p:txBody>
          <a:bodyPr wrap="square" lIns="574766" tIns="0" rIns="0" bIns="0" rtlCol="0" anchor="ctr" anchorCtr="0">
            <a:noAutofit/>
          </a:bodyPr>
          <a:lstStyle/>
          <a:p>
            <a:r>
              <a:rPr lang="en-US" sz="4000" b="1" dirty="0">
                <a:solidFill>
                  <a:srgbClr val="10394B"/>
                </a:solidFill>
                <a:cs typeface="Arial"/>
              </a:rPr>
              <a:t>RESULTS </a:t>
            </a:r>
          </a:p>
        </p:txBody>
      </p:sp>
      <p:sp>
        <p:nvSpPr>
          <p:cNvPr id="39" name="TextBox 38">
            <a:extLst>
              <a:ext uri="{FF2B5EF4-FFF2-40B4-BE49-F238E27FC236}">
                <a16:creationId xmlns:a16="http://schemas.microsoft.com/office/drawing/2014/main" id="{F8BDE186-1BBD-41A5-8C49-D48486C06B30}"/>
              </a:ext>
            </a:extLst>
          </p:cNvPr>
          <p:cNvSpPr txBox="1"/>
          <p:nvPr/>
        </p:nvSpPr>
        <p:spPr>
          <a:xfrm>
            <a:off x="1310876" y="19033164"/>
            <a:ext cx="11744723" cy="1005183"/>
          </a:xfrm>
          <a:prstGeom prst="rect">
            <a:avLst/>
          </a:prstGeom>
          <a:solidFill>
            <a:srgbClr val="DAD0CA"/>
          </a:solidFill>
        </p:spPr>
        <p:txBody>
          <a:bodyPr wrap="square" lIns="574766" tIns="0" rIns="0" bIns="0" rtlCol="0" anchor="ctr" anchorCtr="0">
            <a:noAutofit/>
          </a:bodyPr>
          <a:lstStyle/>
          <a:p>
            <a:r>
              <a:rPr lang="en-US" sz="4000" b="1" dirty="0">
                <a:solidFill>
                  <a:srgbClr val="10394B"/>
                </a:solidFill>
                <a:cs typeface="Arial"/>
              </a:rPr>
              <a:t>METHODS </a:t>
            </a:r>
          </a:p>
        </p:txBody>
      </p:sp>
      <p:sp>
        <p:nvSpPr>
          <p:cNvPr id="40" name="TextBox 39">
            <a:extLst>
              <a:ext uri="{FF2B5EF4-FFF2-40B4-BE49-F238E27FC236}">
                <a16:creationId xmlns:a16="http://schemas.microsoft.com/office/drawing/2014/main" id="{BE568C9C-550C-4F98-9D09-CDFD56E6AE7D}"/>
              </a:ext>
            </a:extLst>
          </p:cNvPr>
          <p:cNvSpPr txBox="1"/>
          <p:nvPr/>
        </p:nvSpPr>
        <p:spPr>
          <a:xfrm>
            <a:off x="27015677" y="20958613"/>
            <a:ext cx="11744723" cy="1005183"/>
          </a:xfrm>
          <a:prstGeom prst="rect">
            <a:avLst/>
          </a:prstGeom>
          <a:solidFill>
            <a:srgbClr val="DAD0CA"/>
          </a:solidFill>
        </p:spPr>
        <p:txBody>
          <a:bodyPr wrap="square" lIns="574766" tIns="0" rIns="0" bIns="0" rtlCol="0" anchor="ctr" anchorCtr="0">
            <a:noAutofit/>
          </a:bodyPr>
          <a:lstStyle/>
          <a:p>
            <a:r>
              <a:rPr lang="en-US" sz="4000" b="1" dirty="0">
                <a:solidFill>
                  <a:srgbClr val="10394B"/>
                </a:solidFill>
                <a:cs typeface="Arial"/>
              </a:rPr>
              <a:t>CONCLUSIONS &amp; RECOMMENDATIONS </a:t>
            </a:r>
          </a:p>
        </p:txBody>
      </p:sp>
      <p:sp>
        <p:nvSpPr>
          <p:cNvPr id="41" name="Text Placeholder 2">
            <a:extLst>
              <a:ext uri="{FF2B5EF4-FFF2-40B4-BE49-F238E27FC236}">
                <a16:creationId xmlns:a16="http://schemas.microsoft.com/office/drawing/2014/main" id="{E381E9F6-4D97-44AD-8C6E-9D49D3902B6E}"/>
              </a:ext>
            </a:extLst>
          </p:cNvPr>
          <p:cNvSpPr txBox="1">
            <a:spLocks/>
          </p:cNvSpPr>
          <p:nvPr/>
        </p:nvSpPr>
        <p:spPr>
          <a:xfrm>
            <a:off x="26997042" y="22372501"/>
            <a:ext cx="11403210" cy="8226248"/>
          </a:xfrm>
          <a:prstGeom prst="rect">
            <a:avLst/>
          </a:prstGeom>
        </p:spPr>
        <p:txBody>
          <a:bodyPr vert="horz" lIns="0" tIns="0" rIns="0" bIns="0" rtlCol="0">
            <a:noAutofit/>
          </a:bodyPr>
          <a:lstStyle/>
          <a:p>
            <a:pPr marL="457200" indent="-457200">
              <a:buFont typeface="Arial" panose="020B0604020202020204" pitchFamily="34" charset="0"/>
              <a:buChar char="•"/>
            </a:pPr>
            <a:r>
              <a:rPr lang="en-US" sz="2800" dirty="0"/>
              <a:t>Knowledge of oral PrEP is high, even among providers who haven’t been trained on delivering oral </a:t>
            </a:r>
            <a:r>
              <a:rPr lang="en-US" sz="2800" dirty="0" err="1"/>
              <a:t>PrEP.</a:t>
            </a:r>
            <a:endParaRPr lang="en-ZW" sz="2800" dirty="0"/>
          </a:p>
          <a:p>
            <a:pPr marL="457200" indent="-457200">
              <a:buFont typeface="Arial" panose="020B0604020202020204" pitchFamily="34" charset="0"/>
              <a:buChar char="•"/>
            </a:pPr>
            <a:r>
              <a:rPr lang="en-US" sz="2800" dirty="0"/>
              <a:t>Training should raise awareness about the HIV risk in each of these populations and their need for PrEP and also explore providers’ discomfort with providing PrEP to some groups, such as married AGYW and AGYW with considerably older partners</a:t>
            </a:r>
          </a:p>
          <a:p>
            <a:pPr marL="457200" indent="-457200">
              <a:buFont typeface="Arial" panose="020B0604020202020204" pitchFamily="34" charset="0"/>
              <a:buChar char="•"/>
            </a:pPr>
            <a:r>
              <a:rPr lang="en-US" sz="2800" dirty="0"/>
              <a:t>Training on values clarification is recommended for HCPs to deliver health services to AGYW, including oral PrEP, in a nonjudgmental manner.</a:t>
            </a:r>
          </a:p>
          <a:p>
            <a:endParaRPr lang="en-ZW" sz="2800" dirty="0"/>
          </a:p>
          <a:p>
            <a:pPr marL="457200" indent="-457200" fontAlgn="base">
              <a:buClr>
                <a:srgbClr val="178793"/>
              </a:buClr>
              <a:buFont typeface="Arial" panose="020B0604020202020204" pitchFamily="34" charset="0"/>
              <a:buChar char="•"/>
            </a:pPr>
            <a:endParaRPr lang="en-US" sz="2800" b="1" dirty="0">
              <a:solidFill>
                <a:srgbClr val="178793"/>
              </a:solidFill>
              <a:cs typeface="Arial" panose="020B0604020202020204" pitchFamily="34" charset="0"/>
            </a:endParaRPr>
          </a:p>
          <a:p>
            <a:pPr marL="457200" indent="-457200" fontAlgn="base">
              <a:buClr>
                <a:srgbClr val="178893"/>
              </a:buClr>
              <a:buFont typeface="Arial" panose="020B0604020202020204" pitchFamily="34" charset="0"/>
              <a:buChar char="•"/>
            </a:pPr>
            <a:endParaRPr lang="en-US" sz="2800" dirty="0">
              <a:solidFill>
                <a:srgbClr val="10394B"/>
              </a:solidFill>
              <a:cs typeface="Arial" panose="020B0604020202020204" pitchFamily="34" charset="0"/>
            </a:endParaRPr>
          </a:p>
          <a:p>
            <a:pPr>
              <a:spcBef>
                <a:spcPct val="20000"/>
              </a:spcBef>
              <a:defRPr/>
            </a:pPr>
            <a:endParaRPr lang="en-US" sz="3771" dirty="0">
              <a:solidFill>
                <a:srgbClr val="717073"/>
              </a:solidFill>
              <a:cs typeface="Arial"/>
            </a:endParaRPr>
          </a:p>
        </p:txBody>
      </p:sp>
      <p:graphicFrame>
        <p:nvGraphicFramePr>
          <p:cNvPr id="30" name="Chart 29">
            <a:extLst>
              <a:ext uri="{FF2B5EF4-FFF2-40B4-BE49-F238E27FC236}">
                <a16:creationId xmlns:a16="http://schemas.microsoft.com/office/drawing/2014/main" id="{92EE04DB-5BD4-474B-A9D6-5680077C8E0D}"/>
              </a:ext>
            </a:extLst>
          </p:cNvPr>
          <p:cNvGraphicFramePr/>
          <p:nvPr>
            <p:extLst>
              <p:ext uri="{D42A27DB-BD31-4B8C-83A1-F6EECF244321}">
                <p14:modId xmlns:p14="http://schemas.microsoft.com/office/powerpoint/2010/main" val="3993590124"/>
              </p:ext>
            </p:extLst>
          </p:nvPr>
        </p:nvGraphicFramePr>
        <p:xfrm>
          <a:off x="19695048" y="10359271"/>
          <a:ext cx="7113679" cy="549979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1" name="Chart 30">
            <a:extLst>
              <a:ext uri="{FF2B5EF4-FFF2-40B4-BE49-F238E27FC236}">
                <a16:creationId xmlns:a16="http://schemas.microsoft.com/office/drawing/2014/main" id="{44796991-AB90-6B4B-8D4B-E1E322E1CFDA}"/>
              </a:ext>
            </a:extLst>
          </p:cNvPr>
          <p:cNvGraphicFramePr/>
          <p:nvPr>
            <p:extLst>
              <p:ext uri="{D42A27DB-BD31-4B8C-83A1-F6EECF244321}">
                <p14:modId xmlns:p14="http://schemas.microsoft.com/office/powerpoint/2010/main" val="1355599390"/>
              </p:ext>
            </p:extLst>
          </p:nvPr>
        </p:nvGraphicFramePr>
        <p:xfrm>
          <a:off x="14758418" y="18169748"/>
          <a:ext cx="11083247" cy="4405864"/>
        </p:xfrm>
        <a:graphic>
          <a:graphicData uri="http://schemas.openxmlformats.org/drawingml/2006/chart">
            <c:chart xmlns:c="http://schemas.openxmlformats.org/drawingml/2006/chart" xmlns:r="http://schemas.openxmlformats.org/officeDocument/2006/relationships" r:id="rId15"/>
          </a:graphicData>
        </a:graphic>
      </p:graphicFrame>
      <p:sp>
        <p:nvSpPr>
          <p:cNvPr id="53" name="Text Placeholder 2">
            <a:extLst>
              <a:ext uri="{FF2B5EF4-FFF2-40B4-BE49-F238E27FC236}">
                <a16:creationId xmlns:a16="http://schemas.microsoft.com/office/drawing/2014/main" id="{FC7E0B89-A92D-4868-9C99-98EF00AAF271}"/>
              </a:ext>
            </a:extLst>
          </p:cNvPr>
          <p:cNvSpPr txBox="1">
            <a:spLocks/>
          </p:cNvSpPr>
          <p:nvPr/>
        </p:nvSpPr>
        <p:spPr>
          <a:xfrm>
            <a:off x="14904319" y="25911012"/>
            <a:ext cx="11362224" cy="1677714"/>
          </a:xfrm>
          <a:prstGeom prst="rect">
            <a:avLst/>
          </a:prstGeom>
        </p:spPr>
        <p:txBody>
          <a:bodyPr vert="horz" lIns="0" tIns="0" rIns="0" bIns="0" rtlCol="0">
            <a:noAutofit/>
          </a:bodyPr>
          <a:lstStyle/>
          <a:p>
            <a:pPr fontAlgn="base">
              <a:buClr>
                <a:srgbClr val="178793"/>
              </a:buClr>
            </a:pPr>
            <a:r>
              <a:rPr lang="en-US" sz="3200" b="1" dirty="0">
                <a:cs typeface="Arial" panose="020B0604020202020204" pitchFamily="34" charset="0"/>
              </a:rPr>
              <a:t>Attitudes</a:t>
            </a:r>
            <a:endParaRPr lang="en-US" sz="3520" b="1" dirty="0">
              <a:cs typeface="Arial" panose="020B0604020202020204" pitchFamily="34" charset="0"/>
            </a:endParaRPr>
          </a:p>
          <a:p>
            <a:pPr fontAlgn="base">
              <a:buClr>
                <a:srgbClr val="178793"/>
              </a:buClr>
            </a:pPr>
            <a:r>
              <a:rPr lang="en-US" sz="2800" dirty="0">
                <a:cs typeface="Arial" panose="020B0604020202020204" pitchFamily="34" charset="0"/>
              </a:rPr>
              <a:t>Overall, HCWs were accepting of providing PrEP to AGYW in a wide range of situations, though many were uncertain about providing oral PrEP to AGYW who are married or have considerably older partners (Figure 3). Providers were slightly more willing to provide PrEP to young women than they were to adolescent girls.</a:t>
            </a:r>
          </a:p>
        </p:txBody>
      </p:sp>
      <p:sp>
        <p:nvSpPr>
          <p:cNvPr id="58" name="TextBox 57">
            <a:extLst>
              <a:ext uri="{FF2B5EF4-FFF2-40B4-BE49-F238E27FC236}">
                <a16:creationId xmlns:a16="http://schemas.microsoft.com/office/drawing/2014/main" id="{709F2300-96D4-4414-AF7A-5AB8D82706E7}"/>
              </a:ext>
            </a:extLst>
          </p:cNvPr>
          <p:cNvSpPr txBox="1"/>
          <p:nvPr/>
        </p:nvSpPr>
        <p:spPr>
          <a:xfrm>
            <a:off x="18771733" y="30468875"/>
            <a:ext cx="2957000" cy="4955203"/>
          </a:xfrm>
          <a:prstGeom prst="rect">
            <a:avLst/>
          </a:prstGeom>
          <a:solidFill>
            <a:schemeClr val="bg1"/>
          </a:solidFill>
        </p:spPr>
        <p:txBody>
          <a:bodyPr wrap="square" rtlCol="0">
            <a:spAutoFit/>
          </a:bodyPr>
          <a:lstStyle/>
          <a:p>
            <a:pPr algn="ctr"/>
            <a:r>
              <a:rPr lang="en-US" sz="1600" dirty="0"/>
              <a:t>If she is married</a:t>
            </a:r>
          </a:p>
          <a:p>
            <a:pPr algn="ctr"/>
            <a:endParaRPr lang="en-US" sz="1600" dirty="0"/>
          </a:p>
          <a:p>
            <a:pPr algn="ctr"/>
            <a:r>
              <a:rPr lang="en-US" sz="1600" dirty="0"/>
              <a:t>If she has a partner who is considerably older</a:t>
            </a:r>
          </a:p>
          <a:p>
            <a:pPr algn="ctr"/>
            <a:endParaRPr lang="en-US" sz="1600" dirty="0"/>
          </a:p>
          <a:p>
            <a:pPr algn="ctr"/>
            <a:r>
              <a:rPr lang="en-US" sz="1600" dirty="0"/>
              <a:t>Any AG/YW who requests PrEP</a:t>
            </a:r>
          </a:p>
          <a:p>
            <a:pPr algn="ctr"/>
            <a:endParaRPr lang="en-US" dirty="0"/>
          </a:p>
          <a:p>
            <a:pPr algn="ctr"/>
            <a:r>
              <a:rPr lang="en-US" sz="1600" dirty="0"/>
              <a:t>If she has a sexually transmitted infection</a:t>
            </a:r>
          </a:p>
          <a:p>
            <a:pPr algn="ctr"/>
            <a:endParaRPr lang="en-US" sz="1050" dirty="0"/>
          </a:p>
          <a:p>
            <a:pPr algn="ctr"/>
            <a:r>
              <a:rPr lang="en-US" sz="1600" dirty="0"/>
              <a:t>If she is experiencing intimate partner violence</a:t>
            </a:r>
          </a:p>
          <a:p>
            <a:pPr algn="ctr"/>
            <a:endParaRPr lang="en-US" sz="1000" dirty="0"/>
          </a:p>
          <a:p>
            <a:pPr algn="ctr"/>
            <a:r>
              <a:rPr lang="en-US" sz="1600" dirty="0"/>
              <a:t>If she is unable to use condoms consistently</a:t>
            </a:r>
          </a:p>
          <a:p>
            <a:pPr algn="ctr"/>
            <a:endParaRPr lang="en-US" sz="700" dirty="0"/>
          </a:p>
          <a:p>
            <a:pPr algn="ctr"/>
            <a:r>
              <a:rPr lang="en-US" sz="1600" dirty="0"/>
              <a:t>If she is involved in transactional sex</a:t>
            </a:r>
          </a:p>
          <a:p>
            <a:pPr algn="ctr"/>
            <a:endParaRPr lang="en-US" sz="700" dirty="0"/>
          </a:p>
          <a:p>
            <a:pPr algn="ctr"/>
            <a:r>
              <a:rPr lang="en-US" sz="1600" dirty="0"/>
              <a:t>If she changes sex partners frequently</a:t>
            </a:r>
          </a:p>
        </p:txBody>
      </p:sp>
      <p:graphicFrame>
        <p:nvGraphicFramePr>
          <p:cNvPr id="59" name="Chart 58">
            <a:extLst>
              <a:ext uri="{FF2B5EF4-FFF2-40B4-BE49-F238E27FC236}">
                <a16:creationId xmlns:a16="http://schemas.microsoft.com/office/drawing/2014/main" id="{33C04B3A-8861-4299-A928-EF5D38E951C6}"/>
              </a:ext>
            </a:extLst>
          </p:cNvPr>
          <p:cNvGraphicFramePr>
            <a:graphicFrameLocks/>
          </p:cNvGraphicFramePr>
          <p:nvPr>
            <p:extLst>
              <p:ext uri="{D42A27DB-BD31-4B8C-83A1-F6EECF244321}">
                <p14:modId xmlns:p14="http://schemas.microsoft.com/office/powerpoint/2010/main" val="1074584168"/>
              </p:ext>
            </p:extLst>
          </p:nvPr>
        </p:nvGraphicFramePr>
        <p:xfrm>
          <a:off x="21510533" y="29736975"/>
          <a:ext cx="4846320" cy="566928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60" name="Chart 59">
            <a:extLst>
              <a:ext uri="{FF2B5EF4-FFF2-40B4-BE49-F238E27FC236}">
                <a16:creationId xmlns:a16="http://schemas.microsoft.com/office/drawing/2014/main" id="{A52B22E0-EE65-4162-9077-18AF997227D6}"/>
              </a:ext>
            </a:extLst>
          </p:cNvPr>
          <p:cNvGraphicFramePr>
            <a:graphicFrameLocks/>
          </p:cNvGraphicFramePr>
          <p:nvPr>
            <p:extLst>
              <p:ext uri="{D42A27DB-BD31-4B8C-83A1-F6EECF244321}">
                <p14:modId xmlns:p14="http://schemas.microsoft.com/office/powerpoint/2010/main" val="2569248640"/>
              </p:ext>
            </p:extLst>
          </p:nvPr>
        </p:nvGraphicFramePr>
        <p:xfrm>
          <a:off x="14864986" y="29736975"/>
          <a:ext cx="4846320" cy="5669280"/>
        </p:xfrm>
        <a:graphic>
          <a:graphicData uri="http://schemas.openxmlformats.org/drawingml/2006/chart">
            <c:chart xmlns:c="http://schemas.openxmlformats.org/drawingml/2006/chart" xmlns:r="http://schemas.openxmlformats.org/officeDocument/2006/relationships" r:id="rId17"/>
          </a:graphicData>
        </a:graphic>
      </p:graphicFrame>
      <p:sp>
        <p:nvSpPr>
          <p:cNvPr id="4" name="Rectangle 3">
            <a:extLst>
              <a:ext uri="{FF2B5EF4-FFF2-40B4-BE49-F238E27FC236}">
                <a16:creationId xmlns:a16="http://schemas.microsoft.com/office/drawing/2014/main" id="{6E081ED9-F57C-4417-8795-90D134F21435}"/>
              </a:ext>
            </a:extLst>
          </p:cNvPr>
          <p:cNvSpPr/>
          <p:nvPr/>
        </p:nvSpPr>
        <p:spPr>
          <a:xfrm>
            <a:off x="14929445" y="28838260"/>
            <a:ext cx="11140486" cy="892552"/>
          </a:xfrm>
          <a:prstGeom prst="rect">
            <a:avLst/>
          </a:prstGeom>
        </p:spPr>
        <p:txBody>
          <a:bodyPr wrap="none">
            <a:spAutoFit/>
          </a:bodyPr>
          <a:lstStyle/>
          <a:p>
            <a:r>
              <a:rPr lang="en-US" sz="2800" b="1" i="1" dirty="0">
                <a:solidFill>
                  <a:srgbClr val="595959"/>
                </a:solidFill>
              </a:rPr>
              <a:t>Figure 3</a:t>
            </a:r>
            <a:r>
              <a:rPr lang="en-US" sz="2400" b="1" i="1" dirty="0">
                <a:solidFill>
                  <a:srgbClr val="595959"/>
                </a:solidFill>
              </a:rPr>
              <a:t>  </a:t>
            </a:r>
            <a:r>
              <a:rPr lang="en-US" sz="2400" b="1" dirty="0">
                <a:solidFill>
                  <a:srgbClr val="595959"/>
                </a:solidFill>
              </a:rPr>
              <a:t>I BELIEVE PrEP SHOULD BE PROVIDED UNDER THE FOLLOWING SITUATIONS </a:t>
            </a:r>
          </a:p>
          <a:p>
            <a:r>
              <a:rPr lang="en-US" sz="2400" b="1" dirty="0">
                <a:solidFill>
                  <a:srgbClr val="595959"/>
                </a:solidFill>
              </a:rPr>
              <a:t>(N=127)</a:t>
            </a:r>
            <a:endParaRPr lang="en-US" b="1" dirty="0">
              <a:solidFill>
                <a:srgbClr val="595959"/>
              </a:solidFill>
            </a:endParaRPr>
          </a:p>
        </p:txBody>
      </p:sp>
      <p:sp>
        <p:nvSpPr>
          <p:cNvPr id="61" name="TextBox 60">
            <a:extLst>
              <a:ext uri="{FF2B5EF4-FFF2-40B4-BE49-F238E27FC236}">
                <a16:creationId xmlns:a16="http://schemas.microsoft.com/office/drawing/2014/main" id="{B7617308-F842-4344-B7EF-34A7EDFD1913}"/>
              </a:ext>
            </a:extLst>
          </p:cNvPr>
          <p:cNvSpPr txBox="1"/>
          <p:nvPr/>
        </p:nvSpPr>
        <p:spPr>
          <a:xfrm>
            <a:off x="27178000" y="8745343"/>
            <a:ext cx="11744723" cy="1005183"/>
          </a:xfrm>
          <a:prstGeom prst="rect">
            <a:avLst/>
          </a:prstGeom>
          <a:solidFill>
            <a:srgbClr val="DAD0CA"/>
          </a:solidFill>
        </p:spPr>
        <p:txBody>
          <a:bodyPr wrap="square" lIns="574766" tIns="0" rIns="0" bIns="0" rtlCol="0" anchor="ctr" anchorCtr="0">
            <a:noAutofit/>
          </a:bodyPr>
          <a:lstStyle/>
          <a:p>
            <a:r>
              <a:rPr lang="en-US" sz="4000" b="1" dirty="0">
                <a:solidFill>
                  <a:srgbClr val="10394B"/>
                </a:solidFill>
                <a:cs typeface="Arial"/>
              </a:rPr>
              <a:t>RESULTS, continued </a:t>
            </a:r>
          </a:p>
        </p:txBody>
      </p:sp>
      <p:graphicFrame>
        <p:nvGraphicFramePr>
          <p:cNvPr id="62" name="Chart 61">
            <a:extLst>
              <a:ext uri="{FF2B5EF4-FFF2-40B4-BE49-F238E27FC236}">
                <a16:creationId xmlns:a16="http://schemas.microsoft.com/office/drawing/2014/main" id="{B30866C8-7173-4B77-9726-FA38E9B02D39}"/>
              </a:ext>
            </a:extLst>
          </p:cNvPr>
          <p:cNvGraphicFramePr>
            <a:graphicFrameLocks/>
          </p:cNvGraphicFramePr>
          <p:nvPr>
            <p:extLst>
              <p:ext uri="{D42A27DB-BD31-4B8C-83A1-F6EECF244321}">
                <p14:modId xmlns:p14="http://schemas.microsoft.com/office/powerpoint/2010/main" val="909150909"/>
              </p:ext>
            </p:extLst>
          </p:nvPr>
        </p:nvGraphicFramePr>
        <p:xfrm>
          <a:off x="31420446" y="16518700"/>
          <a:ext cx="3657600" cy="393192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63" name="Chart 62">
            <a:extLst>
              <a:ext uri="{FF2B5EF4-FFF2-40B4-BE49-F238E27FC236}">
                <a16:creationId xmlns:a16="http://schemas.microsoft.com/office/drawing/2014/main" id="{7D3D4669-E31C-4735-A8A1-E0A8B7E9A8CC}"/>
              </a:ext>
            </a:extLst>
          </p:cNvPr>
          <p:cNvGraphicFramePr>
            <a:graphicFrameLocks/>
          </p:cNvGraphicFramePr>
          <p:nvPr>
            <p:extLst>
              <p:ext uri="{D42A27DB-BD31-4B8C-83A1-F6EECF244321}">
                <p14:modId xmlns:p14="http://schemas.microsoft.com/office/powerpoint/2010/main" val="1304062773"/>
              </p:ext>
            </p:extLst>
          </p:nvPr>
        </p:nvGraphicFramePr>
        <p:xfrm>
          <a:off x="31426208" y="12053148"/>
          <a:ext cx="3657600" cy="393192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64" name="Chart 63">
            <a:extLst>
              <a:ext uri="{FF2B5EF4-FFF2-40B4-BE49-F238E27FC236}">
                <a16:creationId xmlns:a16="http://schemas.microsoft.com/office/drawing/2014/main" id="{0E2027B2-383B-457D-8FD6-9202A3C3088D}"/>
              </a:ext>
            </a:extLst>
          </p:cNvPr>
          <p:cNvGraphicFramePr>
            <a:graphicFrameLocks/>
          </p:cNvGraphicFramePr>
          <p:nvPr>
            <p:extLst>
              <p:ext uri="{D42A27DB-BD31-4B8C-83A1-F6EECF244321}">
                <p14:modId xmlns:p14="http://schemas.microsoft.com/office/powerpoint/2010/main" val="1341392329"/>
              </p:ext>
            </p:extLst>
          </p:nvPr>
        </p:nvGraphicFramePr>
        <p:xfrm>
          <a:off x="35152361" y="16518700"/>
          <a:ext cx="3657600" cy="3931920"/>
        </p:xfrm>
        <a:graphic>
          <a:graphicData uri="http://schemas.openxmlformats.org/drawingml/2006/chart">
            <c:chart xmlns:c="http://schemas.openxmlformats.org/drawingml/2006/chart" xmlns:r="http://schemas.openxmlformats.org/officeDocument/2006/relationships" r:id="rId20"/>
          </a:graphicData>
        </a:graphic>
      </p:graphicFrame>
      <p:sp>
        <p:nvSpPr>
          <p:cNvPr id="65" name="Rectangle 64">
            <a:extLst>
              <a:ext uri="{FF2B5EF4-FFF2-40B4-BE49-F238E27FC236}">
                <a16:creationId xmlns:a16="http://schemas.microsoft.com/office/drawing/2014/main" id="{8F047450-0A27-427F-A250-98EA3DCBF2FE}"/>
              </a:ext>
            </a:extLst>
          </p:cNvPr>
          <p:cNvSpPr/>
          <p:nvPr/>
        </p:nvSpPr>
        <p:spPr>
          <a:xfrm>
            <a:off x="31585062" y="16217939"/>
            <a:ext cx="3492984" cy="584775"/>
          </a:xfrm>
          <a:prstGeom prst="rect">
            <a:avLst/>
          </a:prstGeom>
        </p:spPr>
        <p:txBody>
          <a:bodyPr wrap="square">
            <a:spAutoFit/>
          </a:bodyPr>
          <a:lstStyle/>
          <a:p>
            <a:pPr algn="ctr">
              <a:defRPr sz="1440" b="0" i="0" u="none" strike="noStrike" kern="1200" spc="0" baseline="0">
                <a:solidFill>
                  <a:prstClr val="black">
                    <a:lumMod val="65000"/>
                    <a:lumOff val="35000"/>
                  </a:prstClr>
                </a:solidFill>
                <a:latin typeface="+mn-lt"/>
                <a:ea typeface="+mn-ea"/>
                <a:cs typeface="+mn-cs"/>
              </a:defRPr>
            </a:pPr>
            <a:r>
              <a:rPr lang="en-US" sz="1600" dirty="0"/>
              <a:t>Providing PrEP to unmarried adolescent girls promotes sexual promiscuity </a:t>
            </a:r>
          </a:p>
        </p:txBody>
      </p:sp>
      <p:sp>
        <p:nvSpPr>
          <p:cNvPr id="66" name="Rectangle 65">
            <a:extLst>
              <a:ext uri="{FF2B5EF4-FFF2-40B4-BE49-F238E27FC236}">
                <a16:creationId xmlns:a16="http://schemas.microsoft.com/office/drawing/2014/main" id="{18FE278F-5D2A-43C5-881F-38159B8DD668}"/>
              </a:ext>
            </a:extLst>
          </p:cNvPr>
          <p:cNvSpPr/>
          <p:nvPr/>
        </p:nvSpPr>
        <p:spPr>
          <a:xfrm>
            <a:off x="35242662" y="16079900"/>
            <a:ext cx="3492984" cy="83099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600" dirty="0"/>
              <a:t>It is better to tell sexually active unmarried adolescent girls to abstain from sex rather than give her PrEP </a:t>
            </a:r>
          </a:p>
        </p:txBody>
      </p:sp>
      <p:sp>
        <p:nvSpPr>
          <p:cNvPr id="67" name="Rectangle 66">
            <a:extLst>
              <a:ext uri="{FF2B5EF4-FFF2-40B4-BE49-F238E27FC236}">
                <a16:creationId xmlns:a16="http://schemas.microsoft.com/office/drawing/2014/main" id="{EC2FFFD2-DF1A-40B3-A949-2E43626501E5}"/>
              </a:ext>
            </a:extLst>
          </p:cNvPr>
          <p:cNvSpPr/>
          <p:nvPr/>
        </p:nvSpPr>
        <p:spPr>
          <a:xfrm>
            <a:off x="31590824" y="11658027"/>
            <a:ext cx="3492984" cy="584775"/>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600" dirty="0"/>
              <a:t>Providing PrEP to AG/YW would result in backlash from the community </a:t>
            </a:r>
          </a:p>
        </p:txBody>
      </p:sp>
      <p:sp>
        <p:nvSpPr>
          <p:cNvPr id="68" name="Rectangle 67">
            <a:extLst>
              <a:ext uri="{FF2B5EF4-FFF2-40B4-BE49-F238E27FC236}">
                <a16:creationId xmlns:a16="http://schemas.microsoft.com/office/drawing/2014/main" id="{FD40B15C-D495-4E78-A33B-8A2702C32256}"/>
              </a:ext>
            </a:extLst>
          </p:cNvPr>
          <p:cNvSpPr/>
          <p:nvPr/>
        </p:nvSpPr>
        <p:spPr>
          <a:xfrm>
            <a:off x="31444808" y="9739439"/>
            <a:ext cx="6012159" cy="1323439"/>
          </a:xfrm>
          <a:prstGeom prst="rect">
            <a:avLst/>
          </a:prstGeom>
        </p:spPr>
        <p:txBody>
          <a:bodyPr wrap="none">
            <a:spAutoFit/>
          </a:bodyPr>
          <a:lstStyle/>
          <a:p>
            <a:r>
              <a:rPr lang="en-US" sz="3200" b="1" i="1" dirty="0">
                <a:solidFill>
                  <a:srgbClr val="595959"/>
                </a:solidFill>
              </a:rPr>
              <a:t>Figure 4 </a:t>
            </a:r>
          </a:p>
          <a:p>
            <a:r>
              <a:rPr lang="en-US" sz="2400" b="1" dirty="0">
                <a:solidFill>
                  <a:srgbClr val="595959"/>
                </a:solidFill>
              </a:rPr>
              <a:t>PERCENT AGREEMENT WITH STATEMENTS ON</a:t>
            </a:r>
          </a:p>
          <a:p>
            <a:r>
              <a:rPr lang="en-US" sz="2400" b="1" dirty="0">
                <a:solidFill>
                  <a:srgbClr val="595959"/>
                </a:solidFill>
              </a:rPr>
              <a:t> USE OF PrEP BY AG &amp; YW (N=127)</a:t>
            </a:r>
            <a:endParaRPr lang="en-US" b="1" dirty="0">
              <a:solidFill>
                <a:srgbClr val="595959"/>
              </a:solidFill>
            </a:endParaRPr>
          </a:p>
        </p:txBody>
      </p:sp>
      <p:pic>
        <p:nvPicPr>
          <p:cNvPr id="5" name="Picture 4">
            <a:extLst>
              <a:ext uri="{FF2B5EF4-FFF2-40B4-BE49-F238E27FC236}">
                <a16:creationId xmlns:a16="http://schemas.microsoft.com/office/drawing/2014/main" id="{D898BB96-98DA-4F52-89F1-C9A97F8DC387}"/>
              </a:ext>
            </a:extLst>
          </p:cNvPr>
          <p:cNvPicPr>
            <a:picLocks noChangeAspect="1"/>
          </p:cNvPicPr>
          <p:nvPr/>
        </p:nvPicPr>
        <p:blipFill>
          <a:blip r:embed="rId21"/>
          <a:stretch>
            <a:fillRect/>
          </a:stretch>
        </p:blipFill>
        <p:spPr>
          <a:xfrm>
            <a:off x="31474061" y="11119392"/>
            <a:ext cx="7113679" cy="422200"/>
          </a:xfrm>
          <a:prstGeom prst="rect">
            <a:avLst/>
          </a:prstGeom>
        </p:spPr>
      </p:pic>
      <p:graphicFrame>
        <p:nvGraphicFramePr>
          <p:cNvPr id="69" name="Chart 68">
            <a:extLst>
              <a:ext uri="{FF2B5EF4-FFF2-40B4-BE49-F238E27FC236}">
                <a16:creationId xmlns:a16="http://schemas.microsoft.com/office/drawing/2014/main" id="{0E2027B2-383B-457D-8FD6-9202A3C3088D}"/>
              </a:ext>
            </a:extLst>
          </p:cNvPr>
          <p:cNvGraphicFramePr>
            <a:graphicFrameLocks/>
          </p:cNvGraphicFramePr>
          <p:nvPr>
            <p:extLst>
              <p:ext uri="{D42A27DB-BD31-4B8C-83A1-F6EECF244321}">
                <p14:modId xmlns:p14="http://schemas.microsoft.com/office/powerpoint/2010/main" val="2510014146"/>
              </p:ext>
            </p:extLst>
          </p:nvPr>
        </p:nvGraphicFramePr>
        <p:xfrm>
          <a:off x="35109947" y="12053148"/>
          <a:ext cx="3700823" cy="3931920"/>
        </p:xfrm>
        <a:graphic>
          <a:graphicData uri="http://schemas.openxmlformats.org/drawingml/2006/chart">
            <c:chart xmlns:c="http://schemas.openxmlformats.org/drawingml/2006/chart" xmlns:r="http://schemas.openxmlformats.org/officeDocument/2006/relationships" r:id="rId22"/>
          </a:graphicData>
        </a:graphic>
      </p:graphicFrame>
      <p:sp>
        <p:nvSpPr>
          <p:cNvPr id="71" name="Rectangle 70">
            <a:extLst>
              <a:ext uri="{FF2B5EF4-FFF2-40B4-BE49-F238E27FC236}">
                <a16:creationId xmlns:a16="http://schemas.microsoft.com/office/drawing/2014/main" id="{5732BDE2-F9AD-4004-BED3-F5C5A04D3653}"/>
              </a:ext>
            </a:extLst>
          </p:cNvPr>
          <p:cNvSpPr/>
          <p:nvPr/>
        </p:nvSpPr>
        <p:spPr>
          <a:xfrm>
            <a:off x="35152361" y="11697052"/>
            <a:ext cx="3492984" cy="584775"/>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600" dirty="0"/>
              <a:t>An AG/YW should tell her partner if she is using PrEP</a:t>
            </a:r>
          </a:p>
        </p:txBody>
      </p:sp>
      <p:sp>
        <p:nvSpPr>
          <p:cNvPr id="13" name="Rectangle 12">
            <a:extLst>
              <a:ext uri="{FF2B5EF4-FFF2-40B4-BE49-F238E27FC236}">
                <a16:creationId xmlns:a16="http://schemas.microsoft.com/office/drawing/2014/main" id="{C5E253FB-F49E-440C-B963-F685A27499C1}"/>
              </a:ext>
            </a:extLst>
          </p:cNvPr>
          <p:cNvSpPr/>
          <p:nvPr/>
        </p:nvSpPr>
        <p:spPr>
          <a:xfrm>
            <a:off x="27184473" y="10305846"/>
            <a:ext cx="4243201" cy="8279190"/>
          </a:xfrm>
          <a:prstGeom prst="rect">
            <a:avLst/>
          </a:prstGeom>
        </p:spPr>
        <p:txBody>
          <a:bodyPr wrap="square">
            <a:spAutoFit/>
          </a:bodyPr>
          <a:lstStyle/>
          <a:p>
            <a:r>
              <a:rPr lang="en-ZA" sz="2800" dirty="0">
                <a:cs typeface="Arial" panose="020B0604020202020204" pitchFamily="34" charset="0"/>
              </a:rPr>
              <a:t>Providers were also asked about their perceptions of the effects of oral PrEP provision to AGs and YW (Figure 4). Many providers agreed that delivering oral PrEP to these populations would result in backlash from the community, and that AG and YW should tell their partners if they are using oral PrEP.  Providers also feared that oral PrEP would promote sexual promiscuity, and many providers said it would be better to tell AGYW to abstain from sex rather than provide oral PrEP. </a:t>
            </a:r>
            <a:endParaRPr lang="en-US" sz="2800" dirty="0"/>
          </a:p>
        </p:txBody>
      </p:sp>
      <p:pic>
        <p:nvPicPr>
          <p:cNvPr id="11" name="Picture 10">
            <a:extLst>
              <a:ext uri="{FF2B5EF4-FFF2-40B4-BE49-F238E27FC236}">
                <a16:creationId xmlns:a16="http://schemas.microsoft.com/office/drawing/2014/main" id="{B4573D99-27C4-4DF9-8E8C-A0AF6CE7585C}"/>
              </a:ext>
            </a:extLst>
          </p:cNvPr>
          <p:cNvPicPr>
            <a:picLocks noChangeAspect="1"/>
          </p:cNvPicPr>
          <p:nvPr/>
        </p:nvPicPr>
        <p:blipFill>
          <a:blip r:embed="rId23"/>
          <a:stretch>
            <a:fillRect/>
          </a:stretch>
        </p:blipFill>
        <p:spPr>
          <a:xfrm>
            <a:off x="18644347" y="29383251"/>
            <a:ext cx="3216458" cy="484672"/>
          </a:xfrm>
          <a:prstGeom prst="rect">
            <a:avLst/>
          </a:prstGeom>
        </p:spPr>
      </p:pic>
      <p:pic>
        <p:nvPicPr>
          <p:cNvPr id="20" name="Picture 19">
            <a:extLst>
              <a:ext uri="{FF2B5EF4-FFF2-40B4-BE49-F238E27FC236}">
                <a16:creationId xmlns:a16="http://schemas.microsoft.com/office/drawing/2014/main" id="{557DA057-D647-CA4B-BC85-31CFE7BE24C4}"/>
              </a:ext>
            </a:extLst>
          </p:cNvPr>
          <p:cNvPicPr>
            <a:picLocks noChangeAspect="1"/>
          </p:cNvPicPr>
          <p:nvPr/>
        </p:nvPicPr>
        <p:blipFill>
          <a:blip r:embed="rId24"/>
          <a:stretch>
            <a:fillRect/>
          </a:stretch>
        </p:blipFill>
        <p:spPr>
          <a:xfrm>
            <a:off x="28256300" y="26349989"/>
            <a:ext cx="9407896" cy="4792147"/>
          </a:xfrm>
          <a:prstGeom prst="rect">
            <a:avLst/>
          </a:prstGeom>
        </p:spPr>
      </p:pic>
      <p:sp>
        <p:nvSpPr>
          <p:cNvPr id="54" name="Text Placeholder 2">
            <a:extLst>
              <a:ext uri="{FF2B5EF4-FFF2-40B4-BE49-F238E27FC236}">
                <a16:creationId xmlns:a16="http://schemas.microsoft.com/office/drawing/2014/main" id="{68589C30-1E7B-43C4-AFC8-69A3B7A3813B}"/>
              </a:ext>
            </a:extLst>
          </p:cNvPr>
          <p:cNvSpPr txBox="1">
            <a:spLocks/>
          </p:cNvSpPr>
          <p:nvPr/>
        </p:nvSpPr>
        <p:spPr>
          <a:xfrm>
            <a:off x="27143359" y="31983666"/>
            <a:ext cx="11403210" cy="8226248"/>
          </a:xfrm>
          <a:prstGeom prst="rect">
            <a:avLst/>
          </a:prstGeom>
        </p:spPr>
        <p:txBody>
          <a:bodyPr vert="horz" lIns="0" tIns="0" rIns="0" bIns="0" rtlCol="0">
            <a:noAutofit/>
          </a:bodyPr>
          <a:lstStyle/>
          <a:p>
            <a:r>
              <a:rPr lang="en-US" sz="2800" dirty="0"/>
              <a:t>Contact details: </a:t>
            </a:r>
          </a:p>
          <a:p>
            <a:r>
              <a:rPr lang="en-US" sz="2800" dirty="0"/>
              <a:t>Definate Nhamo, Pangaea Zimbabwe AIDS Trust, 27 Rowland Square, Milton Park, Harare, Zimbabwe</a:t>
            </a:r>
          </a:p>
          <a:p>
            <a:r>
              <a:rPr lang="en-US" sz="2800" dirty="0"/>
              <a:t>+263772266570</a:t>
            </a:r>
          </a:p>
          <a:p>
            <a:r>
              <a:rPr lang="en-US" sz="2800" dirty="0"/>
              <a:t>dnhamo@pzat.org</a:t>
            </a:r>
          </a:p>
          <a:p>
            <a:endParaRPr lang="en-ZW" sz="2800" dirty="0"/>
          </a:p>
          <a:p>
            <a:pPr marL="457200" indent="-457200" fontAlgn="base">
              <a:buClr>
                <a:srgbClr val="178793"/>
              </a:buClr>
              <a:buFont typeface="Arial" panose="020B0604020202020204" pitchFamily="34" charset="0"/>
              <a:buChar char="•"/>
            </a:pPr>
            <a:endParaRPr lang="en-US" sz="2800" b="1" dirty="0">
              <a:solidFill>
                <a:srgbClr val="178793"/>
              </a:solidFill>
              <a:cs typeface="Arial" panose="020B0604020202020204" pitchFamily="34" charset="0"/>
            </a:endParaRPr>
          </a:p>
          <a:p>
            <a:pPr marL="457200" indent="-457200" fontAlgn="base">
              <a:buClr>
                <a:srgbClr val="178893"/>
              </a:buClr>
              <a:buFont typeface="Arial" panose="020B0604020202020204" pitchFamily="34" charset="0"/>
              <a:buChar char="•"/>
            </a:pPr>
            <a:endParaRPr lang="en-US" sz="2800" dirty="0">
              <a:solidFill>
                <a:srgbClr val="10394B"/>
              </a:solidFill>
              <a:cs typeface="Arial" panose="020B0604020202020204" pitchFamily="34" charset="0"/>
            </a:endParaRPr>
          </a:p>
          <a:p>
            <a:pPr>
              <a:spcBef>
                <a:spcPct val="20000"/>
              </a:spcBef>
              <a:defRPr/>
            </a:pPr>
            <a:endParaRPr lang="en-US" sz="3771" dirty="0">
              <a:solidFill>
                <a:srgbClr val="717073"/>
              </a:solidFill>
              <a:cs typeface="Arial"/>
            </a:endParaRPr>
          </a:p>
        </p:txBody>
      </p:sp>
    </p:spTree>
    <p:extLst>
      <p:ext uri="{BB962C8B-B14F-4D97-AF65-F5344CB8AC3E}">
        <p14:creationId xmlns:p14="http://schemas.microsoft.com/office/powerpoint/2010/main" val="20473887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2081</TotalTime>
  <Words>1207</Words>
  <Application>Microsoft Macintosh PowerPoint</Application>
  <PresentationFormat>Custom</PresentationFormat>
  <Paragraphs>137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Symbol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Rupert</dc:creator>
  <cp:lastModifiedBy>Definate Nhamo</cp:lastModifiedBy>
  <cp:revision>72</cp:revision>
  <cp:lastPrinted>2018-09-20T08:42:45Z</cp:lastPrinted>
  <dcterms:created xsi:type="dcterms:W3CDTF">2017-06-08T14:52:01Z</dcterms:created>
  <dcterms:modified xsi:type="dcterms:W3CDTF">2018-10-16T20:24:16Z</dcterms:modified>
</cp:coreProperties>
</file>