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2803763" cy="30275213"/>
  <p:notesSz cx="6858000" cy="9144000"/>
  <p:defaultTextStyle>
    <a:defPPr>
      <a:defRPr lang="en-US"/>
    </a:defPPr>
    <a:lvl1pPr marL="0" algn="l" defTabSz="2063032" rtl="0" eaLnBrk="1" latinLnBrk="0" hangingPunct="1">
      <a:defRPr sz="8179" kern="1200">
        <a:solidFill>
          <a:schemeClr val="tx1"/>
        </a:solidFill>
        <a:latin typeface="+mn-lt"/>
        <a:ea typeface="+mn-ea"/>
        <a:cs typeface="+mn-cs"/>
      </a:defRPr>
    </a:lvl1pPr>
    <a:lvl2pPr marL="2063032" algn="l" defTabSz="2063032" rtl="0" eaLnBrk="1" latinLnBrk="0" hangingPunct="1">
      <a:defRPr sz="8179" kern="1200">
        <a:solidFill>
          <a:schemeClr val="tx1"/>
        </a:solidFill>
        <a:latin typeface="+mn-lt"/>
        <a:ea typeface="+mn-ea"/>
        <a:cs typeface="+mn-cs"/>
      </a:defRPr>
    </a:lvl2pPr>
    <a:lvl3pPr marL="4126064" algn="l" defTabSz="2063032" rtl="0" eaLnBrk="1" latinLnBrk="0" hangingPunct="1">
      <a:defRPr sz="8179" kern="1200">
        <a:solidFill>
          <a:schemeClr val="tx1"/>
        </a:solidFill>
        <a:latin typeface="+mn-lt"/>
        <a:ea typeface="+mn-ea"/>
        <a:cs typeface="+mn-cs"/>
      </a:defRPr>
    </a:lvl3pPr>
    <a:lvl4pPr marL="6189098" algn="l" defTabSz="2063032" rtl="0" eaLnBrk="1" latinLnBrk="0" hangingPunct="1">
      <a:defRPr sz="8179" kern="1200">
        <a:solidFill>
          <a:schemeClr val="tx1"/>
        </a:solidFill>
        <a:latin typeface="+mn-lt"/>
        <a:ea typeface="+mn-ea"/>
        <a:cs typeface="+mn-cs"/>
      </a:defRPr>
    </a:lvl4pPr>
    <a:lvl5pPr marL="8252130" algn="l" defTabSz="2063032" rtl="0" eaLnBrk="1" latinLnBrk="0" hangingPunct="1">
      <a:defRPr sz="8179" kern="1200">
        <a:solidFill>
          <a:schemeClr val="tx1"/>
        </a:solidFill>
        <a:latin typeface="+mn-lt"/>
        <a:ea typeface="+mn-ea"/>
        <a:cs typeface="+mn-cs"/>
      </a:defRPr>
    </a:lvl5pPr>
    <a:lvl6pPr marL="10315161" algn="l" defTabSz="2063032" rtl="0" eaLnBrk="1" latinLnBrk="0" hangingPunct="1">
      <a:defRPr sz="8179" kern="1200">
        <a:solidFill>
          <a:schemeClr val="tx1"/>
        </a:solidFill>
        <a:latin typeface="+mn-lt"/>
        <a:ea typeface="+mn-ea"/>
        <a:cs typeface="+mn-cs"/>
      </a:defRPr>
    </a:lvl6pPr>
    <a:lvl7pPr marL="12378194" algn="l" defTabSz="2063032" rtl="0" eaLnBrk="1" latinLnBrk="0" hangingPunct="1">
      <a:defRPr sz="8179" kern="1200">
        <a:solidFill>
          <a:schemeClr val="tx1"/>
        </a:solidFill>
        <a:latin typeface="+mn-lt"/>
        <a:ea typeface="+mn-ea"/>
        <a:cs typeface="+mn-cs"/>
      </a:defRPr>
    </a:lvl7pPr>
    <a:lvl8pPr marL="14441227" algn="l" defTabSz="2063032" rtl="0" eaLnBrk="1" latinLnBrk="0" hangingPunct="1">
      <a:defRPr sz="8179" kern="1200">
        <a:solidFill>
          <a:schemeClr val="tx1"/>
        </a:solidFill>
        <a:latin typeface="+mn-lt"/>
        <a:ea typeface="+mn-ea"/>
        <a:cs typeface="+mn-cs"/>
      </a:defRPr>
    </a:lvl8pPr>
    <a:lvl9pPr marL="16504258" algn="l" defTabSz="2063032" rtl="0" eaLnBrk="1" latinLnBrk="0" hangingPunct="1">
      <a:defRPr sz="817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0" userDrawn="1">
          <p15:clr>
            <a:srgbClr val="A4A3A4"/>
          </p15:clr>
        </p15:guide>
        <p15:guide id="2" pos="13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C"/>
    <a:srgbClr val="006595"/>
    <a:srgbClr val="00B5D2"/>
    <a:srgbClr val="178793"/>
    <a:srgbClr val="DB5520"/>
    <a:srgbClr val="717073"/>
    <a:srgbClr val="A0B425"/>
    <a:srgbClr val="E1F7FF"/>
    <a:srgbClr val="F37321"/>
    <a:srgbClr val="D9D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817" autoAdjust="0"/>
  </p:normalViewPr>
  <p:slideViewPr>
    <p:cSldViewPr snapToGrid="0" snapToObjects="1">
      <p:cViewPr varScale="1">
        <p:scale>
          <a:sx n="18" d="100"/>
          <a:sy n="18" d="100"/>
        </p:scale>
        <p:origin x="1654" y="43"/>
      </p:cViewPr>
      <p:guideLst>
        <p:guide orient="horz" pos="4040"/>
        <p:guide pos="1348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ACDD19-9CCC-C64C-A388-C611412FE372}" type="datetimeFigureOut">
              <a:rPr lang="en-US" smtClean="0"/>
              <a:t>6/26/2020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D9F772-4981-A643-86CC-96163E01C9D6}" type="slidenum">
              <a:rPr lang="en-US" smtClean="0"/>
              <a:t>‹#›</a:t>
            </a:fld>
            <a:endParaRPr lang="en-US"/>
          </a:p>
        </p:txBody>
      </p:sp>
    </p:spTree>
    <p:extLst>
      <p:ext uri="{BB962C8B-B14F-4D97-AF65-F5344CB8AC3E}">
        <p14:creationId xmlns:p14="http://schemas.microsoft.com/office/powerpoint/2010/main" val="214476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24E83-F4A1-1E48-82DF-8736D276815B}" type="datetimeFigureOut">
              <a:rPr lang="en-US" smtClean="0"/>
              <a:t>6/26/2020</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F35CE-385F-784C-95C2-7307E1B5E882}" type="slidenum">
              <a:rPr lang="en-US" smtClean="0"/>
              <a:t>‹#›</a:t>
            </a:fld>
            <a:endParaRPr lang="en-US"/>
          </a:p>
        </p:txBody>
      </p:sp>
    </p:spTree>
    <p:extLst>
      <p:ext uri="{BB962C8B-B14F-4D97-AF65-F5344CB8AC3E}">
        <p14:creationId xmlns:p14="http://schemas.microsoft.com/office/powerpoint/2010/main" val="3801449027"/>
      </p:ext>
    </p:extLst>
  </p:cSld>
  <p:clrMap bg1="lt1" tx1="dk1" bg2="lt2" tx2="dk2" accent1="accent1" accent2="accent2" accent3="accent3" accent4="accent4" accent5="accent5" accent6="accent6" hlink="hlink" folHlink="folHlink"/>
  <p:notesStyle>
    <a:lvl1pPr marL="0" algn="l" defTabSz="2063032" rtl="0" eaLnBrk="1" latinLnBrk="0" hangingPunct="1">
      <a:defRPr sz="5452" kern="1200">
        <a:solidFill>
          <a:schemeClr val="tx1"/>
        </a:solidFill>
        <a:latin typeface="+mn-lt"/>
        <a:ea typeface="+mn-ea"/>
        <a:cs typeface="+mn-cs"/>
      </a:defRPr>
    </a:lvl1pPr>
    <a:lvl2pPr marL="2063032" algn="l" defTabSz="2063032" rtl="0" eaLnBrk="1" latinLnBrk="0" hangingPunct="1">
      <a:defRPr sz="5452" kern="1200">
        <a:solidFill>
          <a:schemeClr val="tx1"/>
        </a:solidFill>
        <a:latin typeface="+mn-lt"/>
        <a:ea typeface="+mn-ea"/>
        <a:cs typeface="+mn-cs"/>
      </a:defRPr>
    </a:lvl2pPr>
    <a:lvl3pPr marL="4126064" algn="l" defTabSz="2063032" rtl="0" eaLnBrk="1" latinLnBrk="0" hangingPunct="1">
      <a:defRPr sz="5452" kern="1200">
        <a:solidFill>
          <a:schemeClr val="tx1"/>
        </a:solidFill>
        <a:latin typeface="+mn-lt"/>
        <a:ea typeface="+mn-ea"/>
        <a:cs typeface="+mn-cs"/>
      </a:defRPr>
    </a:lvl3pPr>
    <a:lvl4pPr marL="6189098" algn="l" defTabSz="2063032" rtl="0" eaLnBrk="1" latinLnBrk="0" hangingPunct="1">
      <a:defRPr sz="5452" kern="1200">
        <a:solidFill>
          <a:schemeClr val="tx1"/>
        </a:solidFill>
        <a:latin typeface="+mn-lt"/>
        <a:ea typeface="+mn-ea"/>
        <a:cs typeface="+mn-cs"/>
      </a:defRPr>
    </a:lvl4pPr>
    <a:lvl5pPr marL="8252130" algn="l" defTabSz="2063032" rtl="0" eaLnBrk="1" latinLnBrk="0" hangingPunct="1">
      <a:defRPr sz="5452" kern="1200">
        <a:solidFill>
          <a:schemeClr val="tx1"/>
        </a:solidFill>
        <a:latin typeface="+mn-lt"/>
        <a:ea typeface="+mn-ea"/>
        <a:cs typeface="+mn-cs"/>
      </a:defRPr>
    </a:lvl5pPr>
    <a:lvl6pPr marL="10315161" algn="l" defTabSz="2063032" rtl="0" eaLnBrk="1" latinLnBrk="0" hangingPunct="1">
      <a:defRPr sz="5452" kern="1200">
        <a:solidFill>
          <a:schemeClr val="tx1"/>
        </a:solidFill>
        <a:latin typeface="+mn-lt"/>
        <a:ea typeface="+mn-ea"/>
        <a:cs typeface="+mn-cs"/>
      </a:defRPr>
    </a:lvl6pPr>
    <a:lvl7pPr marL="12378194" algn="l" defTabSz="2063032" rtl="0" eaLnBrk="1" latinLnBrk="0" hangingPunct="1">
      <a:defRPr sz="5452" kern="1200">
        <a:solidFill>
          <a:schemeClr val="tx1"/>
        </a:solidFill>
        <a:latin typeface="+mn-lt"/>
        <a:ea typeface="+mn-ea"/>
        <a:cs typeface="+mn-cs"/>
      </a:defRPr>
    </a:lvl7pPr>
    <a:lvl8pPr marL="14441227" algn="l" defTabSz="2063032" rtl="0" eaLnBrk="1" latinLnBrk="0" hangingPunct="1">
      <a:defRPr sz="5452" kern="1200">
        <a:solidFill>
          <a:schemeClr val="tx1"/>
        </a:solidFill>
        <a:latin typeface="+mn-lt"/>
        <a:ea typeface="+mn-ea"/>
        <a:cs typeface="+mn-cs"/>
      </a:defRPr>
    </a:lvl8pPr>
    <a:lvl9pPr marL="16504258" algn="l" defTabSz="2063032" rtl="0" eaLnBrk="1" latinLnBrk="0" hangingPunct="1">
      <a:defRPr sz="545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3" y="9404941"/>
            <a:ext cx="36383199" cy="6489548"/>
          </a:xfrm>
          <a:prstGeom prst="rect">
            <a:avLst/>
          </a:prstGeom>
        </p:spPr>
        <p:txBody>
          <a:bodyPr lIns="82589" tIns="41294" rIns="82589" bIns="41294"/>
          <a:lstStyle/>
          <a:p>
            <a:r>
              <a:rPr lang="en-US"/>
              <a:t>Click to edit Master title style</a:t>
            </a:r>
          </a:p>
        </p:txBody>
      </p:sp>
      <p:sp>
        <p:nvSpPr>
          <p:cNvPr id="3" name="Subtitle 2"/>
          <p:cNvSpPr>
            <a:spLocks noGrp="1"/>
          </p:cNvSpPr>
          <p:nvPr>
            <p:ph type="subTitle" idx="1"/>
          </p:nvPr>
        </p:nvSpPr>
        <p:spPr>
          <a:xfrm>
            <a:off x="6420565" y="17155955"/>
            <a:ext cx="29962634" cy="7736999"/>
          </a:xfrm>
        </p:spPr>
        <p:txBody>
          <a:bodyPr/>
          <a:lstStyle>
            <a:lvl1pPr marL="0" indent="0" algn="ctr">
              <a:buNone/>
              <a:defRPr>
                <a:solidFill>
                  <a:schemeClr val="tx1">
                    <a:tint val="75000"/>
                  </a:schemeClr>
                </a:solidFill>
              </a:defRPr>
            </a:lvl1pPr>
            <a:lvl2pPr marL="1513703" indent="0" algn="ctr">
              <a:buNone/>
              <a:defRPr>
                <a:solidFill>
                  <a:schemeClr val="tx1">
                    <a:tint val="75000"/>
                  </a:schemeClr>
                </a:solidFill>
              </a:defRPr>
            </a:lvl2pPr>
            <a:lvl3pPr marL="3027406" indent="0" algn="ctr">
              <a:buNone/>
              <a:defRPr>
                <a:solidFill>
                  <a:schemeClr val="tx1">
                    <a:tint val="75000"/>
                  </a:schemeClr>
                </a:solidFill>
              </a:defRPr>
            </a:lvl3pPr>
            <a:lvl4pPr marL="4541110" indent="0" algn="ctr">
              <a:buNone/>
              <a:defRPr>
                <a:solidFill>
                  <a:schemeClr val="tx1">
                    <a:tint val="75000"/>
                  </a:schemeClr>
                </a:solidFill>
              </a:defRPr>
            </a:lvl4pPr>
            <a:lvl5pPr marL="6054814" indent="0" algn="ctr">
              <a:buNone/>
              <a:defRPr>
                <a:solidFill>
                  <a:schemeClr val="tx1">
                    <a:tint val="75000"/>
                  </a:schemeClr>
                </a:solidFill>
              </a:defRPr>
            </a:lvl5pPr>
            <a:lvl6pPr marL="7568516" indent="0" algn="ctr">
              <a:buNone/>
              <a:defRPr>
                <a:solidFill>
                  <a:schemeClr val="tx1">
                    <a:tint val="75000"/>
                  </a:schemeClr>
                </a:solidFill>
              </a:defRPr>
            </a:lvl6pPr>
            <a:lvl7pPr marL="9082219" indent="0" algn="ctr">
              <a:buNone/>
              <a:defRPr>
                <a:solidFill>
                  <a:schemeClr val="tx1">
                    <a:tint val="75000"/>
                  </a:schemeClr>
                </a:solidFill>
              </a:defRPr>
            </a:lvl7pPr>
            <a:lvl8pPr marL="10595924" indent="0" algn="ctr">
              <a:buNone/>
              <a:defRPr>
                <a:solidFill>
                  <a:schemeClr val="tx1">
                    <a:tint val="75000"/>
                  </a:schemeClr>
                </a:solidFill>
              </a:defRPr>
            </a:lvl8pPr>
            <a:lvl9pPr marL="121096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FCFAE7-5C87-C842-B80F-7DAB29F0EFCF}"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4EA6F-E2D0-D348-80C6-91FA0DBDFA96}" type="slidenum">
              <a:rPr lang="en-US" smtClean="0"/>
              <a:t>‹#›</a:t>
            </a:fld>
            <a:endParaRPr lang="en-US" dirty="0"/>
          </a:p>
        </p:txBody>
      </p:sp>
      <p:cxnSp>
        <p:nvCxnSpPr>
          <p:cNvPr id="7" name="Straight Connector 6"/>
          <p:cNvCxnSpPr>
            <a:cxnSpLocks/>
          </p:cNvCxnSpPr>
          <p:nvPr userDrawn="1"/>
        </p:nvCxnSpPr>
        <p:spPr>
          <a:xfrm>
            <a:off x="1812812" y="27785765"/>
            <a:ext cx="39112019" cy="0"/>
          </a:xfrm>
          <a:prstGeom prst="line">
            <a:avLst/>
          </a:prstGeom>
          <a:ln>
            <a:solidFill>
              <a:srgbClr val="717073"/>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50C3618-40B4-4B6B-8A84-5CEAD2988AAB}"/>
              </a:ext>
            </a:extLst>
          </p:cNvPr>
          <p:cNvSpPr txBox="1"/>
          <p:nvPr userDrawn="1"/>
        </p:nvSpPr>
        <p:spPr>
          <a:xfrm>
            <a:off x="6420565" y="5944393"/>
            <a:ext cx="33911006" cy="1938992"/>
          </a:xfrm>
          <a:prstGeom prst="rect">
            <a:avLst/>
          </a:prstGeom>
          <a:noFill/>
        </p:spPr>
        <p:txBody>
          <a:bodyPr wrap="square" rtlCol="0">
            <a:spAutoFit/>
          </a:bodyPr>
          <a:lstStyle/>
          <a:p>
            <a:pPr marL="0" marR="0" lvl="0" indent="0" algn="l" defTabSz="1297441"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a:ea typeface="+mn-ea"/>
                <a:cs typeface="Arial"/>
              </a:rPr>
              <a:t>Poster Title Here: Up to 2 lines, space as needed  </a:t>
            </a:r>
            <a:br>
              <a:rPr kumimoji="0" lang="en-US" sz="6000" b="1" i="0" u="none" strike="noStrike" kern="1200" cap="none" spc="0" normalizeH="0" baseline="0" noProof="0">
                <a:ln>
                  <a:noFill/>
                </a:ln>
                <a:solidFill>
                  <a:prstClr val="white"/>
                </a:solidFill>
                <a:effectLst/>
                <a:uLnTx/>
                <a:uFillTx/>
                <a:latin typeface="Arial"/>
                <a:ea typeface="+mn-ea"/>
                <a:cs typeface="Arial"/>
              </a:rPr>
            </a:br>
            <a:r>
              <a:rPr kumimoji="0" lang="en-US" sz="6000" b="1" i="0" u="none" strike="noStrike" kern="1200" cap="none" spc="0" normalizeH="0" baseline="0" noProof="0">
                <a:ln>
                  <a:noFill/>
                </a:ln>
                <a:solidFill>
                  <a:prstClr val="white"/>
                </a:solidFill>
                <a:effectLst/>
                <a:uLnTx/>
                <a:uFillTx/>
                <a:latin typeface="Arial"/>
                <a:ea typeface="+mn-ea"/>
                <a:cs typeface="Arial"/>
              </a:rPr>
              <a:t>(60-75 pts)</a:t>
            </a:r>
            <a:endParaRPr kumimoji="0" lang="en-US" sz="6000" b="1" i="0" u="none" strike="noStrike" kern="1200" cap="none" spc="0" normalizeH="0" baseline="0" noProof="0" dirty="0">
              <a:ln>
                <a:noFill/>
              </a:ln>
              <a:solidFill>
                <a:prstClr val="white"/>
              </a:solidFill>
              <a:effectLst/>
              <a:uLnTx/>
              <a:uFillTx/>
              <a:latin typeface="Arial"/>
              <a:ea typeface="+mn-ea"/>
              <a:cs typeface="Arial"/>
            </a:endParaRPr>
          </a:p>
        </p:txBody>
      </p:sp>
      <p:sp>
        <p:nvSpPr>
          <p:cNvPr id="9" name="Title Placeholder 1">
            <a:extLst>
              <a:ext uri="{FF2B5EF4-FFF2-40B4-BE49-F238E27FC236}">
                <a16:creationId xmlns:a16="http://schemas.microsoft.com/office/drawing/2014/main" id="{6659B01B-2F9F-4118-901B-771DE3695BA3}"/>
              </a:ext>
            </a:extLst>
          </p:cNvPr>
          <p:cNvSpPr txBox="1">
            <a:spLocks/>
          </p:cNvSpPr>
          <p:nvPr userDrawn="1"/>
        </p:nvSpPr>
        <p:spPr>
          <a:xfrm>
            <a:off x="6420565" y="8344981"/>
            <a:ext cx="16136887" cy="1096707"/>
          </a:xfrm>
          <a:prstGeom prst="rect">
            <a:avLst/>
          </a:prstGeom>
        </p:spPr>
        <p:txBody>
          <a:bodyPr vert="horz" lIns="259487" tIns="129743" rIns="259487" bIns="129743" rtlCol="0" anchor="t">
            <a:noAutofit/>
          </a:bodyPr>
          <a:lstStyle/>
          <a:p>
            <a:pPr>
              <a:spcBef>
                <a:spcPct val="0"/>
              </a:spcBef>
              <a:defRPr/>
            </a:pPr>
            <a:r>
              <a:rPr lang="en-US" sz="3600" dirty="0">
                <a:solidFill>
                  <a:schemeClr val="bg1"/>
                </a:solidFill>
                <a:latin typeface="Arial"/>
                <a:ea typeface="+mj-ea"/>
                <a:cs typeface="Arial"/>
              </a:rPr>
              <a:t>Authors Names Go Here,</a:t>
            </a:r>
            <a:r>
              <a:rPr lang="en-US" sz="3600" baseline="30000" dirty="0">
                <a:solidFill>
                  <a:schemeClr val="bg1"/>
                </a:solidFill>
                <a:latin typeface="Arial"/>
                <a:ea typeface="+mj-ea"/>
                <a:cs typeface="Arial"/>
              </a:rPr>
              <a:t>1</a:t>
            </a:r>
            <a:r>
              <a:rPr lang="en-US" sz="3600" dirty="0">
                <a:solidFill>
                  <a:schemeClr val="bg1"/>
                </a:solidFill>
                <a:latin typeface="Arial"/>
                <a:cs typeface="Arial"/>
              </a:rPr>
              <a:t> Authors Names Go Here,</a:t>
            </a:r>
            <a:r>
              <a:rPr lang="en-US" sz="3600" baseline="30000" dirty="0">
                <a:solidFill>
                  <a:schemeClr val="bg1"/>
                </a:solidFill>
                <a:latin typeface="Arial"/>
                <a:cs typeface="Arial"/>
              </a:rPr>
              <a:t>2</a:t>
            </a:r>
            <a:r>
              <a:rPr lang="en-US" sz="3600" dirty="0">
                <a:solidFill>
                  <a:schemeClr val="bg1"/>
                </a:solidFill>
                <a:latin typeface="Arial"/>
                <a:cs typeface="Arial"/>
              </a:rPr>
              <a:t> </a:t>
            </a:r>
            <a:r>
              <a:rPr lang="en-US" sz="3600" dirty="0">
                <a:solidFill>
                  <a:schemeClr val="bg1"/>
                </a:solidFill>
                <a:latin typeface="Arial"/>
                <a:ea typeface="+mj-ea"/>
                <a:cs typeface="Arial"/>
              </a:rPr>
              <a:t>(36 pts)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F10ED9-5E26-4FF8-94FC-BE6050C935BF}"/>
              </a:ext>
            </a:extLst>
          </p:cNvPr>
          <p:cNvSpPr/>
          <p:nvPr userDrawn="1"/>
        </p:nvSpPr>
        <p:spPr>
          <a:xfrm>
            <a:off x="-1" y="0"/>
            <a:ext cx="42803763" cy="4545609"/>
          </a:xfrm>
          <a:prstGeom prst="rect">
            <a:avLst/>
          </a:prstGeom>
          <a:solidFill>
            <a:srgbClr val="178793"/>
          </a:solidFill>
          <a:ln>
            <a:solidFill>
              <a:srgbClr val="1787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053669" y="6335559"/>
            <a:ext cx="38523387" cy="19980241"/>
          </a:xfrm>
          <a:prstGeom prst="rect">
            <a:avLst/>
          </a:prstGeom>
        </p:spPr>
        <p:txBody>
          <a:bodyPr vert="horz" lIns="438892" tIns="219446" rIns="438892" bIns="2194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40189" y="28060639"/>
            <a:ext cx="9987545" cy="1611875"/>
          </a:xfrm>
          <a:prstGeom prst="rect">
            <a:avLst/>
          </a:prstGeom>
        </p:spPr>
        <p:txBody>
          <a:bodyPr vert="horz" lIns="438892" tIns="219446" rIns="438892" bIns="219446" rtlCol="0" anchor="ctr"/>
          <a:lstStyle>
            <a:lvl1pPr algn="l">
              <a:defRPr sz="4000">
                <a:solidFill>
                  <a:schemeClr val="tx1">
                    <a:tint val="75000"/>
                  </a:schemeClr>
                </a:solidFill>
              </a:defRPr>
            </a:lvl1pPr>
          </a:lstStyle>
          <a:p>
            <a:fld id="{AAFCFAE7-5C87-C842-B80F-7DAB29F0EFCF}" type="datetimeFigureOut">
              <a:rPr lang="en-US" smtClean="0"/>
              <a:t>6/26/2020</a:t>
            </a:fld>
            <a:endParaRPr lang="en-US"/>
          </a:p>
        </p:txBody>
      </p:sp>
      <p:sp>
        <p:nvSpPr>
          <p:cNvPr id="5" name="Footer Placeholder 4"/>
          <p:cNvSpPr>
            <a:spLocks noGrp="1"/>
          </p:cNvSpPr>
          <p:nvPr>
            <p:ph type="ftr" sz="quarter" idx="3"/>
          </p:nvPr>
        </p:nvSpPr>
        <p:spPr>
          <a:xfrm>
            <a:off x="14624620" y="28060639"/>
            <a:ext cx="13554525" cy="1611875"/>
          </a:xfrm>
          <a:prstGeom prst="rect">
            <a:avLst/>
          </a:prstGeom>
        </p:spPr>
        <p:txBody>
          <a:bodyPr vert="horz" lIns="438892" tIns="219446" rIns="438892" bIns="219446" rtlCol="0" anchor="ctr"/>
          <a:lstStyle>
            <a:lvl1pPr algn="ctr">
              <a:defRPr sz="4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76031" y="28060639"/>
            <a:ext cx="9987545" cy="1611875"/>
          </a:xfrm>
          <a:prstGeom prst="rect">
            <a:avLst/>
          </a:prstGeom>
        </p:spPr>
        <p:txBody>
          <a:bodyPr vert="horz" lIns="438892" tIns="219446" rIns="438892" bIns="219446" rtlCol="0" anchor="ctr"/>
          <a:lstStyle>
            <a:lvl1pPr algn="r">
              <a:defRPr sz="4000">
                <a:solidFill>
                  <a:schemeClr val="tx1">
                    <a:tint val="75000"/>
                  </a:schemeClr>
                </a:solidFill>
              </a:defRPr>
            </a:lvl1pPr>
          </a:lstStyle>
          <a:p>
            <a:fld id="{2F94EA6F-E2D0-D348-80C6-91FA0DBDFA96}" type="slidenum">
              <a:rPr lang="en-US" smtClean="0"/>
              <a:t>‹#›</a:t>
            </a:fld>
            <a:endParaRPr lang="en-US"/>
          </a:p>
        </p:txBody>
      </p:sp>
      <p:pic>
        <p:nvPicPr>
          <p:cNvPr id="8" name="Picture 7">
            <a:extLst>
              <a:ext uri="{FF2B5EF4-FFF2-40B4-BE49-F238E27FC236}">
                <a16:creationId xmlns:a16="http://schemas.microsoft.com/office/drawing/2014/main" id="{36EBE250-822A-493C-8F68-BA5F098391AE}"/>
              </a:ext>
            </a:extLst>
          </p:cNvPr>
          <p:cNvPicPr>
            <a:picLocks noChangeAspect="1"/>
          </p:cNvPicPr>
          <p:nvPr userDrawn="1"/>
        </p:nvPicPr>
        <p:blipFill rotWithShape="1">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Lst>
          </a:blip>
          <a:srcRect l="21798" t="21642" r="20674" b="19624"/>
          <a:stretch/>
        </p:blipFill>
        <p:spPr>
          <a:xfrm>
            <a:off x="293915" y="0"/>
            <a:ext cx="4669971" cy="47950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513703" rtl="0" eaLnBrk="1" latinLnBrk="0" hangingPunct="1">
        <a:spcBef>
          <a:spcPct val="0"/>
        </a:spcBef>
        <a:buNone/>
        <a:defRPr sz="14554" kern="1200">
          <a:solidFill>
            <a:schemeClr val="tx1"/>
          </a:solidFill>
          <a:latin typeface="+mj-lt"/>
          <a:ea typeface="+mj-ea"/>
          <a:cs typeface="+mj-cs"/>
        </a:defRPr>
      </a:lvl1pPr>
    </p:titleStyle>
    <p:bodyStyle>
      <a:lvl1pPr marL="1135277" indent="-1135277" algn="l" defTabSz="1513703" rtl="0" eaLnBrk="1" latinLnBrk="0" hangingPunct="1">
        <a:spcBef>
          <a:spcPct val="20000"/>
        </a:spcBef>
        <a:buFont typeface="Arial"/>
        <a:buChar char="•"/>
        <a:defRPr sz="10622" kern="1200">
          <a:solidFill>
            <a:schemeClr val="tx1"/>
          </a:solidFill>
          <a:latin typeface="+mn-lt"/>
          <a:ea typeface="+mn-ea"/>
          <a:cs typeface="+mn-cs"/>
        </a:defRPr>
      </a:lvl1pPr>
      <a:lvl2pPr marL="2459768" indent="-946064" algn="l" defTabSz="1513703" rtl="0" eaLnBrk="1" latinLnBrk="0" hangingPunct="1">
        <a:spcBef>
          <a:spcPct val="20000"/>
        </a:spcBef>
        <a:buFont typeface="Arial"/>
        <a:buChar char="–"/>
        <a:defRPr sz="9311" kern="1200">
          <a:solidFill>
            <a:schemeClr val="tx1"/>
          </a:solidFill>
          <a:latin typeface="+mn-lt"/>
          <a:ea typeface="+mn-ea"/>
          <a:cs typeface="+mn-cs"/>
        </a:defRPr>
      </a:lvl2pPr>
      <a:lvl3pPr marL="3784259" indent="-756852" algn="l" defTabSz="1513703" rtl="0" eaLnBrk="1" latinLnBrk="0" hangingPunct="1">
        <a:spcBef>
          <a:spcPct val="20000"/>
        </a:spcBef>
        <a:buFont typeface="Arial"/>
        <a:buChar char="•"/>
        <a:defRPr sz="8002" kern="1200">
          <a:solidFill>
            <a:schemeClr val="tx1"/>
          </a:solidFill>
          <a:latin typeface="+mn-lt"/>
          <a:ea typeface="+mn-ea"/>
          <a:cs typeface="+mn-cs"/>
        </a:defRPr>
      </a:lvl3pPr>
      <a:lvl4pPr marL="5297962" indent="-756852" algn="l" defTabSz="1513703" rtl="0" eaLnBrk="1" latinLnBrk="0" hangingPunct="1">
        <a:spcBef>
          <a:spcPct val="20000"/>
        </a:spcBef>
        <a:buFont typeface="Arial"/>
        <a:buChar char="–"/>
        <a:defRPr sz="6622" kern="1200">
          <a:solidFill>
            <a:schemeClr val="tx1"/>
          </a:solidFill>
          <a:latin typeface="+mn-lt"/>
          <a:ea typeface="+mn-ea"/>
          <a:cs typeface="+mn-cs"/>
        </a:defRPr>
      </a:lvl4pPr>
      <a:lvl5pPr marL="6811664" indent="-756852" algn="l" defTabSz="1513703" rtl="0" eaLnBrk="1" latinLnBrk="0" hangingPunct="1">
        <a:spcBef>
          <a:spcPct val="20000"/>
        </a:spcBef>
        <a:buFont typeface="Arial"/>
        <a:buChar char="»"/>
        <a:defRPr sz="6622" kern="1200">
          <a:solidFill>
            <a:schemeClr val="tx1"/>
          </a:solidFill>
          <a:latin typeface="+mn-lt"/>
          <a:ea typeface="+mn-ea"/>
          <a:cs typeface="+mn-cs"/>
        </a:defRPr>
      </a:lvl5pPr>
      <a:lvl6pPr marL="8325367" indent="-756852" algn="l" defTabSz="1513703" rtl="0" eaLnBrk="1" latinLnBrk="0" hangingPunct="1">
        <a:spcBef>
          <a:spcPct val="20000"/>
        </a:spcBef>
        <a:buFont typeface="Arial"/>
        <a:buChar char="•"/>
        <a:defRPr sz="6622" kern="1200">
          <a:solidFill>
            <a:schemeClr val="tx1"/>
          </a:solidFill>
          <a:latin typeface="+mn-lt"/>
          <a:ea typeface="+mn-ea"/>
          <a:cs typeface="+mn-cs"/>
        </a:defRPr>
      </a:lvl6pPr>
      <a:lvl7pPr marL="9839072" indent="-756852" algn="l" defTabSz="1513703" rtl="0" eaLnBrk="1" latinLnBrk="0" hangingPunct="1">
        <a:spcBef>
          <a:spcPct val="20000"/>
        </a:spcBef>
        <a:buFont typeface="Arial"/>
        <a:buChar char="•"/>
        <a:defRPr sz="6622" kern="1200">
          <a:solidFill>
            <a:schemeClr val="tx1"/>
          </a:solidFill>
          <a:latin typeface="+mn-lt"/>
          <a:ea typeface="+mn-ea"/>
          <a:cs typeface="+mn-cs"/>
        </a:defRPr>
      </a:lvl7pPr>
      <a:lvl8pPr marL="11352775" indent="-756852" algn="l" defTabSz="1513703" rtl="0" eaLnBrk="1" latinLnBrk="0" hangingPunct="1">
        <a:spcBef>
          <a:spcPct val="20000"/>
        </a:spcBef>
        <a:buFont typeface="Arial"/>
        <a:buChar char="•"/>
        <a:defRPr sz="6622" kern="1200">
          <a:solidFill>
            <a:schemeClr val="tx1"/>
          </a:solidFill>
          <a:latin typeface="+mn-lt"/>
          <a:ea typeface="+mn-ea"/>
          <a:cs typeface="+mn-cs"/>
        </a:defRPr>
      </a:lvl8pPr>
      <a:lvl9pPr marL="12866478" indent="-756852" algn="l" defTabSz="1513703" rtl="0" eaLnBrk="1" latinLnBrk="0" hangingPunct="1">
        <a:spcBef>
          <a:spcPct val="20000"/>
        </a:spcBef>
        <a:buFont typeface="Arial"/>
        <a:buChar char="•"/>
        <a:defRPr sz="6622" kern="1200">
          <a:solidFill>
            <a:schemeClr val="tx1"/>
          </a:solidFill>
          <a:latin typeface="+mn-lt"/>
          <a:ea typeface="+mn-ea"/>
          <a:cs typeface="+mn-cs"/>
        </a:defRPr>
      </a:lvl9pPr>
    </p:bodyStyle>
    <p:otherStyle>
      <a:defPPr>
        <a:defRPr lang="en-US"/>
      </a:defPPr>
      <a:lvl1pPr marL="0" algn="l" defTabSz="1513703" rtl="0" eaLnBrk="1" latinLnBrk="0" hangingPunct="1">
        <a:defRPr sz="6000" kern="1200">
          <a:solidFill>
            <a:schemeClr val="tx1"/>
          </a:solidFill>
          <a:latin typeface="+mn-lt"/>
          <a:ea typeface="+mn-ea"/>
          <a:cs typeface="+mn-cs"/>
        </a:defRPr>
      </a:lvl1pPr>
      <a:lvl2pPr marL="1513703" algn="l" defTabSz="1513703" rtl="0" eaLnBrk="1" latinLnBrk="0" hangingPunct="1">
        <a:defRPr sz="6000" kern="1200">
          <a:solidFill>
            <a:schemeClr val="tx1"/>
          </a:solidFill>
          <a:latin typeface="+mn-lt"/>
          <a:ea typeface="+mn-ea"/>
          <a:cs typeface="+mn-cs"/>
        </a:defRPr>
      </a:lvl2pPr>
      <a:lvl3pPr marL="3027406" algn="l" defTabSz="1513703" rtl="0" eaLnBrk="1" latinLnBrk="0" hangingPunct="1">
        <a:defRPr sz="6000" kern="1200">
          <a:solidFill>
            <a:schemeClr val="tx1"/>
          </a:solidFill>
          <a:latin typeface="+mn-lt"/>
          <a:ea typeface="+mn-ea"/>
          <a:cs typeface="+mn-cs"/>
        </a:defRPr>
      </a:lvl3pPr>
      <a:lvl4pPr marL="4541110" algn="l" defTabSz="1513703" rtl="0" eaLnBrk="1" latinLnBrk="0" hangingPunct="1">
        <a:defRPr sz="6000" kern="1200">
          <a:solidFill>
            <a:schemeClr val="tx1"/>
          </a:solidFill>
          <a:latin typeface="+mn-lt"/>
          <a:ea typeface="+mn-ea"/>
          <a:cs typeface="+mn-cs"/>
        </a:defRPr>
      </a:lvl4pPr>
      <a:lvl5pPr marL="6054814" algn="l" defTabSz="1513703" rtl="0" eaLnBrk="1" latinLnBrk="0" hangingPunct="1">
        <a:defRPr sz="6000" kern="1200">
          <a:solidFill>
            <a:schemeClr val="tx1"/>
          </a:solidFill>
          <a:latin typeface="+mn-lt"/>
          <a:ea typeface="+mn-ea"/>
          <a:cs typeface="+mn-cs"/>
        </a:defRPr>
      </a:lvl5pPr>
      <a:lvl6pPr marL="7568516" algn="l" defTabSz="1513703" rtl="0" eaLnBrk="1" latinLnBrk="0" hangingPunct="1">
        <a:defRPr sz="6000" kern="1200">
          <a:solidFill>
            <a:schemeClr val="tx1"/>
          </a:solidFill>
          <a:latin typeface="+mn-lt"/>
          <a:ea typeface="+mn-ea"/>
          <a:cs typeface="+mn-cs"/>
        </a:defRPr>
      </a:lvl6pPr>
      <a:lvl7pPr marL="9082219" algn="l" defTabSz="1513703" rtl="0" eaLnBrk="1" latinLnBrk="0" hangingPunct="1">
        <a:defRPr sz="6000" kern="1200">
          <a:solidFill>
            <a:schemeClr val="tx1"/>
          </a:solidFill>
          <a:latin typeface="+mn-lt"/>
          <a:ea typeface="+mn-ea"/>
          <a:cs typeface="+mn-cs"/>
        </a:defRPr>
      </a:lvl7pPr>
      <a:lvl8pPr marL="10595924" algn="l" defTabSz="1513703" rtl="0" eaLnBrk="1" latinLnBrk="0" hangingPunct="1">
        <a:defRPr sz="6000" kern="1200">
          <a:solidFill>
            <a:schemeClr val="tx1"/>
          </a:solidFill>
          <a:latin typeface="+mn-lt"/>
          <a:ea typeface="+mn-ea"/>
          <a:cs typeface="+mn-cs"/>
        </a:defRPr>
      </a:lvl8pPr>
      <a:lvl9pPr marL="12109626" algn="l" defTabSz="1513703"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hyperlink" Target="https://youtu.be/1EwKWC9hmf0" TargetMode="External"/><Relationship Id="rId26" Type="http://schemas.openxmlformats.org/officeDocument/2006/relationships/image" Target="../media/image15.png"/><Relationship Id="rId3" Type="http://schemas.openxmlformats.org/officeDocument/2006/relationships/slideLayout" Target="../slideLayouts/slideLayout1.xml"/><Relationship Id="rId21" Type="http://schemas.openxmlformats.org/officeDocument/2006/relationships/hyperlink" Target="https://youtu.be/r7vqzZgH4ws"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hyperlink" Target="https://youtu.be/oKLCIQuvgEo" TargetMode="External"/><Relationship Id="rId25" Type="http://schemas.openxmlformats.org/officeDocument/2006/relationships/hyperlink" Target="https://www.prepwatch.org/resource/youth-dialogues-south-africa/" TargetMode="External"/><Relationship Id="rId2" Type="http://schemas.openxmlformats.org/officeDocument/2006/relationships/audio" Target="../media/media1.m4a"/><Relationship Id="rId16" Type="http://schemas.openxmlformats.org/officeDocument/2006/relationships/image" Target="../media/image13.jpeg"/><Relationship Id="rId20" Type="http://schemas.openxmlformats.org/officeDocument/2006/relationships/hyperlink" Target="https://youtu.be/USnGPBME5Kc" TargetMode="External"/><Relationship Id="rId1" Type="http://schemas.microsoft.com/office/2007/relationships/media" Target="../media/media1.m4a"/><Relationship Id="rId6" Type="http://schemas.openxmlformats.org/officeDocument/2006/relationships/image" Target="../media/image3.jpg"/><Relationship Id="rId11" Type="http://schemas.openxmlformats.org/officeDocument/2006/relationships/image" Target="../media/image8.jpeg"/><Relationship Id="rId24" Type="http://schemas.openxmlformats.org/officeDocument/2006/relationships/image" Target="../media/image14.jpg"/><Relationship Id="rId5" Type="http://schemas.openxmlformats.org/officeDocument/2006/relationships/hyperlink" Target="http://www.myprep.co.za/" TargetMode="External"/><Relationship Id="rId15" Type="http://schemas.openxmlformats.org/officeDocument/2006/relationships/image" Target="../media/image12.jpeg"/><Relationship Id="rId23" Type="http://schemas.openxmlformats.org/officeDocument/2006/relationships/hyperlink" Target="https://youtu.be/welGeIL0lio" TargetMode="External"/><Relationship Id="rId10" Type="http://schemas.openxmlformats.org/officeDocument/2006/relationships/image" Target="../media/image7.gif"/><Relationship Id="rId19" Type="http://schemas.openxmlformats.org/officeDocument/2006/relationships/hyperlink" Target="https://youtu.be/2uocrhkClg0" TargetMode="External"/><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hyperlink" Target="https://youtu.be/5Czyb-KX_c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swimming, game&#10;&#10;Description automatically generated">
            <a:extLst>
              <a:ext uri="{FF2B5EF4-FFF2-40B4-BE49-F238E27FC236}">
                <a16:creationId xmlns:a16="http://schemas.microsoft.com/office/drawing/2014/main" id="{C8DB1B26-49CE-43B2-8536-3CCD9BB3EED2}"/>
              </a:ext>
            </a:extLst>
          </p:cNvPr>
          <p:cNvPicPr>
            <a:picLocks noChangeAspect="1"/>
          </p:cNvPicPr>
          <p:nvPr/>
        </p:nvPicPr>
        <p:blipFill rotWithShape="1">
          <a:blip r:embed="rId4"/>
          <a:srcRect l="-127" t="38017" r="4385" b="4403"/>
          <a:stretch/>
        </p:blipFill>
        <p:spPr>
          <a:xfrm>
            <a:off x="-57150" y="9586143"/>
            <a:ext cx="42860913" cy="18226878"/>
          </a:xfrm>
          <a:prstGeom prst="rect">
            <a:avLst/>
          </a:prstGeom>
        </p:spPr>
      </p:pic>
      <p:sp>
        <p:nvSpPr>
          <p:cNvPr id="40" name="Rectangle 39">
            <a:extLst>
              <a:ext uri="{FF2B5EF4-FFF2-40B4-BE49-F238E27FC236}">
                <a16:creationId xmlns:a16="http://schemas.microsoft.com/office/drawing/2014/main" id="{4ECE567F-D5A0-4DA7-B766-4046F6403E34}"/>
              </a:ext>
            </a:extLst>
          </p:cNvPr>
          <p:cNvSpPr/>
          <p:nvPr/>
        </p:nvSpPr>
        <p:spPr>
          <a:xfrm>
            <a:off x="31483910" y="9626938"/>
            <a:ext cx="9654939" cy="4893035"/>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1" name="Rectangle 40">
            <a:extLst>
              <a:ext uri="{FF2B5EF4-FFF2-40B4-BE49-F238E27FC236}">
                <a16:creationId xmlns:a16="http://schemas.microsoft.com/office/drawing/2014/main" id="{9556E3C3-B0D1-428D-8DD5-A66AF58B3069}"/>
              </a:ext>
            </a:extLst>
          </p:cNvPr>
          <p:cNvSpPr/>
          <p:nvPr/>
        </p:nvSpPr>
        <p:spPr>
          <a:xfrm>
            <a:off x="0" y="27795608"/>
            <a:ext cx="42803763" cy="249879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2" name="TextBox 41">
            <a:extLst>
              <a:ext uri="{FF2B5EF4-FFF2-40B4-BE49-F238E27FC236}">
                <a16:creationId xmlns:a16="http://schemas.microsoft.com/office/drawing/2014/main" id="{823B1E27-DAA4-463C-A254-6EB7A6B1169A}"/>
              </a:ext>
            </a:extLst>
          </p:cNvPr>
          <p:cNvSpPr txBox="1"/>
          <p:nvPr/>
        </p:nvSpPr>
        <p:spPr>
          <a:xfrm>
            <a:off x="1794821" y="4968009"/>
            <a:ext cx="9144000" cy="731520"/>
          </a:xfrm>
          <a:prstGeom prst="rect">
            <a:avLst/>
          </a:prstGeom>
          <a:solidFill>
            <a:srgbClr val="178793"/>
          </a:solidFill>
        </p:spPr>
        <p:txBody>
          <a:bodyPr wrap="square" lIns="315367" tIns="0" rIns="0" bIns="0" rtlCol="0" anchor="ctr" anchorCtr="0">
            <a:noAutofit/>
          </a:bodyPr>
          <a:lstStyle/>
          <a:p>
            <a:r>
              <a:rPr lang="en-US" sz="3000" dirty="0">
                <a:solidFill>
                  <a:srgbClr val="FFFFFF"/>
                </a:solidFill>
                <a:latin typeface="Arial"/>
                <a:cs typeface="Arial"/>
              </a:rPr>
              <a:t>BACKGROUND</a:t>
            </a:r>
          </a:p>
        </p:txBody>
      </p:sp>
      <p:sp>
        <p:nvSpPr>
          <p:cNvPr id="46" name="TextBox 45">
            <a:extLst>
              <a:ext uri="{FF2B5EF4-FFF2-40B4-BE49-F238E27FC236}">
                <a16:creationId xmlns:a16="http://schemas.microsoft.com/office/drawing/2014/main" id="{52F88F0B-356C-4233-A517-19C87178FBFA}"/>
              </a:ext>
            </a:extLst>
          </p:cNvPr>
          <p:cNvSpPr txBox="1"/>
          <p:nvPr/>
        </p:nvSpPr>
        <p:spPr>
          <a:xfrm>
            <a:off x="1806375" y="8027673"/>
            <a:ext cx="9144000" cy="731520"/>
          </a:xfrm>
          <a:prstGeom prst="rect">
            <a:avLst/>
          </a:prstGeom>
          <a:solidFill>
            <a:srgbClr val="178793"/>
          </a:solidFill>
        </p:spPr>
        <p:txBody>
          <a:bodyPr wrap="square" lIns="315367" tIns="0" rIns="0" bIns="0" rtlCol="0" anchor="ctr" anchorCtr="0">
            <a:noAutofit/>
          </a:bodyPr>
          <a:lstStyle/>
          <a:p>
            <a:r>
              <a:rPr lang="en-US" sz="3000" dirty="0">
                <a:solidFill>
                  <a:srgbClr val="FFFFFF"/>
                </a:solidFill>
                <a:latin typeface="Arial"/>
                <a:cs typeface="Arial"/>
              </a:rPr>
              <a:t>DESCRIPTION</a:t>
            </a:r>
          </a:p>
        </p:txBody>
      </p:sp>
      <p:sp>
        <p:nvSpPr>
          <p:cNvPr id="48" name="TextBox 47">
            <a:extLst>
              <a:ext uri="{FF2B5EF4-FFF2-40B4-BE49-F238E27FC236}">
                <a16:creationId xmlns:a16="http://schemas.microsoft.com/office/drawing/2014/main" id="{ED8FCC98-24BD-464B-A9B6-FAFFE3718D4B}"/>
              </a:ext>
            </a:extLst>
          </p:cNvPr>
          <p:cNvSpPr txBox="1"/>
          <p:nvPr/>
        </p:nvSpPr>
        <p:spPr>
          <a:xfrm>
            <a:off x="1807632" y="13052028"/>
            <a:ext cx="9144000" cy="731520"/>
          </a:xfrm>
          <a:prstGeom prst="rect">
            <a:avLst/>
          </a:prstGeom>
          <a:solidFill>
            <a:srgbClr val="178793"/>
          </a:solidFill>
        </p:spPr>
        <p:txBody>
          <a:bodyPr wrap="square" lIns="315367" tIns="0" rIns="0" bIns="0" rtlCol="0" anchor="ctr" anchorCtr="0">
            <a:noAutofit/>
          </a:bodyPr>
          <a:lstStyle/>
          <a:p>
            <a:r>
              <a:rPr lang="en-US" sz="3000" dirty="0">
                <a:solidFill>
                  <a:srgbClr val="FFFFFF"/>
                </a:solidFill>
                <a:latin typeface="Arial"/>
                <a:cs typeface="Arial"/>
              </a:rPr>
              <a:t>LESSONS LEARNED</a:t>
            </a:r>
          </a:p>
        </p:txBody>
      </p:sp>
      <p:sp>
        <p:nvSpPr>
          <p:cNvPr id="49" name="Text Placeholder 2">
            <a:extLst>
              <a:ext uri="{FF2B5EF4-FFF2-40B4-BE49-F238E27FC236}">
                <a16:creationId xmlns:a16="http://schemas.microsoft.com/office/drawing/2014/main" id="{9A45E976-98CE-4592-AC05-25B12D426CAE}"/>
              </a:ext>
            </a:extLst>
          </p:cNvPr>
          <p:cNvSpPr txBox="1">
            <a:spLocks/>
          </p:cNvSpPr>
          <p:nvPr/>
        </p:nvSpPr>
        <p:spPr>
          <a:xfrm>
            <a:off x="1794821" y="5984429"/>
            <a:ext cx="9144000" cy="1874302"/>
          </a:xfrm>
          <a:prstGeom prst="rect">
            <a:avLst/>
          </a:prstGeom>
        </p:spPr>
        <p:txBody>
          <a:bodyPr vert="horz" lIns="0" tIns="0" rIns="0" bIns="0" rtlCol="0">
            <a:noAutofit/>
          </a:bodyPr>
          <a:lstStyle/>
          <a:p>
            <a:r>
              <a:rPr lang="en-US" sz="2400" dirty="0">
                <a:solidFill>
                  <a:srgbClr val="717073"/>
                </a:solidFill>
                <a:latin typeface="Arial" panose="020B0604020202020204" pitchFamily="34" charset="0"/>
                <a:cs typeface="Arial" panose="020B0604020202020204" pitchFamily="34" charset="0"/>
              </a:rPr>
              <a:t>Adolescent girls and young women (AGYW) are a priority group for oral pre-exposure prophylaxis (PrEP) in South Africa (SA). Limited insights exist regarding their </a:t>
            </a:r>
            <a:r>
              <a:rPr lang="en-US" sz="2400" b="1" dirty="0">
                <a:solidFill>
                  <a:srgbClr val="717073"/>
                </a:solidFill>
                <a:latin typeface="Arial" panose="020B0604020202020204" pitchFamily="34" charset="0"/>
                <a:cs typeface="Arial" panose="020B0604020202020204" pitchFamily="34" charset="0"/>
              </a:rPr>
              <a:t>decision-making </a:t>
            </a:r>
            <a:r>
              <a:rPr lang="en-US" sz="2400" dirty="0">
                <a:solidFill>
                  <a:srgbClr val="717073"/>
                </a:solidFill>
                <a:latin typeface="Arial" panose="020B0604020202020204" pitchFamily="34" charset="0"/>
                <a:cs typeface="Arial" panose="020B0604020202020204" pitchFamily="34" charset="0"/>
              </a:rPr>
              <a:t>to use PrEP, and what role information, education and communication (IEC) materials play in this process.</a:t>
            </a:r>
            <a:endParaRPr lang="en-ZA" sz="2400" dirty="0">
              <a:solidFill>
                <a:srgbClr val="717073"/>
              </a:solidFill>
              <a:latin typeface="Arial" panose="020B0604020202020204" pitchFamily="34" charset="0"/>
              <a:cs typeface="Arial" panose="020B0604020202020204" pitchFamily="34" charset="0"/>
            </a:endParaRPr>
          </a:p>
        </p:txBody>
      </p:sp>
      <p:sp>
        <p:nvSpPr>
          <p:cNvPr id="50" name="Text Placeholder 2">
            <a:extLst>
              <a:ext uri="{FF2B5EF4-FFF2-40B4-BE49-F238E27FC236}">
                <a16:creationId xmlns:a16="http://schemas.microsoft.com/office/drawing/2014/main" id="{E1206FAD-D0C4-4380-B73C-2B139C05AD28}"/>
              </a:ext>
            </a:extLst>
          </p:cNvPr>
          <p:cNvSpPr txBox="1">
            <a:spLocks/>
          </p:cNvSpPr>
          <p:nvPr/>
        </p:nvSpPr>
        <p:spPr>
          <a:xfrm>
            <a:off x="1807632" y="13994721"/>
            <a:ext cx="9239854" cy="9495200"/>
          </a:xfrm>
          <a:prstGeom prst="rect">
            <a:avLst/>
          </a:prstGeom>
        </p:spPr>
        <p:txBody>
          <a:bodyPr vert="horz" lIns="0" tIns="0" rIns="0" bIns="0" rtlCol="0">
            <a:noAutofit/>
          </a:bodyPr>
          <a:lstStyle/>
          <a:p>
            <a:pPr>
              <a:spcAft>
                <a:spcPts val="600"/>
              </a:spcAft>
            </a:pPr>
            <a:r>
              <a:rPr lang="en-US" sz="2400" b="1" cap="all" dirty="0">
                <a:solidFill>
                  <a:srgbClr val="717073"/>
                </a:solidFill>
                <a:latin typeface="Arial"/>
                <a:cs typeface="Arial"/>
              </a:rPr>
              <a:t>Their words, not ours!</a:t>
            </a:r>
            <a:endParaRPr lang="en-US" sz="2400" dirty="0">
              <a:solidFill>
                <a:srgbClr val="717073"/>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solidFill>
                  <a:srgbClr val="717073"/>
                </a:solidFill>
                <a:latin typeface="Arial" panose="020B0604020202020204" pitchFamily="34" charset="0"/>
                <a:cs typeface="Arial" panose="020B0604020202020204" pitchFamily="34" charset="0"/>
              </a:rPr>
              <a:t>Young people had excellent knowledge about PrEP and HIV.</a:t>
            </a:r>
          </a:p>
          <a:p>
            <a:pPr marL="342900" indent="-342900">
              <a:spcAft>
                <a:spcPts val="600"/>
              </a:spcAft>
              <a:buFont typeface="Arial" panose="020B0604020202020204" pitchFamily="34" charset="0"/>
              <a:buChar char="•"/>
            </a:pPr>
            <a:r>
              <a:rPr lang="en-US" sz="2400" dirty="0">
                <a:solidFill>
                  <a:srgbClr val="717073"/>
                </a:solidFill>
                <a:latin typeface="Arial" panose="020B0604020202020204" pitchFamily="34" charset="0"/>
                <a:cs typeface="Arial" panose="020B0604020202020204" pitchFamily="34" charset="0"/>
              </a:rPr>
              <a:t>The benefit of PrEP as biomedical intervention or “good health” is not a primary motivator for uptake.</a:t>
            </a:r>
          </a:p>
          <a:p>
            <a:pPr marL="342900" indent="-342900">
              <a:spcAft>
                <a:spcPts val="600"/>
              </a:spcAft>
              <a:buFont typeface="Arial" panose="020B0604020202020204" pitchFamily="34" charset="0"/>
              <a:buChar char="•"/>
            </a:pPr>
            <a:r>
              <a:rPr lang="en-US" sz="2400" dirty="0">
                <a:solidFill>
                  <a:srgbClr val="717073"/>
                </a:solidFill>
                <a:latin typeface="Arial" panose="020B0604020202020204" pitchFamily="34" charset="0"/>
                <a:cs typeface="Arial" panose="020B0604020202020204" pitchFamily="34" charset="0"/>
              </a:rPr>
              <a:t>Feeling part of a movement, like </a:t>
            </a:r>
            <a:r>
              <a:rPr lang="en-US" sz="2400" i="1" dirty="0">
                <a:solidFill>
                  <a:srgbClr val="717073"/>
                </a:solidFill>
                <a:latin typeface="Arial" panose="020B0604020202020204" pitchFamily="34" charset="0"/>
                <a:cs typeface="Arial" panose="020B0604020202020204" pitchFamily="34" charset="0"/>
              </a:rPr>
              <a:t>We Are The Generation That Will End HIV (WATG) </a:t>
            </a:r>
            <a:r>
              <a:rPr lang="en-US" sz="2400" dirty="0">
                <a:solidFill>
                  <a:srgbClr val="717073"/>
                </a:solidFill>
                <a:latin typeface="Arial" panose="020B0604020202020204" pitchFamily="34" charset="0"/>
                <a:cs typeface="Arial" panose="020B0604020202020204" pitchFamily="34" charset="0"/>
              </a:rPr>
              <a:t>(which features on all SA IEC materials), encouraged feelings of ownership and stimulated interest in </a:t>
            </a:r>
            <a:r>
              <a:rPr lang="en-US" sz="2400" dirty="0" err="1">
                <a:solidFill>
                  <a:srgbClr val="717073"/>
                </a:solidFill>
                <a:latin typeface="Arial" panose="020B0604020202020204" pitchFamily="34" charset="0"/>
                <a:cs typeface="Arial" panose="020B0604020202020204" pitchFamily="34" charset="0"/>
              </a:rPr>
              <a:t>PrEP.</a:t>
            </a:r>
            <a:r>
              <a:rPr lang="en-US" sz="2400" dirty="0">
                <a:solidFill>
                  <a:srgbClr val="717073"/>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solidFill>
                  <a:srgbClr val="717073"/>
                </a:solidFill>
                <a:latin typeface="Arial" panose="020B0604020202020204" pitchFamily="34" charset="0"/>
                <a:cs typeface="Arial" panose="020B0604020202020204" pitchFamily="34" charset="0"/>
              </a:rPr>
              <a:t>The WATG campaign was reported as promoting a sense of  </a:t>
            </a:r>
            <a:r>
              <a:rPr lang="en-GB" sz="2400" dirty="0">
                <a:solidFill>
                  <a:srgbClr val="717073"/>
                </a:solidFill>
                <a:latin typeface="Arial" panose="020B0604020202020204" pitchFamily="34" charset="0"/>
                <a:cs typeface="Arial" panose="020B0604020202020204" pitchFamily="34" charset="0"/>
              </a:rPr>
              <a:t>responsibility and hope and that it showed what could be done if we work together, participants said that they felt happy when they first saw the design and concept.</a:t>
            </a:r>
          </a:p>
          <a:p>
            <a:endParaRPr lang="en-GB" sz="2400" dirty="0">
              <a:solidFill>
                <a:srgbClr val="717073"/>
              </a:solidFill>
              <a:latin typeface="Arial" panose="020B0604020202020204" pitchFamily="34" charset="0"/>
              <a:cs typeface="Arial" panose="020B0604020202020204" pitchFamily="34" charset="0"/>
            </a:endParaRPr>
          </a:p>
          <a:p>
            <a:pPr>
              <a:spcAft>
                <a:spcPts val="600"/>
              </a:spcAft>
            </a:pPr>
            <a:r>
              <a:rPr lang="en-GB" sz="2400" b="1" dirty="0">
                <a:solidFill>
                  <a:srgbClr val="717073"/>
                </a:solidFill>
                <a:latin typeface="Arial" panose="020B0604020202020204" pitchFamily="34" charset="0"/>
                <a:cs typeface="Arial" panose="020B0604020202020204" pitchFamily="34" charset="0"/>
              </a:rPr>
              <a:t>GOOD COLOUR, GOOD PHOTOS, GOOD DESIGN ….</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IEC materials need to feature bright and attractive colours to be successful with young people.</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Photographs should be diverse in nature.</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Photographs should feature young people who look happy.</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Materials targeted at AGYW, should feature male models as well as female models.</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Printed materials carry a risk of stigma by association; therefore materials must be accessible online and in digital format.</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The groups offered mixed responses on whether IEC materials on their own would inspire a person to initiate on </a:t>
            </a:r>
            <a:r>
              <a:rPr lang="en-GB" sz="2400" dirty="0" err="1">
                <a:solidFill>
                  <a:srgbClr val="717073"/>
                </a:solidFill>
                <a:latin typeface="Arial" panose="020B0604020202020204" pitchFamily="34" charset="0"/>
                <a:cs typeface="Arial" panose="020B0604020202020204" pitchFamily="34" charset="0"/>
              </a:rPr>
              <a:t>PrEP.</a:t>
            </a:r>
            <a:endParaRPr lang="en-US" sz="2400" dirty="0">
              <a:solidFill>
                <a:srgbClr val="717073"/>
              </a:solidFill>
              <a:latin typeface="Arial" panose="020B0604020202020204" pitchFamily="34" charset="0"/>
              <a:cs typeface="Arial" panose="020B0604020202020204" pitchFamily="34" charset="0"/>
            </a:endParaRPr>
          </a:p>
        </p:txBody>
      </p:sp>
      <p:sp>
        <p:nvSpPr>
          <p:cNvPr id="52" name="Text Placeholder 2">
            <a:extLst>
              <a:ext uri="{FF2B5EF4-FFF2-40B4-BE49-F238E27FC236}">
                <a16:creationId xmlns:a16="http://schemas.microsoft.com/office/drawing/2014/main" id="{1F20C09C-E724-4D1F-831A-49F8F8467542}"/>
              </a:ext>
            </a:extLst>
          </p:cNvPr>
          <p:cNvSpPr txBox="1">
            <a:spLocks/>
          </p:cNvSpPr>
          <p:nvPr/>
        </p:nvSpPr>
        <p:spPr>
          <a:xfrm>
            <a:off x="32040062" y="24399729"/>
            <a:ext cx="10384634" cy="2742660"/>
          </a:xfrm>
          <a:prstGeom prst="rect">
            <a:avLst/>
          </a:prstGeom>
        </p:spPr>
        <p:txBody>
          <a:bodyPr vert="horz" lIns="0" tIns="0" rIns="0" bIns="0" rtlCol="0">
            <a:noAutofit/>
          </a:bodyPr>
          <a:lstStyle/>
          <a:p>
            <a:pPr>
              <a:spcBef>
                <a:spcPct val="20000"/>
              </a:spcBef>
              <a:defRPr/>
            </a:pPr>
            <a:r>
              <a:rPr lang="en-US" sz="2400" b="1" cap="all" dirty="0">
                <a:solidFill>
                  <a:schemeClr val="bg1"/>
                </a:solidFill>
                <a:latin typeface="Arial"/>
                <a:cs typeface="Arial"/>
              </a:rPr>
              <a:t>Author </a:t>
            </a:r>
            <a:r>
              <a:rPr lang="en-US" sz="2400" b="1" cap="all" dirty="0" err="1">
                <a:solidFill>
                  <a:schemeClr val="bg1"/>
                </a:solidFill>
                <a:latin typeface="Arial"/>
                <a:cs typeface="Arial"/>
              </a:rPr>
              <a:t>affiliatioNs</a:t>
            </a:r>
            <a:r>
              <a:rPr lang="en-US" sz="2400" b="1" cap="all" dirty="0">
                <a:solidFill>
                  <a:schemeClr val="bg1"/>
                </a:solidFill>
                <a:latin typeface="Arial"/>
                <a:cs typeface="Arial"/>
              </a:rPr>
              <a:t> </a:t>
            </a:r>
          </a:p>
          <a:p>
            <a:pPr>
              <a:spcBef>
                <a:spcPct val="20000"/>
              </a:spcBef>
              <a:defRPr/>
            </a:pPr>
            <a:r>
              <a:rPr lang="en-US" sz="2400" baseline="30000" dirty="0">
                <a:solidFill>
                  <a:schemeClr val="bg1"/>
                </a:solidFill>
                <a:latin typeface="Arial" panose="020B0604020202020204" pitchFamily="34" charset="0"/>
                <a:cs typeface="Arial" panose="020B0604020202020204" pitchFamily="34" charset="0"/>
              </a:rPr>
              <a:t>1 </a:t>
            </a:r>
            <a:r>
              <a:rPr lang="en-US" sz="2400" dirty="0">
                <a:solidFill>
                  <a:schemeClr val="bg1"/>
                </a:solidFill>
                <a:latin typeface="Arial" panose="020B0604020202020204" pitchFamily="34" charset="0"/>
                <a:cs typeface="Arial" panose="020B0604020202020204" pitchFamily="34" charset="0"/>
              </a:rPr>
              <a:t>Wits Reproductive Health and HIV Institute, Johannesburg, South Africa</a:t>
            </a:r>
            <a:endParaRPr lang="en-ZA" sz="2400" dirty="0">
              <a:solidFill>
                <a:schemeClr val="bg1"/>
              </a:solidFill>
              <a:latin typeface="Arial" panose="020B0604020202020204" pitchFamily="34" charset="0"/>
              <a:cs typeface="Arial" panose="020B0604020202020204" pitchFamily="34" charset="0"/>
            </a:endParaRPr>
          </a:p>
          <a:p>
            <a:pPr>
              <a:spcAft>
                <a:spcPts val="1200"/>
              </a:spcAft>
            </a:pPr>
            <a:r>
              <a:rPr lang="en-US" sz="2400" baseline="30000" dirty="0">
                <a:solidFill>
                  <a:schemeClr val="bg1"/>
                </a:solidFill>
                <a:latin typeface="Arial" panose="020B0604020202020204" pitchFamily="34" charset="0"/>
                <a:cs typeface="Arial" panose="020B0604020202020204" pitchFamily="34" charset="0"/>
              </a:rPr>
              <a:t>2 </a:t>
            </a:r>
            <a:r>
              <a:rPr lang="en-US" sz="2400" dirty="0">
                <a:solidFill>
                  <a:schemeClr val="bg1"/>
                </a:solidFill>
                <a:latin typeface="Arial" panose="020B0604020202020204" pitchFamily="34" charset="0"/>
                <a:cs typeface="Arial" panose="020B0604020202020204" pitchFamily="34" charset="0"/>
              </a:rPr>
              <a:t>FHI 360, Durham, North Carolina, USA</a:t>
            </a:r>
            <a:endParaRPr lang="en-US" sz="2400" dirty="0">
              <a:solidFill>
                <a:schemeClr val="bg1"/>
              </a:solidFill>
              <a:latin typeface="Arial"/>
              <a:cs typeface="Arial"/>
            </a:endParaRPr>
          </a:p>
          <a:p>
            <a:pPr lvl="0">
              <a:spcBef>
                <a:spcPct val="20000"/>
              </a:spcBef>
              <a:defRPr/>
            </a:pPr>
            <a:r>
              <a:rPr lang="en-US" sz="2400" b="1" cap="all" dirty="0">
                <a:solidFill>
                  <a:schemeClr val="bg1"/>
                </a:solidFill>
                <a:latin typeface="Arial"/>
                <a:cs typeface="Arial"/>
              </a:rPr>
              <a:t>Acknowledgments</a:t>
            </a:r>
          </a:p>
          <a:p>
            <a:pPr lvl="0">
              <a:spcBef>
                <a:spcPct val="20000"/>
              </a:spcBef>
              <a:defRPr/>
            </a:pPr>
            <a:r>
              <a:rPr lang="en-US" sz="2400" i="1" dirty="0">
                <a:solidFill>
                  <a:schemeClr val="bg1"/>
                </a:solidFill>
                <a:latin typeface="Arial"/>
                <a:cs typeface="Arial"/>
              </a:rPr>
              <a:t>We would like to acknowledge all the incredible young women and men who took part in this dialogue and helped us to better understand their world.</a:t>
            </a:r>
          </a:p>
        </p:txBody>
      </p:sp>
      <p:sp>
        <p:nvSpPr>
          <p:cNvPr id="53" name="TextBox 52">
            <a:extLst>
              <a:ext uri="{FF2B5EF4-FFF2-40B4-BE49-F238E27FC236}">
                <a16:creationId xmlns:a16="http://schemas.microsoft.com/office/drawing/2014/main" id="{0CC2DD29-CA29-497F-87EF-AC69D98B3931}"/>
              </a:ext>
            </a:extLst>
          </p:cNvPr>
          <p:cNvSpPr txBox="1"/>
          <p:nvPr/>
        </p:nvSpPr>
        <p:spPr>
          <a:xfrm>
            <a:off x="36118000" y="439308"/>
            <a:ext cx="6123179" cy="707886"/>
          </a:xfrm>
          <a:prstGeom prst="rect">
            <a:avLst/>
          </a:prstGeom>
          <a:noFill/>
        </p:spPr>
        <p:txBody>
          <a:bodyPr wrap="square" rtlCol="0">
            <a:spAutoFit/>
          </a:bodyPr>
          <a:lstStyle/>
          <a:p>
            <a:pPr algn="r"/>
            <a:r>
              <a:rPr lang="en-ZA" sz="4000" dirty="0">
                <a:solidFill>
                  <a:schemeClr val="bg1"/>
                </a:solidFill>
              </a:rPr>
              <a:t>[A-AIDS2020-06421]</a:t>
            </a:r>
            <a:endParaRPr lang="en-US" sz="1050" dirty="0">
              <a:solidFill>
                <a:schemeClr val="bg1"/>
              </a:solidFill>
              <a:latin typeface="Arial" panose="020B0604020202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67FAD0CB-BF31-40F9-B219-8B58EE15D6A7}"/>
              </a:ext>
            </a:extLst>
          </p:cNvPr>
          <p:cNvCxnSpPr>
            <a:cxnSpLocks/>
          </p:cNvCxnSpPr>
          <p:nvPr/>
        </p:nvCxnSpPr>
        <p:spPr>
          <a:xfrm>
            <a:off x="32040061" y="24240896"/>
            <a:ext cx="1038463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FA0130B4-38D2-478B-9B5E-F1EA9D8F7973}"/>
              </a:ext>
            </a:extLst>
          </p:cNvPr>
          <p:cNvSpPr txBox="1"/>
          <p:nvPr/>
        </p:nvSpPr>
        <p:spPr>
          <a:xfrm>
            <a:off x="31600817" y="4968009"/>
            <a:ext cx="9144000" cy="731520"/>
          </a:xfrm>
          <a:prstGeom prst="rect">
            <a:avLst/>
          </a:prstGeom>
          <a:solidFill>
            <a:srgbClr val="178793"/>
          </a:solidFill>
        </p:spPr>
        <p:txBody>
          <a:bodyPr wrap="square" lIns="315367" tIns="0" rIns="0" bIns="0" rtlCol="0" anchor="ctr" anchorCtr="0">
            <a:noAutofit/>
          </a:bodyPr>
          <a:lstStyle/>
          <a:p>
            <a:r>
              <a:rPr lang="en-US" sz="3000" dirty="0">
                <a:solidFill>
                  <a:srgbClr val="FFFFFF"/>
                </a:solidFill>
                <a:latin typeface="Arial"/>
                <a:cs typeface="Arial"/>
              </a:rPr>
              <a:t>CONCLUSION / NEXT STEPS</a:t>
            </a:r>
          </a:p>
        </p:txBody>
      </p:sp>
      <p:sp>
        <p:nvSpPr>
          <p:cNvPr id="58" name="Text Placeholder 2">
            <a:extLst>
              <a:ext uri="{FF2B5EF4-FFF2-40B4-BE49-F238E27FC236}">
                <a16:creationId xmlns:a16="http://schemas.microsoft.com/office/drawing/2014/main" id="{B3CF5222-55F5-4587-B351-D3297A168F1F}"/>
              </a:ext>
            </a:extLst>
          </p:cNvPr>
          <p:cNvSpPr txBox="1">
            <a:spLocks/>
          </p:cNvSpPr>
          <p:nvPr/>
        </p:nvSpPr>
        <p:spPr>
          <a:xfrm>
            <a:off x="31600817" y="5984429"/>
            <a:ext cx="9300048" cy="2716058"/>
          </a:xfrm>
          <a:prstGeom prst="rect">
            <a:avLst/>
          </a:prstGeom>
        </p:spPr>
        <p:txBody>
          <a:bodyPr vert="horz" lIns="0" tIns="0" rIns="0" bIns="0" rtlCol="0">
            <a:noAutofit/>
          </a:bodyPr>
          <a:lstStyle/>
          <a:p>
            <a:r>
              <a:rPr lang="en-US" sz="2400" dirty="0">
                <a:solidFill>
                  <a:srgbClr val="717073"/>
                </a:solidFill>
                <a:latin typeface="Arial" panose="020B0604020202020204" pitchFamily="34" charset="0"/>
                <a:cs typeface="Arial" panose="020B0604020202020204" pitchFamily="34" charset="0"/>
              </a:rPr>
              <a:t>The biomedical benefit of PrEP is </a:t>
            </a:r>
            <a:r>
              <a:rPr lang="en-US" sz="2400" b="1" dirty="0">
                <a:solidFill>
                  <a:srgbClr val="717073"/>
                </a:solidFill>
                <a:latin typeface="Arial" panose="020B0604020202020204" pitchFamily="34" charset="0"/>
                <a:cs typeface="Arial" panose="020B0604020202020204" pitchFamily="34" charset="0"/>
              </a:rPr>
              <a:t>not</a:t>
            </a:r>
            <a:r>
              <a:rPr lang="en-US" sz="2400" dirty="0">
                <a:solidFill>
                  <a:srgbClr val="717073"/>
                </a:solidFill>
                <a:latin typeface="Arial" panose="020B0604020202020204" pitchFamily="34" charset="0"/>
                <a:cs typeface="Arial" panose="020B0604020202020204" pitchFamily="34" charset="0"/>
              </a:rPr>
              <a:t> a motivator for uptake, rather positive emotional communication paired with convenient/supportive services and the reward of </a:t>
            </a:r>
            <a:r>
              <a:rPr lang="en-US" sz="2400" i="1" dirty="0">
                <a:solidFill>
                  <a:srgbClr val="717073"/>
                </a:solidFill>
                <a:latin typeface="Arial" panose="020B0604020202020204" pitchFamily="34" charset="0"/>
                <a:cs typeface="Arial" panose="020B0604020202020204" pitchFamily="34" charset="0"/>
              </a:rPr>
              <a:t>“being part of something bigger than myself”</a:t>
            </a:r>
            <a:r>
              <a:rPr lang="en-US" sz="2400" dirty="0">
                <a:solidFill>
                  <a:srgbClr val="717073"/>
                </a:solidFill>
                <a:latin typeface="Arial" panose="020B0604020202020204" pitchFamily="34" charset="0"/>
                <a:cs typeface="Arial" panose="020B0604020202020204" pitchFamily="34" charset="0"/>
              </a:rPr>
              <a:t> resonates with young people. Communication across digital platforms is valued; in response, these platforms have been established: </a:t>
            </a:r>
            <a:r>
              <a:rPr lang="en-US" sz="2400" u="sng" dirty="0">
                <a:solidFill>
                  <a:srgbClr val="71707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www.myprep.co.za</a:t>
            </a:r>
            <a:r>
              <a:rPr lang="en-US" sz="2400" dirty="0">
                <a:solidFill>
                  <a:srgbClr val="717073"/>
                </a:solidFill>
                <a:latin typeface="Arial" panose="020B0604020202020204" pitchFamily="34" charset="0"/>
                <a:cs typeface="Arial" panose="020B0604020202020204" pitchFamily="34" charset="0"/>
              </a:rPr>
              <a:t> and @myPrEP_SouthAfrica </a:t>
            </a:r>
            <a:br>
              <a:rPr lang="en-US" sz="2400" dirty="0">
                <a:solidFill>
                  <a:srgbClr val="717073"/>
                </a:solidFill>
                <a:latin typeface="Arial" panose="020B0604020202020204" pitchFamily="34" charset="0"/>
                <a:cs typeface="Arial" panose="020B0604020202020204" pitchFamily="34" charset="0"/>
              </a:rPr>
            </a:br>
            <a:r>
              <a:rPr lang="en-US" sz="2400" dirty="0">
                <a:solidFill>
                  <a:srgbClr val="717073"/>
                </a:solidFill>
                <a:latin typeface="Arial" panose="020B0604020202020204" pitchFamily="34" charset="0"/>
                <a:cs typeface="Arial" panose="020B0604020202020204" pitchFamily="34" charset="0"/>
              </a:rPr>
              <a:t>on social media.</a:t>
            </a:r>
            <a:endParaRPr lang="en-ZA" sz="2400" dirty="0">
              <a:solidFill>
                <a:srgbClr val="717073"/>
              </a:solidFill>
              <a:latin typeface="Arial" panose="020B0604020202020204" pitchFamily="34" charset="0"/>
              <a:cs typeface="Arial" panose="020B0604020202020204" pitchFamily="34" charset="0"/>
            </a:endParaRPr>
          </a:p>
        </p:txBody>
      </p:sp>
      <p:sp>
        <p:nvSpPr>
          <p:cNvPr id="59" name="Text Placeholder 2">
            <a:extLst>
              <a:ext uri="{FF2B5EF4-FFF2-40B4-BE49-F238E27FC236}">
                <a16:creationId xmlns:a16="http://schemas.microsoft.com/office/drawing/2014/main" id="{69963671-D939-4C7E-BE3C-F93257A023E3}"/>
              </a:ext>
            </a:extLst>
          </p:cNvPr>
          <p:cNvSpPr txBox="1">
            <a:spLocks/>
          </p:cNvSpPr>
          <p:nvPr/>
        </p:nvSpPr>
        <p:spPr>
          <a:xfrm>
            <a:off x="1807632" y="8989930"/>
            <a:ext cx="9099201" cy="3400076"/>
          </a:xfrm>
          <a:prstGeom prst="rect">
            <a:avLst/>
          </a:prstGeom>
        </p:spPr>
        <p:txBody>
          <a:bodyPr vert="horz" lIns="0" tIns="0" rIns="0" bIns="0" rtlCol="0">
            <a:noAutofit/>
          </a:bodyPr>
          <a:lstStyle/>
          <a:p>
            <a:pPr>
              <a:spcAft>
                <a:spcPts val="1200"/>
              </a:spcAft>
            </a:pPr>
            <a:r>
              <a:rPr lang="en-US" sz="2400" dirty="0">
                <a:solidFill>
                  <a:srgbClr val="717073"/>
                </a:solidFill>
                <a:latin typeface="Arial" panose="020B0604020202020204" pitchFamily="34" charset="0"/>
                <a:cs typeface="Arial" panose="020B0604020202020204" pitchFamily="34" charset="0"/>
              </a:rPr>
              <a:t>Between August 2018-August 2019, the Wits RHI OPTIONS team conducted six dialogues facilitated by a communications expert. Participants </a:t>
            </a:r>
            <a:r>
              <a:rPr lang="en-GB" sz="2400" dirty="0">
                <a:solidFill>
                  <a:srgbClr val="717073"/>
                </a:solidFill>
                <a:latin typeface="Arial" panose="020B0604020202020204" pitchFamily="34" charset="0"/>
                <a:cs typeface="Arial" panose="020B0604020202020204" pitchFamily="34" charset="0"/>
              </a:rPr>
              <a:t>were selected through peer educators, age 18-24, and </a:t>
            </a:r>
            <a:r>
              <a:rPr lang="en-US" sz="2400" dirty="0">
                <a:solidFill>
                  <a:srgbClr val="717073"/>
                </a:solidFill>
                <a:latin typeface="Arial" panose="020B0604020202020204" pitchFamily="34" charset="0"/>
                <a:cs typeface="Arial" panose="020B0604020202020204" pitchFamily="34" charset="0"/>
              </a:rPr>
              <a:t>categorized as PrEP current, past or never users</a:t>
            </a:r>
            <a:r>
              <a:rPr lang="en-GB" sz="2400" dirty="0">
                <a:solidFill>
                  <a:srgbClr val="717073"/>
                </a:solidFill>
                <a:latin typeface="Arial" panose="020B0604020202020204" pitchFamily="34" charset="0"/>
                <a:cs typeface="Arial" panose="020B0604020202020204" pitchFamily="34" charset="0"/>
              </a:rPr>
              <a:t>. </a:t>
            </a:r>
            <a:r>
              <a:rPr lang="en-US" sz="2400" dirty="0">
                <a:solidFill>
                  <a:srgbClr val="717073"/>
                </a:solidFill>
                <a:latin typeface="Arial" panose="020B0604020202020204" pitchFamily="34" charset="0"/>
                <a:cs typeface="Arial" panose="020B0604020202020204" pitchFamily="34" charset="0"/>
              </a:rPr>
              <a:t>Sixty-one young people participated, 50 young women, 10 young men and one transgender woman.</a:t>
            </a:r>
            <a:r>
              <a:rPr lang="en-GB" sz="2400" dirty="0">
                <a:solidFill>
                  <a:srgbClr val="717073"/>
                </a:solidFill>
                <a:latin typeface="Arial" panose="020B0604020202020204" pitchFamily="34" charset="0"/>
                <a:cs typeface="Arial" panose="020B0604020202020204" pitchFamily="34" charset="0"/>
              </a:rPr>
              <a:t> </a:t>
            </a:r>
          </a:p>
          <a:p>
            <a:pPr>
              <a:spcAft>
                <a:spcPts val="1200"/>
              </a:spcAft>
            </a:pPr>
            <a:r>
              <a:rPr lang="en-US" sz="2400" dirty="0">
                <a:solidFill>
                  <a:srgbClr val="717073"/>
                </a:solidFill>
                <a:latin typeface="Arial" panose="020B0604020202020204" pitchFamily="34" charset="0"/>
                <a:cs typeface="Arial" panose="020B0604020202020204" pitchFamily="34" charset="0"/>
              </a:rPr>
              <a:t>Dialogues, conducted in a semi-structured discussion, explored PrEP knowledge, barriers to testing, intent to access services, social mobilization and perceptions of the National Department of Health Information Education and Communication (IEC) materials.</a:t>
            </a:r>
            <a:endParaRPr lang="en-ZA" sz="2400" dirty="0">
              <a:solidFill>
                <a:srgbClr val="717073"/>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2BC4060-80EF-413A-BEFA-A4C6376E2970}"/>
              </a:ext>
            </a:extLst>
          </p:cNvPr>
          <p:cNvSpPr txBox="1"/>
          <p:nvPr/>
        </p:nvSpPr>
        <p:spPr>
          <a:xfrm>
            <a:off x="22622503" y="27241855"/>
            <a:ext cx="19802193" cy="523220"/>
          </a:xfrm>
          <a:prstGeom prst="rect">
            <a:avLst/>
          </a:prstGeom>
          <a:noFill/>
        </p:spPr>
        <p:txBody>
          <a:bodyPr wrap="square" rtlCol="0">
            <a:spAutoFit/>
          </a:bodyPr>
          <a:lstStyle/>
          <a:p>
            <a:pPr algn="r"/>
            <a:r>
              <a:rPr lang="en-US" sz="2800" dirty="0">
                <a:solidFill>
                  <a:schemeClr val="bg1"/>
                </a:solidFill>
              </a:rPr>
              <a:t>https://www.fhi360.org/projects/optimizing-prevention-technology-introduction-schedule-options-consortium</a:t>
            </a:r>
          </a:p>
        </p:txBody>
      </p:sp>
      <p:pic>
        <p:nvPicPr>
          <p:cNvPr id="62" name="Picture 61">
            <a:extLst>
              <a:ext uri="{FF2B5EF4-FFF2-40B4-BE49-F238E27FC236}">
                <a16:creationId xmlns:a16="http://schemas.microsoft.com/office/drawing/2014/main" id="{E7A29CFC-5402-47BF-A070-183775198C90}"/>
              </a:ext>
            </a:extLst>
          </p:cNvPr>
          <p:cNvPicPr>
            <a:picLocks noChangeAspect="1"/>
          </p:cNvPicPr>
          <p:nvPr/>
        </p:nvPicPr>
        <p:blipFill rotWithShape="1">
          <a:blip r:embed="rId6">
            <a:extLst>
              <a:ext uri="{28A0092B-C50C-407E-A947-70E740481C1C}">
                <a14:useLocalDpi xmlns:a14="http://schemas.microsoft.com/office/drawing/2010/main" val="0"/>
              </a:ext>
            </a:extLst>
          </a:blip>
          <a:srcRect l="9035" r="7255"/>
          <a:stretch/>
        </p:blipFill>
        <p:spPr>
          <a:xfrm>
            <a:off x="1805978" y="27890337"/>
            <a:ext cx="10620877" cy="2404065"/>
          </a:xfrm>
          <a:prstGeom prst="rect">
            <a:avLst/>
          </a:prstGeom>
        </p:spPr>
      </p:pic>
      <p:sp>
        <p:nvSpPr>
          <p:cNvPr id="63" name="TextBox 62">
            <a:extLst>
              <a:ext uri="{FF2B5EF4-FFF2-40B4-BE49-F238E27FC236}">
                <a16:creationId xmlns:a16="http://schemas.microsoft.com/office/drawing/2014/main" id="{A0D9F316-87D8-4DAF-A032-69B9583E21B7}"/>
              </a:ext>
            </a:extLst>
          </p:cNvPr>
          <p:cNvSpPr txBox="1"/>
          <p:nvPr/>
        </p:nvSpPr>
        <p:spPr>
          <a:xfrm>
            <a:off x="13062513" y="28378402"/>
            <a:ext cx="19119980" cy="1421928"/>
          </a:xfrm>
          <a:prstGeom prst="rect">
            <a:avLst/>
          </a:prstGeom>
          <a:noFill/>
        </p:spPr>
        <p:txBody>
          <a:bodyPr wrap="square" rtlCol="0">
            <a:spAutoFit/>
          </a:bodyPr>
          <a:lstStyle/>
          <a:p>
            <a:r>
              <a:rPr lang="en-US" sz="2880" i="1" dirty="0"/>
              <a:t>This poster was made possible by the generous support of the American people through the United States Agency for International Development (USAID) and the U.S. President’s Emergency Plan for AIDS Relief (PEPFAR). The contents are the responsibility of the authors and do not necessarily reflect the views of USAID, PEPFAR, or the United States Government</a:t>
            </a:r>
            <a:endParaRPr lang="en-US" sz="2880" b="1" i="1" dirty="0">
              <a:solidFill>
                <a:srgbClr val="FF0000"/>
              </a:solidFill>
            </a:endParaRPr>
          </a:p>
        </p:txBody>
      </p:sp>
      <p:sp>
        <p:nvSpPr>
          <p:cNvPr id="64" name="Title 3">
            <a:extLst>
              <a:ext uri="{FF2B5EF4-FFF2-40B4-BE49-F238E27FC236}">
                <a16:creationId xmlns:a16="http://schemas.microsoft.com/office/drawing/2014/main" id="{2354424D-BE7F-462C-8606-1705C23ACF82}"/>
              </a:ext>
            </a:extLst>
          </p:cNvPr>
          <p:cNvSpPr txBox="1">
            <a:spLocks/>
          </p:cNvSpPr>
          <p:nvPr/>
        </p:nvSpPr>
        <p:spPr>
          <a:xfrm>
            <a:off x="5339996" y="439308"/>
            <a:ext cx="31700823" cy="3225870"/>
          </a:xfrm>
          <a:prstGeom prst="rect">
            <a:avLst/>
          </a:prstGeom>
          <a:ln>
            <a:noFill/>
          </a:ln>
        </p:spPr>
        <p:txBody>
          <a:bodyPr vert="horz" lIns="259487" tIns="129743" rIns="259487" bIns="129743" rtlCol="0" anchor="t">
            <a:noAutofit/>
          </a:bodyPr>
          <a:lstStyle/>
          <a:p>
            <a:r>
              <a:rPr lang="en-US" sz="8800" b="1" dirty="0">
                <a:solidFill>
                  <a:schemeClr val="bg1"/>
                </a:solidFill>
                <a:latin typeface="Arial" panose="020B0604020202020204" pitchFamily="34" charset="0"/>
                <a:ea typeface="Calibri" panose="020F0502020204030204" pitchFamily="34" charset="0"/>
              </a:rPr>
              <a:t>#IYKWIM… What young people </a:t>
            </a:r>
            <a:r>
              <a:rPr lang="en-US" sz="8800" b="1" i="1" dirty="0">
                <a:solidFill>
                  <a:schemeClr val="bg1"/>
                </a:solidFill>
                <a:latin typeface="Arial" panose="020B0604020202020204" pitchFamily="34" charset="0"/>
                <a:ea typeface="Calibri" panose="020F0502020204030204" pitchFamily="34" charset="0"/>
              </a:rPr>
              <a:t>really</a:t>
            </a:r>
            <a:r>
              <a:rPr lang="en-US" sz="8800" b="1" dirty="0">
                <a:solidFill>
                  <a:schemeClr val="bg1"/>
                </a:solidFill>
                <a:latin typeface="Arial" panose="020B0604020202020204" pitchFamily="34" charset="0"/>
                <a:ea typeface="Calibri" panose="020F0502020204030204" pitchFamily="34" charset="0"/>
              </a:rPr>
              <a:t> think about PrEP, </a:t>
            </a:r>
            <a:br>
              <a:rPr lang="en-US" sz="8800" b="1" dirty="0">
                <a:solidFill>
                  <a:schemeClr val="bg1"/>
                </a:solidFill>
                <a:latin typeface="Arial" panose="020B0604020202020204" pitchFamily="34" charset="0"/>
                <a:ea typeface="Calibri" panose="020F0502020204030204" pitchFamily="34" charset="0"/>
              </a:rPr>
            </a:br>
            <a:r>
              <a:rPr lang="en-US" sz="8800" b="1" dirty="0">
                <a:solidFill>
                  <a:schemeClr val="bg1"/>
                </a:solidFill>
                <a:latin typeface="Arial" panose="020B0604020202020204" pitchFamily="34" charset="0"/>
                <a:ea typeface="Calibri" panose="020F0502020204030204" pitchFamily="34" charset="0"/>
              </a:rPr>
              <a:t>HIV services and how we talk to them </a:t>
            </a:r>
            <a:endParaRPr lang="en-ZA" sz="8800" b="1" dirty="0">
              <a:solidFill>
                <a:schemeClr val="bg1"/>
              </a:solidFill>
            </a:endParaRPr>
          </a:p>
        </p:txBody>
      </p:sp>
      <p:sp>
        <p:nvSpPr>
          <p:cNvPr id="65" name="Title Placeholder 1">
            <a:extLst>
              <a:ext uri="{FF2B5EF4-FFF2-40B4-BE49-F238E27FC236}">
                <a16:creationId xmlns:a16="http://schemas.microsoft.com/office/drawing/2014/main" id="{52FF4460-57BA-4A52-AE9D-F2380C11E54C}"/>
              </a:ext>
            </a:extLst>
          </p:cNvPr>
          <p:cNvSpPr txBox="1">
            <a:spLocks/>
          </p:cNvSpPr>
          <p:nvPr/>
        </p:nvSpPr>
        <p:spPr>
          <a:xfrm>
            <a:off x="5339996" y="3568091"/>
            <a:ext cx="22823524" cy="830250"/>
          </a:xfrm>
          <a:prstGeom prst="rect">
            <a:avLst/>
          </a:prstGeom>
        </p:spPr>
        <p:txBody>
          <a:bodyPr vert="horz" lIns="259487" tIns="129743" rIns="259487" bIns="129743" rtlCol="0" anchor="t">
            <a:noAutofit/>
          </a:bodyPr>
          <a:lstStyle/>
          <a:p>
            <a:pPr>
              <a:spcBef>
                <a:spcPct val="0"/>
              </a:spcBef>
              <a:defRPr/>
            </a:pPr>
            <a:r>
              <a:rPr lang="en-US" sz="3200" dirty="0">
                <a:solidFill>
                  <a:schemeClr val="bg1"/>
                </a:solidFill>
              </a:rPr>
              <a:t>Elmari Briedenhann</a:t>
            </a:r>
            <a:r>
              <a:rPr lang="en-US" sz="3200" baseline="30000" dirty="0">
                <a:solidFill>
                  <a:schemeClr val="bg1"/>
                </a:solidFill>
              </a:rPr>
              <a:t>1</a:t>
            </a:r>
            <a:r>
              <a:rPr lang="en-US" sz="3200" dirty="0">
                <a:solidFill>
                  <a:schemeClr val="bg1"/>
                </a:solidFill>
              </a:rPr>
              <a:t>, Diantha Pillay</a:t>
            </a:r>
            <a:r>
              <a:rPr lang="en-US" sz="3200" baseline="30000" dirty="0">
                <a:solidFill>
                  <a:schemeClr val="bg1"/>
                </a:solidFill>
              </a:rPr>
              <a:t>1</a:t>
            </a:r>
            <a:r>
              <a:rPr lang="en-US" sz="3200" dirty="0">
                <a:solidFill>
                  <a:schemeClr val="bg1"/>
                </a:solidFill>
              </a:rPr>
              <a:t>,</a:t>
            </a:r>
            <a:r>
              <a:rPr lang="en-US" sz="3200" baseline="30000" dirty="0">
                <a:solidFill>
                  <a:schemeClr val="bg1"/>
                </a:solidFill>
              </a:rPr>
              <a:t> </a:t>
            </a:r>
            <a:r>
              <a:rPr lang="en-US" sz="3200" dirty="0">
                <a:solidFill>
                  <a:schemeClr val="bg1"/>
                </a:solidFill>
              </a:rPr>
              <a:t>Nkunda Vundamina</a:t>
            </a:r>
            <a:r>
              <a:rPr lang="en-US" sz="3200" baseline="30000" dirty="0">
                <a:solidFill>
                  <a:schemeClr val="bg1"/>
                </a:solidFill>
              </a:rPr>
              <a:t>1</a:t>
            </a:r>
            <a:r>
              <a:rPr lang="en-US" sz="3200" dirty="0">
                <a:solidFill>
                  <a:schemeClr val="bg1"/>
                </a:solidFill>
              </a:rPr>
              <a:t>, Nakita Sheobalak</a:t>
            </a:r>
            <a:r>
              <a:rPr lang="en-US" sz="3200" baseline="30000" dirty="0">
                <a:solidFill>
                  <a:schemeClr val="bg1"/>
                </a:solidFill>
              </a:rPr>
              <a:t>1</a:t>
            </a:r>
            <a:r>
              <a:rPr lang="en-US" sz="3200" dirty="0">
                <a:solidFill>
                  <a:schemeClr val="bg1"/>
                </a:solidFill>
              </a:rPr>
              <a:t>, Michele Lanham</a:t>
            </a:r>
            <a:r>
              <a:rPr lang="en-US" sz="3200" baseline="30000" dirty="0">
                <a:solidFill>
                  <a:schemeClr val="bg1"/>
                </a:solidFill>
              </a:rPr>
              <a:t>2</a:t>
            </a:r>
            <a:r>
              <a:rPr lang="en-US" sz="3200" dirty="0">
                <a:solidFill>
                  <a:schemeClr val="bg1"/>
                </a:solidFill>
              </a:rPr>
              <a:t>, Giuliana Morales</a:t>
            </a:r>
            <a:r>
              <a:rPr lang="en-US" sz="3200" baseline="30000" dirty="0">
                <a:solidFill>
                  <a:schemeClr val="bg1"/>
                </a:solidFill>
              </a:rPr>
              <a:t>2</a:t>
            </a:r>
            <a:r>
              <a:rPr lang="en-US" sz="3200" dirty="0">
                <a:solidFill>
                  <a:schemeClr val="bg1"/>
                </a:solidFill>
              </a:rPr>
              <a:t>, Saiqa Mullick</a:t>
            </a:r>
            <a:r>
              <a:rPr lang="en-US" sz="3200" baseline="30000" dirty="0">
                <a:solidFill>
                  <a:schemeClr val="bg1"/>
                </a:solidFill>
              </a:rPr>
              <a:t>1</a:t>
            </a:r>
            <a:endParaRPr lang="en-US" sz="1050" dirty="0">
              <a:solidFill>
                <a:schemeClr val="bg1"/>
              </a:solidFill>
              <a:latin typeface="Arial"/>
              <a:ea typeface="+mj-ea"/>
              <a:cs typeface="Arial"/>
            </a:endParaRPr>
          </a:p>
        </p:txBody>
      </p:sp>
      <p:grpSp>
        <p:nvGrpSpPr>
          <p:cNvPr id="68" name="Group 67">
            <a:extLst>
              <a:ext uri="{FF2B5EF4-FFF2-40B4-BE49-F238E27FC236}">
                <a16:creationId xmlns:a16="http://schemas.microsoft.com/office/drawing/2014/main" id="{DA559CE9-1EE8-4570-A5B5-7A450C7A41AD}"/>
              </a:ext>
            </a:extLst>
          </p:cNvPr>
          <p:cNvGrpSpPr/>
          <p:nvPr/>
        </p:nvGrpSpPr>
        <p:grpSpPr>
          <a:xfrm>
            <a:off x="36644674" y="2764912"/>
            <a:ext cx="5596505" cy="1285895"/>
            <a:chOff x="34527592" y="28149080"/>
            <a:chExt cx="6143623" cy="1411605"/>
          </a:xfrm>
        </p:grpSpPr>
        <p:sp>
          <p:nvSpPr>
            <p:cNvPr id="69" name="Rectangle 68">
              <a:extLst>
                <a:ext uri="{FF2B5EF4-FFF2-40B4-BE49-F238E27FC236}">
                  <a16:creationId xmlns:a16="http://schemas.microsoft.com/office/drawing/2014/main" id="{CED45659-4406-4C9C-B2BF-29C93B3610D1}"/>
                </a:ext>
              </a:extLst>
            </p:cNvPr>
            <p:cNvSpPr/>
            <p:nvPr/>
          </p:nvSpPr>
          <p:spPr>
            <a:xfrm>
              <a:off x="34527592" y="28149080"/>
              <a:ext cx="614362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064"/>
            </a:p>
          </p:txBody>
        </p:sp>
        <p:pic>
          <p:nvPicPr>
            <p:cNvPr id="70" name="Picture 69">
              <a:extLst>
                <a:ext uri="{FF2B5EF4-FFF2-40B4-BE49-F238E27FC236}">
                  <a16:creationId xmlns:a16="http://schemas.microsoft.com/office/drawing/2014/main" id="{E50ACB19-9194-49CF-8EEA-95196AA49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85724" y="28396746"/>
              <a:ext cx="5430051" cy="916274"/>
            </a:xfrm>
            <a:prstGeom prst="rect">
              <a:avLst/>
            </a:prstGeom>
          </p:spPr>
        </p:pic>
      </p:grpSp>
      <p:grpSp>
        <p:nvGrpSpPr>
          <p:cNvPr id="71" name="Group 70">
            <a:extLst>
              <a:ext uri="{FF2B5EF4-FFF2-40B4-BE49-F238E27FC236}">
                <a16:creationId xmlns:a16="http://schemas.microsoft.com/office/drawing/2014/main" id="{8FD125A0-7048-4DFC-8DA4-4237E9AAB791}"/>
              </a:ext>
            </a:extLst>
          </p:cNvPr>
          <p:cNvGrpSpPr/>
          <p:nvPr/>
        </p:nvGrpSpPr>
        <p:grpSpPr>
          <a:xfrm>
            <a:off x="32066481" y="27890337"/>
            <a:ext cx="9017938" cy="2155546"/>
            <a:chOff x="20813022" y="47800551"/>
            <a:chExt cx="9470325" cy="2857011"/>
          </a:xfrm>
        </p:grpSpPr>
        <p:sp>
          <p:nvSpPr>
            <p:cNvPr id="72" name="Rectangle 71">
              <a:extLst>
                <a:ext uri="{FF2B5EF4-FFF2-40B4-BE49-F238E27FC236}">
                  <a16:creationId xmlns:a16="http://schemas.microsoft.com/office/drawing/2014/main" id="{67A01A75-86E4-47DE-AC9F-172AF3CCCD9B}"/>
                </a:ext>
              </a:extLst>
            </p:cNvPr>
            <p:cNvSpPr/>
            <p:nvPr/>
          </p:nvSpPr>
          <p:spPr>
            <a:xfrm>
              <a:off x="22058909" y="47800551"/>
              <a:ext cx="7007820" cy="751540"/>
            </a:xfrm>
            <a:prstGeom prst="rect">
              <a:avLst/>
            </a:prstGeom>
          </p:spPr>
          <p:txBody>
            <a:bodyPr wrap="none">
              <a:spAutoFit/>
            </a:bodyPr>
            <a:lstStyle/>
            <a:p>
              <a:pPr fontAlgn="base">
                <a:buClr>
                  <a:srgbClr val="178793"/>
                </a:buClr>
              </a:pPr>
              <a:r>
                <a:rPr lang="en-US" sz="3840" b="1" dirty="0">
                  <a:solidFill>
                    <a:srgbClr val="178793"/>
                  </a:solidFill>
                  <a:cs typeface="Arial" panose="020B0604020202020204" pitchFamily="34" charset="0"/>
                </a:rPr>
                <a:t>OPTIONS Consortium Partners</a:t>
              </a:r>
            </a:p>
          </p:txBody>
        </p:sp>
        <p:pic>
          <p:nvPicPr>
            <p:cNvPr id="73" name="Picture 72">
              <a:extLst>
                <a:ext uri="{FF2B5EF4-FFF2-40B4-BE49-F238E27FC236}">
                  <a16:creationId xmlns:a16="http://schemas.microsoft.com/office/drawing/2014/main" id="{4C73300D-153E-4829-8FDE-41519220D19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0813022" y="48780326"/>
              <a:ext cx="1750985" cy="779772"/>
            </a:xfrm>
            <a:prstGeom prst="rect">
              <a:avLst/>
            </a:prstGeom>
          </p:spPr>
        </p:pic>
        <p:pic>
          <p:nvPicPr>
            <p:cNvPr id="88" name="Picture 87">
              <a:extLst>
                <a:ext uri="{FF2B5EF4-FFF2-40B4-BE49-F238E27FC236}">
                  <a16:creationId xmlns:a16="http://schemas.microsoft.com/office/drawing/2014/main" id="{882FF28A-F7D2-428A-BF6C-9BDB03041EA4}"/>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13354" t="23516" r="12619" b="18637"/>
            <a:stretch/>
          </p:blipFill>
          <p:spPr>
            <a:xfrm>
              <a:off x="22855358" y="48654423"/>
              <a:ext cx="1852930" cy="926937"/>
            </a:xfrm>
            <a:prstGeom prst="rect">
              <a:avLst/>
            </a:prstGeom>
          </p:spPr>
        </p:pic>
        <p:pic>
          <p:nvPicPr>
            <p:cNvPr id="89" name="Picture 88">
              <a:extLst>
                <a:ext uri="{FF2B5EF4-FFF2-40B4-BE49-F238E27FC236}">
                  <a16:creationId xmlns:a16="http://schemas.microsoft.com/office/drawing/2014/main" id="{A27ACDDC-63D4-4899-BDAA-3B21FB092A0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4999640" y="48798584"/>
              <a:ext cx="1673636" cy="761514"/>
            </a:xfrm>
            <a:prstGeom prst="rect">
              <a:avLst/>
            </a:prstGeom>
          </p:spPr>
        </p:pic>
        <p:pic>
          <p:nvPicPr>
            <p:cNvPr id="90" name="Picture 89">
              <a:extLst>
                <a:ext uri="{FF2B5EF4-FFF2-40B4-BE49-F238E27FC236}">
                  <a16:creationId xmlns:a16="http://schemas.microsoft.com/office/drawing/2014/main" id="{FE1F2564-F535-43F0-8A2F-569573127E9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6838853" y="48663597"/>
              <a:ext cx="1916141" cy="1017552"/>
            </a:xfrm>
            <a:prstGeom prst="rect">
              <a:avLst/>
            </a:prstGeom>
          </p:spPr>
        </p:pic>
        <p:pic>
          <p:nvPicPr>
            <p:cNvPr id="91" name="Picture 90">
              <a:extLst>
                <a:ext uri="{FF2B5EF4-FFF2-40B4-BE49-F238E27FC236}">
                  <a16:creationId xmlns:a16="http://schemas.microsoft.com/office/drawing/2014/main" id="{9D60E425-CC6F-489C-8869-DF7547617A26}"/>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8859196" y="48702507"/>
              <a:ext cx="1424151" cy="950381"/>
            </a:xfrm>
            <a:prstGeom prst="rect">
              <a:avLst/>
            </a:prstGeom>
          </p:spPr>
        </p:pic>
        <p:pic>
          <p:nvPicPr>
            <p:cNvPr id="92" name="Picture 91">
              <a:extLst>
                <a:ext uri="{FF2B5EF4-FFF2-40B4-BE49-F238E27FC236}">
                  <a16:creationId xmlns:a16="http://schemas.microsoft.com/office/drawing/2014/main" id="{FA56B278-328D-4B29-85CF-F0ECB1B68C4C}"/>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20851933" y="49848004"/>
              <a:ext cx="2868468" cy="761142"/>
            </a:xfrm>
            <a:prstGeom prst="rect">
              <a:avLst/>
            </a:prstGeom>
          </p:spPr>
        </p:pic>
        <p:pic>
          <p:nvPicPr>
            <p:cNvPr id="93" name="Picture 92">
              <a:extLst>
                <a:ext uri="{FF2B5EF4-FFF2-40B4-BE49-F238E27FC236}">
                  <a16:creationId xmlns:a16="http://schemas.microsoft.com/office/drawing/2014/main" id="{5E8313EE-B056-4FCF-85EC-604E5DA295D1}"/>
                </a:ext>
              </a:extLst>
            </p:cNvPr>
            <p:cNvPicPr>
              <a:picLocks noChangeAspect="1"/>
            </p:cNvPicPr>
            <p:nvPr/>
          </p:nvPicPr>
          <p:blipFill rotWithShape="1">
            <a:blip r:embed="rId14" cstate="hqprint">
              <a:extLst>
                <a:ext uri="{28A0092B-C50C-407E-A947-70E740481C1C}">
                  <a14:useLocalDpi xmlns:a14="http://schemas.microsoft.com/office/drawing/2010/main" val="0"/>
                </a:ext>
              </a:extLst>
            </a:blip>
            <a:srcRect t="30537" b="28863"/>
            <a:stretch/>
          </p:blipFill>
          <p:spPr>
            <a:xfrm>
              <a:off x="23978655" y="49903700"/>
              <a:ext cx="2041969" cy="640628"/>
            </a:xfrm>
            <a:prstGeom prst="rect">
              <a:avLst/>
            </a:prstGeom>
          </p:spPr>
        </p:pic>
        <p:pic>
          <p:nvPicPr>
            <p:cNvPr id="94" name="Picture 93">
              <a:extLst>
                <a:ext uri="{FF2B5EF4-FFF2-40B4-BE49-F238E27FC236}">
                  <a16:creationId xmlns:a16="http://schemas.microsoft.com/office/drawing/2014/main" id="{3629A7E1-C2E9-4D3D-A428-8CBF72D0A788}"/>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6295113" y="49848004"/>
              <a:ext cx="1759458" cy="703074"/>
            </a:xfrm>
            <a:prstGeom prst="rect">
              <a:avLst/>
            </a:prstGeom>
          </p:spPr>
        </p:pic>
        <p:pic>
          <p:nvPicPr>
            <p:cNvPr id="95" name="Picture 94">
              <a:extLst>
                <a:ext uri="{FF2B5EF4-FFF2-40B4-BE49-F238E27FC236}">
                  <a16:creationId xmlns:a16="http://schemas.microsoft.com/office/drawing/2014/main" id="{EF4C1382-26E6-4B49-BB8E-D79A565A9ED0}"/>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8445791" y="49700605"/>
              <a:ext cx="1822206" cy="956957"/>
            </a:xfrm>
            <a:prstGeom prst="rect">
              <a:avLst/>
            </a:prstGeom>
          </p:spPr>
        </p:pic>
      </p:grpSp>
      <p:sp>
        <p:nvSpPr>
          <p:cNvPr id="96" name="Speech Bubble: Rectangle 95">
            <a:extLst>
              <a:ext uri="{FF2B5EF4-FFF2-40B4-BE49-F238E27FC236}">
                <a16:creationId xmlns:a16="http://schemas.microsoft.com/office/drawing/2014/main" id="{C977DF2B-2D5F-44D5-8F30-422B90EE2AF9}"/>
              </a:ext>
            </a:extLst>
          </p:cNvPr>
          <p:cNvSpPr/>
          <p:nvPr/>
        </p:nvSpPr>
        <p:spPr>
          <a:xfrm>
            <a:off x="28619033" y="2097044"/>
            <a:ext cx="7156642" cy="2156273"/>
          </a:xfrm>
          <a:prstGeom prst="wedgeRectCallout">
            <a:avLst>
              <a:gd name="adj1" fmla="val -59618"/>
              <a:gd name="adj2" fmla="val -28712"/>
            </a:avLst>
          </a:prstGeom>
          <a:solidFill>
            <a:srgbClr val="004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800"/>
              </a:lnSpc>
            </a:pPr>
            <a:r>
              <a:rPr lang="en-US" sz="5600" b="1" dirty="0"/>
              <a:t>#IYKWIM – </a:t>
            </a:r>
            <a:br>
              <a:rPr lang="en-US" sz="5400" dirty="0"/>
            </a:br>
            <a:r>
              <a:rPr lang="en-US" sz="5400" dirty="0"/>
              <a:t>If you know what I mean</a:t>
            </a:r>
            <a:endParaRPr lang="en-ZA" sz="5400" dirty="0"/>
          </a:p>
        </p:txBody>
      </p:sp>
      <p:sp>
        <p:nvSpPr>
          <p:cNvPr id="97" name="TextBox 96">
            <a:extLst>
              <a:ext uri="{FF2B5EF4-FFF2-40B4-BE49-F238E27FC236}">
                <a16:creationId xmlns:a16="http://schemas.microsoft.com/office/drawing/2014/main" id="{978B9768-1131-4296-BD62-B2656A394947}"/>
              </a:ext>
            </a:extLst>
          </p:cNvPr>
          <p:cNvSpPr txBox="1"/>
          <p:nvPr/>
        </p:nvSpPr>
        <p:spPr>
          <a:xfrm>
            <a:off x="11730153" y="4977650"/>
            <a:ext cx="9144000" cy="731520"/>
          </a:xfrm>
          <a:prstGeom prst="rect">
            <a:avLst/>
          </a:prstGeom>
          <a:solidFill>
            <a:srgbClr val="178793"/>
          </a:solidFill>
        </p:spPr>
        <p:txBody>
          <a:bodyPr wrap="square" lIns="315367" tIns="0" rIns="0" bIns="0" rtlCol="0" anchor="ctr" anchorCtr="0">
            <a:noAutofit/>
          </a:bodyPr>
          <a:lstStyle/>
          <a:p>
            <a:r>
              <a:rPr lang="en-US" sz="3000" dirty="0">
                <a:solidFill>
                  <a:srgbClr val="FFFFFF"/>
                </a:solidFill>
                <a:latin typeface="Arial"/>
                <a:cs typeface="Arial"/>
              </a:rPr>
              <a:t>LESSONS LEARNED</a:t>
            </a:r>
          </a:p>
        </p:txBody>
      </p:sp>
      <p:sp>
        <p:nvSpPr>
          <p:cNvPr id="98" name="TextBox 97">
            <a:extLst>
              <a:ext uri="{FF2B5EF4-FFF2-40B4-BE49-F238E27FC236}">
                <a16:creationId xmlns:a16="http://schemas.microsoft.com/office/drawing/2014/main" id="{CA4BB66C-696D-4433-95D2-FE3993C50FBD}"/>
              </a:ext>
            </a:extLst>
          </p:cNvPr>
          <p:cNvSpPr txBox="1"/>
          <p:nvPr/>
        </p:nvSpPr>
        <p:spPr>
          <a:xfrm>
            <a:off x="21665485" y="4963686"/>
            <a:ext cx="9144000" cy="731520"/>
          </a:xfrm>
          <a:prstGeom prst="rect">
            <a:avLst/>
          </a:prstGeom>
          <a:solidFill>
            <a:srgbClr val="178793"/>
          </a:solidFill>
        </p:spPr>
        <p:txBody>
          <a:bodyPr wrap="square" lIns="315367" tIns="0" rIns="0" bIns="0" rtlCol="0" anchor="ctr" anchorCtr="0">
            <a:noAutofit/>
          </a:bodyPr>
          <a:lstStyle/>
          <a:p>
            <a:r>
              <a:rPr lang="en-US" sz="3000" dirty="0">
                <a:solidFill>
                  <a:srgbClr val="FFFFFF"/>
                </a:solidFill>
                <a:latin typeface="Arial"/>
                <a:cs typeface="Arial"/>
              </a:rPr>
              <a:t>LESSONS LEARNED</a:t>
            </a:r>
          </a:p>
        </p:txBody>
      </p:sp>
      <p:sp>
        <p:nvSpPr>
          <p:cNvPr id="99" name="Text Placeholder 2">
            <a:extLst>
              <a:ext uri="{FF2B5EF4-FFF2-40B4-BE49-F238E27FC236}">
                <a16:creationId xmlns:a16="http://schemas.microsoft.com/office/drawing/2014/main" id="{0421D62E-1CD2-4C3A-92F4-E97328CEBB47}"/>
              </a:ext>
            </a:extLst>
          </p:cNvPr>
          <p:cNvSpPr txBox="1">
            <a:spLocks/>
          </p:cNvSpPr>
          <p:nvPr/>
        </p:nvSpPr>
        <p:spPr>
          <a:xfrm>
            <a:off x="21665485" y="5984428"/>
            <a:ext cx="9144000" cy="17169079"/>
          </a:xfrm>
          <a:prstGeom prst="rect">
            <a:avLst/>
          </a:prstGeom>
        </p:spPr>
        <p:txBody>
          <a:bodyPr vert="horz" lIns="0" tIns="0" rIns="0" bIns="0" rtlCol="0">
            <a:noAutofit/>
          </a:bodyPr>
          <a:lstStyle/>
          <a:p>
            <a:endParaRPr lang="en-ZA" sz="2800" dirty="0">
              <a:solidFill>
                <a:srgbClr val="717073"/>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9F72CA14-7BE0-4CE0-B622-E626F5E4788E}"/>
              </a:ext>
            </a:extLst>
          </p:cNvPr>
          <p:cNvSpPr txBox="1"/>
          <p:nvPr/>
        </p:nvSpPr>
        <p:spPr>
          <a:xfrm>
            <a:off x="31600817" y="8895418"/>
            <a:ext cx="9144000" cy="731520"/>
          </a:xfrm>
          <a:prstGeom prst="rect">
            <a:avLst/>
          </a:prstGeom>
          <a:solidFill>
            <a:srgbClr val="178793"/>
          </a:solidFill>
        </p:spPr>
        <p:txBody>
          <a:bodyPr wrap="square" lIns="315367" tIns="0" rIns="0" bIns="0" rtlCol="0" anchor="ctr" anchorCtr="0">
            <a:noAutofit/>
          </a:bodyPr>
          <a:lstStyle/>
          <a:p>
            <a:r>
              <a:rPr lang="en-US" sz="3000" dirty="0">
                <a:solidFill>
                  <a:srgbClr val="FFFFFF"/>
                </a:solidFill>
                <a:latin typeface="Arial"/>
                <a:cs typeface="Arial"/>
              </a:rPr>
              <a:t>HEAR IT FOR YOURSELF!</a:t>
            </a:r>
          </a:p>
        </p:txBody>
      </p:sp>
      <p:sp>
        <p:nvSpPr>
          <p:cNvPr id="101" name="Text Placeholder 2">
            <a:extLst>
              <a:ext uri="{FF2B5EF4-FFF2-40B4-BE49-F238E27FC236}">
                <a16:creationId xmlns:a16="http://schemas.microsoft.com/office/drawing/2014/main" id="{678510D5-F19E-4D9A-BDFA-2C9FABFBE039}"/>
              </a:ext>
            </a:extLst>
          </p:cNvPr>
          <p:cNvSpPr txBox="1">
            <a:spLocks/>
          </p:cNvSpPr>
          <p:nvPr/>
        </p:nvSpPr>
        <p:spPr>
          <a:xfrm>
            <a:off x="31600817" y="9799206"/>
            <a:ext cx="9395314" cy="4069868"/>
          </a:xfrm>
          <a:prstGeom prst="rect">
            <a:avLst/>
          </a:prstGeom>
        </p:spPr>
        <p:txBody>
          <a:bodyPr vert="horz" lIns="0" tIns="0" rIns="0" bIns="0" rtlCol="0">
            <a:noAutofit/>
          </a:bodyPr>
          <a:lstStyle/>
          <a:p>
            <a:pPr>
              <a:spcAft>
                <a:spcPts val="600"/>
              </a:spcAft>
            </a:pPr>
            <a:r>
              <a:rPr lang="en-US" sz="2400" dirty="0">
                <a:solidFill>
                  <a:srgbClr val="717073"/>
                </a:solidFill>
                <a:latin typeface="Arial" panose="020B0604020202020204" pitchFamily="34" charset="0"/>
                <a:cs typeface="Arial" panose="020B0604020202020204" pitchFamily="34" charset="0"/>
              </a:rPr>
              <a:t>Many young people consented to being </a:t>
            </a:r>
            <a:r>
              <a:rPr lang="en-US" sz="2400" dirty="0" err="1">
                <a:solidFill>
                  <a:srgbClr val="717073"/>
                </a:solidFill>
                <a:latin typeface="Arial" panose="020B0604020202020204" pitchFamily="34" charset="0"/>
                <a:cs typeface="Arial" panose="020B0604020202020204" pitchFamily="34" charset="0"/>
              </a:rPr>
              <a:t>videographed</a:t>
            </a:r>
            <a:r>
              <a:rPr lang="en-US" sz="2400" dirty="0">
                <a:solidFill>
                  <a:srgbClr val="717073"/>
                </a:solidFill>
                <a:latin typeface="Arial" panose="020B0604020202020204" pitchFamily="34" charset="0"/>
                <a:cs typeface="Arial" panose="020B0604020202020204" pitchFamily="34" charset="0"/>
              </a:rPr>
              <a:t> during the dialogues, they wanted you to see their faces, hear their voices and connect with them more intimately. You can access these videos by clicking the links below:</a:t>
            </a:r>
          </a:p>
          <a:p>
            <a:pPr marL="457200" indent="-457200">
              <a:spcAft>
                <a:spcPts val="600"/>
              </a:spcAft>
              <a:buFont typeface="Arial" panose="020B0604020202020204" pitchFamily="34" charset="0"/>
              <a:buChar char="•"/>
            </a:pPr>
            <a:r>
              <a:rPr lang="en-ZA" sz="2400" dirty="0">
                <a:solidFill>
                  <a:srgbClr val="717073"/>
                </a:solidFill>
                <a:latin typeface="Arial" panose="020B0604020202020204" pitchFamily="34" charset="0"/>
                <a:cs typeface="Arial" panose="020B0604020202020204" pitchFamily="34" charset="0"/>
              </a:rPr>
              <a:t>Introduction: </a:t>
            </a:r>
            <a:r>
              <a:rPr lang="en-GB" sz="2400" u="sng" dirty="0">
                <a:solidFill>
                  <a:srgbClr val="00B5D2"/>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https://youtu.be/oKLCIQuvgEo</a:t>
            </a:r>
            <a:endParaRPr lang="en-ZA" sz="2400" dirty="0">
              <a:solidFill>
                <a:srgbClr val="00B5D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ZA" sz="2400" dirty="0">
                <a:solidFill>
                  <a:srgbClr val="717073"/>
                </a:solidFill>
                <a:latin typeface="Arial" panose="020B0604020202020204" pitchFamily="34" charset="0"/>
                <a:cs typeface="Arial" panose="020B0604020202020204" pitchFamily="34" charset="0"/>
              </a:rPr>
              <a:t>Young people have their say:  </a:t>
            </a:r>
            <a:r>
              <a:rPr lang="en-ZA" sz="2400" u="sng" dirty="0">
                <a:solidFill>
                  <a:srgbClr val="00B5D2"/>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https://youtu.be/1EwKWC9hmf0</a:t>
            </a:r>
            <a:endParaRPr lang="en-ZA" sz="2400" dirty="0">
              <a:solidFill>
                <a:srgbClr val="00B5D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ZA" sz="2400" dirty="0">
                <a:solidFill>
                  <a:srgbClr val="717073"/>
                </a:solidFill>
                <a:latin typeface="Arial" panose="020B0604020202020204" pitchFamily="34" charset="0"/>
                <a:cs typeface="Arial" panose="020B0604020202020204" pitchFamily="34" charset="0"/>
              </a:rPr>
              <a:t>HIV testing: </a:t>
            </a:r>
            <a:r>
              <a:rPr lang="en-ZA" sz="2400" u="sng" dirty="0">
                <a:solidFill>
                  <a:srgbClr val="00B5D2"/>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https://youtu.be/2uocrhkClg0</a:t>
            </a:r>
            <a:endParaRPr lang="en-ZA" sz="2400" dirty="0">
              <a:solidFill>
                <a:srgbClr val="00B5D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ZA" sz="2400" dirty="0">
                <a:solidFill>
                  <a:srgbClr val="717073"/>
                </a:solidFill>
                <a:latin typeface="Arial" panose="020B0604020202020204" pitchFamily="34" charset="0"/>
                <a:cs typeface="Arial" panose="020B0604020202020204" pitchFamily="34" charset="0"/>
              </a:rPr>
              <a:t>Gender-based violence: </a:t>
            </a:r>
            <a:r>
              <a:rPr lang="en-ZA" sz="2400" u="sng" dirty="0">
                <a:solidFill>
                  <a:srgbClr val="00B5D2"/>
                </a:solidFill>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https://youtu.be/USnGPBME5Kc</a:t>
            </a:r>
            <a:endParaRPr lang="en-ZA" sz="2400" dirty="0">
              <a:solidFill>
                <a:srgbClr val="00B5D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ZA" sz="2400" dirty="0">
                <a:solidFill>
                  <a:srgbClr val="717073"/>
                </a:solidFill>
                <a:latin typeface="Arial" panose="020B0604020202020204" pitchFamily="34" charset="0"/>
                <a:cs typeface="Arial" panose="020B0604020202020204" pitchFamily="34" charset="0"/>
              </a:rPr>
              <a:t>HIV Risk and condoms: </a:t>
            </a:r>
            <a:r>
              <a:rPr lang="en-ZA" sz="2400" u="sng" dirty="0">
                <a:solidFill>
                  <a:srgbClr val="00B5D2"/>
                </a:solidFill>
                <a:latin typeface="Arial" panose="020B060402020202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https://youtu.be/r7vqzZgH4ws</a:t>
            </a:r>
            <a:endParaRPr lang="en-ZA" sz="2400" dirty="0">
              <a:solidFill>
                <a:srgbClr val="00B5D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ZA" sz="2400" dirty="0">
                <a:solidFill>
                  <a:srgbClr val="717073"/>
                </a:solidFill>
                <a:latin typeface="Arial" panose="020B0604020202020204" pitchFamily="34" charset="0"/>
                <a:cs typeface="Arial" panose="020B0604020202020204" pitchFamily="34" charset="0"/>
              </a:rPr>
              <a:t>ENDING HIV:  </a:t>
            </a:r>
            <a:r>
              <a:rPr lang="en-ZA" sz="2400" u="sng" dirty="0">
                <a:solidFill>
                  <a:srgbClr val="00B5D2"/>
                </a:solidFill>
                <a:latin typeface="Arial" panose="020B0604020202020204" pitchFamily="34" charset="0"/>
                <a:cs typeface="Arial" panose="020B0604020202020204" pitchFamily="34" charset="0"/>
                <a:hlinkClick r:id="rId22">
                  <a:extLst>
                    <a:ext uri="{A12FA001-AC4F-418D-AE19-62706E023703}">
                      <ahyp:hlinkClr xmlns:ahyp="http://schemas.microsoft.com/office/drawing/2018/hyperlinkcolor" val="tx"/>
                    </a:ext>
                  </a:extLst>
                </a:hlinkClick>
              </a:rPr>
              <a:t>https://youtu.be/5Czyb-KX_c0</a:t>
            </a:r>
            <a:endParaRPr lang="en-ZA" sz="2400" dirty="0">
              <a:solidFill>
                <a:srgbClr val="00B5D2"/>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ZA" sz="2400" dirty="0">
                <a:solidFill>
                  <a:srgbClr val="717073"/>
                </a:solidFill>
                <a:latin typeface="Arial" panose="020B0604020202020204" pitchFamily="34" charset="0"/>
                <a:cs typeface="Arial" panose="020B0604020202020204" pitchFamily="34" charset="0"/>
              </a:rPr>
              <a:t>Receiving Information about PrEP:  </a:t>
            </a:r>
            <a:r>
              <a:rPr lang="en-ZA" sz="2400" u="sng" dirty="0">
                <a:solidFill>
                  <a:srgbClr val="00B5D2"/>
                </a:solidFill>
                <a:latin typeface="Arial" panose="020B060402020202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https://youtu.be/welGeIL0lio</a:t>
            </a:r>
            <a:endParaRPr lang="en-ZA" sz="2400" dirty="0">
              <a:solidFill>
                <a:srgbClr val="00B5D2"/>
              </a:solidFill>
              <a:latin typeface="Arial" panose="020B0604020202020204" pitchFamily="34" charset="0"/>
              <a:cs typeface="Arial" panose="020B0604020202020204" pitchFamily="34" charset="0"/>
            </a:endParaRPr>
          </a:p>
        </p:txBody>
      </p:sp>
      <p:sp>
        <p:nvSpPr>
          <p:cNvPr id="102" name="Speech Bubble: Rectangle 101">
            <a:extLst>
              <a:ext uri="{FF2B5EF4-FFF2-40B4-BE49-F238E27FC236}">
                <a16:creationId xmlns:a16="http://schemas.microsoft.com/office/drawing/2014/main" id="{4A304787-6F10-4165-A6C5-1FAD29E22ED4}"/>
              </a:ext>
            </a:extLst>
          </p:cNvPr>
          <p:cNvSpPr/>
          <p:nvPr/>
        </p:nvSpPr>
        <p:spPr>
          <a:xfrm>
            <a:off x="39200968" y="8520751"/>
            <a:ext cx="3469121" cy="1214895"/>
          </a:xfrm>
          <a:prstGeom prst="wedgeRectCallout">
            <a:avLst>
              <a:gd name="adj1" fmla="val -32587"/>
              <a:gd name="adj2" fmla="val -71893"/>
            </a:avLst>
          </a:prstGeom>
          <a:solidFill>
            <a:srgbClr val="00B5D2"/>
          </a:solidFill>
          <a:ln>
            <a:noFill/>
          </a:ln>
          <a:effectLst>
            <a:outerShdw blurRad="304800" dist="1143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000" b="1" dirty="0">
                <a:latin typeface="Arial" panose="020B0604020202020204" pitchFamily="34" charset="0"/>
                <a:cs typeface="Arial" panose="020B0604020202020204" pitchFamily="34" charset="0"/>
              </a:rPr>
              <a:t>IMPORTANT</a:t>
            </a:r>
          </a:p>
          <a:p>
            <a:pPr algn="ctr"/>
            <a:r>
              <a:rPr lang="en-ZA" sz="4000" b="1" dirty="0">
                <a:latin typeface="Arial" panose="020B0604020202020204" pitchFamily="34" charset="0"/>
                <a:cs typeface="Arial" panose="020B0604020202020204" pitchFamily="34" charset="0"/>
              </a:rPr>
              <a:t>STUFF!</a:t>
            </a:r>
          </a:p>
        </p:txBody>
      </p:sp>
      <p:sp>
        <p:nvSpPr>
          <p:cNvPr id="103" name="Text Placeholder 2">
            <a:extLst>
              <a:ext uri="{FF2B5EF4-FFF2-40B4-BE49-F238E27FC236}">
                <a16:creationId xmlns:a16="http://schemas.microsoft.com/office/drawing/2014/main" id="{0333D9E4-19C1-40EB-80F5-DD8FCDB9E150}"/>
              </a:ext>
            </a:extLst>
          </p:cNvPr>
          <p:cNvSpPr txBox="1">
            <a:spLocks/>
          </p:cNvSpPr>
          <p:nvPr/>
        </p:nvSpPr>
        <p:spPr>
          <a:xfrm>
            <a:off x="11730153" y="10868015"/>
            <a:ext cx="9144000" cy="8748210"/>
          </a:xfrm>
          <a:prstGeom prst="rect">
            <a:avLst/>
          </a:prstGeom>
        </p:spPr>
        <p:txBody>
          <a:bodyPr vert="horz" lIns="0" tIns="0" rIns="0" bIns="0" rtlCol="0">
            <a:noAutofit/>
          </a:bodyPr>
          <a:lstStyle/>
          <a:p>
            <a:pPr>
              <a:spcAft>
                <a:spcPts val="600"/>
              </a:spcAft>
            </a:pPr>
            <a:r>
              <a:rPr lang="en-GB" sz="2400" b="1" dirty="0">
                <a:solidFill>
                  <a:srgbClr val="717073"/>
                </a:solidFill>
                <a:latin typeface="Arial" panose="020B0604020202020204" pitchFamily="34" charset="0"/>
                <a:cs typeface="Arial" panose="020B0604020202020204" pitchFamily="34" charset="0"/>
              </a:rPr>
              <a:t>JUST BECAUSE IT’S “GOOD FOR ME” DOESN’T MAKE IT DESIRABLE.</a:t>
            </a:r>
          </a:p>
          <a:p>
            <a:pPr marL="342900" indent="-342900">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For young people who felt that daily pill-taking was a strain, the positive messaging used in the IEC materials, rather than the benefit of oral PrEP as a biomedical HIV prevention method, was perceived as encouraging and motivating continuation. </a:t>
            </a:r>
          </a:p>
          <a:p>
            <a:endParaRPr lang="en-US" sz="2400" dirty="0">
              <a:solidFill>
                <a:srgbClr val="717073"/>
              </a:solidFill>
              <a:latin typeface="Arial" panose="020B0604020202020204" pitchFamily="34" charset="0"/>
              <a:cs typeface="Arial" panose="020B0604020202020204" pitchFamily="34" charset="0"/>
            </a:endParaRPr>
          </a:p>
          <a:p>
            <a:pPr>
              <a:spcAft>
                <a:spcPts val="600"/>
              </a:spcAft>
            </a:pPr>
            <a:r>
              <a:rPr lang="en-GB" sz="2400" b="1" dirty="0">
                <a:solidFill>
                  <a:srgbClr val="717073"/>
                </a:solidFill>
                <a:latin typeface="Arial" panose="020B0604020202020204" pitchFamily="34" charset="0"/>
                <a:cs typeface="Arial" panose="020B0604020202020204" pitchFamily="34" charset="0"/>
              </a:rPr>
              <a:t>A TEST IS A TEST, SCARY, NO MATTER HOW YOU SPIN IT.</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HIV testing is still feared due to the stigma associated with a positive result, as well as myths around testing. </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The role of incentives for testing should not be undervalued, young people usually do not just volunteer to test. </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Young people may be inspired to test if they were to see many of their peers testing, as well as senior management from their university or college. </a:t>
            </a:r>
            <a:endParaRPr lang="en-US" sz="2400" dirty="0">
              <a:solidFill>
                <a:srgbClr val="717073"/>
              </a:solidFill>
              <a:latin typeface="Arial" panose="020B0604020202020204" pitchFamily="34" charset="0"/>
              <a:cs typeface="Arial" panose="020B0604020202020204" pitchFamily="34" charset="0"/>
            </a:endParaRPr>
          </a:p>
          <a:p>
            <a:endParaRPr lang="en-GB" sz="2400" b="1" dirty="0">
              <a:solidFill>
                <a:srgbClr val="717073"/>
              </a:solidFill>
              <a:latin typeface="Arial" panose="020B0604020202020204" pitchFamily="34" charset="0"/>
              <a:cs typeface="Arial" panose="020B0604020202020204" pitchFamily="34" charset="0"/>
            </a:endParaRPr>
          </a:p>
          <a:p>
            <a:r>
              <a:rPr lang="en-GB" sz="2400" b="1" dirty="0">
                <a:solidFill>
                  <a:srgbClr val="717073"/>
                </a:solidFill>
                <a:latin typeface="Arial" panose="020B0604020202020204" pitchFamily="34" charset="0"/>
                <a:cs typeface="Arial" panose="020B0604020202020204" pitchFamily="34" charset="0"/>
              </a:rPr>
              <a:t>HIV SELF-SCREENING... MAYBE, MAYBE NOT.</a:t>
            </a:r>
          </a:p>
          <a:p>
            <a:pPr marL="342900" indent="-342900">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Privacy and removed judgment was seen as benefits of HIV self-screening.</a:t>
            </a:r>
          </a:p>
          <a:p>
            <a:pPr marL="342900" indent="-342900">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Concerns raised in relation to receiving a positive result in the absence of support and counselling. </a:t>
            </a:r>
          </a:p>
          <a:p>
            <a:endParaRPr lang="en-GB" sz="2400" dirty="0">
              <a:solidFill>
                <a:srgbClr val="717073"/>
              </a:solidFill>
              <a:latin typeface="Arial" panose="020B0604020202020204" pitchFamily="34" charset="0"/>
              <a:cs typeface="Arial" panose="020B0604020202020204" pitchFamily="34" charset="0"/>
            </a:endParaRPr>
          </a:p>
        </p:txBody>
      </p:sp>
      <p:pic>
        <p:nvPicPr>
          <p:cNvPr id="104" name="Picture 103" descr="A screenshot of a cell phone&#10;&#10;Description automatically generated">
            <a:extLst>
              <a:ext uri="{FF2B5EF4-FFF2-40B4-BE49-F238E27FC236}">
                <a16:creationId xmlns:a16="http://schemas.microsoft.com/office/drawing/2014/main" id="{B63B399E-5343-44D9-9C72-063F3E63B578}"/>
              </a:ext>
            </a:extLst>
          </p:cNvPr>
          <p:cNvPicPr>
            <a:picLocks noChangeAspect="1"/>
          </p:cNvPicPr>
          <p:nvPr/>
        </p:nvPicPr>
        <p:blipFill>
          <a:blip r:embed="rId24"/>
          <a:stretch>
            <a:fillRect/>
          </a:stretch>
        </p:blipFill>
        <p:spPr>
          <a:xfrm>
            <a:off x="11994660" y="5754226"/>
            <a:ext cx="8588157" cy="4904763"/>
          </a:xfrm>
          <a:prstGeom prst="rect">
            <a:avLst/>
          </a:prstGeom>
        </p:spPr>
      </p:pic>
      <p:sp>
        <p:nvSpPr>
          <p:cNvPr id="105" name="Speech Bubble: Rectangle 104">
            <a:extLst>
              <a:ext uri="{FF2B5EF4-FFF2-40B4-BE49-F238E27FC236}">
                <a16:creationId xmlns:a16="http://schemas.microsoft.com/office/drawing/2014/main" id="{9F1AD499-4035-41CB-8A19-289E7993BF75}"/>
              </a:ext>
            </a:extLst>
          </p:cNvPr>
          <p:cNvSpPr/>
          <p:nvPr/>
        </p:nvSpPr>
        <p:spPr>
          <a:xfrm>
            <a:off x="34091454" y="20323964"/>
            <a:ext cx="6932138" cy="3018104"/>
          </a:xfrm>
          <a:prstGeom prst="wedgeRectCallout">
            <a:avLst>
              <a:gd name="adj1" fmla="val -12039"/>
              <a:gd name="adj2" fmla="val -67525"/>
            </a:avLst>
          </a:prstGeom>
          <a:solidFill>
            <a:srgbClr val="00B5D2"/>
          </a:solidFill>
          <a:ln>
            <a:noFill/>
          </a:ln>
          <a:effectLst>
            <a:outerShdw blurRad="88900" dist="63500" dir="270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dirty="0">
                <a:solidFill>
                  <a:schemeClr val="bg1"/>
                </a:solidFill>
                <a:latin typeface="Arial" panose="020B0604020202020204" pitchFamily="34" charset="0"/>
                <a:cs typeface="Arial" panose="020B0604020202020204" pitchFamily="34" charset="0"/>
              </a:rPr>
              <a:t>NEED A LITTLE MORE DETAIL? ACCESS THE FULL TECHNICAL BRIEF </a:t>
            </a:r>
            <a:r>
              <a:rPr lang="en-US" sz="4800" dirty="0">
                <a:solidFill>
                  <a:schemeClr val="bg1"/>
                </a:solidFill>
                <a:latin typeface="Arial" panose="020B0604020202020204" pitchFamily="34" charset="0"/>
                <a:cs typeface="Arial" panose="020B0604020202020204" pitchFamily="34" charset="0"/>
                <a:hlinkClick r:id="rId25">
                  <a:extLst>
                    <a:ext uri="{A12FA001-AC4F-418D-AE19-62706E023703}">
                      <ahyp:hlinkClr xmlns:ahyp="http://schemas.microsoft.com/office/drawing/2018/hyperlinkcolor" val="tx"/>
                    </a:ext>
                  </a:extLst>
                </a:hlinkClick>
              </a:rPr>
              <a:t>HERE</a:t>
            </a:r>
            <a:r>
              <a:rPr lang="en-US" sz="4800" dirty="0">
                <a:solidFill>
                  <a:schemeClr val="bg1"/>
                </a:solidFill>
                <a:latin typeface="Arial" panose="020B0604020202020204" pitchFamily="34" charset="0"/>
                <a:cs typeface="Arial" panose="020B0604020202020204" pitchFamily="34" charset="0"/>
              </a:rPr>
              <a:t>.</a:t>
            </a:r>
            <a:endParaRPr lang="en-ZA" sz="4800" dirty="0">
              <a:solidFill>
                <a:schemeClr val="bg1"/>
              </a:solidFill>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4FADDF73-97E1-4324-9C75-30C07D498D84}"/>
              </a:ext>
            </a:extLst>
          </p:cNvPr>
          <p:cNvSpPr/>
          <p:nvPr/>
        </p:nvSpPr>
        <p:spPr>
          <a:xfrm>
            <a:off x="21556820" y="5984429"/>
            <a:ext cx="9395314" cy="10002738"/>
          </a:xfrm>
          <a:prstGeom prst="rect">
            <a:avLst/>
          </a:prstGeom>
        </p:spPr>
        <p:txBody>
          <a:bodyPr wrap="square">
            <a:spAutoFit/>
          </a:bodyPr>
          <a:lstStyle/>
          <a:p>
            <a:r>
              <a:rPr lang="en-GB" sz="2400" b="1" dirty="0">
                <a:solidFill>
                  <a:srgbClr val="717073"/>
                </a:solidFill>
                <a:latin typeface="Arial" panose="020B0604020202020204" pitchFamily="34" charset="0"/>
                <a:cs typeface="Arial" panose="020B0604020202020204" pitchFamily="34" charset="0"/>
              </a:rPr>
              <a:t>THIS IS WHERE AND WHY YOUNG PEOPLE ARE ACCESSING SERVICES.</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Young people are comfortable accessing health services on campus or at partner-operated sites – non-judgmental environment.</a:t>
            </a:r>
          </a:p>
          <a:p>
            <a:pPr marL="342900" indent="-342900">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Priority services accessed include contraceptives - especially emergency - condom procurement, STI screening and treatment, HIV testing, psychological support and treatment for “vaginal problems”. </a:t>
            </a:r>
          </a:p>
          <a:p>
            <a:endParaRPr lang="en-US" sz="2400" dirty="0">
              <a:solidFill>
                <a:srgbClr val="717073"/>
              </a:solidFill>
              <a:latin typeface="Arial" panose="020B0604020202020204" pitchFamily="34" charset="0"/>
              <a:cs typeface="Arial" panose="020B0604020202020204" pitchFamily="34" charset="0"/>
            </a:endParaRPr>
          </a:p>
          <a:p>
            <a:r>
              <a:rPr lang="en-GB" sz="2400" b="1" dirty="0">
                <a:solidFill>
                  <a:srgbClr val="717073"/>
                </a:solidFill>
                <a:latin typeface="Arial" panose="020B0604020202020204" pitchFamily="34" charset="0"/>
                <a:cs typeface="Arial" panose="020B0604020202020204" pitchFamily="34" charset="0"/>
              </a:rPr>
              <a:t>PUBLIC HEALTHCARE FACILITIES… ONLY IF I HAVE TO!</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Young people prefer accessing services through NGO-operated and campus clinics. </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A need for comprehensive service delivery drives youth to public facilities. </a:t>
            </a:r>
          </a:p>
          <a:p>
            <a:pPr marL="342900" indent="-342900">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Attitudes from healthcare providers are a barrier to accessing services at public facilities. </a:t>
            </a:r>
          </a:p>
          <a:p>
            <a:endParaRPr lang="en-US" sz="2400" dirty="0">
              <a:solidFill>
                <a:srgbClr val="717073"/>
              </a:solidFill>
              <a:latin typeface="Arial" panose="020B0604020202020204" pitchFamily="34" charset="0"/>
              <a:cs typeface="Arial" panose="020B0604020202020204" pitchFamily="34" charset="0"/>
            </a:endParaRPr>
          </a:p>
          <a:p>
            <a:r>
              <a:rPr lang="en-GB" sz="2400" b="1" dirty="0">
                <a:solidFill>
                  <a:srgbClr val="717073"/>
                </a:solidFill>
                <a:latin typeface="Arial" panose="020B0604020202020204" pitchFamily="34" charset="0"/>
                <a:cs typeface="Arial" panose="020B0604020202020204" pitchFamily="34" charset="0"/>
              </a:rPr>
              <a:t>DON’T COMPROMISE ON CONFIDENTIALITY.</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Young people require a variety of services that must be offered without compromising their confidentiality.</a:t>
            </a:r>
          </a:p>
          <a:p>
            <a:pPr marL="342900" indent="-342900">
              <a:spcAft>
                <a:spcPts val="600"/>
              </a:spcAft>
              <a:buFont typeface="Arial" panose="020B0604020202020204" pitchFamily="34" charset="0"/>
              <a:buChar char="•"/>
            </a:pPr>
            <a:r>
              <a:rPr lang="en-GB" sz="2400" dirty="0">
                <a:solidFill>
                  <a:srgbClr val="717073"/>
                </a:solidFill>
                <a:latin typeface="Arial" panose="020B0604020202020204" pitchFamily="34" charset="0"/>
                <a:cs typeface="Arial" panose="020B0604020202020204" pitchFamily="34" charset="0"/>
              </a:rPr>
              <a:t>In some part of SA, people accessing services at public healthcare facilities are made to join specific queues which identifies the service they are accessing - this was seen as a barrier to accessing. </a:t>
            </a:r>
          </a:p>
        </p:txBody>
      </p:sp>
      <p:pic>
        <p:nvPicPr>
          <p:cNvPr id="110" name="EBriedenhann_Aids2020">
            <a:hlinkClick r:id="" action="ppaction://media"/>
            <a:extLst>
              <a:ext uri="{FF2B5EF4-FFF2-40B4-BE49-F238E27FC236}">
                <a16:creationId xmlns:a16="http://schemas.microsoft.com/office/drawing/2014/main" id="{13D10715-A636-441D-841B-EF0734996AF0}"/>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21158200" y="14919437"/>
            <a:ext cx="244475" cy="244475"/>
          </a:xfrm>
          <a:prstGeom prst="rect">
            <a:avLst/>
          </a:prstGeom>
        </p:spPr>
      </p:pic>
      <p:sp>
        <p:nvSpPr>
          <p:cNvPr id="2" name="Speech Bubble: Rectangle 1">
            <a:extLst>
              <a:ext uri="{FF2B5EF4-FFF2-40B4-BE49-F238E27FC236}">
                <a16:creationId xmlns:a16="http://schemas.microsoft.com/office/drawing/2014/main" id="{79565101-9826-434A-9839-6EB351E41159}"/>
              </a:ext>
            </a:extLst>
          </p:cNvPr>
          <p:cNvSpPr/>
          <p:nvPr/>
        </p:nvSpPr>
        <p:spPr>
          <a:xfrm>
            <a:off x="1807632" y="23409176"/>
            <a:ext cx="6645487" cy="2020805"/>
          </a:xfrm>
          <a:prstGeom prst="wedgeRectCallout">
            <a:avLst>
              <a:gd name="adj1" fmla="val 3470"/>
              <a:gd name="adj2" fmla="val 73965"/>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400"/>
              </a:lnSpc>
            </a:pPr>
            <a:r>
              <a:rPr lang="en-ZA" sz="4800" b="1" dirty="0"/>
              <a:t>JUST BECAUSE IT’S GOOD FOR ME… DOESN’T MAKE ME WANT IT!</a:t>
            </a:r>
          </a:p>
        </p:txBody>
      </p:sp>
      <p:sp>
        <p:nvSpPr>
          <p:cNvPr id="51" name="Speech Bubble: Rectangle 50">
            <a:extLst>
              <a:ext uri="{FF2B5EF4-FFF2-40B4-BE49-F238E27FC236}">
                <a16:creationId xmlns:a16="http://schemas.microsoft.com/office/drawing/2014/main" id="{D834A951-FC66-4090-850D-602551D407FF}"/>
              </a:ext>
            </a:extLst>
          </p:cNvPr>
          <p:cNvSpPr/>
          <p:nvPr/>
        </p:nvSpPr>
        <p:spPr>
          <a:xfrm>
            <a:off x="12490278" y="22085522"/>
            <a:ext cx="5893238" cy="1886339"/>
          </a:xfrm>
          <a:prstGeom prst="wedgeRectCallout">
            <a:avLst>
              <a:gd name="adj1" fmla="val -1728"/>
              <a:gd name="adj2" fmla="val 74971"/>
            </a:avLst>
          </a:prstGeom>
          <a:solidFill>
            <a:srgbClr val="1787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600"/>
              </a:lnSpc>
            </a:pPr>
            <a:r>
              <a:rPr lang="en-ZA" sz="4000" b="1" dirty="0"/>
              <a:t>IEC MATERIALS SHOULD HAVE PHOTOS OF BOYS… BOYFRIEND MATERIAL </a:t>
            </a:r>
            <a:r>
              <a:rPr lang="en-ZA" sz="4000" b="1" dirty="0">
                <a:sym typeface="Wingdings" panose="05000000000000000000" pitchFamily="2" charset="2"/>
              </a:rPr>
              <a:t></a:t>
            </a:r>
            <a:endParaRPr lang="en-ZA" sz="4000" b="1" dirty="0"/>
          </a:p>
        </p:txBody>
      </p:sp>
      <p:sp>
        <p:nvSpPr>
          <p:cNvPr id="56" name="Speech Bubble: Rectangle 55">
            <a:extLst>
              <a:ext uri="{FF2B5EF4-FFF2-40B4-BE49-F238E27FC236}">
                <a16:creationId xmlns:a16="http://schemas.microsoft.com/office/drawing/2014/main" id="{67D3A1A5-51E8-4B57-BD09-91307C21E71B}"/>
              </a:ext>
            </a:extLst>
          </p:cNvPr>
          <p:cNvSpPr/>
          <p:nvPr/>
        </p:nvSpPr>
        <p:spPr>
          <a:xfrm>
            <a:off x="17605398" y="19298176"/>
            <a:ext cx="5893238" cy="1942536"/>
          </a:xfrm>
          <a:prstGeom prst="wedgeRectCallout">
            <a:avLst>
              <a:gd name="adj1" fmla="val -42415"/>
              <a:gd name="adj2" fmla="val 64916"/>
            </a:avLst>
          </a:prstGeom>
          <a:solidFill>
            <a:srgbClr val="00B5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600"/>
              </a:lnSpc>
            </a:pPr>
            <a:r>
              <a:rPr lang="en-ZA" sz="4000" b="1" dirty="0"/>
              <a:t>HIV TESTING IS SCARY BUT IF A LOT OF OTHERS ARE TESTING, I MIGHT TOO…</a:t>
            </a:r>
          </a:p>
        </p:txBody>
      </p:sp>
      <p:sp>
        <p:nvSpPr>
          <p:cNvPr id="57" name="Speech Bubble: Rectangle 56">
            <a:extLst>
              <a:ext uri="{FF2B5EF4-FFF2-40B4-BE49-F238E27FC236}">
                <a16:creationId xmlns:a16="http://schemas.microsoft.com/office/drawing/2014/main" id="{4C16AD4E-08AC-4310-A209-599336F7B090}"/>
              </a:ext>
            </a:extLst>
          </p:cNvPr>
          <p:cNvSpPr/>
          <p:nvPr/>
        </p:nvSpPr>
        <p:spPr>
          <a:xfrm>
            <a:off x="11156152" y="19070780"/>
            <a:ext cx="5656408" cy="2286495"/>
          </a:xfrm>
          <a:prstGeom prst="wedgeRectCallout">
            <a:avLst>
              <a:gd name="adj1" fmla="val -5521"/>
              <a:gd name="adj2" fmla="val 60732"/>
            </a:avLst>
          </a:prstGeom>
          <a:solidFill>
            <a:srgbClr val="004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800"/>
              </a:lnSpc>
            </a:pPr>
            <a:r>
              <a:rPr lang="en-ZA" sz="3200" b="1" dirty="0"/>
              <a:t>HIV SELF-SCREENING REMOVES THE FEAR OF JUDGMENT BUT WHAT IF I TEST POSITIVE AND I’M ALONE</a:t>
            </a:r>
          </a:p>
        </p:txBody>
      </p:sp>
      <p:sp>
        <p:nvSpPr>
          <p:cNvPr id="60" name="Speech Bubble: Rectangle 59">
            <a:extLst>
              <a:ext uri="{FF2B5EF4-FFF2-40B4-BE49-F238E27FC236}">
                <a16:creationId xmlns:a16="http://schemas.microsoft.com/office/drawing/2014/main" id="{A7E79F7A-B1E5-40DB-B9C4-C8EA03C0309A}"/>
              </a:ext>
            </a:extLst>
          </p:cNvPr>
          <p:cNvSpPr/>
          <p:nvPr/>
        </p:nvSpPr>
        <p:spPr>
          <a:xfrm>
            <a:off x="24289968" y="20031734"/>
            <a:ext cx="5893238" cy="2344014"/>
          </a:xfrm>
          <a:prstGeom prst="wedgeRectCallout">
            <a:avLst>
              <a:gd name="adj1" fmla="val -42415"/>
              <a:gd name="adj2" fmla="val 64916"/>
            </a:avLst>
          </a:prstGeom>
          <a:solidFill>
            <a:srgbClr val="006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600"/>
              </a:lnSpc>
            </a:pPr>
            <a:r>
              <a:rPr lang="en-ZA" sz="4000" b="1" dirty="0"/>
              <a:t>DON’T COMPROMISE ON OUR CONFIDENTIALITY – WE WILL NOT COME FOR SERVICES</a:t>
            </a:r>
          </a:p>
        </p:txBody>
      </p:sp>
      <p:sp>
        <p:nvSpPr>
          <p:cNvPr id="66" name="Speech Bubble: Rectangle 65">
            <a:extLst>
              <a:ext uri="{FF2B5EF4-FFF2-40B4-BE49-F238E27FC236}">
                <a16:creationId xmlns:a16="http://schemas.microsoft.com/office/drawing/2014/main" id="{CBB764F0-DF04-42CD-9F2E-368A7FBD83AA}"/>
              </a:ext>
            </a:extLst>
          </p:cNvPr>
          <p:cNvSpPr/>
          <p:nvPr/>
        </p:nvSpPr>
        <p:spPr>
          <a:xfrm>
            <a:off x="22528099" y="15875689"/>
            <a:ext cx="4812282" cy="1942537"/>
          </a:xfrm>
          <a:prstGeom prst="wedgeRectCallout">
            <a:avLst>
              <a:gd name="adj1" fmla="val -11628"/>
              <a:gd name="adj2" fmla="val -69906"/>
            </a:avLst>
          </a:prstGeom>
          <a:solidFill>
            <a:srgbClr val="004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800"/>
              </a:lnSpc>
            </a:pPr>
            <a:r>
              <a:rPr lang="en-ZA" sz="3200" b="1" dirty="0"/>
              <a:t>WE ONLY ACCESS PUBLIC FACILITIES WHEN WE ABSOLUTELY HAVE TO…</a:t>
            </a:r>
          </a:p>
        </p:txBody>
      </p:sp>
      <p:sp>
        <p:nvSpPr>
          <p:cNvPr id="67" name="Speech Bubble: Rectangle 66">
            <a:extLst>
              <a:ext uri="{FF2B5EF4-FFF2-40B4-BE49-F238E27FC236}">
                <a16:creationId xmlns:a16="http://schemas.microsoft.com/office/drawing/2014/main" id="{32B47AB2-C902-422B-BCCD-1ABE88A5D357}"/>
              </a:ext>
            </a:extLst>
          </p:cNvPr>
          <p:cNvSpPr/>
          <p:nvPr/>
        </p:nvSpPr>
        <p:spPr>
          <a:xfrm>
            <a:off x="27017525" y="16613325"/>
            <a:ext cx="5563125" cy="2871776"/>
          </a:xfrm>
          <a:prstGeom prst="wedgeRectCallout">
            <a:avLst>
              <a:gd name="adj1" fmla="val -50900"/>
              <a:gd name="adj2" fmla="val -18960"/>
            </a:avLst>
          </a:prstGeom>
          <a:solidFill>
            <a:srgbClr val="004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3800"/>
              </a:lnSpc>
            </a:pPr>
            <a:r>
              <a:rPr lang="en-ZA" sz="3200" b="1" dirty="0"/>
              <a:t>…SPECIFICALLY FOR CONTRACEPTIVES (ESPECIALLY, EMERGENCY), STI SCREENING, PSYCHOLOGICAL SUPPORT AND “VAGINAL PROBLEMS” </a:t>
            </a:r>
          </a:p>
        </p:txBody>
      </p:sp>
      <p:sp>
        <p:nvSpPr>
          <p:cNvPr id="74" name="Speech Bubble: Rectangle 73">
            <a:extLst>
              <a:ext uri="{FF2B5EF4-FFF2-40B4-BE49-F238E27FC236}">
                <a16:creationId xmlns:a16="http://schemas.microsoft.com/office/drawing/2014/main" id="{CFD74A7F-FC47-4A91-A6AD-6D097CEC234A}"/>
              </a:ext>
            </a:extLst>
          </p:cNvPr>
          <p:cNvSpPr/>
          <p:nvPr/>
        </p:nvSpPr>
        <p:spPr>
          <a:xfrm>
            <a:off x="34011257" y="14762897"/>
            <a:ext cx="7590864" cy="1908674"/>
          </a:xfrm>
          <a:prstGeom prst="wedgeRectCallout">
            <a:avLst>
              <a:gd name="adj1" fmla="val 2022"/>
              <a:gd name="adj2" fmla="val 93661"/>
            </a:avLst>
          </a:prstGeom>
          <a:solidFill>
            <a:srgbClr val="0065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600"/>
              </a:lnSpc>
            </a:pPr>
            <a:r>
              <a:rPr lang="en-ZA" sz="4000" b="1" dirty="0"/>
              <a:t>WE NEED AN END TO STIGMA, BOTH FOR PREP AND YOUNG PEOPLE ACCESSING SRH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52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0"/>
                </p:tgtEl>
              </p:cMediaNode>
            </p:audio>
          </p:childTnLst>
        </p:cTn>
      </p:par>
    </p:tnLst>
  </p:timing>
</p:sld>
</file>

<file path=ppt/theme/theme1.xml><?xml version="1.0" encoding="utf-8"?>
<a:theme xmlns:a="http://schemas.openxmlformats.org/drawingml/2006/main" name="Office Theme">
  <a:themeElements>
    <a:clrScheme name="FHI 360 blue, orange, yellow">
      <a:dk1>
        <a:sysClr val="windowText" lastClr="000000"/>
      </a:dk1>
      <a:lt1>
        <a:sysClr val="window" lastClr="FFFFFF"/>
      </a:lt1>
      <a:dk2>
        <a:srgbClr val="717074"/>
      </a:dk2>
      <a:lt2>
        <a:srgbClr val="D2CCB8"/>
      </a:lt2>
      <a:accent1>
        <a:srgbClr val="02B7EA"/>
      </a:accent1>
      <a:accent2>
        <a:srgbClr val="0E4F85"/>
      </a:accent2>
      <a:accent3>
        <a:srgbClr val="F8981D"/>
      </a:accent3>
      <a:accent4>
        <a:srgbClr val="FFCC00"/>
      </a:accent4>
      <a:accent5>
        <a:srgbClr val="006595"/>
      </a:accent5>
      <a:accent6>
        <a:srgbClr val="F37421"/>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766B683035474C9750F73CCB1AAED4" ma:contentTypeVersion="15" ma:contentTypeDescription="Create a new document." ma:contentTypeScope="" ma:versionID="05876c1654cfa7bd0a0357b5d95f9503">
  <xsd:schema xmlns:xsd="http://www.w3.org/2001/XMLSchema" xmlns:xs="http://www.w3.org/2001/XMLSchema" xmlns:p="http://schemas.microsoft.com/office/2006/metadata/properties" xmlns:ns1="http://schemas.microsoft.com/sharepoint/v3" xmlns:ns3="87d46d92-2343-40d0-8849-ea2eedf0460b" xmlns:ns4="8a6a4f32-d382-4bda-9d2a-5bd588295d06" targetNamespace="http://schemas.microsoft.com/office/2006/metadata/properties" ma:root="true" ma:fieldsID="862c181cae46563c235e571e9e287557" ns1:_="" ns3:_="" ns4:_="">
    <xsd:import namespace="http://schemas.microsoft.com/sharepoint/v3"/>
    <xsd:import namespace="87d46d92-2343-40d0-8849-ea2eedf0460b"/>
    <xsd:import namespace="8a6a4f32-d382-4bda-9d2a-5bd588295d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1:_ip_UnifiedCompliancePolicyProperties" minOccurs="0"/>
                <xsd:element ref="ns1:_ip_UnifiedCompliancePolicyUIActio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d46d92-2343-40d0-8849-ea2eedf0460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6a4f32-d382-4bda-9d2a-5bd588295d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696A4EA-9CB7-40F5-B010-88B6CCAD564F}">
  <ds:schemaRefs>
    <ds:schemaRef ds:uri="http://schemas.microsoft.com/sharepoint/v3/contenttype/forms"/>
  </ds:schemaRefs>
</ds:datastoreItem>
</file>

<file path=customXml/itemProps2.xml><?xml version="1.0" encoding="utf-8"?>
<ds:datastoreItem xmlns:ds="http://schemas.openxmlformats.org/officeDocument/2006/customXml" ds:itemID="{D55C96B5-BAA9-4202-878D-71E59EF6F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d46d92-2343-40d0-8849-ea2eedf0460b"/>
    <ds:schemaRef ds:uri="8a6a4f32-d382-4bda-9d2a-5bd588295d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CCE443-00B8-42EB-8DFA-105A9FB32EAC}">
  <ds:schemaRefs>
    <ds:schemaRef ds:uri="87d46d92-2343-40d0-8849-ea2eedf0460b"/>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8a6a4f32-d382-4bda-9d2a-5bd588295d06"/>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14964</TotalTime>
  <Words>1224</Words>
  <Application>Microsoft Office PowerPoint</Application>
  <PresentationFormat>Custom</PresentationFormat>
  <Paragraphs>78</Paragraphs>
  <Slides>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dc:creator>
  <cp:lastModifiedBy>Elmari Briedenhann</cp:lastModifiedBy>
  <cp:revision>124</cp:revision>
  <dcterms:created xsi:type="dcterms:W3CDTF">2012-11-08T14:15:38Z</dcterms:created>
  <dcterms:modified xsi:type="dcterms:W3CDTF">2020-06-26T12:59:23Z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0x010100DD766B683035474C9750F73CCB1AAED4</vt:lpwstr>
  </property>
</Properties>
</file>