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59" r:id="rId5"/>
    <p:sldId id="260" r:id="rId6"/>
    <p:sldId id="266" r:id="rId7"/>
    <p:sldId id="275" r:id="rId8"/>
    <p:sldId id="267" r:id="rId9"/>
    <p:sldId id="281" r:id="rId10"/>
    <p:sldId id="280" r:id="rId11"/>
    <p:sldId id="270" r:id="rId12"/>
    <p:sldId id="282"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6" userDrawn="1">
          <p15:clr>
            <a:srgbClr val="A4A3A4"/>
          </p15:clr>
        </p15:guide>
        <p15:guide id="2" pos="5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eana Thomas" initials="RT" lastIdx="1" clrIdx="6">
    <p:extLst>
      <p:ext uri="{19B8F6BF-5375-455C-9EA6-DF929625EA0E}">
        <p15:presenceInfo xmlns:p15="http://schemas.microsoft.com/office/powerpoint/2012/main" userId="S::RThomas@fhi360.org::d335759c-51f3-4cbb-9b17-43f68ca06215" providerId="AD"/>
      </p:ext>
    </p:extLst>
  </p:cmAuthor>
  <p:cmAuthor id="1" name="Betsy Tolley" initials="BT" lastIdx="1" clrIdx="0">
    <p:extLst>
      <p:ext uri="{19B8F6BF-5375-455C-9EA6-DF929625EA0E}">
        <p15:presenceInfo xmlns:p15="http://schemas.microsoft.com/office/powerpoint/2012/main" userId="S-1-5-21-3003367119-45151493-406046460-40532" providerId="AD"/>
      </p:ext>
    </p:extLst>
  </p:cmAuthor>
  <p:cmAuthor id="8" name="Montgomery, Elizabeth" initials="ME" lastIdx="3" clrIdx="7">
    <p:extLst>
      <p:ext uri="{19B8F6BF-5375-455C-9EA6-DF929625EA0E}">
        <p15:presenceInfo xmlns:p15="http://schemas.microsoft.com/office/powerpoint/2012/main" userId="S::emontgomery@rti.org::9daca2ca-48bb-4355-9b14-fa3ce7fa751d" providerId="AD"/>
      </p:ext>
    </p:extLst>
  </p:cmAuthor>
  <p:cmAuthor id="2" name="Michele Lanham" initials="ML" lastIdx="10" clrIdx="1">
    <p:extLst>
      <p:ext uri="{19B8F6BF-5375-455C-9EA6-DF929625EA0E}">
        <p15:presenceInfo xmlns:p15="http://schemas.microsoft.com/office/powerpoint/2012/main" userId="S::MLanham@fhi360.org::44e89fdb-8f02-408c-aaa7-84cb2b301033" providerId="AD"/>
      </p:ext>
    </p:extLst>
  </p:cmAuthor>
  <p:cmAuthor id="3" name="Thesla Palanee" initials="TP" lastIdx="19" clrIdx="2">
    <p:extLst>
      <p:ext uri="{19B8F6BF-5375-455C-9EA6-DF929625EA0E}">
        <p15:presenceInfo xmlns:p15="http://schemas.microsoft.com/office/powerpoint/2012/main" userId="S::tpalanee@wrhi.ac.za::b7e7cf68-6d27-4f87-a3e3-eb6da1abd748" providerId="AD"/>
      </p:ext>
    </p:extLst>
  </p:cmAuthor>
  <p:cmAuthor id="4" name="Betsy Tolley" initials="BT [2]" lastIdx="7" clrIdx="3">
    <p:extLst>
      <p:ext uri="{19B8F6BF-5375-455C-9EA6-DF929625EA0E}">
        <p15:presenceInfo xmlns:p15="http://schemas.microsoft.com/office/powerpoint/2012/main" userId="S::BTolley@fhi360.org::da75cd59-12a6-49c5-9968-90db56f5578b" providerId="AD"/>
      </p:ext>
    </p:extLst>
  </p:cmAuthor>
  <p:cmAuthor id="5" name="Stevie Daniels" initials="SD" lastIdx="4" clrIdx="4">
    <p:extLst>
      <p:ext uri="{19B8F6BF-5375-455C-9EA6-DF929625EA0E}">
        <p15:presenceInfo xmlns:p15="http://schemas.microsoft.com/office/powerpoint/2012/main" userId="S::SDaniels@fhi360.org::8d7c1f30-1a59-46dc-a08c-f8b023872669" providerId="AD"/>
      </p:ext>
    </p:extLst>
  </p:cmAuthor>
  <p:cmAuthor id="6" name="Lucy Harber" initials="LH" lastIdx="2" clrIdx="5">
    <p:extLst>
      <p:ext uri="{19B8F6BF-5375-455C-9EA6-DF929625EA0E}">
        <p15:presenceInfo xmlns:p15="http://schemas.microsoft.com/office/powerpoint/2012/main" userId="43d7cc6d3c7d2c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D6EA"/>
    <a:srgbClr val="662D91"/>
    <a:srgbClr val="9227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64" autoAdjust="0"/>
  </p:normalViewPr>
  <p:slideViewPr>
    <p:cSldViewPr snapToGrid="0" showGuides="1">
      <p:cViewPr varScale="1">
        <p:scale>
          <a:sx n="61" d="100"/>
          <a:sy n="61" d="100"/>
        </p:scale>
        <p:origin x="884" y="64"/>
      </p:cViewPr>
      <p:guideLst>
        <p:guide orient="horz" pos="1056"/>
        <p:guide pos="576"/>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ana Thomas" userId="d335759c-51f3-4cbb-9b17-43f68ca06215" providerId="ADAL" clId="{A854619B-5027-4D35-B420-9C9E22265E7C}"/>
    <pc:docChg chg="modSld">
      <pc:chgData name="Reana Thomas" userId="d335759c-51f3-4cbb-9b17-43f68ca06215" providerId="ADAL" clId="{A854619B-5027-4D35-B420-9C9E22265E7C}" dt="2020-11-18T18:48:14.607" v="2" actId="20577"/>
      <pc:docMkLst>
        <pc:docMk/>
      </pc:docMkLst>
      <pc:sldChg chg="addSp modSp mod">
        <pc:chgData name="Reana Thomas" userId="d335759c-51f3-4cbb-9b17-43f68ca06215" providerId="ADAL" clId="{A854619B-5027-4D35-B420-9C9E22265E7C}" dt="2020-11-18T18:48:14.607" v="2" actId="20577"/>
        <pc:sldMkLst>
          <pc:docMk/>
          <pc:sldMk cId="3349698437" sldId="280"/>
        </pc:sldMkLst>
        <pc:spChg chg="add mod">
          <ac:chgData name="Reana Thomas" userId="d335759c-51f3-4cbb-9b17-43f68ca06215" providerId="ADAL" clId="{A854619B-5027-4D35-B420-9C9E22265E7C}" dt="2020-11-18T18:48:14.607" v="2" actId="20577"/>
          <ac:spMkLst>
            <pc:docMk/>
            <pc:sldMk cId="3349698437" sldId="280"/>
            <ac:spMk id="4" creationId="{198D3324-F6A2-4566-B8D6-163422FE76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C1A3BC-2699-4A6D-A2FB-434BBD2815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C37C138-5D6D-4D75-AF84-D1996B97D5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DE56C3-56F5-4E36-BC9A-4A45E7958B49}" type="datetimeFigureOut">
              <a:rPr lang="en-US" smtClean="0"/>
              <a:t>11/18/2020</a:t>
            </a:fld>
            <a:endParaRPr lang="en-US"/>
          </a:p>
        </p:txBody>
      </p:sp>
      <p:sp>
        <p:nvSpPr>
          <p:cNvPr id="4" name="Footer Placeholder 3">
            <a:extLst>
              <a:ext uri="{FF2B5EF4-FFF2-40B4-BE49-F238E27FC236}">
                <a16:creationId xmlns:a16="http://schemas.microsoft.com/office/drawing/2014/main" id="{55A3DF2F-B4B2-4FFA-83F9-DB2194CF1F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0E74370-4941-4331-8190-7A4B14C305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55310F-6BE2-46FC-A1A8-042DAA38A57F}" type="slidenum">
              <a:rPr lang="en-US" smtClean="0"/>
              <a:t>‹#›</a:t>
            </a:fld>
            <a:endParaRPr lang="en-US"/>
          </a:p>
        </p:txBody>
      </p:sp>
    </p:spTree>
    <p:extLst>
      <p:ext uri="{BB962C8B-B14F-4D97-AF65-F5344CB8AC3E}">
        <p14:creationId xmlns:p14="http://schemas.microsoft.com/office/powerpoint/2010/main" val="425133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7B4DA9-479B-4F78-A904-2446482CC007}" type="datetimeFigureOut">
              <a:rPr lang="en-US" smtClean="0"/>
              <a:t>11/18/2020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26A8A2-1F72-434F-84C8-3F921F33CBD3}" type="slidenum">
              <a:rPr lang="en-US" smtClean="0"/>
              <a:t>‹#›</a:t>
            </a:fld>
            <a:endParaRPr lang="en-US"/>
          </a:p>
        </p:txBody>
      </p:sp>
    </p:spTree>
    <p:extLst>
      <p:ext uri="{BB962C8B-B14F-4D97-AF65-F5344CB8AC3E}">
        <p14:creationId xmlns:p14="http://schemas.microsoft.com/office/powerpoint/2010/main" val="2918498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25425" indent="0" algn="l" defTabSz="914400" rtl="0" eaLnBrk="1" latinLnBrk="0" hangingPunct="1">
      <a:defRPr sz="1200" kern="1200">
        <a:solidFill>
          <a:schemeClr val="tx1"/>
        </a:solidFill>
        <a:latin typeface="+mn-lt"/>
        <a:ea typeface="+mn-ea"/>
        <a:cs typeface="+mn-cs"/>
      </a:defRPr>
    </a:lvl2pPr>
    <a:lvl3pPr marL="463550" indent="0" algn="l" defTabSz="914400" rtl="0" eaLnBrk="1" latinLnBrk="0" hangingPunct="1">
      <a:defRPr sz="1200" kern="1200">
        <a:solidFill>
          <a:schemeClr val="tx1"/>
        </a:solidFill>
        <a:latin typeface="+mn-lt"/>
        <a:ea typeface="+mn-ea"/>
        <a:cs typeface="+mn-cs"/>
      </a:defRPr>
    </a:lvl3pPr>
    <a:lvl4pPr marL="688975" indent="0" algn="l" defTabSz="914400" rtl="0" eaLnBrk="1" latinLnBrk="0" hangingPunct="1">
      <a:defRPr sz="1200" kern="1200">
        <a:solidFill>
          <a:schemeClr val="tx1"/>
        </a:solidFill>
        <a:latin typeface="+mn-lt"/>
        <a:ea typeface="+mn-ea"/>
        <a:cs typeface="+mn-cs"/>
      </a:defRPr>
    </a:lvl4pPr>
    <a:lvl5pPr marL="914400" indent="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26A8A2-1F72-434F-84C8-3F921F33CBD3}" type="slidenum">
              <a:rPr lang="en-US" smtClean="0"/>
              <a:t>1</a:t>
            </a:fld>
            <a:endParaRPr lang="en-US"/>
          </a:p>
        </p:txBody>
      </p:sp>
    </p:spTree>
    <p:extLst>
      <p:ext uri="{BB962C8B-B14F-4D97-AF65-F5344CB8AC3E}">
        <p14:creationId xmlns:p14="http://schemas.microsoft.com/office/powerpoint/2010/main" val="3669790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26A8A2-1F72-434F-84C8-3F921F33CBD3}" type="slidenum">
              <a:rPr lang="en-US" smtClean="0"/>
              <a:t>10</a:t>
            </a:fld>
            <a:endParaRPr lang="en-US"/>
          </a:p>
        </p:txBody>
      </p:sp>
    </p:spTree>
    <p:extLst>
      <p:ext uri="{BB962C8B-B14F-4D97-AF65-F5344CB8AC3E}">
        <p14:creationId xmlns:p14="http://schemas.microsoft.com/office/powerpoint/2010/main" val="238816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26A8A2-1F72-434F-84C8-3F921F33CBD3}" type="slidenum">
              <a:rPr lang="en-US" smtClean="0"/>
              <a:t>2</a:t>
            </a:fld>
            <a:endParaRPr lang="en-US"/>
          </a:p>
        </p:txBody>
      </p:sp>
    </p:spTree>
    <p:extLst>
      <p:ext uri="{BB962C8B-B14F-4D97-AF65-F5344CB8AC3E}">
        <p14:creationId xmlns:p14="http://schemas.microsoft.com/office/powerpoint/2010/main" val="2977832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training, we will practice with a paper-based tool. </a:t>
            </a:r>
          </a:p>
          <a:p>
            <a:r>
              <a:rPr lang="en-US" dirty="0"/>
              <a:t>This</a:t>
            </a:r>
            <a:r>
              <a:rPr lang="en-US" baseline="0" dirty="0"/>
              <a:t> will enable you to provide some feedback on:</a:t>
            </a:r>
          </a:p>
          <a:p>
            <a:pPr marL="171450" indent="-171450">
              <a:buFont typeface="Arial" panose="020B0604020202020204" pitchFamily="34" charset="0"/>
              <a:buChar char="•"/>
            </a:pPr>
            <a:r>
              <a:rPr lang="en-US" baseline="0" dirty="0"/>
              <a:t>The instructions</a:t>
            </a:r>
          </a:p>
          <a:p>
            <a:pPr marL="171450" indent="-171450">
              <a:buFont typeface="Arial" panose="020B0604020202020204" pitchFamily="34" charset="0"/>
              <a:buChar char="•"/>
            </a:pPr>
            <a:r>
              <a:rPr lang="en-US" baseline="0" dirty="0"/>
              <a:t>The flow of questions</a:t>
            </a:r>
          </a:p>
          <a:p>
            <a:pPr marL="171450" indent="-171450">
              <a:buFont typeface="Arial" panose="020B0604020202020204" pitchFamily="34" charset="0"/>
              <a:buChar char="•"/>
            </a:pPr>
            <a:r>
              <a:rPr lang="en-US" dirty="0"/>
              <a:t>Using the information to guide counseling</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We</a:t>
            </a:r>
            <a:r>
              <a:rPr lang="en-US" baseline="0" dirty="0"/>
              <a:t> will then develop a version that collects information on a tablet.</a:t>
            </a:r>
          </a:p>
          <a:p>
            <a:pPr marL="171450" indent="-171450">
              <a:buFont typeface="Arial" panose="020B0604020202020204" pitchFamily="34" charset="0"/>
              <a:buChar char="•"/>
            </a:pPr>
            <a:r>
              <a:rPr lang="en-US" baseline="0" dirty="0"/>
              <a:t>This version will calculate the score automatically. </a:t>
            </a:r>
          </a:p>
          <a:p>
            <a:pPr marL="171450" indent="-171450">
              <a:buFont typeface="Arial" panose="020B0604020202020204" pitchFamily="34" charset="0"/>
              <a:buChar char="•"/>
            </a:pPr>
            <a:r>
              <a:rPr lang="en-US" baseline="0" dirty="0"/>
              <a:t>You will receive additional training on the tablet version.</a:t>
            </a:r>
            <a:endParaRPr lang="en-US" dirty="0"/>
          </a:p>
        </p:txBody>
      </p:sp>
      <p:sp>
        <p:nvSpPr>
          <p:cNvPr id="4" name="Slide Number Placeholder 3"/>
          <p:cNvSpPr>
            <a:spLocks noGrp="1"/>
          </p:cNvSpPr>
          <p:nvPr>
            <p:ph type="sldNum" sz="quarter" idx="10"/>
          </p:nvPr>
        </p:nvSpPr>
        <p:spPr/>
        <p:txBody>
          <a:bodyPr/>
          <a:lstStyle/>
          <a:p>
            <a:fld id="{CD26A8A2-1F72-434F-84C8-3F921F33CBD3}" type="slidenum">
              <a:rPr lang="en-US" smtClean="0"/>
              <a:t>3</a:t>
            </a:fld>
            <a:endParaRPr lang="en-US"/>
          </a:p>
        </p:txBody>
      </p:sp>
    </p:spTree>
    <p:extLst>
      <p:ext uri="{BB962C8B-B14F-4D97-AF65-F5344CB8AC3E}">
        <p14:creationId xmlns:p14="http://schemas.microsoft.com/office/powerpoint/2010/main" val="3897503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D26A8A2-1F72-434F-84C8-3F921F33CBD3}" type="slidenum">
              <a:rPr lang="en-US" smtClean="0"/>
              <a:t>4</a:t>
            </a:fld>
            <a:endParaRPr lang="en-US"/>
          </a:p>
        </p:txBody>
      </p:sp>
    </p:spTree>
    <p:extLst>
      <p:ext uri="{BB962C8B-B14F-4D97-AF65-F5344CB8AC3E}">
        <p14:creationId xmlns:p14="http://schemas.microsoft.com/office/powerpoint/2010/main" val="3240553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the tool is paper-based or on a tablet, women will be asked to use this</a:t>
            </a:r>
            <a:r>
              <a:rPr lang="en-US" baseline="0" dirty="0"/>
              <a:t> response scale to when they answer each item.</a:t>
            </a:r>
          </a:p>
          <a:p>
            <a:endParaRPr lang="en-US" baseline="0" dirty="0"/>
          </a:p>
          <a:p>
            <a:r>
              <a:rPr lang="en-US" baseline="0" dirty="0"/>
              <a:t>We want women to use the full scale. If a woman ALWAYS chooses Disagree A Lot or Agree A Lot, you might ask her whether there are any items that she feels less strongly about.</a:t>
            </a:r>
          </a:p>
          <a:p>
            <a:endParaRPr lang="en-US" dirty="0"/>
          </a:p>
        </p:txBody>
      </p:sp>
      <p:sp>
        <p:nvSpPr>
          <p:cNvPr id="4" name="Slide Number Placeholder 3"/>
          <p:cNvSpPr>
            <a:spLocks noGrp="1"/>
          </p:cNvSpPr>
          <p:nvPr>
            <p:ph type="sldNum" sz="quarter" idx="10"/>
          </p:nvPr>
        </p:nvSpPr>
        <p:spPr/>
        <p:txBody>
          <a:bodyPr/>
          <a:lstStyle/>
          <a:p>
            <a:fld id="{CD26A8A2-1F72-434F-84C8-3F921F33CBD3}" type="slidenum">
              <a:rPr lang="en-US" smtClean="0"/>
              <a:t>5</a:t>
            </a:fld>
            <a:endParaRPr lang="en-US"/>
          </a:p>
        </p:txBody>
      </p:sp>
    </p:spTree>
    <p:extLst>
      <p:ext uri="{BB962C8B-B14F-4D97-AF65-F5344CB8AC3E}">
        <p14:creationId xmlns:p14="http://schemas.microsoft.com/office/powerpoint/2010/main" val="363780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it helps to change the way that questions are worded. This makes people think more about the question before they answer.</a:t>
            </a:r>
            <a:r>
              <a:rPr lang="en-US" baseline="0" dirty="0"/>
              <a:t> It may keep people from providing “rote” answers.</a:t>
            </a:r>
          </a:p>
          <a:p>
            <a:endParaRPr lang="en-US" baseline="0" dirty="0"/>
          </a:p>
          <a:p>
            <a:r>
              <a:rPr lang="en-US" baseline="0" dirty="0"/>
              <a:t>But, in the end, we want the final summary score to be meaningful. That is, if someone has a high total score on “Partner Support,” then the answers to their questions point to positive aspects. Look at item 2 – a higher score means more agreement with being able to tell a partner about one’s own opinion. Look at item 3 – a higher score means more disagreement with feeling tension in the relationship.</a:t>
            </a:r>
          </a:p>
          <a:p>
            <a:endParaRPr lang="en-US" baseline="0" dirty="0"/>
          </a:p>
          <a:p>
            <a:r>
              <a:rPr lang="en-US" baseline="0" dirty="0"/>
              <a:t>Simply circle the right verbal response (i.e., Disagree a lot) and then transfer the value to the far right column.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CD26A8A2-1F72-434F-84C8-3F921F33CBD3}" type="slidenum">
              <a:rPr lang="en-US" smtClean="0"/>
              <a:t>6</a:t>
            </a:fld>
            <a:endParaRPr lang="en-US"/>
          </a:p>
        </p:txBody>
      </p:sp>
    </p:spTree>
    <p:extLst>
      <p:ext uri="{BB962C8B-B14F-4D97-AF65-F5344CB8AC3E}">
        <p14:creationId xmlns:p14="http://schemas.microsoft.com/office/powerpoint/2010/main" val="4246076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tablet or laptop is not available for completing or scoring the HEART, complete the “Traditional Values,” “Partner Abuse and Control,” and ”Partner Support” sections of the HEART on paper. None of the questions in those sections should be skipped. </a:t>
            </a:r>
          </a:p>
          <a:p>
            <a:r>
              <a:rPr lang="en-US" dirty="0"/>
              <a:t>You can also complete the “Partner Resistance to HIV Prevention” and “HIV Prevention Readiness” sections, but they are not required. </a:t>
            </a:r>
            <a:br>
              <a:rPr lang="en-US" dirty="0">
                <a:cs typeface="+mn-lt"/>
              </a:rPr>
            </a:br>
            <a:endParaRPr lang="en-US" dirty="0">
              <a:cs typeface="Calibri"/>
            </a:endParaRPr>
          </a:p>
          <a:p>
            <a:r>
              <a:rPr lang="en-US" dirty="0"/>
              <a:t>*A “No Response” option should be recorded if a client refuses to respond to a specific question. Do NOT offer this option to a client. It is only to be used when a client is unwilling to provide a response to a specific question. </a:t>
            </a:r>
            <a:br>
              <a:rPr lang="en-US" dirty="0">
                <a:cs typeface="+mn-lt"/>
              </a:rPr>
            </a:br>
            <a:endParaRPr lang="en-US" dirty="0">
              <a:cs typeface="Calibri"/>
            </a:endParaRPr>
          </a:p>
        </p:txBody>
      </p:sp>
      <p:sp>
        <p:nvSpPr>
          <p:cNvPr id="4" name="Slide Number Placeholder 3"/>
          <p:cNvSpPr>
            <a:spLocks noGrp="1"/>
          </p:cNvSpPr>
          <p:nvPr>
            <p:ph type="sldNum" sz="quarter" idx="10"/>
          </p:nvPr>
        </p:nvSpPr>
        <p:spPr/>
        <p:txBody>
          <a:bodyPr/>
          <a:lstStyle/>
          <a:p>
            <a:fld id="{CD26A8A2-1F72-434F-84C8-3F921F33CBD3}" type="slidenum">
              <a:rPr lang="en-US" smtClean="0"/>
              <a:t>7</a:t>
            </a:fld>
            <a:endParaRPr lang="en-US"/>
          </a:p>
        </p:txBody>
      </p:sp>
    </p:spTree>
    <p:extLst>
      <p:ext uri="{BB962C8B-B14F-4D97-AF65-F5344CB8AC3E}">
        <p14:creationId xmlns:p14="http://schemas.microsoft.com/office/powerpoint/2010/main" val="524022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buAutoNum type="arabicPeriod"/>
            </a:pPr>
            <a:r>
              <a:rPr lang="en-US" dirty="0"/>
              <a:t>If the total score for “Partner Abuse and Control” is 13–42, Responding to Intimate Partner Violence (Module D) is recommended for this client. </a:t>
            </a:r>
          </a:p>
          <a:p>
            <a:pPr marL="231775" indent="-231775">
              <a:buAutoNum type="arabicPeriod"/>
            </a:pPr>
            <a:r>
              <a:rPr lang="en-US" dirty="0"/>
              <a:t>If the total score for “Partner Abuse and Control” is 7–12 AND the client’s response to the question “Partner knows about PrEP use?” was: </a:t>
            </a:r>
          </a:p>
          <a:p>
            <a:pPr marL="463550" lvl="1" indent="-225425">
              <a:buAutoNum type="alphaLcParenR"/>
            </a:pPr>
            <a:r>
              <a:rPr lang="en-US" dirty="0"/>
              <a:t>NO (her partner does not know that she is taking PrEP) then Discussing PrEP Use with Partner (Module C) is recommended for this client.</a:t>
            </a:r>
            <a:endParaRPr lang="en-US" dirty="0">
              <a:cs typeface="Calibri"/>
            </a:endParaRPr>
          </a:p>
          <a:p>
            <a:pPr marL="463550" lvl="1" indent="-225425">
              <a:buAutoNum type="alphaLcParenR"/>
            </a:pPr>
            <a:r>
              <a:rPr lang="en-US" dirty="0"/>
              <a:t>YES (her partner knows she is taking PrEP for HIV prevention), AND the “Partner reaction to PrEP use” was: </a:t>
            </a:r>
          </a:p>
          <a:p>
            <a:pPr marL="688975" lvl="2" indent="-238125">
              <a:buAutoNum type="romanUcPeriod"/>
            </a:pPr>
            <a:r>
              <a:rPr lang="en-US" dirty="0"/>
              <a:t>Opposed, then Discussing PrEP Use with Partners (Module C) is recommended for this client. </a:t>
            </a:r>
          </a:p>
          <a:p>
            <a:pPr marL="688975" lvl="2" indent="-238125">
              <a:buAutoNum type="romanUcPeriod"/>
            </a:pPr>
            <a:r>
              <a:rPr lang="en-US" dirty="0"/>
              <a:t>Supportive, neutral, or she doesn’t know, then Partner Communication (Module B) is recommended for this client.</a:t>
            </a:r>
          </a:p>
          <a:p>
            <a:pPr marL="231775" indent="-231775">
              <a:buAutoNum type="arabicPeriod"/>
            </a:pPr>
            <a:r>
              <a:rPr lang="en-US" dirty="0"/>
              <a:t>If the total score for “Partner Abuse and Control” is less than 13 but the client discloses some form of partner abuse or control to the counselor, the counselor can decide to offer Responding to</a:t>
            </a:r>
            <a:br>
              <a:rPr lang="en-US" dirty="0">
                <a:cs typeface="+mn-lt"/>
              </a:rPr>
            </a:br>
            <a:r>
              <a:rPr lang="en-US" dirty="0"/>
              <a:t>Intimate Partner Violence (Module D). </a:t>
            </a:r>
            <a:br>
              <a:rPr lang="en-US" dirty="0">
                <a:cs typeface="+mn-lt"/>
              </a:rPr>
            </a:br>
            <a:br>
              <a:rPr lang="en-US" dirty="0">
                <a:cs typeface="+mn-lt"/>
              </a:rPr>
            </a:br>
            <a:br>
              <a:rPr lang="en-US" dirty="0">
                <a:cs typeface="+mn-lt"/>
              </a:rPr>
            </a:br>
            <a:br>
              <a:rPr lang="en-US" dirty="0">
                <a:cs typeface="+mn-lt"/>
              </a:rPr>
            </a:br>
            <a:br>
              <a:rPr lang="en-US" dirty="0">
                <a:cs typeface="+mn-lt"/>
              </a:rPr>
            </a:br>
            <a:endParaRPr lang="en-US" dirty="0"/>
          </a:p>
          <a:p>
            <a:endParaRPr lang="en-US" dirty="0">
              <a:cs typeface="Calibri"/>
            </a:endParaRPr>
          </a:p>
        </p:txBody>
      </p:sp>
      <p:sp>
        <p:nvSpPr>
          <p:cNvPr id="4" name="Slide Number Placeholder 3"/>
          <p:cNvSpPr>
            <a:spLocks noGrp="1"/>
          </p:cNvSpPr>
          <p:nvPr>
            <p:ph type="sldNum" sz="quarter" idx="10"/>
          </p:nvPr>
        </p:nvSpPr>
        <p:spPr/>
        <p:txBody>
          <a:bodyPr/>
          <a:lstStyle/>
          <a:p>
            <a:fld id="{CD26A8A2-1F72-434F-84C8-3F921F33CBD3}" type="slidenum">
              <a:rPr lang="en-US" smtClean="0"/>
              <a:t>8</a:t>
            </a:fld>
            <a:endParaRPr lang="en-US"/>
          </a:p>
        </p:txBody>
      </p:sp>
    </p:spTree>
    <p:extLst>
      <p:ext uri="{BB962C8B-B14F-4D97-AF65-F5344CB8AC3E}">
        <p14:creationId xmlns:p14="http://schemas.microsoft.com/office/powerpoint/2010/main" val="237580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If the HEART recommends Discussing </a:t>
            </a:r>
            <a:r>
              <a:rPr lang="en-US" dirty="0" err="1"/>
              <a:t>PrEP</a:t>
            </a:r>
            <a:r>
              <a:rPr lang="en-US" dirty="0"/>
              <a:t> Use with Partners (Module C) or Partner Communication (Module B) but the client talks about abusive or controlling behaviors by her partner during Module A, you can decide to offer Responding to Intimate Partner Violence (Module D) instead. </a:t>
            </a:r>
            <a:br>
              <a:rPr lang="en-US" dirty="0">
                <a:cs typeface="+mn-lt"/>
              </a:rPr>
            </a:br>
            <a:endParaRPr lang="en-US" dirty="0">
              <a:cs typeface="Calibri" panose="020F0502020204030204"/>
            </a:endParaRPr>
          </a:p>
        </p:txBody>
      </p:sp>
      <p:sp>
        <p:nvSpPr>
          <p:cNvPr id="4" name="Slide Number Placeholder 3"/>
          <p:cNvSpPr>
            <a:spLocks noGrp="1"/>
          </p:cNvSpPr>
          <p:nvPr>
            <p:ph type="sldNum" sz="quarter" idx="10"/>
          </p:nvPr>
        </p:nvSpPr>
        <p:spPr/>
        <p:txBody>
          <a:bodyPr/>
          <a:lstStyle/>
          <a:p>
            <a:fld id="{CD26A8A2-1F72-434F-84C8-3F921F33CBD3}" type="slidenum">
              <a:rPr lang="en-US" smtClean="0"/>
              <a:t>9</a:t>
            </a:fld>
            <a:endParaRPr lang="en-US"/>
          </a:p>
        </p:txBody>
      </p:sp>
    </p:spTree>
    <p:extLst>
      <p:ext uri="{BB962C8B-B14F-4D97-AF65-F5344CB8AC3E}">
        <p14:creationId xmlns:p14="http://schemas.microsoft.com/office/powerpoint/2010/main" val="154940067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tiff"/><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7B9B1E-D136-4FC3-9D16-6A89E9F11BCB}"/>
              </a:ext>
            </a:extLst>
          </p:cNvPr>
          <p:cNvSpPr/>
          <p:nvPr userDrawn="1"/>
        </p:nvSpPr>
        <p:spPr>
          <a:xfrm>
            <a:off x="0" y="0"/>
            <a:ext cx="12192000" cy="5557648"/>
          </a:xfrm>
          <a:prstGeom prst="rect">
            <a:avLst/>
          </a:prstGeom>
          <a:solidFill>
            <a:srgbClr val="663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984" y="2024958"/>
            <a:ext cx="11063235" cy="1213016"/>
          </a:xfrm>
        </p:spPr>
        <p:txBody>
          <a:bodyPr anchor="b">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800" y="3818696"/>
            <a:ext cx="9644872" cy="1655762"/>
          </a:xfrm>
        </p:spPr>
        <p:txBody>
          <a:bodyPr/>
          <a:lstStyle>
            <a:lvl1pPr marL="0" indent="0" algn="l">
              <a:spcBef>
                <a:spcPts val="600"/>
              </a:spcBef>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Rectangle 11"/>
          <p:cNvSpPr>
            <a:spLocks noChangeArrowheads="1"/>
          </p:cNvSpPr>
          <p:nvPr userDrawn="1"/>
        </p:nvSpPr>
        <p:spPr bwMode="auto">
          <a:xfrm>
            <a:off x="1936751" y="5909633"/>
            <a:ext cx="53732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10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a:solidFill>
                <a:prstClr val="black"/>
              </a:solidFill>
              <a:latin typeface="Arial" panose="020B0604020202020204" pitchFamily="34" charset="0"/>
            </a:endParaRPr>
          </a:p>
        </p:txBody>
      </p:sp>
      <p:sp>
        <p:nvSpPr>
          <p:cNvPr id="11" name="Rectangle 12"/>
          <p:cNvSpPr>
            <a:spLocks noChangeArrowheads="1"/>
          </p:cNvSpPr>
          <p:nvPr userDrawn="1"/>
        </p:nvSpPr>
        <p:spPr bwMode="auto">
          <a:xfrm>
            <a:off x="1936751" y="5909633"/>
            <a:ext cx="8066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r>
              <a:rPr lang="en-US" altLang="en-US" sz="110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altLang="en-US" sz="1100">
                <a:solidFill>
                  <a:prstClr val="black"/>
                </a:solidFill>
                <a:latin typeface="Calibri" panose="020F0502020204030204" pitchFamily="34" charset="0"/>
                <a:ea typeface="Calibri" panose="020F0502020204030204" pitchFamily="34" charset="0"/>
                <a:cs typeface="Arial" panose="020B0604020202020204" pitchFamily="34" charset="0"/>
              </a:rPr>
              <a:t>               </a:t>
            </a:r>
            <a:endParaRPr lang="en-US" altLang="en-US">
              <a:solidFill>
                <a:prstClr val="black"/>
              </a:solidFill>
            </a:endParaRPr>
          </a:p>
        </p:txBody>
      </p:sp>
      <p:pic>
        <p:nvPicPr>
          <p:cNvPr id="16" name="Picture 15">
            <a:extLst>
              <a:ext uri="{FF2B5EF4-FFF2-40B4-BE49-F238E27FC236}">
                <a16:creationId xmlns:a16="http://schemas.microsoft.com/office/drawing/2014/main" id="{7FFE4E22-8626-4359-A8F3-0B49799425F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04" t="14921" r="9096" b="19098"/>
          <a:stretch/>
        </p:blipFill>
        <p:spPr>
          <a:xfrm>
            <a:off x="2421282" y="5941293"/>
            <a:ext cx="1574939" cy="500290"/>
          </a:xfrm>
          <a:prstGeom prst="rect">
            <a:avLst/>
          </a:prstGeom>
        </p:spPr>
      </p:pic>
      <p:pic>
        <p:nvPicPr>
          <p:cNvPr id="21" name="Picture 20">
            <a:extLst>
              <a:ext uri="{FF2B5EF4-FFF2-40B4-BE49-F238E27FC236}">
                <a16:creationId xmlns:a16="http://schemas.microsoft.com/office/drawing/2014/main" id="{46CA21AC-0F38-4E75-A3A7-B161476968A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1" r="9019"/>
          <a:stretch/>
        </p:blipFill>
        <p:spPr>
          <a:xfrm>
            <a:off x="575089" y="5757608"/>
            <a:ext cx="1200548" cy="776603"/>
          </a:xfrm>
          <a:prstGeom prst="rect">
            <a:avLst/>
          </a:prstGeom>
        </p:spPr>
      </p:pic>
      <p:sp>
        <p:nvSpPr>
          <p:cNvPr id="5" name="Rectangle 4">
            <a:extLst>
              <a:ext uri="{FF2B5EF4-FFF2-40B4-BE49-F238E27FC236}">
                <a16:creationId xmlns:a16="http://schemas.microsoft.com/office/drawing/2014/main" id="{81723489-3EB2-4D13-9566-CA0783480CB6}"/>
              </a:ext>
            </a:extLst>
          </p:cNvPr>
          <p:cNvSpPr/>
          <p:nvPr userDrawn="1"/>
        </p:nvSpPr>
        <p:spPr>
          <a:xfrm>
            <a:off x="709946" y="0"/>
            <a:ext cx="1676215" cy="1219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4467" y="113626"/>
            <a:ext cx="1227172" cy="930729"/>
          </a:xfrm>
          <a:prstGeom prst="rect">
            <a:avLst/>
          </a:prstGeom>
        </p:spPr>
      </p:pic>
      <p:pic>
        <p:nvPicPr>
          <p:cNvPr id="23" name="Picture 22" descr="Logo, company name&#10;&#10;Description automatically generated">
            <a:extLst>
              <a:ext uri="{FF2B5EF4-FFF2-40B4-BE49-F238E27FC236}">
                <a16:creationId xmlns:a16="http://schemas.microsoft.com/office/drawing/2014/main" id="{9532F08F-D4A2-46EF-ADE3-DD28066DBF6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12908" y="5769075"/>
            <a:ext cx="1008037" cy="844724"/>
          </a:xfrm>
          <a:prstGeom prst="rect">
            <a:avLst/>
          </a:prstGeom>
        </p:spPr>
      </p:pic>
      <p:pic>
        <p:nvPicPr>
          <p:cNvPr id="25" name="Picture 24" descr="Logo, company name&#10;&#10;Description automatically generated">
            <a:extLst>
              <a:ext uri="{FF2B5EF4-FFF2-40B4-BE49-F238E27FC236}">
                <a16:creationId xmlns:a16="http://schemas.microsoft.com/office/drawing/2014/main" id="{53EB3106-3132-4F86-A5CD-9B8BA7AB296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616898" y="5822900"/>
            <a:ext cx="1003873" cy="783364"/>
          </a:xfrm>
          <a:prstGeom prst="rect">
            <a:avLst/>
          </a:prstGeom>
        </p:spPr>
      </p:pic>
      <p:pic>
        <p:nvPicPr>
          <p:cNvPr id="26" name="Picture 25" descr="Funnel chart&#10;&#10;Description automatically generated">
            <a:extLst>
              <a:ext uri="{FF2B5EF4-FFF2-40B4-BE49-F238E27FC236}">
                <a16:creationId xmlns:a16="http://schemas.microsoft.com/office/drawing/2014/main" id="{D241998C-C97A-4027-8B5C-02A4EA34C78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227717" y="5561464"/>
            <a:ext cx="1968146" cy="1259947"/>
          </a:xfrm>
          <a:prstGeom prst="rect">
            <a:avLst/>
          </a:prstGeom>
        </p:spPr>
      </p:pic>
      <p:pic>
        <p:nvPicPr>
          <p:cNvPr id="27" name="Picture 26" descr="Logo&#10;&#10;Description automatically generated">
            <a:extLst>
              <a:ext uri="{FF2B5EF4-FFF2-40B4-BE49-F238E27FC236}">
                <a16:creationId xmlns:a16="http://schemas.microsoft.com/office/drawing/2014/main" id="{724B6635-1989-4E95-868D-5BB65BB0309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740535" y="5961096"/>
            <a:ext cx="1138410" cy="506972"/>
          </a:xfrm>
          <a:prstGeom prst="rect">
            <a:avLst/>
          </a:prstGeom>
        </p:spPr>
      </p:pic>
    </p:spTree>
    <p:extLst>
      <p:ext uri="{BB962C8B-B14F-4D97-AF65-F5344CB8AC3E}">
        <p14:creationId xmlns:p14="http://schemas.microsoft.com/office/powerpoint/2010/main" val="2342366936"/>
      </p:ext>
    </p:extLst>
  </p:cSld>
  <p:clrMapOvr>
    <a:masterClrMapping/>
  </p:clrMapOvr>
  <p:extLst>
    <p:ext uri="{DCECCB84-F9BA-43D5-87BE-67443E8EF086}">
      <p15:sldGuideLst xmlns:p15="http://schemas.microsoft.com/office/powerpoint/2012/main">
        <p15:guide id="1" orient="horz" pos="3744">
          <p15:clr>
            <a:srgbClr val="FBAE40"/>
          </p15:clr>
        </p15:guide>
        <p15:guide id="2" pos="26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B770D2-687E-4DF2-AEE8-FB94A2B7F5C8}"/>
              </a:ext>
            </a:extLst>
          </p:cNvPr>
          <p:cNvSpPr/>
          <p:nvPr userDrawn="1"/>
        </p:nvSpPr>
        <p:spPr>
          <a:xfrm>
            <a:off x="0" y="-56162"/>
            <a:ext cx="12192000" cy="1091821"/>
          </a:xfrm>
          <a:prstGeom prst="rect">
            <a:avLst/>
          </a:prstGeom>
          <a:solidFill>
            <a:srgbClr val="66319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635577"/>
            <a:ext cx="10515600" cy="4351338"/>
          </a:xfrm>
        </p:spPr>
        <p:txBody>
          <a:bodyPr/>
          <a:lstStyle>
            <a:lvl1pPr marL="342900" indent="-342900">
              <a:spcBef>
                <a:spcPts val="1200"/>
              </a:spcBef>
              <a:buClr>
                <a:srgbClr val="662D91"/>
              </a:buClr>
              <a:buSzPct val="110000"/>
              <a:defRPr/>
            </a:lvl1pPr>
            <a:lvl2pPr marL="685800" indent="-228600">
              <a:spcBef>
                <a:spcPts val="600"/>
              </a:spcBef>
              <a:buClr>
                <a:srgbClr val="662D91"/>
              </a:buClr>
              <a:buFont typeface="Calibri" panose="020F0502020204030204" pitchFamily="34" charset="0"/>
              <a:buChar char="‒"/>
              <a:defRPr>
                <a:latin typeface="+mj-lt"/>
              </a:defRPr>
            </a:lvl2pPr>
            <a:lvl3pPr marL="1143000" indent="-228600">
              <a:buClr>
                <a:srgbClr val="662D91"/>
              </a:buClr>
              <a:buFont typeface="Calibri" panose="020F0502020204030204" pitchFamily="34" charset="0"/>
              <a:buChar char="‐"/>
              <a:defRPr>
                <a:latin typeface="+mj-lt"/>
              </a:defRPr>
            </a:lvl3pPr>
            <a:lvl4pPr>
              <a:buClr>
                <a:srgbClr val="662D91"/>
              </a:buClr>
              <a:defRPr>
                <a:latin typeface="+mj-lt"/>
              </a:defRPr>
            </a:lvl4pPr>
            <a:lvl5pPr>
              <a:buClr>
                <a:srgbClr val="662D91"/>
              </a:buCl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21267" y="6369052"/>
            <a:ext cx="2743200" cy="365125"/>
          </a:xfrm>
        </p:spPr>
        <p:txBody>
          <a:bodyPr/>
          <a:lstStyle/>
          <a:p>
            <a:fld id="{A5683967-4355-4AAC-91AA-986672A31271}" type="datetime1">
              <a:rPr lang="en-US" smtClean="0">
                <a:solidFill>
                  <a:prstClr val="black">
                    <a:tint val="75000"/>
                  </a:prstClr>
                </a:solidFill>
              </a:rPr>
              <a:pPr/>
              <a:t>11/18/2020</a:t>
            </a:fld>
            <a:endParaRPr lang="en-US">
              <a:solidFill>
                <a:prstClr val="black">
                  <a:tint val="75000"/>
                </a:prstClr>
              </a:solidFill>
            </a:endParaRPr>
          </a:p>
        </p:txBody>
      </p:sp>
      <p:sp>
        <p:nvSpPr>
          <p:cNvPr id="5" name="Footer Placeholder 4"/>
          <p:cNvSpPr>
            <a:spLocks noGrp="1"/>
          </p:cNvSpPr>
          <p:nvPr>
            <p:ph type="ftr" sz="quarter" idx="11"/>
          </p:nvPr>
        </p:nvSpPr>
        <p:spPr>
          <a:xfrm>
            <a:off x="4021667" y="6369052"/>
            <a:ext cx="4114800" cy="365125"/>
          </a:xfr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9539111" y="6369052"/>
            <a:ext cx="894643" cy="365125"/>
          </a:xfrm>
        </p:spPr>
        <p:txBody>
          <a:bodyPr/>
          <a:lstStyle/>
          <a:p>
            <a:fld id="{E0F19409-9AF1-46B8-9EB3-A1BE50C17F7B}"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810021" y="-56162"/>
            <a:ext cx="10515600" cy="1091821"/>
          </a:xfrm>
        </p:spPr>
        <p:txBody>
          <a:bodyP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731021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B770D2-687E-4DF2-AEE8-FB94A2B7F5C8}"/>
              </a:ext>
            </a:extLst>
          </p:cNvPr>
          <p:cNvSpPr/>
          <p:nvPr userDrawn="1"/>
        </p:nvSpPr>
        <p:spPr>
          <a:xfrm>
            <a:off x="0" y="-56162"/>
            <a:ext cx="12192000" cy="1091821"/>
          </a:xfrm>
          <a:prstGeom prst="rect">
            <a:avLst/>
          </a:prstGeom>
          <a:solidFill>
            <a:srgbClr val="908B9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635577"/>
            <a:ext cx="10515600" cy="4351338"/>
          </a:xfrm>
        </p:spPr>
        <p:txBody>
          <a:bodyPr/>
          <a:lstStyle>
            <a:lvl1pPr marL="349250" indent="-349250">
              <a:spcBef>
                <a:spcPts val="1200"/>
              </a:spcBef>
              <a:buClr>
                <a:srgbClr val="662D91"/>
              </a:buClr>
              <a:buSzPct val="110000"/>
              <a:defRPr/>
            </a:lvl1pPr>
            <a:lvl2pPr marL="685800" indent="-228600">
              <a:spcBef>
                <a:spcPts val="600"/>
              </a:spcBef>
              <a:buClr>
                <a:srgbClr val="662D91"/>
              </a:buClr>
              <a:buFont typeface="Calibri" panose="020F0502020204030204" pitchFamily="34" charset="0"/>
              <a:buChar char="‒"/>
              <a:defRPr>
                <a:latin typeface="+mj-lt"/>
              </a:defRPr>
            </a:lvl2pPr>
            <a:lvl3pPr marL="1143000" indent="-228600">
              <a:buClr>
                <a:srgbClr val="662D91"/>
              </a:buClr>
              <a:buFont typeface="Calibri" panose="020F0502020204030204" pitchFamily="34" charset="0"/>
              <a:buChar char="‐"/>
              <a:defRPr>
                <a:latin typeface="+mj-lt"/>
              </a:defRPr>
            </a:lvl3pPr>
            <a:lvl4pPr>
              <a:buClr>
                <a:srgbClr val="662D91"/>
              </a:buClr>
              <a:defRPr>
                <a:latin typeface="+mj-lt"/>
              </a:defRPr>
            </a:lvl4pPr>
            <a:lvl5pPr>
              <a:buClr>
                <a:srgbClr val="662D91"/>
              </a:buCl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21267" y="6369052"/>
            <a:ext cx="2743200" cy="365125"/>
          </a:xfrm>
        </p:spPr>
        <p:txBody>
          <a:bodyPr/>
          <a:lstStyle/>
          <a:p>
            <a:fld id="{A5683967-4355-4AAC-91AA-986672A31271}" type="datetime1">
              <a:rPr lang="en-US" smtClean="0">
                <a:solidFill>
                  <a:prstClr val="black">
                    <a:tint val="75000"/>
                  </a:prstClr>
                </a:solidFill>
              </a:rPr>
              <a:pPr/>
              <a:t>11/18/2020</a:t>
            </a:fld>
            <a:endParaRPr lang="en-US">
              <a:solidFill>
                <a:prstClr val="black">
                  <a:tint val="75000"/>
                </a:prstClr>
              </a:solidFill>
            </a:endParaRPr>
          </a:p>
        </p:txBody>
      </p:sp>
      <p:sp>
        <p:nvSpPr>
          <p:cNvPr id="5" name="Footer Placeholder 4"/>
          <p:cNvSpPr>
            <a:spLocks noGrp="1"/>
          </p:cNvSpPr>
          <p:nvPr>
            <p:ph type="ftr" sz="quarter" idx="11"/>
          </p:nvPr>
        </p:nvSpPr>
        <p:spPr>
          <a:xfrm>
            <a:off x="4021667" y="6369052"/>
            <a:ext cx="4114800" cy="365125"/>
          </a:xfr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9539111" y="6369052"/>
            <a:ext cx="894643" cy="365125"/>
          </a:xfrm>
        </p:spPr>
        <p:txBody>
          <a:bodyPr/>
          <a:lstStyle/>
          <a:p>
            <a:fld id="{E0F19409-9AF1-46B8-9EB3-A1BE50C17F7B}"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810021" y="-56162"/>
            <a:ext cx="10515600" cy="1091821"/>
          </a:xfrm>
        </p:spPr>
        <p:txBody>
          <a:bodyP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271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B770D2-687E-4DF2-AEE8-FB94A2B7F5C8}"/>
              </a:ext>
            </a:extLst>
          </p:cNvPr>
          <p:cNvSpPr/>
          <p:nvPr userDrawn="1"/>
        </p:nvSpPr>
        <p:spPr>
          <a:xfrm>
            <a:off x="0" y="-56162"/>
            <a:ext cx="12192000" cy="1091821"/>
          </a:xfrm>
          <a:prstGeom prst="rect">
            <a:avLst/>
          </a:prstGeom>
          <a:solidFill>
            <a:srgbClr val="21BCBB"/>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635577"/>
            <a:ext cx="10515600" cy="4351338"/>
          </a:xfrm>
        </p:spPr>
        <p:txBody>
          <a:bodyPr/>
          <a:lstStyle>
            <a:lvl1pPr marL="349250" indent="-349250">
              <a:spcBef>
                <a:spcPts val="1200"/>
              </a:spcBef>
              <a:buClr>
                <a:srgbClr val="662D91"/>
              </a:buClr>
              <a:buSzPct val="110000"/>
              <a:defRPr/>
            </a:lvl1pPr>
            <a:lvl2pPr marL="685800" indent="-228600">
              <a:spcBef>
                <a:spcPts val="600"/>
              </a:spcBef>
              <a:buClr>
                <a:srgbClr val="662D91"/>
              </a:buClr>
              <a:buFont typeface="Calibri" panose="020F0502020204030204" pitchFamily="34" charset="0"/>
              <a:buChar char="‒"/>
              <a:defRPr>
                <a:latin typeface="+mj-lt"/>
              </a:defRPr>
            </a:lvl2pPr>
            <a:lvl3pPr marL="1143000" indent="-228600">
              <a:buClr>
                <a:srgbClr val="662D91"/>
              </a:buClr>
              <a:buFont typeface="Calibri" panose="020F0502020204030204" pitchFamily="34" charset="0"/>
              <a:buChar char="‐"/>
              <a:defRPr>
                <a:latin typeface="+mj-lt"/>
              </a:defRPr>
            </a:lvl3pPr>
            <a:lvl4pPr>
              <a:buClr>
                <a:srgbClr val="662D91"/>
              </a:buClr>
              <a:defRPr>
                <a:latin typeface="+mj-lt"/>
              </a:defRPr>
            </a:lvl4pPr>
            <a:lvl5pPr>
              <a:buClr>
                <a:srgbClr val="662D91"/>
              </a:buCl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21267" y="6369052"/>
            <a:ext cx="2743200" cy="365125"/>
          </a:xfrm>
        </p:spPr>
        <p:txBody>
          <a:bodyPr/>
          <a:lstStyle/>
          <a:p>
            <a:fld id="{A5683967-4355-4AAC-91AA-986672A31271}" type="datetime1">
              <a:rPr lang="en-US" smtClean="0">
                <a:solidFill>
                  <a:prstClr val="black">
                    <a:tint val="75000"/>
                  </a:prstClr>
                </a:solidFill>
              </a:rPr>
              <a:pPr/>
              <a:t>11/18/2020</a:t>
            </a:fld>
            <a:endParaRPr lang="en-US">
              <a:solidFill>
                <a:prstClr val="black">
                  <a:tint val="75000"/>
                </a:prstClr>
              </a:solidFill>
            </a:endParaRPr>
          </a:p>
        </p:txBody>
      </p:sp>
      <p:sp>
        <p:nvSpPr>
          <p:cNvPr id="5" name="Footer Placeholder 4"/>
          <p:cNvSpPr>
            <a:spLocks noGrp="1"/>
          </p:cNvSpPr>
          <p:nvPr>
            <p:ph type="ftr" sz="quarter" idx="11"/>
          </p:nvPr>
        </p:nvSpPr>
        <p:spPr>
          <a:xfrm>
            <a:off x="4021667" y="6369052"/>
            <a:ext cx="4114800" cy="365125"/>
          </a:xfr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9539111" y="6369052"/>
            <a:ext cx="894643" cy="365125"/>
          </a:xfrm>
        </p:spPr>
        <p:txBody>
          <a:bodyPr/>
          <a:lstStyle/>
          <a:p>
            <a:fld id="{E0F19409-9AF1-46B8-9EB3-A1BE50C17F7B}"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810021" y="-56162"/>
            <a:ext cx="10515600" cy="1091821"/>
          </a:xfrm>
        </p:spPr>
        <p:txBody>
          <a:bodyP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47411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B770D2-687E-4DF2-AEE8-FB94A2B7F5C8}"/>
              </a:ext>
            </a:extLst>
          </p:cNvPr>
          <p:cNvSpPr/>
          <p:nvPr userDrawn="1"/>
        </p:nvSpPr>
        <p:spPr>
          <a:xfrm>
            <a:off x="0" y="-56162"/>
            <a:ext cx="12192000" cy="1091821"/>
          </a:xfrm>
          <a:prstGeom prst="rect">
            <a:avLst/>
          </a:prstGeom>
          <a:solidFill>
            <a:srgbClr val="7674A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635577"/>
            <a:ext cx="10515600" cy="4351338"/>
          </a:xfrm>
        </p:spPr>
        <p:txBody>
          <a:bodyPr/>
          <a:lstStyle>
            <a:lvl1pPr marL="349250" indent="-349250">
              <a:spcBef>
                <a:spcPts val="1200"/>
              </a:spcBef>
              <a:buClr>
                <a:srgbClr val="662D91"/>
              </a:buClr>
              <a:buSzPct val="110000"/>
              <a:defRPr/>
            </a:lvl1pPr>
            <a:lvl2pPr marL="685800" indent="-228600">
              <a:spcBef>
                <a:spcPts val="600"/>
              </a:spcBef>
              <a:buClr>
                <a:srgbClr val="662D91"/>
              </a:buClr>
              <a:buFont typeface="Calibri" panose="020F0502020204030204" pitchFamily="34" charset="0"/>
              <a:buChar char="‒"/>
              <a:defRPr>
                <a:latin typeface="+mj-lt"/>
              </a:defRPr>
            </a:lvl2pPr>
            <a:lvl3pPr marL="1143000" indent="-228600">
              <a:buClr>
                <a:srgbClr val="662D91"/>
              </a:buClr>
              <a:buFont typeface="Calibri" panose="020F0502020204030204" pitchFamily="34" charset="0"/>
              <a:buChar char="‐"/>
              <a:defRPr>
                <a:latin typeface="+mj-lt"/>
              </a:defRPr>
            </a:lvl3pPr>
            <a:lvl4pPr>
              <a:buClr>
                <a:srgbClr val="662D91"/>
              </a:buClr>
              <a:defRPr>
                <a:latin typeface="+mj-lt"/>
              </a:defRPr>
            </a:lvl4pPr>
            <a:lvl5pPr>
              <a:buClr>
                <a:srgbClr val="662D91"/>
              </a:buCl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21267" y="6369052"/>
            <a:ext cx="2743200" cy="365125"/>
          </a:xfrm>
        </p:spPr>
        <p:txBody>
          <a:bodyPr/>
          <a:lstStyle/>
          <a:p>
            <a:fld id="{A5683967-4355-4AAC-91AA-986672A31271}" type="datetime1">
              <a:rPr lang="en-US" smtClean="0">
                <a:solidFill>
                  <a:prstClr val="black">
                    <a:tint val="75000"/>
                  </a:prstClr>
                </a:solidFill>
              </a:rPr>
              <a:pPr/>
              <a:t>11/18/2020</a:t>
            </a:fld>
            <a:endParaRPr lang="en-US">
              <a:solidFill>
                <a:prstClr val="black">
                  <a:tint val="75000"/>
                </a:prstClr>
              </a:solidFill>
            </a:endParaRPr>
          </a:p>
        </p:txBody>
      </p:sp>
      <p:sp>
        <p:nvSpPr>
          <p:cNvPr id="5" name="Footer Placeholder 4"/>
          <p:cNvSpPr>
            <a:spLocks noGrp="1"/>
          </p:cNvSpPr>
          <p:nvPr>
            <p:ph type="ftr" sz="quarter" idx="11"/>
          </p:nvPr>
        </p:nvSpPr>
        <p:spPr>
          <a:xfrm>
            <a:off x="4021667" y="6369052"/>
            <a:ext cx="4114800" cy="365125"/>
          </a:xfr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9539111" y="6369052"/>
            <a:ext cx="894643" cy="365125"/>
          </a:xfrm>
        </p:spPr>
        <p:txBody>
          <a:bodyPr/>
          <a:lstStyle/>
          <a:p>
            <a:fld id="{E0F19409-9AF1-46B8-9EB3-A1BE50C17F7B}"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810021" y="-56162"/>
            <a:ext cx="10515600" cy="1091821"/>
          </a:xfrm>
        </p:spPr>
        <p:txBody>
          <a:bodyP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3143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1B770D2-687E-4DF2-AEE8-FB94A2B7F5C8}"/>
              </a:ext>
            </a:extLst>
          </p:cNvPr>
          <p:cNvSpPr/>
          <p:nvPr userDrawn="1"/>
        </p:nvSpPr>
        <p:spPr>
          <a:xfrm>
            <a:off x="0" y="-56162"/>
            <a:ext cx="12192000" cy="1091821"/>
          </a:xfrm>
          <a:prstGeom prst="rect">
            <a:avLst/>
          </a:prstGeom>
          <a:solidFill>
            <a:srgbClr val="92298C"/>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635577"/>
            <a:ext cx="10515600" cy="4351338"/>
          </a:xfrm>
        </p:spPr>
        <p:txBody>
          <a:bodyPr/>
          <a:lstStyle>
            <a:lvl1pPr marL="349250" indent="-349250">
              <a:spcBef>
                <a:spcPts val="1200"/>
              </a:spcBef>
              <a:buClr>
                <a:srgbClr val="662D91"/>
              </a:buClr>
              <a:buSzPct val="110000"/>
              <a:defRPr/>
            </a:lvl1pPr>
            <a:lvl2pPr marL="685800" indent="-228600">
              <a:spcBef>
                <a:spcPts val="600"/>
              </a:spcBef>
              <a:buClr>
                <a:srgbClr val="662D91"/>
              </a:buClr>
              <a:buFont typeface="Calibri" panose="020F0502020204030204" pitchFamily="34" charset="0"/>
              <a:buChar char="‒"/>
              <a:defRPr>
                <a:latin typeface="+mj-lt"/>
              </a:defRPr>
            </a:lvl2pPr>
            <a:lvl3pPr marL="1143000" indent="-228600">
              <a:buClr>
                <a:srgbClr val="662D91"/>
              </a:buClr>
              <a:buFont typeface="Calibri" panose="020F0502020204030204" pitchFamily="34" charset="0"/>
              <a:buChar char="‐"/>
              <a:defRPr>
                <a:latin typeface="+mj-lt"/>
              </a:defRPr>
            </a:lvl3pPr>
            <a:lvl4pPr>
              <a:buClr>
                <a:srgbClr val="662D91"/>
              </a:buClr>
              <a:defRPr>
                <a:latin typeface="+mj-lt"/>
              </a:defRPr>
            </a:lvl4pPr>
            <a:lvl5pPr>
              <a:buClr>
                <a:srgbClr val="662D91"/>
              </a:buCl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21267" y="6369052"/>
            <a:ext cx="2743200" cy="365125"/>
          </a:xfrm>
        </p:spPr>
        <p:txBody>
          <a:bodyPr/>
          <a:lstStyle/>
          <a:p>
            <a:fld id="{A5683967-4355-4AAC-91AA-986672A31271}" type="datetime1">
              <a:rPr lang="en-US" smtClean="0">
                <a:solidFill>
                  <a:prstClr val="black">
                    <a:tint val="75000"/>
                  </a:prstClr>
                </a:solidFill>
              </a:rPr>
              <a:pPr/>
              <a:t>11/18/2020</a:t>
            </a:fld>
            <a:endParaRPr lang="en-US">
              <a:solidFill>
                <a:prstClr val="black">
                  <a:tint val="75000"/>
                </a:prstClr>
              </a:solidFill>
            </a:endParaRPr>
          </a:p>
        </p:txBody>
      </p:sp>
      <p:sp>
        <p:nvSpPr>
          <p:cNvPr id="5" name="Footer Placeholder 4"/>
          <p:cNvSpPr>
            <a:spLocks noGrp="1"/>
          </p:cNvSpPr>
          <p:nvPr>
            <p:ph type="ftr" sz="quarter" idx="11"/>
          </p:nvPr>
        </p:nvSpPr>
        <p:spPr>
          <a:xfrm>
            <a:off x="4021667" y="6369052"/>
            <a:ext cx="4114800" cy="365125"/>
          </a:xfrm>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9539111" y="6369052"/>
            <a:ext cx="894643" cy="365125"/>
          </a:xfrm>
        </p:spPr>
        <p:txBody>
          <a:bodyPr/>
          <a:lstStyle/>
          <a:p>
            <a:fld id="{E0F19409-9AF1-46B8-9EB3-A1BE50C17F7B}"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a:xfrm>
            <a:off x="810021" y="-56162"/>
            <a:ext cx="10515600" cy="1091821"/>
          </a:xfrm>
        </p:spPr>
        <p:txBody>
          <a:bodyPr>
            <a:normAutofit/>
          </a:bodyPr>
          <a:lstStyle>
            <a:lvl1pPr>
              <a:defRPr sz="4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332741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35478-8785-4A2C-A0AD-7351C0FB6AB3}" type="datetimeFigureOut">
              <a:rPr lang="en-US" smtClean="0"/>
              <a:t>11/18/2020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19409-9AF1-46B8-9EB3-A1BE50C17F7B}" type="slidenum">
              <a:rPr lang="en-US" smtClean="0"/>
              <a:t>‹#›</a:t>
            </a:fld>
            <a:endParaRPr lang="en-US"/>
          </a:p>
        </p:txBody>
      </p:sp>
    </p:spTree>
    <p:extLst>
      <p:ext uri="{BB962C8B-B14F-4D97-AF65-F5344CB8AC3E}">
        <p14:creationId xmlns:p14="http://schemas.microsoft.com/office/powerpoint/2010/main" val="100375888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4382" y="2697312"/>
            <a:ext cx="11063235" cy="1213016"/>
          </a:xfrm>
        </p:spPr>
        <p:txBody>
          <a:bodyPr>
            <a:normAutofit fontScale="90000"/>
          </a:bodyPr>
          <a:lstStyle/>
          <a:p>
            <a:r>
              <a:rPr lang="en-US" dirty="0"/>
              <a:t>Using the </a:t>
            </a:r>
            <a:r>
              <a:rPr lang="en-US" dirty="0" err="1"/>
              <a:t>HEAlthy</a:t>
            </a:r>
            <a:r>
              <a:rPr lang="en-US" dirty="0"/>
              <a:t> Relationship Assessment Tool (HEART)</a:t>
            </a:r>
            <a:br>
              <a:rPr lang="en-US" b="1" dirty="0"/>
            </a:br>
            <a:r>
              <a:rPr lang="en-US" b="1" dirty="0">
                <a:latin typeface="+mn-lt"/>
              </a:rPr>
              <a:t>Training Presentation H.24</a:t>
            </a:r>
          </a:p>
        </p:txBody>
      </p:sp>
    </p:spTree>
    <p:extLst>
      <p:ext uri="{BB962C8B-B14F-4D97-AF65-F5344CB8AC3E}">
        <p14:creationId xmlns:p14="http://schemas.microsoft.com/office/powerpoint/2010/main" val="447123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and your thoughts?</a:t>
            </a:r>
          </a:p>
        </p:txBody>
      </p:sp>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32332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spcBef>
                <a:spcPts val="1800"/>
              </a:spcBef>
              <a:buNone/>
            </a:pPr>
            <a:r>
              <a:rPr lang="en-US" dirty="0">
                <a:latin typeface="+mj-lt"/>
              </a:rPr>
              <a:t>HEART stands for “</a:t>
            </a:r>
            <a:r>
              <a:rPr lang="en-US" b="1" dirty="0" err="1">
                <a:latin typeface="+mj-lt"/>
              </a:rPr>
              <a:t>HEA</a:t>
            </a:r>
            <a:r>
              <a:rPr lang="en-US" dirty="0" err="1">
                <a:latin typeface="+mj-lt"/>
              </a:rPr>
              <a:t>lthy</a:t>
            </a:r>
            <a:r>
              <a:rPr lang="en-US" dirty="0">
                <a:latin typeface="+mj-lt"/>
              </a:rPr>
              <a:t> </a:t>
            </a:r>
            <a:r>
              <a:rPr lang="en-US" b="1" dirty="0">
                <a:latin typeface="+mj-lt"/>
              </a:rPr>
              <a:t>R</a:t>
            </a:r>
            <a:r>
              <a:rPr lang="en-US" dirty="0">
                <a:latin typeface="+mj-lt"/>
              </a:rPr>
              <a:t>elationship Assessment </a:t>
            </a:r>
            <a:r>
              <a:rPr lang="en-US" b="1" dirty="0">
                <a:latin typeface="+mj-lt"/>
              </a:rPr>
              <a:t>T</a:t>
            </a:r>
            <a:r>
              <a:rPr lang="en-US" dirty="0">
                <a:latin typeface="+mj-lt"/>
              </a:rPr>
              <a:t>ool.” It can be filled out on paper or on a tablet by a lay counselor or suitably trained staff member to sensitively:</a:t>
            </a:r>
          </a:p>
          <a:p>
            <a:pPr>
              <a:spcBef>
                <a:spcPts val="1800"/>
              </a:spcBef>
            </a:pPr>
            <a:r>
              <a:rPr lang="en-US" dirty="0">
                <a:latin typeface="+mj-lt"/>
              </a:rPr>
              <a:t>Understand whether a woman might expect SUPPORT, RESISTANCE, or VIOLENCE from a partner if she uses PrEP</a:t>
            </a:r>
          </a:p>
          <a:p>
            <a:pPr lvl="0">
              <a:spcBef>
                <a:spcPts val="1800"/>
              </a:spcBef>
            </a:pPr>
            <a:r>
              <a:rPr lang="en-US" dirty="0">
                <a:latin typeface="+mj-lt"/>
              </a:rPr>
              <a:t>Determine the type of counseling that can help a woman safely and effectively use PrEP to protect herself against HIV </a:t>
            </a:r>
          </a:p>
          <a:p>
            <a:pPr lvl="0">
              <a:spcBef>
                <a:spcPts val="1800"/>
              </a:spcBef>
            </a:pPr>
            <a:r>
              <a:rPr lang="en-US" dirty="0">
                <a:latin typeface="+mj-lt"/>
              </a:rPr>
              <a:t>Determine a woman’s need for further counseling and support services for intimate partner violence</a:t>
            </a:r>
          </a:p>
        </p:txBody>
      </p:sp>
      <p:sp>
        <p:nvSpPr>
          <p:cNvPr id="2" name="Title 1"/>
          <p:cNvSpPr>
            <a:spLocks noGrp="1"/>
          </p:cNvSpPr>
          <p:nvPr>
            <p:ph type="title"/>
          </p:nvPr>
        </p:nvSpPr>
        <p:spPr/>
        <p:txBody>
          <a:bodyPr/>
          <a:lstStyle/>
          <a:p>
            <a:r>
              <a:rPr lang="en-US" dirty="0"/>
              <a:t>What is the HEART?</a:t>
            </a:r>
          </a:p>
        </p:txBody>
      </p:sp>
    </p:spTree>
    <p:extLst>
      <p:ext uri="{BB962C8B-B14F-4D97-AF65-F5344CB8AC3E}">
        <p14:creationId xmlns:p14="http://schemas.microsoft.com/office/powerpoint/2010/main" val="120635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The HEART has paper- and computer-based versions</a:t>
            </a:r>
          </a:p>
        </p:txBody>
      </p:sp>
      <p:grpSp>
        <p:nvGrpSpPr>
          <p:cNvPr id="8" name="Group 7">
            <a:extLst>
              <a:ext uri="{FF2B5EF4-FFF2-40B4-BE49-F238E27FC236}">
                <a16:creationId xmlns:a16="http://schemas.microsoft.com/office/drawing/2014/main" id="{71FED93C-BEE6-40D5-A40B-85C4ECFEF6A1}"/>
              </a:ext>
            </a:extLst>
          </p:cNvPr>
          <p:cNvGrpSpPr/>
          <p:nvPr/>
        </p:nvGrpSpPr>
        <p:grpSpPr>
          <a:xfrm>
            <a:off x="1038386" y="2874164"/>
            <a:ext cx="5858359" cy="3773712"/>
            <a:chOff x="1038386" y="2874164"/>
            <a:chExt cx="5858359" cy="3773712"/>
          </a:xfrm>
        </p:grpSpPr>
        <p:sp>
          <p:nvSpPr>
            <p:cNvPr id="5" name="Rectangle 4">
              <a:extLst>
                <a:ext uri="{FF2B5EF4-FFF2-40B4-BE49-F238E27FC236}">
                  <a16:creationId xmlns:a16="http://schemas.microsoft.com/office/drawing/2014/main" id="{7BD11F03-CC9C-432C-B49C-2B754D30C7DB}"/>
                </a:ext>
              </a:extLst>
            </p:cNvPr>
            <p:cNvSpPr/>
            <p:nvPr/>
          </p:nvSpPr>
          <p:spPr>
            <a:xfrm>
              <a:off x="1038386" y="2874164"/>
              <a:ext cx="5858359" cy="3773712"/>
            </a:xfrm>
            <a:prstGeom prst="rect">
              <a:avLst/>
            </a:prstGeom>
            <a:solidFill>
              <a:schemeClr val="bg1"/>
            </a:solidFill>
            <a:ln w="3175">
              <a:solidFill>
                <a:srgbClr val="E1D6E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4" descr="A screenshot of a cell phone&#10;&#10;Description automatically generated">
              <a:extLst>
                <a:ext uri="{FF2B5EF4-FFF2-40B4-BE49-F238E27FC236}">
                  <a16:creationId xmlns:a16="http://schemas.microsoft.com/office/drawing/2014/main" id="{CE4BA223-98EA-425C-8842-8172800C2B1A}"/>
                </a:ext>
              </a:extLst>
            </p:cNvPr>
            <p:cNvPicPr>
              <a:picLocks noChangeAspect="1"/>
            </p:cNvPicPr>
            <p:nvPr/>
          </p:nvPicPr>
          <p:blipFill rotWithShape="1">
            <a:blip r:embed="rId3"/>
            <a:srcRect b="3512"/>
            <a:stretch/>
          </p:blipFill>
          <p:spPr>
            <a:xfrm>
              <a:off x="1280251" y="2996624"/>
              <a:ext cx="5447945" cy="3641204"/>
            </a:xfrm>
            <a:prstGeom prst="rect">
              <a:avLst/>
            </a:prstGeom>
          </p:spPr>
        </p:pic>
      </p:grpSp>
      <p:pic>
        <p:nvPicPr>
          <p:cNvPr id="6" name="Picture 7" descr="A close up of a logo&#10;&#10;Description automatically generated">
            <a:extLst>
              <a:ext uri="{FF2B5EF4-FFF2-40B4-BE49-F238E27FC236}">
                <a16:creationId xmlns:a16="http://schemas.microsoft.com/office/drawing/2014/main" id="{F0893A2A-E101-46BD-B5A2-B794FA9F3F47}"/>
              </a:ext>
            </a:extLst>
          </p:cNvPr>
          <p:cNvPicPr>
            <a:picLocks noChangeAspect="1"/>
          </p:cNvPicPr>
          <p:nvPr/>
        </p:nvPicPr>
        <p:blipFill>
          <a:blip r:embed="rId4"/>
          <a:stretch>
            <a:fillRect/>
          </a:stretch>
        </p:blipFill>
        <p:spPr>
          <a:xfrm>
            <a:off x="810021" y="1211983"/>
            <a:ext cx="4719955" cy="1485856"/>
          </a:xfrm>
          <a:prstGeom prst="rect">
            <a:avLst/>
          </a:prstGeom>
        </p:spPr>
      </p:pic>
      <p:pic>
        <p:nvPicPr>
          <p:cNvPr id="2" name="Picture 1">
            <a:extLst>
              <a:ext uri="{FF2B5EF4-FFF2-40B4-BE49-F238E27FC236}">
                <a16:creationId xmlns:a16="http://schemas.microsoft.com/office/drawing/2014/main" id="{7751F157-7BC7-44FB-9A71-B4129ADD1E17}"/>
              </a:ext>
            </a:extLst>
          </p:cNvPr>
          <p:cNvPicPr>
            <a:picLocks noChangeAspect="1"/>
          </p:cNvPicPr>
          <p:nvPr/>
        </p:nvPicPr>
        <p:blipFill>
          <a:blip r:embed="rId5"/>
          <a:stretch>
            <a:fillRect/>
          </a:stretch>
        </p:blipFill>
        <p:spPr>
          <a:xfrm>
            <a:off x="7546507" y="1755751"/>
            <a:ext cx="3365242" cy="4053385"/>
          </a:xfrm>
          <a:prstGeom prst="rect">
            <a:avLst/>
          </a:prstGeom>
        </p:spPr>
      </p:pic>
    </p:spTree>
    <p:extLst>
      <p:ext uri="{BB962C8B-B14F-4D97-AF65-F5344CB8AC3E}">
        <p14:creationId xmlns:p14="http://schemas.microsoft.com/office/powerpoint/2010/main" val="154620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635577"/>
            <a:ext cx="10515599" cy="4957728"/>
          </a:xfrm>
        </p:spPr>
        <p:txBody>
          <a:bodyPr>
            <a:normAutofit fontScale="92500" lnSpcReduction="10000"/>
          </a:bodyPr>
          <a:lstStyle/>
          <a:p>
            <a:pPr marL="0" indent="0">
              <a:buNone/>
            </a:pPr>
            <a:r>
              <a:rPr lang="en-US" dirty="0"/>
              <a:t>What you will notice first:</a:t>
            </a:r>
          </a:p>
          <a:p>
            <a:r>
              <a:rPr lang="en-US" dirty="0"/>
              <a:t>Simple instructions for you, including asking clients to think about their main sexual or intimate partner when responding to questions</a:t>
            </a:r>
          </a:p>
          <a:p>
            <a:r>
              <a:rPr lang="en-US" dirty="0"/>
              <a:t>Visual diagram to guide responses that can be shared with clients </a:t>
            </a:r>
          </a:p>
          <a:p>
            <a:r>
              <a:rPr lang="en-US" dirty="0"/>
              <a:t>Five sections that cover: (1) traditional values, (2) partner support, </a:t>
            </a:r>
            <a:br>
              <a:rPr lang="en-US" dirty="0"/>
            </a:br>
            <a:r>
              <a:rPr lang="en-US" dirty="0"/>
              <a:t>(3) partner abuse and control, (4) partner resistance to HIV prevention, and (5) HIV prevention readiness</a:t>
            </a:r>
          </a:p>
          <a:p>
            <a:r>
              <a:rPr lang="en-US" dirty="0"/>
              <a:t>Each section has multiple questions (from 5–10)</a:t>
            </a:r>
          </a:p>
          <a:p>
            <a:r>
              <a:rPr lang="en-US" dirty="0"/>
              <a:t>Some questions are scored from 1–6, while others are scored from 6–1; this will be explained shortly</a:t>
            </a:r>
          </a:p>
          <a:p>
            <a:r>
              <a:rPr lang="en-US" dirty="0"/>
              <a:t>A box on the last page shows how to score each section (on a computer or tablet, scores will calculate automatically)</a:t>
            </a:r>
          </a:p>
        </p:txBody>
      </p:sp>
      <p:sp>
        <p:nvSpPr>
          <p:cNvPr id="2" name="Title 1"/>
          <p:cNvSpPr>
            <a:spLocks noGrp="1"/>
          </p:cNvSpPr>
          <p:nvPr>
            <p:ph type="title"/>
          </p:nvPr>
        </p:nvSpPr>
        <p:spPr/>
        <p:txBody>
          <a:bodyPr/>
          <a:lstStyle/>
          <a:p>
            <a:r>
              <a:rPr lang="en-US" dirty="0"/>
              <a:t>Let’s look at the HEART</a:t>
            </a:r>
          </a:p>
        </p:txBody>
      </p:sp>
    </p:spTree>
    <p:extLst>
      <p:ext uri="{BB962C8B-B14F-4D97-AF65-F5344CB8AC3E}">
        <p14:creationId xmlns:p14="http://schemas.microsoft.com/office/powerpoint/2010/main" val="254607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A close up of a logo&#10;&#10;Description automatically generated">
            <a:extLst>
              <a:ext uri="{FF2B5EF4-FFF2-40B4-BE49-F238E27FC236}">
                <a16:creationId xmlns:a16="http://schemas.microsoft.com/office/drawing/2014/main" id="{1E20EA48-F781-40EF-86A8-D3D3F3630005}"/>
              </a:ext>
            </a:extLst>
          </p:cNvPr>
          <p:cNvPicPr>
            <a:picLocks noGrp="1" noChangeAspect="1"/>
          </p:cNvPicPr>
          <p:nvPr>
            <p:ph idx="1"/>
          </p:nvPr>
        </p:nvPicPr>
        <p:blipFill>
          <a:blip r:embed="rId3"/>
          <a:stretch>
            <a:fillRect/>
          </a:stretch>
        </p:blipFill>
        <p:spPr>
          <a:xfrm>
            <a:off x="693068" y="1851652"/>
            <a:ext cx="7755520" cy="2443622"/>
          </a:xfrm>
        </p:spPr>
      </p:pic>
      <p:sp>
        <p:nvSpPr>
          <p:cNvPr id="2" name="Title 1"/>
          <p:cNvSpPr>
            <a:spLocks noGrp="1"/>
          </p:cNvSpPr>
          <p:nvPr>
            <p:ph type="title"/>
          </p:nvPr>
        </p:nvSpPr>
        <p:spPr/>
        <p:txBody>
          <a:bodyPr/>
          <a:lstStyle/>
          <a:p>
            <a:r>
              <a:rPr lang="en-US" dirty="0"/>
              <a:t>Responses in the HEART</a:t>
            </a:r>
          </a:p>
        </p:txBody>
      </p:sp>
      <p:sp>
        <p:nvSpPr>
          <p:cNvPr id="8" name="TextBox 7"/>
          <p:cNvSpPr txBox="1"/>
          <p:nvPr/>
        </p:nvSpPr>
        <p:spPr>
          <a:xfrm>
            <a:off x="8703480" y="1599877"/>
            <a:ext cx="2622139" cy="1077218"/>
          </a:xfrm>
          <a:prstGeom prst="wedgeRectCallout">
            <a:avLst>
              <a:gd name="adj1" fmla="val -63692"/>
              <a:gd name="adj2" fmla="val -5426"/>
            </a:avLst>
          </a:prstGeom>
          <a:solidFill>
            <a:schemeClr val="bg1"/>
          </a:solidFill>
          <a:ln>
            <a:solidFill>
              <a:srgbClr val="663190"/>
            </a:solidFill>
          </a:ln>
        </p:spPr>
        <p:txBody>
          <a:bodyPr vert="horz" lIns="91440" tIns="45720" rIns="91440" bIns="45720" rtlCol="0" anchor="ctr">
            <a:normAutofit/>
          </a:bodyPr>
          <a:lstStyle>
            <a:defPPr>
              <a:defRPr lang="en-US"/>
            </a:defPPr>
            <a:lvl1pPr indent="0">
              <a:lnSpc>
                <a:spcPct val="90000"/>
              </a:lnSpc>
              <a:spcBef>
                <a:spcPts val="1200"/>
              </a:spcBef>
              <a:buClr>
                <a:srgbClr val="662D91"/>
              </a:buClr>
              <a:buSzPct val="110000"/>
              <a:buFont typeface="Arial" panose="020B0604020202020204" pitchFamily="34" charset="0"/>
              <a:buNone/>
              <a:defRPr sz="2000">
                <a:solidFill>
                  <a:srgbClr val="663190"/>
                </a:solidFill>
              </a:defRPr>
            </a:lvl1pPr>
            <a:lvl2pPr marL="685800" indent="-228600">
              <a:lnSpc>
                <a:spcPct val="90000"/>
              </a:lnSpc>
              <a:spcBef>
                <a:spcPts val="600"/>
              </a:spcBef>
              <a:buClr>
                <a:srgbClr val="662D91"/>
              </a:buClr>
              <a:buFont typeface="Calibri" panose="020F0502020204030204" pitchFamily="34" charset="0"/>
              <a:buChar char="‒"/>
              <a:defRPr sz="2400">
                <a:latin typeface="+mj-lt"/>
              </a:defRPr>
            </a:lvl2pPr>
            <a:lvl3pPr marL="1143000" indent="-228600">
              <a:lnSpc>
                <a:spcPct val="90000"/>
              </a:lnSpc>
              <a:spcBef>
                <a:spcPts val="500"/>
              </a:spcBef>
              <a:buClr>
                <a:srgbClr val="662D91"/>
              </a:buClr>
              <a:buFont typeface="Calibri" panose="020F0502020204030204" pitchFamily="34" charset="0"/>
              <a:buChar char="‐"/>
              <a:defRPr sz="2000">
                <a:latin typeface="+mj-lt"/>
              </a:defRPr>
            </a:lvl3pPr>
            <a:lvl4pPr marL="1600200" indent="-228600">
              <a:lnSpc>
                <a:spcPct val="90000"/>
              </a:lnSpc>
              <a:spcBef>
                <a:spcPts val="500"/>
              </a:spcBef>
              <a:buClr>
                <a:srgbClr val="662D91"/>
              </a:buClr>
              <a:buFont typeface="Arial" panose="020B0604020202020204" pitchFamily="34" charset="0"/>
              <a:buChar char="•"/>
              <a:defRPr>
                <a:latin typeface="+mj-lt"/>
              </a:defRPr>
            </a:lvl4pPr>
            <a:lvl5pPr marL="2057400" indent="-228600">
              <a:lnSpc>
                <a:spcPct val="90000"/>
              </a:lnSpc>
              <a:spcBef>
                <a:spcPts val="500"/>
              </a:spcBef>
              <a:buClr>
                <a:srgbClr val="662D91"/>
              </a:buClr>
              <a:buFont typeface="Arial" panose="020B0604020202020204" pitchFamily="34" charset="0"/>
              <a:buChar char="•"/>
              <a:defRPr>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b="1" dirty="0"/>
              <a:t>FIRST ASK</a:t>
            </a:r>
          </a:p>
          <a:p>
            <a:pPr>
              <a:spcBef>
                <a:spcPts val="600"/>
              </a:spcBef>
            </a:pPr>
            <a:r>
              <a:rPr lang="en-US" dirty="0"/>
              <a:t>“Do you generally Disagree or Agree?”</a:t>
            </a:r>
          </a:p>
        </p:txBody>
      </p:sp>
      <p:sp>
        <p:nvSpPr>
          <p:cNvPr id="12" name="TextBox 11"/>
          <p:cNvSpPr txBox="1"/>
          <p:nvPr/>
        </p:nvSpPr>
        <p:spPr>
          <a:xfrm>
            <a:off x="8703479" y="2890391"/>
            <a:ext cx="2622139" cy="1077218"/>
          </a:xfrm>
          <a:prstGeom prst="wedgeRectCallout">
            <a:avLst>
              <a:gd name="adj1" fmla="val -64123"/>
              <a:gd name="adj2" fmla="val -41500"/>
            </a:avLst>
          </a:prstGeom>
          <a:solidFill>
            <a:schemeClr val="bg1"/>
          </a:solidFill>
          <a:ln>
            <a:solidFill>
              <a:srgbClr val="663190"/>
            </a:solidFill>
          </a:ln>
        </p:spPr>
        <p:txBody>
          <a:bodyPr vert="horz" lIns="91440" tIns="45720" rIns="91440" bIns="45720" rtlCol="0" anchor="ctr">
            <a:normAutofit/>
          </a:bodyPr>
          <a:lstStyle>
            <a:defPPr>
              <a:defRPr lang="en-US"/>
            </a:defPPr>
            <a:lvl1pPr indent="0">
              <a:lnSpc>
                <a:spcPct val="90000"/>
              </a:lnSpc>
              <a:spcBef>
                <a:spcPts val="1200"/>
              </a:spcBef>
              <a:buClr>
                <a:srgbClr val="662D91"/>
              </a:buClr>
              <a:buSzPct val="110000"/>
              <a:buFont typeface="Arial" panose="020B0604020202020204" pitchFamily="34" charset="0"/>
              <a:buNone/>
              <a:defRPr sz="2000">
                <a:solidFill>
                  <a:srgbClr val="663190"/>
                </a:solidFill>
              </a:defRPr>
            </a:lvl1pPr>
            <a:lvl2pPr marL="685800" indent="-228600">
              <a:lnSpc>
                <a:spcPct val="90000"/>
              </a:lnSpc>
              <a:spcBef>
                <a:spcPts val="600"/>
              </a:spcBef>
              <a:buClr>
                <a:srgbClr val="662D91"/>
              </a:buClr>
              <a:buFont typeface="Calibri" panose="020F0502020204030204" pitchFamily="34" charset="0"/>
              <a:buChar char="‒"/>
              <a:defRPr sz="2400">
                <a:latin typeface="+mj-lt"/>
              </a:defRPr>
            </a:lvl2pPr>
            <a:lvl3pPr marL="1143000" indent="-228600">
              <a:lnSpc>
                <a:spcPct val="90000"/>
              </a:lnSpc>
              <a:spcBef>
                <a:spcPts val="500"/>
              </a:spcBef>
              <a:buClr>
                <a:srgbClr val="662D91"/>
              </a:buClr>
              <a:buFont typeface="Calibri" panose="020F0502020204030204" pitchFamily="34" charset="0"/>
              <a:buChar char="‐"/>
              <a:defRPr sz="2000">
                <a:latin typeface="+mj-lt"/>
              </a:defRPr>
            </a:lvl3pPr>
            <a:lvl4pPr marL="1600200" indent="-228600">
              <a:lnSpc>
                <a:spcPct val="90000"/>
              </a:lnSpc>
              <a:spcBef>
                <a:spcPts val="500"/>
              </a:spcBef>
              <a:buClr>
                <a:srgbClr val="662D91"/>
              </a:buClr>
              <a:buFont typeface="Arial" panose="020B0604020202020204" pitchFamily="34" charset="0"/>
              <a:buChar char="•"/>
              <a:defRPr>
                <a:latin typeface="+mj-lt"/>
              </a:defRPr>
            </a:lvl4pPr>
            <a:lvl5pPr marL="2057400" indent="-228600">
              <a:lnSpc>
                <a:spcPct val="90000"/>
              </a:lnSpc>
              <a:spcBef>
                <a:spcPts val="500"/>
              </a:spcBef>
              <a:buClr>
                <a:srgbClr val="662D91"/>
              </a:buClr>
              <a:buFont typeface="Arial" panose="020B0604020202020204" pitchFamily="34" charset="0"/>
              <a:buChar char="•"/>
              <a:defRPr>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b="1" dirty="0"/>
              <a:t>THEN ASK</a:t>
            </a:r>
          </a:p>
          <a:p>
            <a:pPr>
              <a:spcBef>
                <a:spcPts val="600"/>
              </a:spcBef>
            </a:pPr>
            <a:r>
              <a:rPr lang="en-US" dirty="0"/>
              <a:t>“How much? A lot, somewhat, </a:t>
            </a:r>
            <a:r>
              <a:rPr lang="en-US"/>
              <a:t>or a little</a:t>
            </a:r>
            <a:r>
              <a:rPr lang="en-US" dirty="0"/>
              <a:t>?”</a:t>
            </a:r>
          </a:p>
        </p:txBody>
      </p:sp>
    </p:spTree>
    <p:extLst>
      <p:ext uri="{BB962C8B-B14F-4D97-AF65-F5344CB8AC3E}">
        <p14:creationId xmlns:p14="http://schemas.microsoft.com/office/powerpoint/2010/main" val="34319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Some items are worded positively; others are not </a:t>
            </a:r>
          </a:p>
        </p:txBody>
      </p:sp>
      <p:sp>
        <p:nvSpPr>
          <p:cNvPr id="7" name="Rectangle 6"/>
          <p:cNvSpPr/>
          <p:nvPr/>
        </p:nvSpPr>
        <p:spPr>
          <a:xfrm>
            <a:off x="9412660" y="2843712"/>
            <a:ext cx="2385934" cy="1091821"/>
          </a:xfrm>
          <a:prstGeom prst="rect">
            <a:avLst/>
          </a:prstGeom>
          <a:solidFill>
            <a:schemeClr val="bg1"/>
          </a:solidFill>
          <a:ln>
            <a:solidFill>
              <a:srgbClr val="663190"/>
            </a:solidFill>
          </a:ln>
        </p:spPr>
        <p:txBody>
          <a:bodyPr vert="horz" lIns="91440" tIns="91440" rIns="91440" bIns="45720" rtlCol="0" anchor="ctr">
            <a:noAutofit/>
          </a:bodyPr>
          <a:lstStyle/>
          <a:p>
            <a:pPr>
              <a:lnSpc>
                <a:spcPct val="90000"/>
              </a:lnSpc>
              <a:spcBef>
                <a:spcPts val="1200"/>
              </a:spcBef>
              <a:buClr>
                <a:srgbClr val="662D91"/>
              </a:buClr>
              <a:buSzPct val="110000"/>
            </a:pPr>
            <a:r>
              <a:rPr lang="en-US" sz="2000" b="1" dirty="0">
                <a:solidFill>
                  <a:srgbClr val="663190"/>
                </a:solidFill>
              </a:rPr>
              <a:t>Rows 2–5 are scored 6 (disagree a lot) to 1 (agree a lot)</a:t>
            </a:r>
          </a:p>
        </p:txBody>
      </p:sp>
      <p:sp>
        <p:nvSpPr>
          <p:cNvPr id="9" name="Rectangle 8"/>
          <p:cNvSpPr/>
          <p:nvPr/>
        </p:nvSpPr>
        <p:spPr>
          <a:xfrm>
            <a:off x="9412660" y="4223209"/>
            <a:ext cx="2385934" cy="1214423"/>
          </a:xfrm>
          <a:prstGeom prst="rect">
            <a:avLst/>
          </a:prstGeom>
          <a:solidFill>
            <a:schemeClr val="bg1"/>
          </a:solidFill>
          <a:ln>
            <a:solidFill>
              <a:srgbClr val="663190"/>
            </a:solidFill>
          </a:ln>
        </p:spPr>
        <p:txBody>
          <a:bodyPr vert="horz" lIns="91440" tIns="91440" rIns="91440" bIns="45720" rtlCol="0" anchor="ctr">
            <a:normAutofit lnSpcReduction="10000"/>
          </a:bodyPr>
          <a:lstStyle/>
          <a:p>
            <a:pPr>
              <a:lnSpc>
                <a:spcPct val="90000"/>
              </a:lnSpc>
              <a:spcBef>
                <a:spcPts val="1200"/>
              </a:spcBef>
              <a:buClr>
                <a:srgbClr val="662D91"/>
              </a:buClr>
              <a:buSzPct val="110000"/>
            </a:pPr>
            <a:r>
              <a:rPr lang="en-US" sz="2000" b="1" dirty="0">
                <a:solidFill>
                  <a:srgbClr val="663190"/>
                </a:solidFill>
              </a:rPr>
              <a:t>Rows 1 and 6 are scored from 1 (disagree a lot) to 6 (agree a lot)</a:t>
            </a:r>
          </a:p>
        </p:txBody>
      </p:sp>
      <p:grpSp>
        <p:nvGrpSpPr>
          <p:cNvPr id="6" name="Group 5">
            <a:extLst>
              <a:ext uri="{FF2B5EF4-FFF2-40B4-BE49-F238E27FC236}">
                <a16:creationId xmlns:a16="http://schemas.microsoft.com/office/drawing/2014/main" id="{F4AB317D-B45A-442C-A294-8DA15F65FF55}"/>
              </a:ext>
            </a:extLst>
          </p:cNvPr>
          <p:cNvGrpSpPr/>
          <p:nvPr/>
        </p:nvGrpSpPr>
        <p:grpSpPr>
          <a:xfrm>
            <a:off x="393406" y="1531088"/>
            <a:ext cx="8803758" cy="4253024"/>
            <a:chOff x="393406" y="1531088"/>
            <a:chExt cx="8803758" cy="4253024"/>
          </a:xfrm>
        </p:grpSpPr>
        <p:sp>
          <p:nvSpPr>
            <p:cNvPr id="5" name="Rectangle 4">
              <a:extLst>
                <a:ext uri="{FF2B5EF4-FFF2-40B4-BE49-F238E27FC236}">
                  <a16:creationId xmlns:a16="http://schemas.microsoft.com/office/drawing/2014/main" id="{7B0D0E68-E9CB-476C-A427-14A87D93E1F8}"/>
                </a:ext>
              </a:extLst>
            </p:cNvPr>
            <p:cNvSpPr/>
            <p:nvPr/>
          </p:nvSpPr>
          <p:spPr>
            <a:xfrm>
              <a:off x="393406" y="1531088"/>
              <a:ext cx="8803758" cy="4253024"/>
            </a:xfrm>
            <a:prstGeom prst="rect">
              <a:avLst/>
            </a:prstGeom>
            <a:solidFill>
              <a:schemeClr val="bg1"/>
            </a:solidFill>
            <a:ln w="3175">
              <a:solidFill>
                <a:srgbClr val="E1D6E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3" descr="A screenshot of a cell phone&#10;&#10;Description automatically generated">
              <a:extLst>
                <a:ext uri="{FF2B5EF4-FFF2-40B4-BE49-F238E27FC236}">
                  <a16:creationId xmlns:a16="http://schemas.microsoft.com/office/drawing/2014/main" id="{36709E1F-72D8-4A3A-BF54-CB683FBBB4D2}"/>
                </a:ext>
              </a:extLst>
            </p:cNvPr>
            <p:cNvPicPr>
              <a:picLocks noChangeAspect="1"/>
            </p:cNvPicPr>
            <p:nvPr/>
          </p:nvPicPr>
          <p:blipFill>
            <a:blip r:embed="rId3"/>
            <a:stretch>
              <a:fillRect/>
            </a:stretch>
          </p:blipFill>
          <p:spPr>
            <a:xfrm>
              <a:off x="494232" y="1625962"/>
              <a:ext cx="8597069" cy="4003649"/>
            </a:xfrm>
            <a:prstGeom prst="rect">
              <a:avLst/>
            </a:prstGeom>
          </p:spPr>
        </p:pic>
      </p:grpSp>
    </p:spTree>
    <p:extLst>
      <p:ext uri="{BB962C8B-B14F-4D97-AF65-F5344CB8AC3E}">
        <p14:creationId xmlns:p14="http://schemas.microsoft.com/office/powerpoint/2010/main" val="336479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Filling out the form</a:t>
            </a:r>
          </a:p>
        </p:txBody>
      </p:sp>
      <p:sp>
        <p:nvSpPr>
          <p:cNvPr id="16" name="TextBox 15"/>
          <p:cNvSpPr txBox="1"/>
          <p:nvPr/>
        </p:nvSpPr>
        <p:spPr>
          <a:xfrm>
            <a:off x="8642702" y="2174506"/>
            <a:ext cx="3076430" cy="3045209"/>
          </a:xfrm>
          <a:prstGeom prst="rect">
            <a:avLst/>
          </a:prstGeom>
          <a:solidFill>
            <a:schemeClr val="bg1"/>
          </a:solidFill>
          <a:ln>
            <a:solidFill>
              <a:srgbClr val="663190"/>
            </a:solidFill>
          </a:ln>
        </p:spPr>
        <p:txBody>
          <a:bodyPr vert="horz" lIns="91440" tIns="91440" rIns="91440" bIns="45720" rtlCol="0" anchor="ctr">
            <a:normAutofit fontScale="92500" lnSpcReduction="10000"/>
          </a:bodyPr>
          <a:lstStyle>
            <a:defPPr>
              <a:defRPr lang="en-US"/>
            </a:defPPr>
            <a:lvl1pPr>
              <a:lnSpc>
                <a:spcPct val="90000"/>
              </a:lnSpc>
              <a:spcBef>
                <a:spcPts val="1200"/>
              </a:spcBef>
              <a:buClr>
                <a:srgbClr val="662D91"/>
              </a:buClr>
              <a:buSzPct val="110000"/>
              <a:defRPr sz="2000" b="1">
                <a:solidFill>
                  <a:srgbClr val="663190"/>
                </a:solidFill>
              </a:defRPr>
            </a:lvl1pPr>
          </a:lstStyle>
          <a:p>
            <a:pPr marL="339725" indent="-339725">
              <a:buFont typeface="+mj-lt"/>
              <a:buAutoNum type="arabicPeriod"/>
            </a:pPr>
            <a:r>
              <a:rPr lang="en-US" b="0" dirty="0">
                <a:solidFill>
                  <a:schemeClr val="tx1"/>
                </a:solidFill>
              </a:rPr>
              <a:t>Based on the client’s response, circle the score</a:t>
            </a:r>
          </a:p>
          <a:p>
            <a:pPr marL="339725" indent="-339725">
              <a:buFont typeface="+mj-lt"/>
              <a:buAutoNum type="arabicPeriod"/>
            </a:pPr>
            <a:r>
              <a:rPr lang="en-US" b="0" dirty="0">
                <a:solidFill>
                  <a:schemeClr val="tx1"/>
                </a:solidFill>
              </a:rPr>
              <a:t>Write the score for each item in the last column</a:t>
            </a:r>
          </a:p>
          <a:p>
            <a:pPr marL="339725" indent="-339725">
              <a:buFont typeface="+mj-lt"/>
              <a:buAutoNum type="arabicPeriod"/>
            </a:pPr>
            <a:r>
              <a:rPr lang="en-US" b="0" dirty="0">
                <a:solidFill>
                  <a:schemeClr val="tx1"/>
                </a:solidFill>
              </a:rPr>
              <a:t>If someone refuses to answer a question, leave it blank*</a:t>
            </a:r>
          </a:p>
          <a:p>
            <a:pPr marL="339725" indent="-339725">
              <a:buFont typeface="+mj-lt"/>
              <a:buAutoNum type="arabicPeriod"/>
            </a:pPr>
            <a:r>
              <a:rPr lang="en-US" b="0" dirty="0">
                <a:solidFill>
                  <a:schemeClr val="tx1"/>
                </a:solidFill>
              </a:rPr>
              <a:t>Add all scores for the TOTAL SCORE for each section</a:t>
            </a:r>
          </a:p>
        </p:txBody>
      </p:sp>
      <p:grpSp>
        <p:nvGrpSpPr>
          <p:cNvPr id="7" name="Group 6">
            <a:extLst>
              <a:ext uri="{FF2B5EF4-FFF2-40B4-BE49-F238E27FC236}">
                <a16:creationId xmlns:a16="http://schemas.microsoft.com/office/drawing/2014/main" id="{784DAC20-4E96-4111-B06A-CC1151A1F131}"/>
              </a:ext>
            </a:extLst>
          </p:cNvPr>
          <p:cNvGrpSpPr/>
          <p:nvPr/>
        </p:nvGrpSpPr>
        <p:grpSpPr>
          <a:xfrm>
            <a:off x="372140" y="1360967"/>
            <a:ext cx="8048845" cy="4476307"/>
            <a:chOff x="372140" y="1360967"/>
            <a:chExt cx="8048845" cy="4476307"/>
          </a:xfrm>
        </p:grpSpPr>
        <p:sp>
          <p:nvSpPr>
            <p:cNvPr id="6" name="Rectangle 5">
              <a:extLst>
                <a:ext uri="{FF2B5EF4-FFF2-40B4-BE49-F238E27FC236}">
                  <a16:creationId xmlns:a16="http://schemas.microsoft.com/office/drawing/2014/main" id="{C8204F03-1C23-4E62-A61D-6C1B920ECAC4}"/>
                </a:ext>
              </a:extLst>
            </p:cNvPr>
            <p:cNvSpPr/>
            <p:nvPr/>
          </p:nvSpPr>
          <p:spPr>
            <a:xfrm>
              <a:off x="372140" y="1360967"/>
              <a:ext cx="8048845" cy="4476307"/>
            </a:xfrm>
            <a:prstGeom prst="rect">
              <a:avLst/>
            </a:prstGeom>
            <a:solidFill>
              <a:schemeClr val="bg1"/>
            </a:solidFill>
            <a:ln w="3175">
              <a:solidFill>
                <a:srgbClr val="E1D6EA"/>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5" descr="A screenshot of a cell phone&#10;&#10;Description automatically generated">
              <a:extLst>
                <a:ext uri="{FF2B5EF4-FFF2-40B4-BE49-F238E27FC236}">
                  <a16:creationId xmlns:a16="http://schemas.microsoft.com/office/drawing/2014/main" id="{9532539E-01AD-4952-A6CB-96F82D02EBFD}"/>
                </a:ext>
              </a:extLst>
            </p:cNvPr>
            <p:cNvPicPr>
              <a:picLocks noChangeAspect="1"/>
            </p:cNvPicPr>
            <p:nvPr/>
          </p:nvPicPr>
          <p:blipFill>
            <a:blip r:embed="rId3"/>
            <a:stretch>
              <a:fillRect/>
            </a:stretch>
          </p:blipFill>
          <p:spPr>
            <a:xfrm>
              <a:off x="472868" y="1435728"/>
              <a:ext cx="7863555" cy="4250041"/>
            </a:xfrm>
            <a:prstGeom prst="rect">
              <a:avLst/>
            </a:prstGeom>
          </p:spPr>
        </p:pic>
        <p:sp>
          <p:nvSpPr>
            <p:cNvPr id="5" name="Oval 4"/>
            <p:cNvSpPr/>
            <p:nvPr/>
          </p:nvSpPr>
          <p:spPr>
            <a:xfrm>
              <a:off x="5821256" y="2822787"/>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310026" y="3119324"/>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31608" y="3427189"/>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29567" y="3728526"/>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821256" y="4173438"/>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829567" y="4783818"/>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826154" y="5088131"/>
              <a:ext cx="245659" cy="218364"/>
            </a:xfrm>
            <a:prstGeom prst="ellipse">
              <a:avLst/>
            </a:prstGeom>
            <a:noFill/>
            <a:ln w="28575">
              <a:solidFill>
                <a:srgbClr val="662D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782788" y="2798405"/>
              <a:ext cx="409432" cy="323165"/>
            </a:xfrm>
            <a:prstGeom prst="rect">
              <a:avLst/>
            </a:prstGeom>
            <a:noFill/>
          </p:spPr>
          <p:txBody>
            <a:bodyPr wrap="square" rtlCol="0">
              <a:spAutoFit/>
            </a:bodyPr>
            <a:lstStyle/>
            <a:p>
              <a:pPr algn="ctr"/>
              <a:r>
                <a:rPr lang="en-US" sz="1500" b="1" dirty="0">
                  <a:solidFill>
                    <a:srgbClr val="662D91"/>
                  </a:solidFill>
                  <a:latin typeface="+mj-lt"/>
                </a:rPr>
                <a:t>3</a:t>
              </a:r>
            </a:p>
          </p:txBody>
        </p:sp>
        <p:sp>
          <p:nvSpPr>
            <p:cNvPr id="31" name="TextBox 30"/>
            <p:cNvSpPr txBox="1"/>
            <p:nvPr/>
          </p:nvSpPr>
          <p:spPr>
            <a:xfrm>
              <a:off x="7782788" y="3082266"/>
              <a:ext cx="409432" cy="323165"/>
            </a:xfrm>
            <a:prstGeom prst="rect">
              <a:avLst/>
            </a:prstGeom>
            <a:noFill/>
          </p:spPr>
          <p:txBody>
            <a:bodyPr wrap="square" rtlCol="0">
              <a:spAutoFit/>
            </a:bodyPr>
            <a:lstStyle/>
            <a:p>
              <a:pPr algn="ctr"/>
              <a:r>
                <a:rPr lang="en-US" sz="1500" b="1" dirty="0">
                  <a:solidFill>
                    <a:srgbClr val="662D91"/>
                  </a:solidFill>
                  <a:latin typeface="+mj-lt"/>
                </a:rPr>
                <a:t>4</a:t>
              </a:r>
            </a:p>
          </p:txBody>
        </p:sp>
        <p:sp>
          <p:nvSpPr>
            <p:cNvPr id="32" name="TextBox 31"/>
            <p:cNvSpPr txBox="1"/>
            <p:nvPr/>
          </p:nvSpPr>
          <p:spPr>
            <a:xfrm>
              <a:off x="7782788" y="3373946"/>
              <a:ext cx="409432" cy="323165"/>
            </a:xfrm>
            <a:prstGeom prst="rect">
              <a:avLst/>
            </a:prstGeom>
            <a:noFill/>
          </p:spPr>
          <p:txBody>
            <a:bodyPr wrap="square" rtlCol="0">
              <a:spAutoFit/>
            </a:bodyPr>
            <a:lstStyle/>
            <a:p>
              <a:pPr algn="ctr"/>
              <a:r>
                <a:rPr lang="en-US" sz="1500" b="1" dirty="0">
                  <a:solidFill>
                    <a:srgbClr val="662D91"/>
                  </a:solidFill>
                  <a:latin typeface="+mj-lt"/>
                </a:rPr>
                <a:t>5</a:t>
              </a:r>
            </a:p>
          </p:txBody>
        </p:sp>
        <p:sp>
          <p:nvSpPr>
            <p:cNvPr id="33" name="TextBox 32"/>
            <p:cNvSpPr txBox="1"/>
            <p:nvPr/>
          </p:nvSpPr>
          <p:spPr>
            <a:xfrm>
              <a:off x="7782788" y="3776769"/>
              <a:ext cx="409432" cy="323165"/>
            </a:xfrm>
            <a:prstGeom prst="rect">
              <a:avLst/>
            </a:prstGeom>
            <a:noFill/>
          </p:spPr>
          <p:txBody>
            <a:bodyPr wrap="square" rtlCol="0">
              <a:spAutoFit/>
            </a:bodyPr>
            <a:lstStyle/>
            <a:p>
              <a:pPr algn="ctr"/>
              <a:r>
                <a:rPr lang="en-US" sz="1500" b="1" dirty="0">
                  <a:solidFill>
                    <a:srgbClr val="662D91"/>
                  </a:solidFill>
                  <a:latin typeface="+mj-lt"/>
                </a:rPr>
                <a:t>5</a:t>
              </a:r>
            </a:p>
          </p:txBody>
        </p:sp>
        <p:sp>
          <p:nvSpPr>
            <p:cNvPr id="34" name="TextBox 33"/>
            <p:cNvSpPr txBox="1"/>
            <p:nvPr/>
          </p:nvSpPr>
          <p:spPr>
            <a:xfrm>
              <a:off x="7782788" y="4143191"/>
              <a:ext cx="409432" cy="323165"/>
            </a:xfrm>
            <a:prstGeom prst="rect">
              <a:avLst/>
            </a:prstGeom>
            <a:noFill/>
          </p:spPr>
          <p:txBody>
            <a:bodyPr wrap="square" rtlCol="0">
              <a:spAutoFit/>
            </a:bodyPr>
            <a:lstStyle/>
            <a:p>
              <a:pPr algn="ctr"/>
              <a:r>
                <a:rPr lang="en-US" sz="1500" b="1" dirty="0">
                  <a:solidFill>
                    <a:srgbClr val="662D91"/>
                  </a:solidFill>
                  <a:latin typeface="+mj-lt"/>
                </a:rPr>
                <a:t>3</a:t>
              </a:r>
            </a:p>
          </p:txBody>
        </p:sp>
        <p:sp>
          <p:nvSpPr>
            <p:cNvPr id="35" name="TextBox 34"/>
            <p:cNvSpPr txBox="1"/>
            <p:nvPr/>
          </p:nvSpPr>
          <p:spPr>
            <a:xfrm>
              <a:off x="7740060" y="4716929"/>
              <a:ext cx="409432" cy="323165"/>
            </a:xfrm>
            <a:prstGeom prst="rect">
              <a:avLst/>
            </a:prstGeom>
            <a:noFill/>
          </p:spPr>
          <p:txBody>
            <a:bodyPr wrap="square" rtlCol="0">
              <a:spAutoFit/>
            </a:bodyPr>
            <a:lstStyle/>
            <a:p>
              <a:pPr algn="ctr"/>
              <a:r>
                <a:rPr lang="en-US" sz="1500" b="1" dirty="0">
                  <a:solidFill>
                    <a:srgbClr val="662D91"/>
                  </a:solidFill>
                  <a:latin typeface="+mj-lt"/>
                </a:rPr>
                <a:t>5</a:t>
              </a:r>
            </a:p>
          </p:txBody>
        </p:sp>
        <p:sp>
          <p:nvSpPr>
            <p:cNvPr id="36" name="TextBox 35"/>
            <p:cNvSpPr txBox="1"/>
            <p:nvPr/>
          </p:nvSpPr>
          <p:spPr>
            <a:xfrm>
              <a:off x="7740060" y="5043431"/>
              <a:ext cx="409432" cy="323165"/>
            </a:xfrm>
            <a:prstGeom prst="rect">
              <a:avLst/>
            </a:prstGeom>
            <a:noFill/>
          </p:spPr>
          <p:txBody>
            <a:bodyPr wrap="square" rtlCol="0">
              <a:spAutoFit/>
            </a:bodyPr>
            <a:lstStyle/>
            <a:p>
              <a:pPr algn="ctr"/>
              <a:r>
                <a:rPr lang="en-US" sz="1500" b="1" dirty="0">
                  <a:solidFill>
                    <a:srgbClr val="662D91"/>
                  </a:solidFill>
                  <a:latin typeface="+mj-lt"/>
                </a:rPr>
                <a:t>5</a:t>
              </a:r>
            </a:p>
          </p:txBody>
        </p:sp>
      </p:grpSp>
      <p:sp>
        <p:nvSpPr>
          <p:cNvPr id="4" name="TextBox 3">
            <a:extLst>
              <a:ext uri="{FF2B5EF4-FFF2-40B4-BE49-F238E27FC236}">
                <a16:creationId xmlns:a16="http://schemas.microsoft.com/office/drawing/2014/main" id="{198D3324-F6A2-4566-B8D6-163422FE76DB}"/>
              </a:ext>
            </a:extLst>
          </p:cNvPr>
          <p:cNvSpPr txBox="1"/>
          <p:nvPr/>
        </p:nvSpPr>
        <p:spPr>
          <a:xfrm>
            <a:off x="7740060" y="5346880"/>
            <a:ext cx="409432" cy="323165"/>
          </a:xfrm>
          <a:prstGeom prst="rect">
            <a:avLst/>
          </a:prstGeom>
          <a:noFill/>
        </p:spPr>
        <p:txBody>
          <a:bodyPr wrap="square" rtlCol="0">
            <a:spAutoFit/>
          </a:bodyPr>
          <a:lstStyle/>
          <a:p>
            <a:pPr algn="ctr"/>
            <a:r>
              <a:rPr lang="en-US" sz="1500" b="1">
                <a:solidFill>
                  <a:srgbClr val="662D91"/>
                </a:solidFill>
                <a:latin typeface="+mj-lt"/>
              </a:rPr>
              <a:t>30</a:t>
            </a:r>
            <a:endParaRPr lang="en-US" sz="1500" b="1" dirty="0">
              <a:solidFill>
                <a:srgbClr val="662D91"/>
              </a:solidFill>
              <a:latin typeface="+mj-lt"/>
            </a:endParaRPr>
          </a:p>
        </p:txBody>
      </p:sp>
    </p:spTree>
    <p:extLst>
      <p:ext uri="{BB962C8B-B14F-4D97-AF65-F5344CB8AC3E}">
        <p14:creationId xmlns:p14="http://schemas.microsoft.com/office/powerpoint/2010/main" val="334969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Light"/>
              </a:rPr>
              <a:t>Aligning the scores to the modules </a:t>
            </a:r>
            <a:endParaRPr lang="en-US" dirty="0"/>
          </a:p>
        </p:txBody>
      </p:sp>
      <p:sp>
        <p:nvSpPr>
          <p:cNvPr id="3" name="TextBox 2">
            <a:extLst>
              <a:ext uri="{FF2B5EF4-FFF2-40B4-BE49-F238E27FC236}">
                <a16:creationId xmlns:a16="http://schemas.microsoft.com/office/drawing/2014/main" id="{AC44D618-D8EA-4955-8CDC-76923BD38EED}"/>
              </a:ext>
            </a:extLst>
          </p:cNvPr>
          <p:cNvSpPr txBox="1"/>
          <p:nvPr/>
        </p:nvSpPr>
        <p:spPr>
          <a:xfrm>
            <a:off x="9182834" y="1391084"/>
            <a:ext cx="2802107" cy="923330"/>
          </a:xfrm>
          <a:prstGeom prst="rect">
            <a:avLst/>
          </a:prstGeom>
          <a:noFill/>
        </p:spPr>
        <p:txBody>
          <a:bodyPr wrap="square" rtlCol="0">
            <a:spAutoFit/>
          </a:bodyPr>
          <a:lstStyle/>
          <a:p>
            <a:r>
              <a:rPr lang="en-US" dirty="0"/>
              <a:t>Refers to Partner Abuse and Control section of the HEART</a:t>
            </a:r>
          </a:p>
        </p:txBody>
      </p:sp>
      <p:pic>
        <p:nvPicPr>
          <p:cNvPr id="7" name="Picture 6">
            <a:extLst>
              <a:ext uri="{FF2B5EF4-FFF2-40B4-BE49-F238E27FC236}">
                <a16:creationId xmlns:a16="http://schemas.microsoft.com/office/drawing/2014/main" id="{E41BD492-81E5-4B45-9CDC-9418472F2E64}"/>
              </a:ext>
            </a:extLst>
          </p:cNvPr>
          <p:cNvPicPr>
            <a:picLocks noChangeAspect="1"/>
          </p:cNvPicPr>
          <p:nvPr/>
        </p:nvPicPr>
        <p:blipFill>
          <a:blip r:embed="rId3"/>
          <a:stretch>
            <a:fillRect/>
          </a:stretch>
        </p:blipFill>
        <p:spPr>
          <a:xfrm>
            <a:off x="1935334" y="1079204"/>
            <a:ext cx="7179097" cy="5278054"/>
          </a:xfrm>
          <a:prstGeom prst="rect">
            <a:avLst/>
          </a:prstGeom>
        </p:spPr>
      </p:pic>
      <p:cxnSp>
        <p:nvCxnSpPr>
          <p:cNvPr id="5" name="Straight Arrow Connector 4">
            <a:extLst>
              <a:ext uri="{FF2B5EF4-FFF2-40B4-BE49-F238E27FC236}">
                <a16:creationId xmlns:a16="http://schemas.microsoft.com/office/drawing/2014/main" id="{3212977A-AB8A-43E4-B050-43C2A84548E0}"/>
              </a:ext>
            </a:extLst>
          </p:cNvPr>
          <p:cNvCxnSpPr/>
          <p:nvPr/>
        </p:nvCxnSpPr>
        <p:spPr>
          <a:xfrm>
            <a:off x="7260771" y="1578429"/>
            <a:ext cx="17852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93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Aligning the scores to the modules</a:t>
            </a:r>
          </a:p>
        </p:txBody>
      </p:sp>
      <p:pic>
        <p:nvPicPr>
          <p:cNvPr id="4" name="Picture 3">
            <a:extLst>
              <a:ext uri="{FF2B5EF4-FFF2-40B4-BE49-F238E27FC236}">
                <a16:creationId xmlns:a16="http://schemas.microsoft.com/office/drawing/2014/main" id="{E3FD3067-3020-449C-96BE-372AFADC4A1E}"/>
              </a:ext>
            </a:extLst>
          </p:cNvPr>
          <p:cNvPicPr>
            <a:picLocks noChangeAspect="1"/>
          </p:cNvPicPr>
          <p:nvPr/>
        </p:nvPicPr>
        <p:blipFill>
          <a:blip r:embed="rId3"/>
          <a:stretch>
            <a:fillRect/>
          </a:stretch>
        </p:blipFill>
        <p:spPr>
          <a:xfrm>
            <a:off x="237163" y="1275148"/>
            <a:ext cx="7179097" cy="5278054"/>
          </a:xfrm>
          <a:prstGeom prst="rect">
            <a:avLst/>
          </a:prstGeom>
        </p:spPr>
      </p:pic>
      <p:sp>
        <p:nvSpPr>
          <p:cNvPr id="3" name="TextBox 2">
            <a:extLst>
              <a:ext uri="{FF2B5EF4-FFF2-40B4-BE49-F238E27FC236}">
                <a16:creationId xmlns:a16="http://schemas.microsoft.com/office/drawing/2014/main" id="{9832665C-B672-4E4A-A258-9E6C68BDB97F}"/>
              </a:ext>
            </a:extLst>
          </p:cNvPr>
          <p:cNvSpPr txBox="1"/>
          <p:nvPr/>
        </p:nvSpPr>
        <p:spPr>
          <a:xfrm>
            <a:off x="6784519" y="1690690"/>
            <a:ext cx="4842466" cy="3104594"/>
          </a:xfrm>
          <a:prstGeom prst="rect">
            <a:avLst/>
          </a:prstGeom>
          <a:solidFill>
            <a:schemeClr val="bg1"/>
          </a:solidFill>
          <a:ln>
            <a:solidFill>
              <a:srgbClr val="663190"/>
            </a:solidFill>
          </a:ln>
        </p:spPr>
        <p:txBody>
          <a:bodyPr vert="horz" lIns="91440" tIns="91440" rIns="91440" bIns="45720" rtlCol="0" anchor="ctr">
            <a:normAutofit lnSpcReduction="10000"/>
          </a:bodyPr>
          <a:lstStyle>
            <a:defPPr>
              <a:defRPr lang="en-US"/>
            </a:defPPr>
            <a:lvl1pPr marL="339725" indent="-339725">
              <a:lnSpc>
                <a:spcPct val="90000"/>
              </a:lnSpc>
              <a:spcBef>
                <a:spcPts val="1200"/>
              </a:spcBef>
              <a:buClr>
                <a:srgbClr val="662D91"/>
              </a:buClr>
              <a:buSzPct val="110000"/>
              <a:buFont typeface="+mj-lt"/>
              <a:buAutoNum type="arabicPeriod"/>
              <a:defRPr sz="2000" b="0"/>
            </a:lvl1pPr>
          </a:lstStyle>
          <a:p>
            <a:r>
              <a:rPr lang="en-US" dirty="0"/>
              <a:t>The final decision about which module to use (B, C, or D) will be made after you complete Module A. </a:t>
            </a:r>
          </a:p>
          <a:p>
            <a:r>
              <a:rPr lang="en-US" dirty="0"/>
              <a:t>During Module A, listen for additional information about her relationship that will help you decide which counseling module (B, C, or D) to use. </a:t>
            </a:r>
          </a:p>
          <a:p>
            <a:r>
              <a:rPr lang="en-US" dirty="0"/>
              <a:t>If time is extremely limited, complete only the Partner Abuse and Control section of the HEART. </a:t>
            </a:r>
          </a:p>
        </p:txBody>
      </p:sp>
    </p:spTree>
    <p:extLst>
      <p:ext uri="{BB962C8B-B14F-4D97-AF65-F5344CB8AC3E}">
        <p14:creationId xmlns:p14="http://schemas.microsoft.com/office/powerpoint/2010/main" val="3736581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ISMA_template_withLogo" id="{187B859C-2AA4-47F9-9051-31C714594825}" vid="{042F758A-9735-4B9A-855E-EAE4850DC2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6A29DF9AFDA5428CC6B0DE6EF90FCB" ma:contentTypeVersion="13" ma:contentTypeDescription="Create a new document." ma:contentTypeScope="" ma:versionID="0d71deef547530872e10afe583732980">
  <xsd:schema xmlns:xsd="http://www.w3.org/2001/XMLSchema" xmlns:xs="http://www.w3.org/2001/XMLSchema" xmlns:p="http://schemas.microsoft.com/office/2006/metadata/properties" xmlns:ns3="5185d444-0e47-4f10-bafc-d386d4d350a9" xmlns:ns4="727e3001-499a-48af-901c-9c14de9fab8b" targetNamespace="http://schemas.microsoft.com/office/2006/metadata/properties" ma:root="true" ma:fieldsID="691ad88701ef6cc72dfcc7a2ad72b3d8" ns3:_="" ns4:_="">
    <xsd:import namespace="5185d444-0e47-4f10-bafc-d386d4d350a9"/>
    <xsd:import namespace="727e3001-499a-48af-901c-9c14de9fab8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85d444-0e47-4f10-bafc-d386d4d350a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7e3001-499a-48af-901c-9c14de9fab8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ECB8F3-8C3F-42E5-B191-A07D6E15B4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85d444-0e47-4f10-bafc-d386d4d350a9"/>
    <ds:schemaRef ds:uri="727e3001-499a-48af-901c-9c14de9fa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5BDA80-1F64-424F-9238-B88A21BA0393}">
  <ds:schemaRefs>
    <ds:schemaRef ds:uri="http://schemas.microsoft.com/sharepoint/v3/contenttype/forms"/>
  </ds:schemaRefs>
</ds:datastoreItem>
</file>

<file path=customXml/itemProps3.xml><?xml version="1.0" encoding="utf-8"?>
<ds:datastoreItem xmlns:ds="http://schemas.openxmlformats.org/officeDocument/2006/customXml" ds:itemID="{36BDBB73-6B89-421C-B74E-A33AC8CD29E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5185d444-0e47-4f10-bafc-d386d4d350a9"/>
    <ds:schemaRef ds:uri="http://purl.org/dc/terms/"/>
    <ds:schemaRef ds:uri="http://schemas.openxmlformats.org/package/2006/metadata/core-properties"/>
    <ds:schemaRef ds:uri="727e3001-499a-48af-901c-9c14de9fab8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CHARISMA_template_withLogo</Template>
  <TotalTime>901</TotalTime>
  <Words>1147</Words>
  <Application>Microsoft Office PowerPoint</Application>
  <PresentationFormat>Widescreen</PresentationFormat>
  <Paragraphs>82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Using the HEAlthy Relationship Assessment Tool (HEART) Training Presentation H.24</vt:lpstr>
      <vt:lpstr>What is the HEART?</vt:lpstr>
      <vt:lpstr>The HEART has paper- and computer-based versions</vt:lpstr>
      <vt:lpstr>Let’s look at the HEART</vt:lpstr>
      <vt:lpstr>Responses in the HEART</vt:lpstr>
      <vt:lpstr>Some items are worded positively; others are not </vt:lpstr>
      <vt:lpstr>Filling out the form</vt:lpstr>
      <vt:lpstr>Aligning the scores to the modules </vt:lpstr>
      <vt:lpstr>Aligning the scores to the modules</vt:lpstr>
      <vt:lpstr>Questions?</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goes here;  if necessary, use smaller font</dc:title>
  <dc:creator>Hartmann, Miriam</dc:creator>
  <cp:lastModifiedBy>Reana Thomas</cp:lastModifiedBy>
  <cp:revision>280</cp:revision>
  <dcterms:created xsi:type="dcterms:W3CDTF">2016-09-20T17:23:48Z</dcterms:created>
  <dcterms:modified xsi:type="dcterms:W3CDTF">2020-11-18T18:48:15Z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0x0101000C6A29DF9AFDA5428CC6B0DE6EF90FCB</vt:lpwstr>
  </property>
</Properties>
</file>