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65" r:id="rId5"/>
    <p:sldId id="264" r:id="rId6"/>
  </p:sldIdLst>
  <p:sldSz cx="15119350" cy="10691813"/>
  <p:notesSz cx="6858000" cy="9144000"/>
  <p:defaultTextStyle>
    <a:defPPr>
      <a:defRPr lang="en-US"/>
    </a:defPPr>
    <a:lvl1pPr marL="0" algn="l" defTabSz="1238921" rtl="0" eaLnBrk="1" latinLnBrk="0" hangingPunct="1">
      <a:defRPr sz="2439" kern="1200">
        <a:solidFill>
          <a:schemeClr val="tx1"/>
        </a:solidFill>
        <a:latin typeface="+mn-lt"/>
        <a:ea typeface="+mn-ea"/>
        <a:cs typeface="+mn-cs"/>
      </a:defRPr>
    </a:lvl1pPr>
    <a:lvl2pPr marL="619460" algn="l" defTabSz="1238921" rtl="0" eaLnBrk="1" latinLnBrk="0" hangingPunct="1">
      <a:defRPr sz="2439" kern="1200">
        <a:solidFill>
          <a:schemeClr val="tx1"/>
        </a:solidFill>
        <a:latin typeface="+mn-lt"/>
        <a:ea typeface="+mn-ea"/>
        <a:cs typeface="+mn-cs"/>
      </a:defRPr>
    </a:lvl2pPr>
    <a:lvl3pPr marL="1238921" algn="l" defTabSz="1238921" rtl="0" eaLnBrk="1" latinLnBrk="0" hangingPunct="1">
      <a:defRPr sz="2439" kern="1200">
        <a:solidFill>
          <a:schemeClr val="tx1"/>
        </a:solidFill>
        <a:latin typeface="+mn-lt"/>
        <a:ea typeface="+mn-ea"/>
        <a:cs typeface="+mn-cs"/>
      </a:defRPr>
    </a:lvl3pPr>
    <a:lvl4pPr marL="1858381" algn="l" defTabSz="1238921" rtl="0" eaLnBrk="1" latinLnBrk="0" hangingPunct="1">
      <a:defRPr sz="2439" kern="1200">
        <a:solidFill>
          <a:schemeClr val="tx1"/>
        </a:solidFill>
        <a:latin typeface="+mn-lt"/>
        <a:ea typeface="+mn-ea"/>
        <a:cs typeface="+mn-cs"/>
      </a:defRPr>
    </a:lvl4pPr>
    <a:lvl5pPr marL="2477841" algn="l" defTabSz="1238921" rtl="0" eaLnBrk="1" latinLnBrk="0" hangingPunct="1">
      <a:defRPr sz="2439" kern="1200">
        <a:solidFill>
          <a:schemeClr val="tx1"/>
        </a:solidFill>
        <a:latin typeface="+mn-lt"/>
        <a:ea typeface="+mn-ea"/>
        <a:cs typeface="+mn-cs"/>
      </a:defRPr>
    </a:lvl5pPr>
    <a:lvl6pPr marL="3097301" algn="l" defTabSz="1238921" rtl="0" eaLnBrk="1" latinLnBrk="0" hangingPunct="1">
      <a:defRPr sz="2439" kern="1200">
        <a:solidFill>
          <a:schemeClr val="tx1"/>
        </a:solidFill>
        <a:latin typeface="+mn-lt"/>
        <a:ea typeface="+mn-ea"/>
        <a:cs typeface="+mn-cs"/>
      </a:defRPr>
    </a:lvl6pPr>
    <a:lvl7pPr marL="3716762" algn="l" defTabSz="1238921" rtl="0" eaLnBrk="1" latinLnBrk="0" hangingPunct="1">
      <a:defRPr sz="2439" kern="1200">
        <a:solidFill>
          <a:schemeClr val="tx1"/>
        </a:solidFill>
        <a:latin typeface="+mn-lt"/>
        <a:ea typeface="+mn-ea"/>
        <a:cs typeface="+mn-cs"/>
      </a:defRPr>
    </a:lvl7pPr>
    <a:lvl8pPr marL="4336222" algn="l" defTabSz="1238921" rtl="0" eaLnBrk="1" latinLnBrk="0" hangingPunct="1">
      <a:defRPr sz="2439" kern="1200">
        <a:solidFill>
          <a:schemeClr val="tx1"/>
        </a:solidFill>
        <a:latin typeface="+mn-lt"/>
        <a:ea typeface="+mn-ea"/>
        <a:cs typeface="+mn-cs"/>
      </a:defRPr>
    </a:lvl8pPr>
    <a:lvl9pPr marL="4955682" algn="l" defTabSz="1238921" rtl="0" eaLnBrk="1" latinLnBrk="0" hangingPunct="1">
      <a:defRPr sz="24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6" userDrawn="1">
          <p15:clr>
            <a:srgbClr val="A4A3A4"/>
          </p15:clr>
        </p15:guide>
        <p15:guide id="2" pos="47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y Harber" initials="LH" lastIdx="8" clrIdx="0">
    <p:extLst>
      <p:ext uri="{19B8F6BF-5375-455C-9EA6-DF929625EA0E}">
        <p15:presenceInfo xmlns:p15="http://schemas.microsoft.com/office/powerpoint/2012/main" userId="43d7cc6d3c7d2ca8" providerId="Windows Live"/>
      </p:ext>
    </p:extLst>
  </p:cmAuthor>
  <p:cmAuthor id="2" name="Robyn Dayton" initials="RD" lastIdx="7" clrIdx="1">
    <p:extLst>
      <p:ext uri="{19B8F6BF-5375-455C-9EA6-DF929625EA0E}">
        <p15:presenceInfo xmlns:p15="http://schemas.microsoft.com/office/powerpoint/2012/main" userId="S::RLDayton@fhi360.org::a1bd0b29-5607-4b6b-b7e3-eefecc01fd82" providerId="AD"/>
      </p:ext>
    </p:extLst>
  </p:cmAuthor>
  <p:cmAuthor id="3" name="Michele Lanham" initials="ML" lastIdx="11" clrIdx="2">
    <p:extLst>
      <p:ext uri="{19B8F6BF-5375-455C-9EA6-DF929625EA0E}">
        <p15:presenceInfo xmlns:p15="http://schemas.microsoft.com/office/powerpoint/2012/main" userId="S::MLanham@fhi360.org::44e89fdb-8f02-408c-aaa7-84cb2b301033" providerId="AD"/>
      </p:ext>
    </p:extLst>
  </p:cmAuthor>
  <p:cmAuthor id="4" name="Suzanne Fischer" initials="SF" lastIdx="3" clrIdx="3">
    <p:extLst>
      <p:ext uri="{19B8F6BF-5375-455C-9EA6-DF929625EA0E}">
        <p15:presenceInfo xmlns:p15="http://schemas.microsoft.com/office/powerpoint/2012/main" userId="S::SFischer@fhi360.org::3c3c5a57-40fa-477c-b868-5560e9617b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3558"/>
    <a:srgbClr val="5B348D"/>
    <a:srgbClr val="7674A1"/>
    <a:srgbClr val="FAF2C3"/>
    <a:srgbClr val="21BCBB"/>
    <a:srgbClr val="908B95"/>
    <a:srgbClr val="E2AFD1"/>
    <a:srgbClr val="356F6E"/>
    <a:srgbClr val="C690BE"/>
    <a:srgbClr val="9FD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93792" autoAdjust="0"/>
  </p:normalViewPr>
  <p:slideViewPr>
    <p:cSldViewPr snapToGrid="0">
      <p:cViewPr>
        <p:scale>
          <a:sx n="90" d="100"/>
          <a:sy n="90" d="100"/>
        </p:scale>
        <p:origin x="-1264" y="-3144"/>
      </p:cViewPr>
      <p:guideLst>
        <p:guide orient="horz" pos="1016"/>
        <p:guide pos="47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ey Bishopp" userId="3f4cc975-6c83-46a8-ae62-9e161429965b" providerId="ADAL" clId="{E3C88544-2D79-442D-BB07-AF1C1E1EEB98}"/>
    <pc:docChg chg="modSld">
      <pc:chgData name="Casey Bishopp" userId="3f4cc975-6c83-46a8-ae62-9e161429965b" providerId="ADAL" clId="{E3C88544-2D79-442D-BB07-AF1C1E1EEB98}" dt="2021-02-09T14:53:54.272" v="0" actId="108"/>
      <pc:docMkLst>
        <pc:docMk/>
      </pc:docMkLst>
      <pc:sldChg chg="modSp mod">
        <pc:chgData name="Casey Bishopp" userId="3f4cc975-6c83-46a8-ae62-9e161429965b" providerId="ADAL" clId="{E3C88544-2D79-442D-BB07-AF1C1E1EEB98}" dt="2021-02-09T14:53:54.272" v="0" actId="108"/>
        <pc:sldMkLst>
          <pc:docMk/>
          <pc:sldMk cId="2650176486" sldId="264"/>
        </pc:sldMkLst>
        <pc:spChg chg="mod">
          <ac:chgData name="Casey Bishopp" userId="3f4cc975-6c83-46a8-ae62-9e161429965b" providerId="ADAL" clId="{E3C88544-2D79-442D-BB07-AF1C1E1EEB98}" dt="2021-02-09T14:53:54.272" v="0" actId="108"/>
          <ac:spMkLst>
            <pc:docMk/>
            <pc:sldMk cId="2650176486" sldId="264"/>
            <ac:spMk id="59" creationId="{31F6A841-A51B-4D14-8C26-17C8B7D937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E086E-CD22-484E-9BD3-40A9ED21E8B2}" type="datetimeFigureOut">
              <a:rPr lang="en-US" smtClean="0"/>
              <a:t>2/9/2021</a:t>
            </a:fld>
            <a:endParaRPr lang="en-US"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BCE2B-6F7A-4554-9DF2-7C246FBED1CB}" type="slidenum">
              <a:rPr lang="en-US" smtClean="0"/>
              <a:t>‹#›</a:t>
            </a:fld>
            <a:endParaRPr lang="en-US" dirty="0"/>
          </a:p>
        </p:txBody>
      </p:sp>
    </p:spTree>
    <p:extLst>
      <p:ext uri="{BB962C8B-B14F-4D97-AF65-F5344CB8AC3E}">
        <p14:creationId xmlns:p14="http://schemas.microsoft.com/office/powerpoint/2010/main" val="730990916"/>
      </p:ext>
    </p:extLst>
  </p:cSld>
  <p:clrMap bg1="lt1" tx1="dk1" bg2="lt2" tx2="dk2" accent1="accent1" accent2="accent2" accent3="accent3" accent4="accent4" accent5="accent5" accent6="accent6" hlink="hlink" folHlink="folHlink"/>
  <p:notesStyle>
    <a:lvl1pPr marL="0" algn="l" defTabSz="1238921" rtl="0" eaLnBrk="1" latinLnBrk="0" hangingPunct="1">
      <a:defRPr sz="1626" kern="1200">
        <a:solidFill>
          <a:schemeClr val="tx1"/>
        </a:solidFill>
        <a:latin typeface="+mn-lt"/>
        <a:ea typeface="+mn-ea"/>
        <a:cs typeface="+mn-cs"/>
      </a:defRPr>
    </a:lvl1pPr>
    <a:lvl2pPr marL="619460" algn="l" defTabSz="1238921" rtl="0" eaLnBrk="1" latinLnBrk="0" hangingPunct="1">
      <a:defRPr sz="1626" kern="1200">
        <a:solidFill>
          <a:schemeClr val="tx1"/>
        </a:solidFill>
        <a:latin typeface="+mn-lt"/>
        <a:ea typeface="+mn-ea"/>
        <a:cs typeface="+mn-cs"/>
      </a:defRPr>
    </a:lvl2pPr>
    <a:lvl3pPr marL="1238921" algn="l" defTabSz="1238921" rtl="0" eaLnBrk="1" latinLnBrk="0" hangingPunct="1">
      <a:defRPr sz="1626" kern="1200">
        <a:solidFill>
          <a:schemeClr val="tx1"/>
        </a:solidFill>
        <a:latin typeface="+mn-lt"/>
        <a:ea typeface="+mn-ea"/>
        <a:cs typeface="+mn-cs"/>
      </a:defRPr>
    </a:lvl3pPr>
    <a:lvl4pPr marL="1858381" algn="l" defTabSz="1238921" rtl="0" eaLnBrk="1" latinLnBrk="0" hangingPunct="1">
      <a:defRPr sz="1626" kern="1200">
        <a:solidFill>
          <a:schemeClr val="tx1"/>
        </a:solidFill>
        <a:latin typeface="+mn-lt"/>
        <a:ea typeface="+mn-ea"/>
        <a:cs typeface="+mn-cs"/>
      </a:defRPr>
    </a:lvl4pPr>
    <a:lvl5pPr marL="2477841" algn="l" defTabSz="1238921" rtl="0" eaLnBrk="1" latinLnBrk="0" hangingPunct="1">
      <a:defRPr sz="1626" kern="1200">
        <a:solidFill>
          <a:schemeClr val="tx1"/>
        </a:solidFill>
        <a:latin typeface="+mn-lt"/>
        <a:ea typeface="+mn-ea"/>
        <a:cs typeface="+mn-cs"/>
      </a:defRPr>
    </a:lvl5pPr>
    <a:lvl6pPr marL="3097301" algn="l" defTabSz="1238921" rtl="0" eaLnBrk="1" latinLnBrk="0" hangingPunct="1">
      <a:defRPr sz="1626" kern="1200">
        <a:solidFill>
          <a:schemeClr val="tx1"/>
        </a:solidFill>
        <a:latin typeface="+mn-lt"/>
        <a:ea typeface="+mn-ea"/>
        <a:cs typeface="+mn-cs"/>
      </a:defRPr>
    </a:lvl6pPr>
    <a:lvl7pPr marL="3716762" algn="l" defTabSz="1238921" rtl="0" eaLnBrk="1" latinLnBrk="0" hangingPunct="1">
      <a:defRPr sz="1626" kern="1200">
        <a:solidFill>
          <a:schemeClr val="tx1"/>
        </a:solidFill>
        <a:latin typeface="+mn-lt"/>
        <a:ea typeface="+mn-ea"/>
        <a:cs typeface="+mn-cs"/>
      </a:defRPr>
    </a:lvl7pPr>
    <a:lvl8pPr marL="4336222" algn="l" defTabSz="1238921" rtl="0" eaLnBrk="1" latinLnBrk="0" hangingPunct="1">
      <a:defRPr sz="1626" kern="1200">
        <a:solidFill>
          <a:schemeClr val="tx1"/>
        </a:solidFill>
        <a:latin typeface="+mn-lt"/>
        <a:ea typeface="+mn-ea"/>
        <a:cs typeface="+mn-cs"/>
      </a:defRPr>
    </a:lvl8pPr>
    <a:lvl9pPr marL="4955682" algn="l" defTabSz="1238921" rtl="0" eaLnBrk="1" latinLnBrk="0" hangingPunct="1">
      <a:defRPr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CBCE2B-6F7A-4554-9DF2-7C246FBED1CB}" type="slidenum">
              <a:rPr lang="en-US" smtClean="0"/>
              <a:t>1</a:t>
            </a:fld>
            <a:endParaRPr lang="en-US" dirty="0"/>
          </a:p>
        </p:txBody>
      </p:sp>
    </p:spTree>
    <p:extLst>
      <p:ext uri="{BB962C8B-B14F-4D97-AF65-F5344CB8AC3E}">
        <p14:creationId xmlns:p14="http://schemas.microsoft.com/office/powerpoint/2010/main" val="133876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95435-FACF-4C72-B5AF-CE2751C06A9B}" type="slidenum">
              <a:rPr lang="en-US" smtClean="0"/>
              <a:t>2</a:t>
            </a:fld>
            <a:endParaRPr lang="en-US" dirty="0"/>
          </a:p>
        </p:txBody>
      </p:sp>
    </p:spTree>
    <p:extLst>
      <p:ext uri="{BB962C8B-B14F-4D97-AF65-F5344CB8AC3E}">
        <p14:creationId xmlns:p14="http://schemas.microsoft.com/office/powerpoint/2010/main" val="158014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6787-E7B7-4C95-A56F-F31DF8B7FC19}"/>
              </a:ext>
            </a:extLst>
          </p:cNvPr>
          <p:cNvSpPr>
            <a:spLocks noGrp="1"/>
          </p:cNvSpPr>
          <p:nvPr>
            <p:ph type="ctrTitle"/>
          </p:nvPr>
        </p:nvSpPr>
        <p:spPr>
          <a:xfrm>
            <a:off x="1889919" y="1749795"/>
            <a:ext cx="11339513" cy="3722335"/>
          </a:xfrm>
        </p:spPr>
        <p:txBody>
          <a:bodyPr anchor="b"/>
          <a:lstStyle>
            <a:lvl1pPr algn="ctr">
              <a:defRPr sz="7441"/>
            </a:lvl1pPr>
          </a:lstStyle>
          <a:p>
            <a:r>
              <a:rPr lang="en-US"/>
              <a:t>Click to edit Master title style</a:t>
            </a:r>
          </a:p>
        </p:txBody>
      </p:sp>
      <p:sp>
        <p:nvSpPr>
          <p:cNvPr id="3" name="Subtitle 2">
            <a:extLst>
              <a:ext uri="{FF2B5EF4-FFF2-40B4-BE49-F238E27FC236}">
                <a16:creationId xmlns:a16="http://schemas.microsoft.com/office/drawing/2014/main" id="{26D6EE00-5865-440A-BF17-256E06D0AA06}"/>
              </a:ext>
            </a:extLst>
          </p:cNvPr>
          <p:cNvSpPr>
            <a:spLocks noGrp="1"/>
          </p:cNvSpPr>
          <p:nvPr>
            <p:ph type="subTitle" idx="1"/>
          </p:nvPr>
        </p:nvSpPr>
        <p:spPr>
          <a:xfrm>
            <a:off x="1889919" y="5615678"/>
            <a:ext cx="11339513" cy="2581379"/>
          </a:xfrm>
        </p:spPr>
        <p:txBody>
          <a:bodyPr/>
          <a:lstStyle>
            <a:lvl1pPr marL="0" indent="0" algn="ctr">
              <a:buNone/>
              <a:defRPr sz="2976"/>
            </a:lvl1pPr>
            <a:lvl2pPr marL="566974" indent="0" algn="ctr">
              <a:buNone/>
              <a:defRPr sz="2480"/>
            </a:lvl2pPr>
            <a:lvl3pPr marL="1133947" indent="0" algn="ctr">
              <a:buNone/>
              <a:defRPr sz="2232"/>
            </a:lvl3pPr>
            <a:lvl4pPr marL="1700921" indent="0" algn="ctr">
              <a:buNone/>
              <a:defRPr sz="1984"/>
            </a:lvl4pPr>
            <a:lvl5pPr marL="2267895" indent="0" algn="ctr">
              <a:buNone/>
              <a:defRPr sz="1984"/>
            </a:lvl5pPr>
            <a:lvl6pPr marL="2834869" indent="0" algn="ctr">
              <a:buNone/>
              <a:defRPr sz="1984"/>
            </a:lvl6pPr>
            <a:lvl7pPr marL="3401842" indent="0" algn="ctr">
              <a:buNone/>
              <a:defRPr sz="1984"/>
            </a:lvl7pPr>
            <a:lvl8pPr marL="3968816" indent="0" algn="ctr">
              <a:buNone/>
              <a:defRPr sz="1984"/>
            </a:lvl8pPr>
            <a:lvl9pPr marL="4535790" indent="0" algn="ctr">
              <a:buNone/>
              <a:defRPr sz="1984"/>
            </a:lvl9pPr>
          </a:lstStyle>
          <a:p>
            <a:r>
              <a:rPr lang="en-US"/>
              <a:t>Click to edit Master subtitle style</a:t>
            </a:r>
          </a:p>
        </p:txBody>
      </p:sp>
      <p:sp>
        <p:nvSpPr>
          <p:cNvPr id="4" name="Date Placeholder 3">
            <a:extLst>
              <a:ext uri="{FF2B5EF4-FFF2-40B4-BE49-F238E27FC236}">
                <a16:creationId xmlns:a16="http://schemas.microsoft.com/office/drawing/2014/main" id="{B4AB5192-4A4D-497D-B80C-48654CF1D48B}"/>
              </a:ext>
            </a:extLst>
          </p:cNvPr>
          <p:cNvSpPr>
            <a:spLocks noGrp="1"/>
          </p:cNvSpPr>
          <p:nvPr>
            <p:ph type="dt" sz="half" idx="10"/>
          </p:nvPr>
        </p:nvSpPr>
        <p:spPr/>
        <p:txBody>
          <a:bodyPr/>
          <a:lstStyle/>
          <a:p>
            <a:fld id="{0FDD82EB-464B-4779-AAE4-14B5146E690B}" type="datetimeFigureOut">
              <a:rPr lang="en-US" smtClean="0"/>
              <a:t>2/9/2021</a:t>
            </a:fld>
            <a:endParaRPr lang="en-US" dirty="0"/>
          </a:p>
        </p:txBody>
      </p:sp>
      <p:sp>
        <p:nvSpPr>
          <p:cNvPr id="5" name="Footer Placeholder 4">
            <a:extLst>
              <a:ext uri="{FF2B5EF4-FFF2-40B4-BE49-F238E27FC236}">
                <a16:creationId xmlns:a16="http://schemas.microsoft.com/office/drawing/2014/main" id="{B91B1F9C-E873-487A-A03E-89B10B9B4B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9DFBEB-B5D6-4B07-BB42-4FF5F97F68F3}"/>
              </a:ext>
            </a:extLst>
          </p:cNvPr>
          <p:cNvSpPr>
            <a:spLocks noGrp="1"/>
          </p:cNvSpPr>
          <p:nvPr>
            <p:ph type="sldNum" sz="quarter" idx="12"/>
          </p:nvPr>
        </p:nvSpPr>
        <p:spPr/>
        <p:txBody>
          <a:bodyPr/>
          <a:lstStyle/>
          <a:p>
            <a:fld id="{C9ADA638-F4B3-448F-B9A1-B5EBDAAA530E}" type="slidenum">
              <a:rPr lang="en-US" smtClean="0"/>
              <a:t>‹#›</a:t>
            </a:fld>
            <a:endParaRPr lang="en-US" dirty="0"/>
          </a:p>
        </p:txBody>
      </p:sp>
    </p:spTree>
    <p:extLst>
      <p:ext uri="{BB962C8B-B14F-4D97-AF65-F5344CB8AC3E}">
        <p14:creationId xmlns:p14="http://schemas.microsoft.com/office/powerpoint/2010/main" val="130920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BEAB-D98E-4125-BB5D-9D95021EDE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EC04D6-E3CA-4467-87D9-6F4AFB975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4D598-23C4-41F6-BE65-49AE6BE14EE4}"/>
              </a:ext>
            </a:extLst>
          </p:cNvPr>
          <p:cNvSpPr>
            <a:spLocks noGrp="1"/>
          </p:cNvSpPr>
          <p:nvPr>
            <p:ph type="dt" sz="half" idx="10"/>
          </p:nvPr>
        </p:nvSpPr>
        <p:spPr/>
        <p:txBody>
          <a:bodyPr/>
          <a:lstStyle/>
          <a:p>
            <a:fld id="{0FDD82EB-464B-4779-AAE4-14B5146E690B}" type="datetimeFigureOut">
              <a:rPr lang="en-US" smtClean="0"/>
              <a:t>2/9/2021</a:t>
            </a:fld>
            <a:endParaRPr lang="en-US" dirty="0"/>
          </a:p>
        </p:txBody>
      </p:sp>
      <p:sp>
        <p:nvSpPr>
          <p:cNvPr id="5" name="Footer Placeholder 4">
            <a:extLst>
              <a:ext uri="{FF2B5EF4-FFF2-40B4-BE49-F238E27FC236}">
                <a16:creationId xmlns:a16="http://schemas.microsoft.com/office/drawing/2014/main" id="{A202559B-39DE-48B0-9AB8-9946F7E78C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8B14F4-095B-4285-A0E4-F6284E552690}"/>
              </a:ext>
            </a:extLst>
          </p:cNvPr>
          <p:cNvSpPr>
            <a:spLocks noGrp="1"/>
          </p:cNvSpPr>
          <p:nvPr>
            <p:ph type="sldNum" sz="quarter" idx="12"/>
          </p:nvPr>
        </p:nvSpPr>
        <p:spPr/>
        <p:txBody>
          <a:bodyPr/>
          <a:lstStyle/>
          <a:p>
            <a:fld id="{C9ADA638-F4B3-448F-B9A1-B5EBDAAA530E}" type="slidenum">
              <a:rPr lang="en-US" smtClean="0"/>
              <a:t>‹#›</a:t>
            </a:fld>
            <a:endParaRPr lang="en-US" dirty="0"/>
          </a:p>
        </p:txBody>
      </p:sp>
    </p:spTree>
    <p:extLst>
      <p:ext uri="{BB962C8B-B14F-4D97-AF65-F5344CB8AC3E}">
        <p14:creationId xmlns:p14="http://schemas.microsoft.com/office/powerpoint/2010/main" val="161506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669680-7B32-4D08-8F65-8376234B9733}"/>
              </a:ext>
            </a:extLst>
          </p:cNvPr>
          <p:cNvSpPr>
            <a:spLocks noGrp="1"/>
          </p:cNvSpPr>
          <p:nvPr>
            <p:ph type="title" orient="vert"/>
          </p:nvPr>
        </p:nvSpPr>
        <p:spPr>
          <a:xfrm>
            <a:off x="10819785" y="569240"/>
            <a:ext cx="3260110" cy="90608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C03C94-A3BD-4227-82B4-00FB9042E3FD}"/>
              </a:ext>
            </a:extLst>
          </p:cNvPr>
          <p:cNvSpPr>
            <a:spLocks noGrp="1"/>
          </p:cNvSpPr>
          <p:nvPr>
            <p:ph type="body" orient="vert" idx="1"/>
          </p:nvPr>
        </p:nvSpPr>
        <p:spPr>
          <a:xfrm>
            <a:off x="1039455"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4C626-E2AB-4EFE-A8D9-02C97D2E63E1}"/>
              </a:ext>
            </a:extLst>
          </p:cNvPr>
          <p:cNvSpPr>
            <a:spLocks noGrp="1"/>
          </p:cNvSpPr>
          <p:nvPr>
            <p:ph type="dt" sz="half" idx="10"/>
          </p:nvPr>
        </p:nvSpPr>
        <p:spPr/>
        <p:txBody>
          <a:bodyPr/>
          <a:lstStyle/>
          <a:p>
            <a:fld id="{0FDD82EB-464B-4779-AAE4-14B5146E690B}" type="datetimeFigureOut">
              <a:rPr lang="en-US" smtClean="0"/>
              <a:t>2/9/2021</a:t>
            </a:fld>
            <a:endParaRPr lang="en-US" dirty="0"/>
          </a:p>
        </p:txBody>
      </p:sp>
      <p:sp>
        <p:nvSpPr>
          <p:cNvPr id="5" name="Footer Placeholder 4">
            <a:extLst>
              <a:ext uri="{FF2B5EF4-FFF2-40B4-BE49-F238E27FC236}">
                <a16:creationId xmlns:a16="http://schemas.microsoft.com/office/drawing/2014/main" id="{7633F997-8E8E-41BA-92AF-E9DADCFED5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5A6E05-3789-4B79-BB6F-A803D90AEFF6}"/>
              </a:ext>
            </a:extLst>
          </p:cNvPr>
          <p:cNvSpPr>
            <a:spLocks noGrp="1"/>
          </p:cNvSpPr>
          <p:nvPr>
            <p:ph type="sldNum" sz="quarter" idx="12"/>
          </p:nvPr>
        </p:nvSpPr>
        <p:spPr/>
        <p:txBody>
          <a:bodyPr/>
          <a:lstStyle/>
          <a:p>
            <a:fld id="{C9ADA638-F4B3-448F-B9A1-B5EBDAAA530E}" type="slidenum">
              <a:rPr lang="en-US" smtClean="0"/>
              <a:t>‹#›</a:t>
            </a:fld>
            <a:endParaRPr lang="en-US" dirty="0"/>
          </a:p>
        </p:txBody>
      </p:sp>
    </p:spTree>
    <p:extLst>
      <p:ext uri="{BB962C8B-B14F-4D97-AF65-F5344CB8AC3E}">
        <p14:creationId xmlns:p14="http://schemas.microsoft.com/office/powerpoint/2010/main" val="297942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E52F-C2F6-44DA-9F26-ED6D69EDE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7B63D-1D65-4522-933F-66C2EC5753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668B2-A624-42CE-88D3-CD8D5FAA2B35}"/>
              </a:ext>
            </a:extLst>
          </p:cNvPr>
          <p:cNvSpPr>
            <a:spLocks noGrp="1"/>
          </p:cNvSpPr>
          <p:nvPr>
            <p:ph type="dt" sz="half" idx="10"/>
          </p:nvPr>
        </p:nvSpPr>
        <p:spPr/>
        <p:txBody>
          <a:bodyPr/>
          <a:lstStyle/>
          <a:p>
            <a:fld id="{0FDD82EB-464B-4779-AAE4-14B5146E690B}" type="datetimeFigureOut">
              <a:rPr lang="en-US" smtClean="0"/>
              <a:t>2/9/2021</a:t>
            </a:fld>
            <a:endParaRPr lang="en-US" dirty="0"/>
          </a:p>
        </p:txBody>
      </p:sp>
      <p:sp>
        <p:nvSpPr>
          <p:cNvPr id="5" name="Footer Placeholder 4">
            <a:extLst>
              <a:ext uri="{FF2B5EF4-FFF2-40B4-BE49-F238E27FC236}">
                <a16:creationId xmlns:a16="http://schemas.microsoft.com/office/drawing/2014/main" id="{F0A69E43-EE6E-4A3B-8477-89DED0BF4E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79BAA6-0B74-4131-935B-0230DEBBC168}"/>
              </a:ext>
            </a:extLst>
          </p:cNvPr>
          <p:cNvSpPr>
            <a:spLocks noGrp="1"/>
          </p:cNvSpPr>
          <p:nvPr>
            <p:ph type="sldNum" sz="quarter" idx="12"/>
          </p:nvPr>
        </p:nvSpPr>
        <p:spPr/>
        <p:txBody>
          <a:bodyPr/>
          <a:lstStyle/>
          <a:p>
            <a:fld id="{C9ADA638-F4B3-448F-B9A1-B5EBDAAA530E}" type="slidenum">
              <a:rPr lang="en-US" smtClean="0"/>
              <a:t>‹#›</a:t>
            </a:fld>
            <a:endParaRPr lang="en-US" dirty="0"/>
          </a:p>
        </p:txBody>
      </p:sp>
    </p:spTree>
    <p:extLst>
      <p:ext uri="{BB962C8B-B14F-4D97-AF65-F5344CB8AC3E}">
        <p14:creationId xmlns:p14="http://schemas.microsoft.com/office/powerpoint/2010/main" val="314378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9DC2-DAC8-4FE5-84F8-8D9A43D2C7CA}"/>
              </a:ext>
            </a:extLst>
          </p:cNvPr>
          <p:cNvSpPr>
            <a:spLocks noGrp="1"/>
          </p:cNvSpPr>
          <p:nvPr>
            <p:ph type="title"/>
          </p:nvPr>
        </p:nvSpPr>
        <p:spPr>
          <a:xfrm>
            <a:off x="1031581" y="2665530"/>
            <a:ext cx="13040439" cy="4447496"/>
          </a:xfrm>
        </p:spPr>
        <p:txBody>
          <a:bodyPr anchor="b"/>
          <a:lstStyle>
            <a:lvl1pPr>
              <a:defRPr sz="7441"/>
            </a:lvl1pPr>
          </a:lstStyle>
          <a:p>
            <a:r>
              <a:rPr lang="en-US"/>
              <a:t>Click to edit Master title style</a:t>
            </a:r>
          </a:p>
        </p:txBody>
      </p:sp>
      <p:sp>
        <p:nvSpPr>
          <p:cNvPr id="3" name="Text Placeholder 2">
            <a:extLst>
              <a:ext uri="{FF2B5EF4-FFF2-40B4-BE49-F238E27FC236}">
                <a16:creationId xmlns:a16="http://schemas.microsoft.com/office/drawing/2014/main" id="{F6A88FBD-1B83-478E-AAAB-9D60E4E4C263}"/>
              </a:ext>
            </a:extLst>
          </p:cNvPr>
          <p:cNvSpPr>
            <a:spLocks noGrp="1"/>
          </p:cNvSpPr>
          <p:nvPr>
            <p:ph type="body" idx="1"/>
          </p:nvPr>
        </p:nvSpPr>
        <p:spPr>
          <a:xfrm>
            <a:off x="1031581" y="7155102"/>
            <a:ext cx="13040439" cy="2338833"/>
          </a:xfrm>
        </p:spPr>
        <p:txBody>
          <a:bodyPr/>
          <a:lstStyle>
            <a:lvl1pPr marL="0" indent="0">
              <a:buNone/>
              <a:defRPr sz="2976">
                <a:solidFill>
                  <a:schemeClr val="tx1">
                    <a:tint val="75000"/>
                  </a:schemeClr>
                </a:solidFill>
              </a:defRPr>
            </a:lvl1pPr>
            <a:lvl2pPr marL="566974" indent="0">
              <a:buNone/>
              <a:defRPr sz="2480">
                <a:solidFill>
                  <a:schemeClr val="tx1">
                    <a:tint val="75000"/>
                  </a:schemeClr>
                </a:solidFill>
              </a:defRPr>
            </a:lvl2pPr>
            <a:lvl3pPr marL="1133947" indent="0">
              <a:buNone/>
              <a:defRPr sz="2232">
                <a:solidFill>
                  <a:schemeClr val="tx1">
                    <a:tint val="75000"/>
                  </a:schemeClr>
                </a:solidFill>
              </a:defRPr>
            </a:lvl3pPr>
            <a:lvl4pPr marL="1700921" indent="0">
              <a:buNone/>
              <a:defRPr sz="1984">
                <a:solidFill>
                  <a:schemeClr val="tx1">
                    <a:tint val="75000"/>
                  </a:schemeClr>
                </a:solidFill>
              </a:defRPr>
            </a:lvl4pPr>
            <a:lvl5pPr marL="2267895" indent="0">
              <a:buNone/>
              <a:defRPr sz="1984">
                <a:solidFill>
                  <a:schemeClr val="tx1">
                    <a:tint val="75000"/>
                  </a:schemeClr>
                </a:solidFill>
              </a:defRPr>
            </a:lvl5pPr>
            <a:lvl6pPr marL="2834869" indent="0">
              <a:buNone/>
              <a:defRPr sz="1984">
                <a:solidFill>
                  <a:schemeClr val="tx1">
                    <a:tint val="75000"/>
                  </a:schemeClr>
                </a:solidFill>
              </a:defRPr>
            </a:lvl6pPr>
            <a:lvl7pPr marL="3401842" indent="0">
              <a:buNone/>
              <a:defRPr sz="1984">
                <a:solidFill>
                  <a:schemeClr val="tx1">
                    <a:tint val="75000"/>
                  </a:schemeClr>
                </a:solidFill>
              </a:defRPr>
            </a:lvl7pPr>
            <a:lvl8pPr marL="3968816" indent="0">
              <a:buNone/>
              <a:defRPr sz="1984">
                <a:solidFill>
                  <a:schemeClr val="tx1">
                    <a:tint val="75000"/>
                  </a:schemeClr>
                </a:solidFill>
              </a:defRPr>
            </a:lvl8pPr>
            <a:lvl9pPr marL="4535790" indent="0">
              <a:buNone/>
              <a:defRPr sz="198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F7B07-2AFD-44ED-8D90-925715885DDF}"/>
              </a:ext>
            </a:extLst>
          </p:cNvPr>
          <p:cNvSpPr>
            <a:spLocks noGrp="1"/>
          </p:cNvSpPr>
          <p:nvPr>
            <p:ph type="dt" sz="half" idx="10"/>
          </p:nvPr>
        </p:nvSpPr>
        <p:spPr/>
        <p:txBody>
          <a:bodyPr/>
          <a:lstStyle/>
          <a:p>
            <a:fld id="{0FDD82EB-464B-4779-AAE4-14B5146E690B}" type="datetimeFigureOut">
              <a:rPr lang="en-US" smtClean="0"/>
              <a:t>2/9/2021</a:t>
            </a:fld>
            <a:endParaRPr lang="en-US" dirty="0"/>
          </a:p>
        </p:txBody>
      </p:sp>
      <p:sp>
        <p:nvSpPr>
          <p:cNvPr id="5" name="Footer Placeholder 4">
            <a:extLst>
              <a:ext uri="{FF2B5EF4-FFF2-40B4-BE49-F238E27FC236}">
                <a16:creationId xmlns:a16="http://schemas.microsoft.com/office/drawing/2014/main" id="{83ABE8E6-3348-482A-B636-9F49E0CE56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4E2000-BAF0-488A-94FA-4B42B1894DCF}"/>
              </a:ext>
            </a:extLst>
          </p:cNvPr>
          <p:cNvSpPr>
            <a:spLocks noGrp="1"/>
          </p:cNvSpPr>
          <p:nvPr>
            <p:ph type="sldNum" sz="quarter" idx="12"/>
          </p:nvPr>
        </p:nvSpPr>
        <p:spPr/>
        <p:txBody>
          <a:bodyPr/>
          <a:lstStyle/>
          <a:p>
            <a:fld id="{C9ADA638-F4B3-448F-B9A1-B5EBDAAA530E}" type="slidenum">
              <a:rPr lang="en-US" smtClean="0"/>
              <a:t>‹#›</a:t>
            </a:fld>
            <a:endParaRPr lang="en-US" dirty="0"/>
          </a:p>
        </p:txBody>
      </p:sp>
    </p:spTree>
    <p:extLst>
      <p:ext uri="{BB962C8B-B14F-4D97-AF65-F5344CB8AC3E}">
        <p14:creationId xmlns:p14="http://schemas.microsoft.com/office/powerpoint/2010/main" val="310504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FB89-39DD-4433-A0BC-739EE979D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C63443-4021-4080-BB10-B81ADD015A4D}"/>
              </a:ext>
            </a:extLst>
          </p:cNvPr>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D0BE2-3A5A-4E26-BD55-FDE658F5DA6C}"/>
              </a:ext>
            </a:extLst>
          </p:cNvPr>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C340CF-CAEF-4051-8D38-B5A5C78981B3}"/>
              </a:ext>
            </a:extLst>
          </p:cNvPr>
          <p:cNvSpPr>
            <a:spLocks noGrp="1"/>
          </p:cNvSpPr>
          <p:nvPr>
            <p:ph type="dt" sz="half" idx="10"/>
          </p:nvPr>
        </p:nvSpPr>
        <p:spPr/>
        <p:txBody>
          <a:bodyPr/>
          <a:lstStyle/>
          <a:p>
            <a:fld id="{0FDD82EB-464B-4779-AAE4-14B5146E690B}" type="datetimeFigureOut">
              <a:rPr lang="en-US" smtClean="0"/>
              <a:t>2/9/2021</a:t>
            </a:fld>
            <a:endParaRPr lang="en-US" dirty="0"/>
          </a:p>
        </p:txBody>
      </p:sp>
      <p:sp>
        <p:nvSpPr>
          <p:cNvPr id="6" name="Footer Placeholder 5">
            <a:extLst>
              <a:ext uri="{FF2B5EF4-FFF2-40B4-BE49-F238E27FC236}">
                <a16:creationId xmlns:a16="http://schemas.microsoft.com/office/drawing/2014/main" id="{71C45C62-E437-4637-B94B-22ADCF3B23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876B96-D17C-47FB-9417-01695AB01E24}"/>
              </a:ext>
            </a:extLst>
          </p:cNvPr>
          <p:cNvSpPr>
            <a:spLocks noGrp="1"/>
          </p:cNvSpPr>
          <p:nvPr>
            <p:ph type="sldNum" sz="quarter" idx="12"/>
          </p:nvPr>
        </p:nvSpPr>
        <p:spPr/>
        <p:txBody>
          <a:bodyPr/>
          <a:lstStyle/>
          <a:p>
            <a:fld id="{C9ADA638-F4B3-448F-B9A1-B5EBDAAA530E}" type="slidenum">
              <a:rPr lang="en-US" smtClean="0"/>
              <a:t>‹#›</a:t>
            </a:fld>
            <a:endParaRPr lang="en-US" dirty="0"/>
          </a:p>
        </p:txBody>
      </p:sp>
    </p:spTree>
    <p:extLst>
      <p:ext uri="{BB962C8B-B14F-4D97-AF65-F5344CB8AC3E}">
        <p14:creationId xmlns:p14="http://schemas.microsoft.com/office/powerpoint/2010/main" val="346401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9D42-BE20-4AA5-B2C6-FB22181B0FD4}"/>
              </a:ext>
            </a:extLst>
          </p:cNvPr>
          <p:cNvSpPr>
            <a:spLocks noGrp="1"/>
          </p:cNvSpPr>
          <p:nvPr>
            <p:ph type="title"/>
          </p:nvPr>
        </p:nvSpPr>
        <p:spPr>
          <a:xfrm>
            <a:off x="1041425" y="569241"/>
            <a:ext cx="13040439" cy="206659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234E9F-DF20-41FC-BCAD-1DB6A5BAB929}"/>
              </a:ext>
            </a:extLst>
          </p:cNvPr>
          <p:cNvSpPr>
            <a:spLocks noGrp="1"/>
          </p:cNvSpPr>
          <p:nvPr>
            <p:ph type="body" idx="1"/>
          </p:nvPr>
        </p:nvSpPr>
        <p:spPr>
          <a:xfrm>
            <a:off x="1041425" y="2620980"/>
            <a:ext cx="63961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4" name="Content Placeholder 3">
            <a:extLst>
              <a:ext uri="{FF2B5EF4-FFF2-40B4-BE49-F238E27FC236}">
                <a16:creationId xmlns:a16="http://schemas.microsoft.com/office/drawing/2014/main" id="{BA6060C0-0B27-4BE7-A38D-0F589F838684}"/>
              </a:ext>
            </a:extLst>
          </p:cNvPr>
          <p:cNvSpPr>
            <a:spLocks noGrp="1"/>
          </p:cNvSpPr>
          <p:nvPr>
            <p:ph sz="half" idx="2"/>
          </p:nvPr>
        </p:nvSpPr>
        <p:spPr>
          <a:xfrm>
            <a:off x="1041425"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714ADF-BBC2-40A2-A736-F7272754AB91}"/>
              </a:ext>
            </a:extLst>
          </p:cNvPr>
          <p:cNvSpPr>
            <a:spLocks noGrp="1"/>
          </p:cNvSpPr>
          <p:nvPr>
            <p:ph type="body" sz="quarter" idx="3"/>
          </p:nvPr>
        </p:nvSpPr>
        <p:spPr>
          <a:xfrm>
            <a:off x="7654171" y="2620980"/>
            <a:ext cx="64276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6" name="Content Placeholder 5">
            <a:extLst>
              <a:ext uri="{FF2B5EF4-FFF2-40B4-BE49-F238E27FC236}">
                <a16:creationId xmlns:a16="http://schemas.microsoft.com/office/drawing/2014/main" id="{825E8F4D-D27E-4FF5-9DE6-A1DACEEB066E}"/>
              </a:ext>
            </a:extLst>
          </p:cNvPr>
          <p:cNvSpPr>
            <a:spLocks noGrp="1"/>
          </p:cNvSpPr>
          <p:nvPr>
            <p:ph sz="quarter" idx="4"/>
          </p:nvPr>
        </p:nvSpPr>
        <p:spPr>
          <a:xfrm>
            <a:off x="7654171"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82B26-33BC-4BC3-BC09-75284252F318}"/>
              </a:ext>
            </a:extLst>
          </p:cNvPr>
          <p:cNvSpPr>
            <a:spLocks noGrp="1"/>
          </p:cNvSpPr>
          <p:nvPr>
            <p:ph type="dt" sz="half" idx="10"/>
          </p:nvPr>
        </p:nvSpPr>
        <p:spPr/>
        <p:txBody>
          <a:bodyPr/>
          <a:lstStyle/>
          <a:p>
            <a:fld id="{0FDD82EB-464B-4779-AAE4-14B5146E690B}" type="datetimeFigureOut">
              <a:rPr lang="en-US" smtClean="0"/>
              <a:t>2/9/2021</a:t>
            </a:fld>
            <a:endParaRPr lang="en-US" dirty="0"/>
          </a:p>
        </p:txBody>
      </p:sp>
      <p:sp>
        <p:nvSpPr>
          <p:cNvPr id="8" name="Footer Placeholder 7">
            <a:extLst>
              <a:ext uri="{FF2B5EF4-FFF2-40B4-BE49-F238E27FC236}">
                <a16:creationId xmlns:a16="http://schemas.microsoft.com/office/drawing/2014/main" id="{FF462CEA-4886-4683-9137-3F8EABF616A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9A7017A-6A41-44BE-AC8A-1A34703B00B5}"/>
              </a:ext>
            </a:extLst>
          </p:cNvPr>
          <p:cNvSpPr>
            <a:spLocks noGrp="1"/>
          </p:cNvSpPr>
          <p:nvPr>
            <p:ph type="sldNum" sz="quarter" idx="12"/>
          </p:nvPr>
        </p:nvSpPr>
        <p:spPr/>
        <p:txBody>
          <a:bodyPr/>
          <a:lstStyle/>
          <a:p>
            <a:fld id="{C9ADA638-F4B3-448F-B9A1-B5EBDAAA530E}" type="slidenum">
              <a:rPr lang="en-US" smtClean="0"/>
              <a:t>‹#›</a:t>
            </a:fld>
            <a:endParaRPr lang="en-US" dirty="0"/>
          </a:p>
        </p:txBody>
      </p:sp>
    </p:spTree>
    <p:extLst>
      <p:ext uri="{BB962C8B-B14F-4D97-AF65-F5344CB8AC3E}">
        <p14:creationId xmlns:p14="http://schemas.microsoft.com/office/powerpoint/2010/main" val="260562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D80D-F375-4327-A9BD-2DE1F1DED3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D8852D-57C9-4917-BE80-0041277B88F2}"/>
              </a:ext>
            </a:extLst>
          </p:cNvPr>
          <p:cNvSpPr>
            <a:spLocks noGrp="1"/>
          </p:cNvSpPr>
          <p:nvPr>
            <p:ph type="dt" sz="half" idx="10"/>
          </p:nvPr>
        </p:nvSpPr>
        <p:spPr/>
        <p:txBody>
          <a:bodyPr/>
          <a:lstStyle/>
          <a:p>
            <a:fld id="{0FDD82EB-464B-4779-AAE4-14B5146E690B}" type="datetimeFigureOut">
              <a:rPr lang="en-US" smtClean="0"/>
              <a:t>2/9/2021</a:t>
            </a:fld>
            <a:endParaRPr lang="en-US" dirty="0"/>
          </a:p>
        </p:txBody>
      </p:sp>
      <p:sp>
        <p:nvSpPr>
          <p:cNvPr id="4" name="Footer Placeholder 3">
            <a:extLst>
              <a:ext uri="{FF2B5EF4-FFF2-40B4-BE49-F238E27FC236}">
                <a16:creationId xmlns:a16="http://schemas.microsoft.com/office/drawing/2014/main" id="{B063E04A-01C0-424A-9236-0D25DCC9A8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310C240-1F48-4A64-8B27-6391C02DCC61}"/>
              </a:ext>
            </a:extLst>
          </p:cNvPr>
          <p:cNvSpPr>
            <a:spLocks noGrp="1"/>
          </p:cNvSpPr>
          <p:nvPr>
            <p:ph type="sldNum" sz="quarter" idx="12"/>
          </p:nvPr>
        </p:nvSpPr>
        <p:spPr/>
        <p:txBody>
          <a:bodyPr/>
          <a:lstStyle/>
          <a:p>
            <a:fld id="{C9ADA638-F4B3-448F-B9A1-B5EBDAAA530E}" type="slidenum">
              <a:rPr lang="en-US" smtClean="0"/>
              <a:t>‹#›</a:t>
            </a:fld>
            <a:endParaRPr lang="en-US" dirty="0"/>
          </a:p>
        </p:txBody>
      </p:sp>
    </p:spTree>
    <p:extLst>
      <p:ext uri="{BB962C8B-B14F-4D97-AF65-F5344CB8AC3E}">
        <p14:creationId xmlns:p14="http://schemas.microsoft.com/office/powerpoint/2010/main" val="112004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BDF41-1075-4E45-845E-F6A03FA5D0DC}"/>
              </a:ext>
            </a:extLst>
          </p:cNvPr>
          <p:cNvSpPr>
            <a:spLocks noGrp="1"/>
          </p:cNvSpPr>
          <p:nvPr>
            <p:ph type="dt" sz="half" idx="10"/>
          </p:nvPr>
        </p:nvSpPr>
        <p:spPr/>
        <p:txBody>
          <a:bodyPr/>
          <a:lstStyle/>
          <a:p>
            <a:fld id="{0FDD82EB-464B-4779-AAE4-14B5146E690B}" type="datetimeFigureOut">
              <a:rPr lang="en-US" smtClean="0"/>
              <a:t>2/9/2021</a:t>
            </a:fld>
            <a:endParaRPr lang="en-US" dirty="0"/>
          </a:p>
        </p:txBody>
      </p:sp>
      <p:sp>
        <p:nvSpPr>
          <p:cNvPr id="3" name="Footer Placeholder 2">
            <a:extLst>
              <a:ext uri="{FF2B5EF4-FFF2-40B4-BE49-F238E27FC236}">
                <a16:creationId xmlns:a16="http://schemas.microsoft.com/office/drawing/2014/main" id="{8774F059-B1B5-4828-BA7E-30382B5756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1BE2513-AAA9-4C59-B7A5-9F228FF2A5FC}"/>
              </a:ext>
            </a:extLst>
          </p:cNvPr>
          <p:cNvSpPr>
            <a:spLocks noGrp="1"/>
          </p:cNvSpPr>
          <p:nvPr>
            <p:ph type="sldNum" sz="quarter" idx="12"/>
          </p:nvPr>
        </p:nvSpPr>
        <p:spPr/>
        <p:txBody>
          <a:bodyPr/>
          <a:lstStyle/>
          <a:p>
            <a:fld id="{C9ADA638-F4B3-448F-B9A1-B5EBDAAA530E}" type="slidenum">
              <a:rPr lang="en-US" smtClean="0"/>
              <a:t>‹#›</a:t>
            </a:fld>
            <a:endParaRPr lang="en-US" dirty="0"/>
          </a:p>
        </p:txBody>
      </p:sp>
    </p:spTree>
    <p:extLst>
      <p:ext uri="{BB962C8B-B14F-4D97-AF65-F5344CB8AC3E}">
        <p14:creationId xmlns:p14="http://schemas.microsoft.com/office/powerpoint/2010/main" val="338723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CFC1-AC21-4574-B988-33249501284A}"/>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p>
        </p:txBody>
      </p:sp>
      <p:sp>
        <p:nvSpPr>
          <p:cNvPr id="3" name="Content Placeholder 2">
            <a:extLst>
              <a:ext uri="{FF2B5EF4-FFF2-40B4-BE49-F238E27FC236}">
                <a16:creationId xmlns:a16="http://schemas.microsoft.com/office/drawing/2014/main" id="{12F55B76-6C98-4167-B132-C428264DE619}"/>
              </a:ext>
            </a:extLst>
          </p:cNvPr>
          <p:cNvSpPr>
            <a:spLocks noGrp="1"/>
          </p:cNvSpPr>
          <p:nvPr>
            <p:ph idx="1"/>
          </p:nvPr>
        </p:nvSpPr>
        <p:spPr>
          <a:xfrm>
            <a:off x="6427693" y="1539424"/>
            <a:ext cx="7654171" cy="7598117"/>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BBA40E-26A5-485C-9FEE-24B458294E00}"/>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F6428DD7-DDAC-418F-A0E0-550C6957CFE6}"/>
              </a:ext>
            </a:extLst>
          </p:cNvPr>
          <p:cNvSpPr>
            <a:spLocks noGrp="1"/>
          </p:cNvSpPr>
          <p:nvPr>
            <p:ph type="dt" sz="half" idx="10"/>
          </p:nvPr>
        </p:nvSpPr>
        <p:spPr/>
        <p:txBody>
          <a:bodyPr/>
          <a:lstStyle/>
          <a:p>
            <a:fld id="{0FDD82EB-464B-4779-AAE4-14B5146E690B}" type="datetimeFigureOut">
              <a:rPr lang="en-US" smtClean="0"/>
              <a:t>2/9/2021</a:t>
            </a:fld>
            <a:endParaRPr lang="en-US" dirty="0"/>
          </a:p>
        </p:txBody>
      </p:sp>
      <p:sp>
        <p:nvSpPr>
          <p:cNvPr id="6" name="Footer Placeholder 5">
            <a:extLst>
              <a:ext uri="{FF2B5EF4-FFF2-40B4-BE49-F238E27FC236}">
                <a16:creationId xmlns:a16="http://schemas.microsoft.com/office/drawing/2014/main" id="{26936CEB-87A2-409A-94BC-4C05099889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5BEF3E-3E8D-4FA6-BCFF-A2B44B2E11DA}"/>
              </a:ext>
            </a:extLst>
          </p:cNvPr>
          <p:cNvSpPr>
            <a:spLocks noGrp="1"/>
          </p:cNvSpPr>
          <p:nvPr>
            <p:ph type="sldNum" sz="quarter" idx="12"/>
          </p:nvPr>
        </p:nvSpPr>
        <p:spPr/>
        <p:txBody>
          <a:bodyPr/>
          <a:lstStyle/>
          <a:p>
            <a:fld id="{C9ADA638-F4B3-448F-B9A1-B5EBDAAA530E}" type="slidenum">
              <a:rPr lang="en-US" smtClean="0"/>
              <a:t>‹#›</a:t>
            </a:fld>
            <a:endParaRPr lang="en-US" dirty="0"/>
          </a:p>
        </p:txBody>
      </p:sp>
    </p:spTree>
    <p:extLst>
      <p:ext uri="{BB962C8B-B14F-4D97-AF65-F5344CB8AC3E}">
        <p14:creationId xmlns:p14="http://schemas.microsoft.com/office/powerpoint/2010/main" val="426772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77B6-8F21-4A65-A100-2D757E81E65D}"/>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p>
        </p:txBody>
      </p:sp>
      <p:sp>
        <p:nvSpPr>
          <p:cNvPr id="3" name="Picture Placeholder 2">
            <a:extLst>
              <a:ext uri="{FF2B5EF4-FFF2-40B4-BE49-F238E27FC236}">
                <a16:creationId xmlns:a16="http://schemas.microsoft.com/office/drawing/2014/main" id="{37B95C95-2BF3-4851-A0BD-73738DAA6779}"/>
              </a:ext>
            </a:extLst>
          </p:cNvPr>
          <p:cNvSpPr>
            <a:spLocks noGrp="1"/>
          </p:cNvSpPr>
          <p:nvPr>
            <p:ph type="pic" idx="1"/>
          </p:nvPr>
        </p:nvSpPr>
        <p:spPr>
          <a:xfrm>
            <a:off x="6427693" y="1539424"/>
            <a:ext cx="7654171" cy="7598117"/>
          </a:xfrm>
        </p:spPr>
        <p:txBody>
          <a:bodyPr/>
          <a:lstStyle>
            <a:lvl1pPr marL="0" indent="0">
              <a:buNone/>
              <a:defRPr sz="3968"/>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endParaRPr lang="en-US" dirty="0"/>
          </a:p>
        </p:txBody>
      </p:sp>
      <p:sp>
        <p:nvSpPr>
          <p:cNvPr id="4" name="Text Placeholder 3">
            <a:extLst>
              <a:ext uri="{FF2B5EF4-FFF2-40B4-BE49-F238E27FC236}">
                <a16:creationId xmlns:a16="http://schemas.microsoft.com/office/drawing/2014/main" id="{31C11442-9BC0-4995-806A-6C3305FAAD89}"/>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81472F1D-D8AD-4C7C-99F5-D0A4D33C1FF4}"/>
              </a:ext>
            </a:extLst>
          </p:cNvPr>
          <p:cNvSpPr>
            <a:spLocks noGrp="1"/>
          </p:cNvSpPr>
          <p:nvPr>
            <p:ph type="dt" sz="half" idx="10"/>
          </p:nvPr>
        </p:nvSpPr>
        <p:spPr/>
        <p:txBody>
          <a:bodyPr/>
          <a:lstStyle/>
          <a:p>
            <a:fld id="{0FDD82EB-464B-4779-AAE4-14B5146E690B}" type="datetimeFigureOut">
              <a:rPr lang="en-US" smtClean="0"/>
              <a:t>2/9/2021</a:t>
            </a:fld>
            <a:endParaRPr lang="en-US" dirty="0"/>
          </a:p>
        </p:txBody>
      </p:sp>
      <p:sp>
        <p:nvSpPr>
          <p:cNvPr id="6" name="Footer Placeholder 5">
            <a:extLst>
              <a:ext uri="{FF2B5EF4-FFF2-40B4-BE49-F238E27FC236}">
                <a16:creationId xmlns:a16="http://schemas.microsoft.com/office/drawing/2014/main" id="{E4BC12A6-0FE8-4C3F-9C14-AAE11CDE32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134353-B49C-4022-BAA0-2240D4C07527}"/>
              </a:ext>
            </a:extLst>
          </p:cNvPr>
          <p:cNvSpPr>
            <a:spLocks noGrp="1"/>
          </p:cNvSpPr>
          <p:nvPr>
            <p:ph type="sldNum" sz="quarter" idx="12"/>
          </p:nvPr>
        </p:nvSpPr>
        <p:spPr/>
        <p:txBody>
          <a:bodyPr/>
          <a:lstStyle/>
          <a:p>
            <a:fld id="{C9ADA638-F4B3-448F-B9A1-B5EBDAAA530E}" type="slidenum">
              <a:rPr lang="en-US" smtClean="0"/>
              <a:t>‹#›</a:t>
            </a:fld>
            <a:endParaRPr lang="en-US" dirty="0"/>
          </a:p>
        </p:txBody>
      </p:sp>
    </p:spTree>
    <p:extLst>
      <p:ext uri="{BB962C8B-B14F-4D97-AF65-F5344CB8AC3E}">
        <p14:creationId xmlns:p14="http://schemas.microsoft.com/office/powerpoint/2010/main" val="8423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D21A4-B724-40A5-AA56-80391997112C}"/>
              </a:ext>
            </a:extLst>
          </p:cNvPr>
          <p:cNvSpPr>
            <a:spLocks noGrp="1"/>
          </p:cNvSpPr>
          <p:nvPr>
            <p:ph type="title"/>
          </p:nvPr>
        </p:nvSpPr>
        <p:spPr>
          <a:xfrm>
            <a:off x="1039456" y="569241"/>
            <a:ext cx="13040439"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BCE20-7278-4BC3-A2FB-B29513B818BD}"/>
              </a:ext>
            </a:extLst>
          </p:cNvPr>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3685E-8184-47C0-9F69-1879796F1B67}"/>
              </a:ext>
            </a:extLst>
          </p:cNvPr>
          <p:cNvSpPr>
            <a:spLocks noGrp="1"/>
          </p:cNvSpPr>
          <p:nvPr>
            <p:ph type="dt" sz="half" idx="2"/>
          </p:nvPr>
        </p:nvSpPr>
        <p:spPr>
          <a:xfrm>
            <a:off x="1039455" y="9909727"/>
            <a:ext cx="3401854" cy="569240"/>
          </a:xfrm>
          <a:prstGeom prst="rect">
            <a:avLst/>
          </a:prstGeom>
        </p:spPr>
        <p:txBody>
          <a:bodyPr vert="horz" lIns="91440" tIns="45720" rIns="91440" bIns="45720" rtlCol="0" anchor="ctr"/>
          <a:lstStyle>
            <a:lvl1pPr algn="l">
              <a:defRPr sz="1488">
                <a:solidFill>
                  <a:schemeClr val="tx1">
                    <a:tint val="75000"/>
                  </a:schemeClr>
                </a:solidFill>
              </a:defRPr>
            </a:lvl1pPr>
          </a:lstStyle>
          <a:p>
            <a:fld id="{0FDD82EB-464B-4779-AAE4-14B5146E690B}" type="datetimeFigureOut">
              <a:rPr lang="en-US" smtClean="0"/>
              <a:t>2/9/2021</a:t>
            </a:fld>
            <a:endParaRPr lang="en-US" dirty="0"/>
          </a:p>
        </p:txBody>
      </p:sp>
      <p:sp>
        <p:nvSpPr>
          <p:cNvPr id="5" name="Footer Placeholder 4">
            <a:extLst>
              <a:ext uri="{FF2B5EF4-FFF2-40B4-BE49-F238E27FC236}">
                <a16:creationId xmlns:a16="http://schemas.microsoft.com/office/drawing/2014/main" id="{FD8302AA-63D8-410A-A50D-C68B22AEDC68}"/>
              </a:ext>
            </a:extLst>
          </p:cNvPr>
          <p:cNvSpPr>
            <a:spLocks noGrp="1"/>
          </p:cNvSpPr>
          <p:nvPr>
            <p:ph type="ftr" sz="quarter" idx="3"/>
          </p:nvPr>
        </p:nvSpPr>
        <p:spPr>
          <a:xfrm>
            <a:off x="5008285" y="9909727"/>
            <a:ext cx="5102781" cy="569240"/>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C03C12-D212-43B8-A47E-552435B91B58}"/>
              </a:ext>
            </a:extLst>
          </p:cNvPr>
          <p:cNvSpPr>
            <a:spLocks noGrp="1"/>
          </p:cNvSpPr>
          <p:nvPr>
            <p:ph type="sldNum" sz="quarter" idx="4"/>
          </p:nvPr>
        </p:nvSpPr>
        <p:spPr>
          <a:xfrm>
            <a:off x="10678041" y="9909727"/>
            <a:ext cx="3401854" cy="569240"/>
          </a:xfrm>
          <a:prstGeom prst="rect">
            <a:avLst/>
          </a:prstGeom>
        </p:spPr>
        <p:txBody>
          <a:bodyPr vert="horz" lIns="91440" tIns="45720" rIns="91440" bIns="45720" rtlCol="0" anchor="ctr"/>
          <a:lstStyle>
            <a:lvl1pPr algn="r">
              <a:defRPr sz="1488">
                <a:solidFill>
                  <a:schemeClr val="tx1">
                    <a:tint val="75000"/>
                  </a:schemeClr>
                </a:solidFill>
              </a:defRPr>
            </a:lvl1pPr>
          </a:lstStyle>
          <a:p>
            <a:fld id="{C9ADA638-F4B3-448F-B9A1-B5EBDAAA530E}" type="slidenum">
              <a:rPr lang="en-US" smtClean="0"/>
              <a:t>‹#›</a:t>
            </a:fld>
            <a:endParaRPr lang="en-US" dirty="0"/>
          </a:p>
        </p:txBody>
      </p:sp>
    </p:spTree>
    <p:extLst>
      <p:ext uri="{BB962C8B-B14F-4D97-AF65-F5344CB8AC3E}">
        <p14:creationId xmlns:p14="http://schemas.microsoft.com/office/powerpoint/2010/main" val="2292936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133947"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87" indent="-283487" algn="l" defTabSz="1133947"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D50511C3-182C-464B-8C14-067D97B2254C}"/>
              </a:ext>
            </a:extLst>
          </p:cNvPr>
          <p:cNvSpPr/>
          <p:nvPr/>
        </p:nvSpPr>
        <p:spPr>
          <a:xfrm>
            <a:off x="2980587" y="9269988"/>
            <a:ext cx="3566617" cy="555987"/>
          </a:xfrm>
          <a:prstGeom prst="rect">
            <a:avLst/>
          </a:prstGeom>
          <a:solidFill>
            <a:srgbClr val="E2AFD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indent="-228600" defTabSz="346075"/>
            <a:r>
              <a:rPr lang="en-US" sz="1200" dirty="0">
                <a:solidFill>
                  <a:schemeClr val="tx1">
                    <a:lumMod val="75000"/>
                    <a:lumOff val="25000"/>
                  </a:schemeClr>
                </a:solidFill>
                <a:sym typeface="Wingdings" panose="05000000000000000000" pitchFamily="2" charset="2"/>
              </a:rPr>
              <a:t>	</a:t>
            </a:r>
            <a:r>
              <a:rPr lang="fr-FR" sz="1200" b="1" dirty="0">
                <a:solidFill>
                  <a:schemeClr val="tx1">
                    <a:lumMod val="75000"/>
                    <a:lumOff val="25000"/>
                  </a:schemeClr>
                </a:solidFill>
              </a:rPr>
              <a:t> Counseling final et décision concernant la PrEP</a:t>
            </a:r>
            <a:endParaRPr lang="en-US" sz="1200" b="1" dirty="0">
              <a:solidFill>
                <a:schemeClr val="tx1">
                  <a:lumMod val="75000"/>
                  <a:lumOff val="25000"/>
                </a:schemeClr>
              </a:solidFill>
            </a:endParaRPr>
          </a:p>
        </p:txBody>
      </p:sp>
      <p:sp>
        <p:nvSpPr>
          <p:cNvPr id="72" name="Arrow: Down 71">
            <a:extLst>
              <a:ext uri="{FF2B5EF4-FFF2-40B4-BE49-F238E27FC236}">
                <a16:creationId xmlns:a16="http://schemas.microsoft.com/office/drawing/2014/main" id="{E852524A-0C2E-46B8-92AB-E7B8F854BCB0}"/>
              </a:ext>
            </a:extLst>
          </p:cNvPr>
          <p:cNvSpPr/>
          <p:nvPr/>
        </p:nvSpPr>
        <p:spPr>
          <a:xfrm>
            <a:off x="5991965" y="8658225"/>
            <a:ext cx="320040" cy="658094"/>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74" name="Rectangle 73">
            <a:extLst>
              <a:ext uri="{FF2B5EF4-FFF2-40B4-BE49-F238E27FC236}">
                <a16:creationId xmlns:a16="http://schemas.microsoft.com/office/drawing/2014/main" id="{AD5F60AC-FF13-4280-90D0-D1EE0A0C8E98}"/>
              </a:ext>
            </a:extLst>
          </p:cNvPr>
          <p:cNvSpPr/>
          <p:nvPr/>
        </p:nvSpPr>
        <p:spPr>
          <a:xfrm>
            <a:off x="4286809" y="7237353"/>
            <a:ext cx="2217201" cy="1463737"/>
          </a:xfrm>
          <a:prstGeom prst="rect">
            <a:avLst/>
          </a:prstGeom>
          <a:solidFill>
            <a:srgbClr val="7674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bIns="91440" rtlCol="0" anchor="ctr" anchorCtr="0"/>
          <a:lstStyle/>
          <a:p>
            <a:pPr defTabSz="230188">
              <a:lnSpc>
                <a:spcPct val="90000"/>
              </a:lnSpc>
            </a:pPr>
            <a:r>
              <a:rPr lang="en-US" sz="1200" dirty="0">
                <a:solidFill>
                  <a:schemeClr val="bg1"/>
                </a:solidFill>
                <a:sym typeface="Wingdings" panose="05000000000000000000" pitchFamily="2" charset="2"/>
              </a:rPr>
              <a:t>	</a:t>
            </a:r>
            <a:r>
              <a:rPr lang="fr-FR" sz="1200" dirty="0">
                <a:solidFill>
                  <a:schemeClr val="bg1"/>
                </a:solidFill>
              </a:rPr>
              <a:t> Passez en revue les conseils pour </a:t>
            </a:r>
            <a:r>
              <a:rPr lang="en-US" sz="1200" dirty="0">
                <a:solidFill>
                  <a:schemeClr val="bg1"/>
                </a:solidFill>
              </a:rPr>
              <a:t>parler </a:t>
            </a:r>
            <a:r>
              <a:rPr lang="fr-FR" sz="1200" dirty="0">
                <a:solidFill>
                  <a:schemeClr val="bg1"/>
                </a:solidFill>
              </a:rPr>
              <a:t>à</a:t>
            </a:r>
            <a:r>
              <a:rPr lang="en-US" sz="1200" dirty="0">
                <a:solidFill>
                  <a:schemeClr val="bg1"/>
                </a:solidFill>
              </a:rPr>
              <a:t> un partenaire</a:t>
            </a:r>
          </a:p>
          <a:p>
            <a:pPr marL="228600" indent="-228600" defTabSz="230188">
              <a:lnSpc>
                <a:spcPct val="90000"/>
              </a:lnSpc>
              <a:spcBef>
                <a:spcPts val="600"/>
              </a:spcBef>
            </a:pPr>
            <a:r>
              <a:rPr lang="en-US" sz="1200" dirty="0">
                <a:solidFill>
                  <a:schemeClr val="bg1"/>
                </a:solidFill>
                <a:sym typeface="Wingdings" panose="05000000000000000000" pitchFamily="2" charset="2"/>
              </a:rPr>
              <a:t></a:t>
            </a:r>
            <a:r>
              <a:rPr lang="fr-FR" sz="1200" dirty="0">
                <a:solidFill>
                  <a:schemeClr val="bg1"/>
                </a:solidFill>
              </a:rPr>
              <a:t> Fixez un rendez-vous pour le client et le partenaire si le client souhaite l'aide du prestataire pour informer le partenaire de l'utilisation de la PrEP</a:t>
            </a:r>
            <a:endParaRPr lang="en-US" sz="1200" dirty="0">
              <a:solidFill>
                <a:schemeClr val="bg1"/>
              </a:solidFill>
            </a:endParaRPr>
          </a:p>
        </p:txBody>
      </p:sp>
      <p:sp>
        <p:nvSpPr>
          <p:cNvPr id="93" name="Rectangle: Rounded Corners 92">
            <a:extLst>
              <a:ext uri="{FF2B5EF4-FFF2-40B4-BE49-F238E27FC236}">
                <a16:creationId xmlns:a16="http://schemas.microsoft.com/office/drawing/2014/main" id="{E4E0D62F-D049-4F31-8BF2-A80D26FF8794}"/>
              </a:ext>
            </a:extLst>
          </p:cNvPr>
          <p:cNvSpPr/>
          <p:nvPr/>
        </p:nvSpPr>
        <p:spPr>
          <a:xfrm>
            <a:off x="1677073" y="9099749"/>
            <a:ext cx="1401583" cy="896464"/>
          </a:xfrm>
          <a:prstGeom prst="roundRect">
            <a:avLst/>
          </a:prstGeom>
          <a:solidFill>
            <a:schemeClr val="bg1"/>
          </a:solidFill>
          <a:ln w="19050">
            <a:solidFill>
              <a:srgbClr val="5B348D"/>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sz="1000" dirty="0">
                <a:solidFill>
                  <a:srgbClr val="5B348D"/>
                </a:solidFill>
              </a:rPr>
              <a:t>Documentez que le prestataire a posé des questions sur la VPI dans le cadre du counseling PrEP dans le registre PrEP</a:t>
            </a:r>
            <a:endParaRPr lang="en-US" sz="1000" u="sng" dirty="0">
              <a:solidFill>
                <a:srgbClr val="5B348D"/>
              </a:solidFill>
            </a:endParaRPr>
          </a:p>
        </p:txBody>
      </p:sp>
      <p:cxnSp>
        <p:nvCxnSpPr>
          <p:cNvPr id="45" name="Connector: Elbow 44">
            <a:extLst>
              <a:ext uri="{FF2B5EF4-FFF2-40B4-BE49-F238E27FC236}">
                <a16:creationId xmlns:a16="http://schemas.microsoft.com/office/drawing/2014/main" id="{CCEEB921-6D7A-4D74-A95E-C01F75129D4B}"/>
              </a:ext>
            </a:extLst>
          </p:cNvPr>
          <p:cNvCxnSpPr>
            <a:cxnSpLocks/>
          </p:cNvCxnSpPr>
          <p:nvPr/>
        </p:nvCxnSpPr>
        <p:spPr>
          <a:xfrm rot="16200000" flipH="1">
            <a:off x="1851983" y="4943649"/>
            <a:ext cx="4383754" cy="6264642"/>
          </a:xfrm>
          <a:prstGeom prst="bentConnector2">
            <a:avLst/>
          </a:prstGeom>
          <a:ln w="161925">
            <a:solidFill>
              <a:srgbClr val="5B348D"/>
            </a:solidFill>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A32018A3-A877-403C-869F-4616680C4EFB}"/>
              </a:ext>
            </a:extLst>
          </p:cNvPr>
          <p:cNvCxnSpPr>
            <a:cxnSpLocks/>
          </p:cNvCxnSpPr>
          <p:nvPr/>
        </p:nvCxnSpPr>
        <p:spPr>
          <a:xfrm rot="16200000" flipV="1">
            <a:off x="5398909" y="8619660"/>
            <a:ext cx="2770787" cy="666262"/>
          </a:xfrm>
          <a:prstGeom prst="bentConnector3">
            <a:avLst>
              <a:gd name="adj1" fmla="val 99925"/>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71" name="Arrow: Down 70">
            <a:extLst>
              <a:ext uri="{FF2B5EF4-FFF2-40B4-BE49-F238E27FC236}">
                <a16:creationId xmlns:a16="http://schemas.microsoft.com/office/drawing/2014/main" id="{AD63193F-E299-406F-8560-0782AF5E6C40}"/>
              </a:ext>
            </a:extLst>
          </p:cNvPr>
          <p:cNvSpPr/>
          <p:nvPr/>
        </p:nvSpPr>
        <p:spPr>
          <a:xfrm>
            <a:off x="3891047" y="6586416"/>
            <a:ext cx="320040" cy="2729904"/>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73" name="Rectangle 72">
            <a:extLst>
              <a:ext uri="{FF2B5EF4-FFF2-40B4-BE49-F238E27FC236}">
                <a16:creationId xmlns:a16="http://schemas.microsoft.com/office/drawing/2014/main" id="{D8A3424C-6CC3-4AAF-9E93-A2DF99F1FC88}"/>
              </a:ext>
            </a:extLst>
          </p:cNvPr>
          <p:cNvSpPr/>
          <p:nvPr/>
        </p:nvSpPr>
        <p:spPr>
          <a:xfrm>
            <a:off x="3835075" y="5563486"/>
            <a:ext cx="2091809" cy="1339451"/>
          </a:xfrm>
          <a:prstGeom prst="rect">
            <a:avLst/>
          </a:prstGeom>
          <a:solidFill>
            <a:srgbClr val="7674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91440" rtlCol="0" anchor="t" anchorCtr="0"/>
          <a:lstStyle/>
          <a:p>
            <a:pPr marL="230188" indent="-230188" defTabSz="230188">
              <a:lnSpc>
                <a:spcPct val="90000"/>
              </a:lnSpc>
              <a:buClr>
                <a:schemeClr val="bg1"/>
              </a:buClr>
            </a:pPr>
            <a:r>
              <a:rPr lang="en-US" sz="1200" dirty="0">
                <a:solidFill>
                  <a:schemeClr val="bg1"/>
                </a:solidFill>
                <a:sym typeface="Wingdings" panose="05000000000000000000" pitchFamily="2" charset="2"/>
              </a:rPr>
              <a:t>	</a:t>
            </a:r>
            <a:r>
              <a:rPr lang="fr-FR" sz="1200" dirty="0">
                <a:solidFill>
                  <a:schemeClr val="bg1"/>
                </a:solidFill>
              </a:rPr>
              <a:t>Examiner les stratégies pour prendre la PrEP à l’insu du partenaire</a:t>
            </a:r>
            <a:endParaRPr lang="en-US" sz="1200" dirty="0">
              <a:solidFill>
                <a:schemeClr val="bg1"/>
              </a:solidFill>
            </a:endParaRPr>
          </a:p>
          <a:p>
            <a:pPr marL="230188" indent="-230188" defTabSz="230188">
              <a:lnSpc>
                <a:spcPct val="90000"/>
              </a:lnSpc>
              <a:spcBef>
                <a:spcPts val="600"/>
              </a:spcBef>
              <a:buClr>
                <a:schemeClr val="bg1"/>
              </a:buClr>
            </a:pPr>
            <a:r>
              <a:rPr lang="en-US" sz="1200" dirty="0">
                <a:solidFill>
                  <a:schemeClr val="bg1"/>
                </a:solidFill>
                <a:sym typeface="Wingdings" panose="05000000000000000000" pitchFamily="2" charset="2"/>
              </a:rPr>
              <a:t>	</a:t>
            </a:r>
            <a:r>
              <a:rPr lang="fr-FR" sz="1200" dirty="0">
                <a:solidFill>
                  <a:schemeClr val="bg1"/>
                </a:solidFill>
              </a:rPr>
              <a:t>Réfléchissez à ce qu'il faut faire si le partenaire découvre l'utilisation de la PrEP et se met en colère</a:t>
            </a:r>
            <a:endParaRPr lang="en-US" sz="1200" dirty="0">
              <a:solidFill>
                <a:schemeClr val="bg1"/>
              </a:solidFill>
            </a:endParaRPr>
          </a:p>
        </p:txBody>
      </p:sp>
      <p:cxnSp>
        <p:nvCxnSpPr>
          <p:cNvPr id="58" name="Connector: Elbow 57">
            <a:extLst>
              <a:ext uri="{FF2B5EF4-FFF2-40B4-BE49-F238E27FC236}">
                <a16:creationId xmlns:a16="http://schemas.microsoft.com/office/drawing/2014/main" id="{1A6F9729-660B-4D01-9B54-42D320712538}"/>
              </a:ext>
            </a:extLst>
          </p:cNvPr>
          <p:cNvCxnSpPr>
            <a:cxnSpLocks/>
          </p:cNvCxnSpPr>
          <p:nvPr/>
        </p:nvCxnSpPr>
        <p:spPr>
          <a:xfrm rot="16200000" flipH="1">
            <a:off x="3171311" y="5138366"/>
            <a:ext cx="221120" cy="1224248"/>
          </a:xfrm>
          <a:prstGeom prst="bentConnector2">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EE43D71B-001A-4ABF-AEA5-073479409DC2}"/>
              </a:ext>
            </a:extLst>
          </p:cNvPr>
          <p:cNvSpPr/>
          <p:nvPr/>
        </p:nvSpPr>
        <p:spPr>
          <a:xfrm>
            <a:off x="4330623" y="2272360"/>
            <a:ext cx="2267530" cy="2431425"/>
          </a:xfrm>
          <a:prstGeom prst="rect">
            <a:avLst/>
          </a:prstGeom>
          <a:solidFill>
            <a:srgbClr val="FAF2C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tlCol="0" anchor="t" anchorCtr="0"/>
          <a:lstStyle/>
          <a:p>
            <a:pPr marL="231775" indent="-231775" defTabSz="230188"/>
            <a:endParaRPr lang="en-US" sz="1400" dirty="0">
              <a:solidFill>
                <a:schemeClr val="bg1"/>
              </a:solidFill>
              <a:latin typeface="Wingdings" panose="05000000000000000000" pitchFamily="2" charset="2"/>
            </a:endParaRPr>
          </a:p>
          <a:p>
            <a:pPr marL="231775" indent="-231775" defTabSz="230188">
              <a:lnSpc>
                <a:spcPct val="90000"/>
              </a:lnSpc>
              <a:spcBef>
                <a:spcPts val="800"/>
              </a:spcBef>
            </a:pPr>
            <a:r>
              <a:rPr lang="en-US" sz="1200" dirty="0">
                <a:solidFill>
                  <a:srgbClr val="5B348D"/>
                </a:solidFill>
                <a:sym typeface="Wingdings" panose="05000000000000000000" pitchFamily="2" charset="2"/>
              </a:rPr>
              <a:t>	</a:t>
            </a:r>
            <a:r>
              <a:rPr lang="fr-FR" sz="1200" dirty="0">
                <a:solidFill>
                  <a:srgbClr val="5B348D"/>
                </a:solidFill>
              </a:rPr>
              <a:t> Répondre à la violence révélée</a:t>
            </a:r>
            <a:r>
              <a:rPr lang="en-US" sz="1200" dirty="0">
                <a:solidFill>
                  <a:srgbClr val="5B348D"/>
                </a:solidFill>
              </a:rPr>
              <a:t>(LIVES)</a:t>
            </a:r>
          </a:p>
          <a:p>
            <a:pPr marL="231775" indent="-231775" defTabSz="230188">
              <a:lnSpc>
                <a:spcPct val="90000"/>
              </a:lnSpc>
              <a:spcBef>
                <a:spcPts val="600"/>
              </a:spcBef>
              <a:defRPr/>
            </a:pPr>
            <a:r>
              <a:rPr lang="en-US" sz="1200" dirty="0">
                <a:solidFill>
                  <a:srgbClr val="5B348D"/>
                </a:solidFill>
                <a:sym typeface="Wingdings" panose="05000000000000000000" pitchFamily="2" charset="2"/>
              </a:rPr>
              <a:t></a:t>
            </a:r>
            <a:r>
              <a:rPr lang="en-US" sz="1200" dirty="0">
                <a:solidFill>
                  <a:srgbClr val="5B348D"/>
                </a:solidFill>
              </a:rPr>
              <a:t>	</a:t>
            </a:r>
            <a:r>
              <a:rPr lang="fr-FR" sz="1200" dirty="0">
                <a:solidFill>
                  <a:srgbClr val="5B348D"/>
                </a:solidFill>
              </a:rPr>
              <a:t> Conseil sur l'utilisation de la PrEP dans les relations abusives et contrôlantes</a:t>
            </a:r>
            <a:endParaRPr lang="en-US" sz="1200" dirty="0">
              <a:solidFill>
                <a:srgbClr val="5B348D"/>
              </a:solidFill>
            </a:endParaRPr>
          </a:p>
          <a:p>
            <a:pPr marL="231775" lvl="0" indent="-231775" defTabSz="230188">
              <a:lnSpc>
                <a:spcPct val="90000"/>
              </a:lnSpc>
              <a:spcBef>
                <a:spcPts val="600"/>
              </a:spcBef>
              <a:defRPr/>
            </a:pPr>
            <a:r>
              <a:rPr lang="en-US" sz="1200" dirty="0">
                <a:solidFill>
                  <a:srgbClr val="5B348D"/>
                </a:solidFill>
                <a:sym typeface="Wingdings" panose="05000000000000000000" pitchFamily="2" charset="2"/>
              </a:rPr>
              <a:t>	</a:t>
            </a:r>
            <a:r>
              <a:rPr lang="fr-FR" sz="1200" dirty="0">
                <a:solidFill>
                  <a:srgbClr val="5B348D"/>
                </a:solidFill>
              </a:rPr>
              <a:t>Décidez s'il faut informer votre partenaire de l'utilisation de la PrEP</a:t>
            </a:r>
            <a:endParaRPr kumimoji="0" lang="en-US" sz="1200" i="0" u="none" strike="noStrike" kern="1200" cap="none" spc="0" normalizeH="0" baseline="0" noProof="0" dirty="0">
              <a:ln>
                <a:noFill/>
              </a:ln>
              <a:solidFill>
                <a:srgbClr val="5B348D"/>
              </a:solidFill>
              <a:effectLst/>
              <a:uLnTx/>
              <a:uFillTx/>
              <a:ea typeface="+mn-ea"/>
              <a:cs typeface="+mn-cs"/>
            </a:endParaRPr>
          </a:p>
        </p:txBody>
      </p:sp>
      <p:cxnSp>
        <p:nvCxnSpPr>
          <p:cNvPr id="27" name="Straight Arrow Connector 26">
            <a:extLst>
              <a:ext uri="{FF2B5EF4-FFF2-40B4-BE49-F238E27FC236}">
                <a16:creationId xmlns:a16="http://schemas.microsoft.com/office/drawing/2014/main" id="{12BD1AA9-4916-480B-ABF6-A279DFCD8FBA}"/>
              </a:ext>
            </a:extLst>
          </p:cNvPr>
          <p:cNvCxnSpPr/>
          <p:nvPr/>
        </p:nvCxnSpPr>
        <p:spPr>
          <a:xfrm>
            <a:off x="2804875" y="2655314"/>
            <a:ext cx="1621417" cy="0"/>
          </a:xfrm>
          <a:prstGeom prst="straightConnector1">
            <a:avLst/>
          </a:prstGeom>
          <a:ln w="161925">
            <a:solidFill>
              <a:srgbClr val="5B348D"/>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F502A645-301B-49A0-8EDC-AB7A165F1AB2}"/>
              </a:ext>
            </a:extLst>
          </p:cNvPr>
          <p:cNvCxnSpPr>
            <a:cxnSpLocks/>
          </p:cNvCxnSpPr>
          <p:nvPr/>
        </p:nvCxnSpPr>
        <p:spPr>
          <a:xfrm flipV="1">
            <a:off x="2502568" y="3008863"/>
            <a:ext cx="1909274" cy="1521508"/>
          </a:xfrm>
          <a:prstGeom prst="bentConnector3">
            <a:avLst>
              <a:gd name="adj1" fmla="val 50000"/>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28E9C80-E032-4FB8-86D8-FA0E734C8F32}"/>
              </a:ext>
            </a:extLst>
          </p:cNvPr>
          <p:cNvCxnSpPr>
            <a:cxnSpLocks/>
          </p:cNvCxnSpPr>
          <p:nvPr/>
        </p:nvCxnSpPr>
        <p:spPr>
          <a:xfrm flipH="1">
            <a:off x="7555411" y="-256674"/>
            <a:ext cx="4264" cy="274320"/>
          </a:xfrm>
          <a:prstGeom prst="line">
            <a:avLst/>
          </a:prstGeom>
          <a:ln w="12700">
            <a:prstDash val="dash"/>
          </a:ln>
        </p:spPr>
        <p:style>
          <a:lnRef idx="1">
            <a:schemeClr val="accent5"/>
          </a:lnRef>
          <a:fillRef idx="0">
            <a:schemeClr val="accent5"/>
          </a:fillRef>
          <a:effectRef idx="0">
            <a:schemeClr val="accent5"/>
          </a:effectRef>
          <a:fontRef idx="minor">
            <a:schemeClr val="tx1"/>
          </a:fontRef>
        </p:style>
      </p:cxnSp>
      <p:sp>
        <p:nvSpPr>
          <p:cNvPr id="7" name="Speech Bubble: Rectangle with Corners Rounded 6">
            <a:extLst>
              <a:ext uri="{FF2B5EF4-FFF2-40B4-BE49-F238E27FC236}">
                <a16:creationId xmlns:a16="http://schemas.microsoft.com/office/drawing/2014/main" id="{329278B2-06B7-4EA4-9F96-287A795E8F9B}"/>
              </a:ext>
            </a:extLst>
          </p:cNvPr>
          <p:cNvSpPr/>
          <p:nvPr/>
        </p:nvSpPr>
        <p:spPr>
          <a:xfrm>
            <a:off x="7195516" y="-725837"/>
            <a:ext cx="784779" cy="385009"/>
          </a:xfrm>
          <a:prstGeom prst="wedgeRoundRectCallout">
            <a:avLst>
              <a:gd name="adj1" fmla="val 5"/>
              <a:gd name="adj2" fmla="val 96112"/>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Plier ici</a:t>
            </a:r>
          </a:p>
        </p:txBody>
      </p:sp>
      <p:sp>
        <p:nvSpPr>
          <p:cNvPr id="56" name="Rectangle 55">
            <a:extLst>
              <a:ext uri="{FF2B5EF4-FFF2-40B4-BE49-F238E27FC236}">
                <a16:creationId xmlns:a16="http://schemas.microsoft.com/office/drawing/2014/main" id="{8E887385-FD50-4624-B0D7-A4CD81BE015E}"/>
              </a:ext>
            </a:extLst>
          </p:cNvPr>
          <p:cNvSpPr/>
          <p:nvPr/>
        </p:nvSpPr>
        <p:spPr>
          <a:xfrm>
            <a:off x="7555411" y="0"/>
            <a:ext cx="7571879" cy="9666514"/>
          </a:xfrm>
          <a:prstGeom prst="rect">
            <a:avLst/>
          </a:prstGeom>
          <a:solidFill>
            <a:srgbClr val="5B3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9F58B66-4576-497A-AFC8-865D475D5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3468" y="9822211"/>
            <a:ext cx="867123" cy="667696"/>
          </a:xfrm>
          <a:prstGeom prst="rect">
            <a:avLst/>
          </a:prstGeom>
        </p:spPr>
      </p:pic>
      <p:sp>
        <p:nvSpPr>
          <p:cNvPr id="100" name="TextBox 99">
            <a:extLst>
              <a:ext uri="{FF2B5EF4-FFF2-40B4-BE49-F238E27FC236}">
                <a16:creationId xmlns:a16="http://schemas.microsoft.com/office/drawing/2014/main" id="{65826998-B0AC-4171-9594-4D2081B3A5BF}"/>
              </a:ext>
            </a:extLst>
          </p:cNvPr>
          <p:cNvSpPr txBox="1"/>
          <p:nvPr/>
        </p:nvSpPr>
        <p:spPr>
          <a:xfrm>
            <a:off x="8352524" y="725855"/>
            <a:ext cx="6278134" cy="1046440"/>
          </a:xfrm>
          <a:prstGeom prst="rect">
            <a:avLst/>
          </a:prstGeom>
          <a:noFill/>
        </p:spPr>
        <p:txBody>
          <a:bodyPr wrap="square" rtlCol="0">
            <a:spAutoFit/>
          </a:bodyPr>
          <a:lstStyle/>
          <a:p>
            <a:r>
              <a:rPr lang="en-US" sz="4400" dirty="0">
                <a:solidFill>
                  <a:schemeClr val="bg1"/>
                </a:solidFill>
                <a:latin typeface="Arial Black" panose="020B0A04020102020204" pitchFamily="34" charset="0"/>
              </a:rPr>
              <a:t>Aide-mémoire PrEP</a:t>
            </a:r>
            <a:br>
              <a:rPr lang="en-US" sz="4400" dirty="0">
                <a:solidFill>
                  <a:schemeClr val="bg1"/>
                </a:solidFill>
                <a:latin typeface="Arial Black" panose="020B0A04020102020204" pitchFamily="34" charset="0"/>
              </a:rPr>
            </a:br>
            <a:r>
              <a:rPr lang="fr-FR" sz="1800" dirty="0">
                <a:solidFill>
                  <a:schemeClr val="bg1"/>
                </a:solidFill>
                <a:latin typeface="Arial Black" panose="020B0A04020102020204" pitchFamily="34" charset="0"/>
              </a:rPr>
              <a:t>pour discuter des relations avec les partenaires</a:t>
            </a:r>
            <a:endParaRPr lang="en-US" sz="1800" dirty="0">
              <a:solidFill>
                <a:schemeClr val="bg1"/>
              </a:solidFill>
              <a:latin typeface="Arial Black" panose="020B0A04020102020204" pitchFamily="34" charset="0"/>
            </a:endParaRPr>
          </a:p>
        </p:txBody>
      </p:sp>
      <p:sp>
        <p:nvSpPr>
          <p:cNvPr id="225" name="TextBox 224">
            <a:extLst>
              <a:ext uri="{FF2B5EF4-FFF2-40B4-BE49-F238E27FC236}">
                <a16:creationId xmlns:a16="http://schemas.microsoft.com/office/drawing/2014/main" id="{0D4E1FDC-BF90-4DD6-A57F-9287FBDE80A4}"/>
              </a:ext>
            </a:extLst>
          </p:cNvPr>
          <p:cNvSpPr txBox="1"/>
          <p:nvPr/>
        </p:nvSpPr>
        <p:spPr>
          <a:xfrm>
            <a:off x="8384185" y="8658225"/>
            <a:ext cx="5778959" cy="954107"/>
          </a:xfrm>
          <a:prstGeom prst="rect">
            <a:avLst/>
          </a:prstGeom>
          <a:noFill/>
          <a:ln>
            <a:noFill/>
          </a:ln>
        </p:spPr>
        <p:txBody>
          <a:bodyPr wrap="square" rtlCol="0">
            <a:spAutoFit/>
          </a:bodyPr>
          <a:lstStyle/>
          <a:p>
            <a:r>
              <a:rPr lang="fr-FR" sz="800" dirty="0">
                <a:solidFill>
                  <a:schemeClr val="bg1"/>
                </a:solidFill>
              </a:rPr>
              <a:t>Cette œuvre a été rendue possible grâce au généreux soutien du peuple américain par l’intermédiaire de l’Agence des États-Unis pour le développement international (USAID) et du Plan d’urgence du président américain pour la lutte contre le sida (PEPFAR). Il est le résultat d'une collaboration entre le projet CHARISMA (Community Health Clinic Model for Agency in Relationships and Safer Microbicide Adherence) ; le projet EpiC (</a:t>
            </a:r>
            <a:r>
              <a:rPr lang="en-US" sz="800" dirty="0">
                <a:solidFill>
                  <a:schemeClr val="bg1"/>
                </a:solidFill>
              </a:rPr>
              <a:t>Meeting Targets and Maintaining Epidemic Control</a:t>
            </a:r>
            <a:r>
              <a:rPr lang="fr-FR" sz="800" dirty="0">
                <a:solidFill>
                  <a:schemeClr val="bg1"/>
                </a:solidFill>
              </a:rPr>
              <a:t>) ; le projet RISE (Reaching Impact, Saturation, and Epidemic Control) ; et CHOICE (</a:t>
            </a:r>
            <a:r>
              <a:rPr lang="en-US" sz="800" dirty="0">
                <a:solidFill>
                  <a:schemeClr val="bg1"/>
                </a:solidFill>
              </a:rPr>
              <a:t>Collaboration for HIV Prevention Options to Control the Epidemic</a:t>
            </a:r>
            <a:r>
              <a:rPr lang="fr-FR" sz="800" dirty="0">
                <a:solidFill>
                  <a:schemeClr val="bg1"/>
                </a:solidFill>
              </a:rPr>
              <a:t>). Le contenu relève de la responsabilité de CHARISMA, EpiC, RISE et CHOICE et ne reflète pas nécessairement les vues de l'USAID, du PEPFAR ou du gouvernement des États-Unis.</a:t>
            </a:r>
            <a:endParaRPr lang="en-US" sz="800" dirty="0">
              <a:solidFill>
                <a:schemeClr val="bg1"/>
              </a:solidFill>
            </a:endParaRPr>
          </a:p>
        </p:txBody>
      </p:sp>
      <p:pic>
        <p:nvPicPr>
          <p:cNvPr id="1026" name="Picture 2">
            <a:extLst>
              <a:ext uri="{FF2B5EF4-FFF2-40B4-BE49-F238E27FC236}">
                <a16:creationId xmlns:a16="http://schemas.microsoft.com/office/drawing/2014/main" id="{1B1E34A4-A869-4EB1-AFDA-E04016FBC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5690" y="9913027"/>
            <a:ext cx="853898" cy="48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140341D-8B51-49B8-BA6F-B2C68FA75012}"/>
              </a:ext>
            </a:extLst>
          </p:cNvPr>
          <p:cNvPicPr>
            <a:picLocks noChangeAspect="1"/>
          </p:cNvPicPr>
          <p:nvPr/>
        </p:nvPicPr>
        <p:blipFill>
          <a:blip r:embed="rId5"/>
          <a:stretch>
            <a:fillRect/>
          </a:stretch>
        </p:blipFill>
        <p:spPr>
          <a:xfrm>
            <a:off x="12481106" y="9853951"/>
            <a:ext cx="904071" cy="604217"/>
          </a:xfrm>
          <a:prstGeom prst="rect">
            <a:avLst/>
          </a:prstGeom>
        </p:spPr>
      </p:pic>
      <p:sp>
        <p:nvSpPr>
          <p:cNvPr id="4" name="TextBox 3">
            <a:extLst>
              <a:ext uri="{FF2B5EF4-FFF2-40B4-BE49-F238E27FC236}">
                <a16:creationId xmlns:a16="http://schemas.microsoft.com/office/drawing/2014/main" id="{26F77E20-7A70-4ECD-BE19-BE51DEC18009}"/>
              </a:ext>
            </a:extLst>
          </p:cNvPr>
          <p:cNvSpPr txBox="1"/>
          <p:nvPr/>
        </p:nvSpPr>
        <p:spPr>
          <a:xfrm>
            <a:off x="8332065" y="1772295"/>
            <a:ext cx="5875746" cy="6889578"/>
          </a:xfrm>
          <a:prstGeom prst="rect">
            <a:avLst/>
          </a:prstGeom>
          <a:noFill/>
        </p:spPr>
        <p:txBody>
          <a:bodyPr wrap="square" rtlCol="0">
            <a:spAutoFit/>
          </a:bodyPr>
          <a:lstStyle/>
          <a:p>
            <a:pPr>
              <a:spcBef>
                <a:spcPts val="600"/>
              </a:spcBef>
            </a:pPr>
            <a:r>
              <a:rPr lang="en-US" sz="1200" b="1" dirty="0">
                <a:solidFill>
                  <a:schemeClr val="bg1"/>
                </a:solidFill>
              </a:rPr>
              <a:t>Aperçu</a:t>
            </a:r>
          </a:p>
          <a:p>
            <a:pPr>
              <a:spcBef>
                <a:spcPts val="600"/>
              </a:spcBef>
            </a:pPr>
            <a:r>
              <a:rPr lang="fr-FR" sz="1200" dirty="0">
                <a:solidFill>
                  <a:schemeClr val="bg1"/>
                </a:solidFill>
              </a:rPr>
              <a:t>Cet aide-mémoire est conçu pour être utilisé avec la procédure opératoire standard (SOP</a:t>
            </a:r>
            <a:r>
              <a:rPr lang="en-US" sz="1200" dirty="0">
                <a:solidFill>
                  <a:schemeClr val="bg1"/>
                </a:solidFill>
              </a:rPr>
              <a:t>) </a:t>
            </a:r>
            <a:r>
              <a:rPr lang="fr-FR" sz="1200" i="1" dirty="0">
                <a:solidFill>
                  <a:schemeClr val="bg1"/>
                </a:solidFill>
              </a:rPr>
              <a:t>Aborder les relations avec les partenaires et la violence entre partenaires intimes dans les services de prophylaxie pré-exposition (PrEP)</a:t>
            </a:r>
            <a:r>
              <a:rPr lang="en-US" sz="1200" i="1" dirty="0">
                <a:solidFill>
                  <a:schemeClr val="bg1"/>
                </a:solidFill>
              </a:rPr>
              <a:t>. </a:t>
            </a:r>
            <a:r>
              <a:rPr lang="en-US" sz="1200" i="1" dirty="0">
                <a:solidFill>
                  <a:schemeClr val="bg1"/>
                </a:solidFill>
                <a:highlight>
                  <a:srgbClr val="00FF00"/>
                </a:highlight>
              </a:rPr>
              <a:t> </a:t>
            </a:r>
            <a:endParaRPr lang="en-US" sz="1200" dirty="0">
              <a:solidFill>
                <a:schemeClr val="bg1"/>
              </a:solidFill>
              <a:highlight>
                <a:srgbClr val="00FF00"/>
              </a:highlight>
            </a:endParaRPr>
          </a:p>
          <a:p>
            <a:pPr marL="285750" indent="-285750">
              <a:spcBef>
                <a:spcPts val="300"/>
              </a:spcBef>
              <a:buFont typeface="Arial" panose="020B0604020202020204" pitchFamily="34" charset="0"/>
              <a:buChar char="•"/>
            </a:pPr>
            <a:r>
              <a:rPr lang="fr-FR" sz="1200" dirty="0">
                <a:solidFill>
                  <a:schemeClr val="bg1"/>
                </a:solidFill>
              </a:rPr>
              <a:t>Les prestataires qui initient un client à la PrEP ou qui aident un client qui a du mal à utiliser la PrEP comme prescrit peuvent utiliser cet aide-mémoire pour poser des questions sur les relations d’un client avec son (ses) partenaire (s). Cela comprend des questions sur la violence entre partenaires intimes (VPI), la réponse à l'IPV (au besoin) et des conseils sur la façon d'utiliser la PrEP avec ou sans la connaissance d'un partenaire.</a:t>
            </a:r>
            <a:r>
              <a:rPr lang="en-US" sz="1200" dirty="0">
                <a:solidFill>
                  <a:schemeClr val="bg1"/>
                </a:solidFill>
              </a:rPr>
              <a:t> </a:t>
            </a:r>
            <a:r>
              <a:rPr lang="fr-FR" sz="1200" dirty="0">
                <a:solidFill>
                  <a:schemeClr val="bg1"/>
                </a:solidFill>
              </a:rPr>
              <a:t>Pour en savoir plus sur la formation des prestataires, la gestion des divulgations spontanées de violence et l'établissement de réseaux d'orientation en réponse à la violence, veuillez consulter la </a:t>
            </a:r>
            <a:r>
              <a:rPr lang="en-US" sz="1200" dirty="0">
                <a:solidFill>
                  <a:schemeClr val="bg1"/>
                </a:solidFill>
              </a:rPr>
              <a:t>SOP.</a:t>
            </a:r>
          </a:p>
          <a:p>
            <a:pPr>
              <a:lnSpc>
                <a:spcPct val="95000"/>
              </a:lnSpc>
              <a:spcBef>
                <a:spcPts val="1200"/>
              </a:spcBef>
            </a:pPr>
            <a:r>
              <a:rPr lang="en-US" sz="1200" b="1" dirty="0">
                <a:solidFill>
                  <a:schemeClr val="bg1"/>
                </a:solidFill>
              </a:rPr>
              <a:t>Mode d'emploi</a:t>
            </a:r>
          </a:p>
          <a:p>
            <a:pPr>
              <a:lnSpc>
                <a:spcPct val="95000"/>
              </a:lnSpc>
              <a:spcBef>
                <a:spcPts val="1200"/>
              </a:spcBef>
            </a:pPr>
            <a:r>
              <a:rPr lang="fr-FR" sz="1200" dirty="0">
                <a:solidFill>
                  <a:schemeClr val="bg1"/>
                </a:solidFill>
              </a:rPr>
              <a:t>Commencez par la flèche intitulée « Démarrer » sur la version récapitulative ou détaillée de l'aide-mémoire, selon vos préférences. Terminez chaque étape indiquée par les cases à cocher avant de passer à l'étape suivante</a:t>
            </a:r>
            <a:r>
              <a:rPr lang="en-US" sz="1200" dirty="0">
                <a:solidFill>
                  <a:schemeClr val="bg1"/>
                </a:solidFill>
              </a:rPr>
              <a:t>.</a:t>
            </a:r>
            <a:r>
              <a:rPr lang="en-US" sz="1200" strike="sngStrike" dirty="0">
                <a:solidFill>
                  <a:schemeClr val="bg1"/>
                </a:solidFill>
              </a:rPr>
              <a:t> </a:t>
            </a:r>
          </a:p>
          <a:p>
            <a:pPr marL="285750" indent="-285750">
              <a:spcBef>
                <a:spcPts val="300"/>
              </a:spcBef>
              <a:buFont typeface="Arial" panose="020B0604020202020204" pitchFamily="34" charset="0"/>
              <a:buChar char="•"/>
            </a:pPr>
            <a:r>
              <a:rPr lang="fr-FR" sz="1200" dirty="0">
                <a:solidFill>
                  <a:schemeClr val="bg1"/>
                </a:solidFill>
              </a:rPr>
              <a:t>Lorsque des décisions sont nécessaires, suivez la flèche correspondante selon les souhaits ou les réponses du client</a:t>
            </a:r>
            <a:r>
              <a:rPr lang="en-US" sz="1200" dirty="0">
                <a:solidFill>
                  <a:schemeClr val="bg1"/>
                </a:solidFill>
              </a:rPr>
              <a:t>. </a:t>
            </a:r>
          </a:p>
          <a:p>
            <a:pPr marL="285750" indent="-285750">
              <a:spcBef>
                <a:spcPts val="300"/>
              </a:spcBef>
              <a:buFont typeface="Arial" panose="020B0604020202020204" pitchFamily="34" charset="0"/>
              <a:buChar char="•"/>
            </a:pPr>
            <a:r>
              <a:rPr lang="fr-FR" sz="1200" dirty="0">
                <a:solidFill>
                  <a:schemeClr val="bg1"/>
                </a:solidFill>
              </a:rPr>
              <a:t>Le texte en </a:t>
            </a:r>
            <a:r>
              <a:rPr lang="fr-FR" sz="1200" i="1" dirty="0">
                <a:solidFill>
                  <a:schemeClr val="bg1"/>
                </a:solidFill>
              </a:rPr>
              <a:t>italique</a:t>
            </a:r>
            <a:r>
              <a:rPr lang="fr-FR" sz="1200" dirty="0">
                <a:solidFill>
                  <a:schemeClr val="bg1"/>
                </a:solidFill>
              </a:rPr>
              <a:t> sur l'organigramme détaillé est un script suggéré</a:t>
            </a:r>
            <a:r>
              <a:rPr lang="en-US" sz="1200" dirty="0">
                <a:solidFill>
                  <a:schemeClr val="bg1"/>
                </a:solidFill>
              </a:rPr>
              <a:t>. </a:t>
            </a:r>
            <a:endParaRPr lang="en-US" sz="1200" b="1" dirty="0">
              <a:solidFill>
                <a:schemeClr val="bg1"/>
              </a:solidFill>
            </a:endParaRPr>
          </a:p>
          <a:p>
            <a:pPr>
              <a:lnSpc>
                <a:spcPct val="95000"/>
              </a:lnSpc>
              <a:spcBef>
                <a:spcPts val="1200"/>
              </a:spcBef>
            </a:pPr>
            <a:r>
              <a:rPr lang="en-US" sz="1200" b="1" dirty="0">
                <a:solidFill>
                  <a:schemeClr val="bg1"/>
                </a:solidFill>
              </a:rPr>
              <a:t>Instructions pour l'adaptation</a:t>
            </a:r>
          </a:p>
          <a:p>
            <a:pPr>
              <a:lnSpc>
                <a:spcPct val="95000"/>
              </a:lnSpc>
              <a:spcBef>
                <a:spcPts val="1200"/>
              </a:spcBef>
            </a:pPr>
            <a:r>
              <a:rPr lang="fr-FR" sz="1200" dirty="0">
                <a:solidFill>
                  <a:schemeClr val="bg1"/>
                </a:solidFill>
              </a:rPr>
              <a:t>Les questions sur la VPI et d'autres spécifications locales, telles que les exigences de déclaration obligatoire le cas échéant, doivent être révisées conformément aux directives nationales / cliniques</a:t>
            </a:r>
            <a:r>
              <a:rPr lang="en-US" sz="1200" dirty="0">
                <a:solidFill>
                  <a:schemeClr val="bg1"/>
                </a:solidFill>
              </a:rPr>
              <a:t>. </a:t>
            </a:r>
          </a:p>
          <a:p>
            <a:pPr marL="285750" indent="-285750">
              <a:spcBef>
                <a:spcPts val="300"/>
              </a:spcBef>
              <a:buFont typeface="Arial" panose="020B0604020202020204" pitchFamily="34" charset="0"/>
              <a:buChar char="•"/>
            </a:pPr>
            <a:r>
              <a:rPr lang="fr-FR" sz="1200" dirty="0">
                <a:solidFill>
                  <a:schemeClr val="bg1"/>
                </a:solidFill>
              </a:rPr>
              <a:t>Les cadres entourés de bordures pointillées décrivent le processus de surveillance qui doit être entrepris après la fin de l'interaction avec le client. Réviser au besoin selon les processus de la clinique</a:t>
            </a:r>
            <a:r>
              <a:rPr lang="en-US" sz="1200" dirty="0">
                <a:solidFill>
                  <a:schemeClr val="bg1"/>
                </a:solidFill>
              </a:rPr>
              <a:t>.</a:t>
            </a:r>
          </a:p>
          <a:p>
            <a:pPr marL="285750" indent="-285750">
              <a:spcBef>
                <a:spcPts val="300"/>
              </a:spcBef>
              <a:buFont typeface="Arial" panose="020B0604020202020204" pitchFamily="34" charset="0"/>
              <a:buChar char="•"/>
            </a:pPr>
            <a:r>
              <a:rPr lang="fr-FR" sz="1200" dirty="0">
                <a:solidFill>
                  <a:schemeClr val="bg1"/>
                </a:solidFill>
              </a:rPr>
              <a:t>Le texte qui nécessitera un examen et / ou une adaptation, y compris les titres des formulaires / documents utilisés sur votre site, est </a:t>
            </a:r>
            <a:r>
              <a:rPr lang="fr-FR" sz="1200" u="sng" dirty="0">
                <a:solidFill>
                  <a:schemeClr val="bg1"/>
                </a:solidFill>
              </a:rPr>
              <a:t>souligné</a:t>
            </a:r>
            <a:r>
              <a:rPr lang="en-US" sz="1200" dirty="0">
                <a:solidFill>
                  <a:schemeClr val="bg1"/>
                </a:solidFill>
              </a:rPr>
              <a:t>.</a:t>
            </a:r>
          </a:p>
          <a:p>
            <a:pPr marL="285750" indent="-285750">
              <a:spcBef>
                <a:spcPts val="300"/>
              </a:spcBef>
              <a:buFont typeface="Arial" panose="020B0604020202020204" pitchFamily="34" charset="0"/>
              <a:buChar char="•"/>
            </a:pPr>
            <a:r>
              <a:rPr lang="fr-FR" sz="1200" dirty="0">
                <a:solidFill>
                  <a:schemeClr val="bg1"/>
                </a:solidFill>
              </a:rPr>
              <a:t>Supprimez ces «Instructions pour l'adaptation» avant d'imprimer une version finale de cet aide-mémoire pour votre clinique</a:t>
            </a:r>
            <a:r>
              <a:rPr lang="en-US" sz="1200" dirty="0">
                <a:solidFill>
                  <a:schemeClr val="bg1"/>
                </a:solidFill>
              </a:rPr>
              <a:t>.</a:t>
            </a:r>
          </a:p>
          <a:p>
            <a:pPr marL="285750" indent="-285750">
              <a:spcBef>
                <a:spcPts val="300"/>
              </a:spcBef>
              <a:buFont typeface="Arial" panose="020B0604020202020204" pitchFamily="34" charset="0"/>
              <a:buChar char="•"/>
            </a:pPr>
            <a:r>
              <a:rPr lang="fr-FR" sz="1200" dirty="0">
                <a:solidFill>
                  <a:schemeClr val="bg1"/>
                </a:solidFill>
              </a:rPr>
              <a:t>Pour imprimer, copiez l'aide au travail / la couverture et l'organigramme détaillé recto verso sur une feuille A3 et pliez la feuille (format fini / plié: A4</a:t>
            </a:r>
            <a:r>
              <a:rPr lang="en-US" sz="1200" dirty="0">
                <a:solidFill>
                  <a:schemeClr val="bg1"/>
                </a:solidFill>
              </a:rPr>
              <a:t>). </a:t>
            </a:r>
          </a:p>
        </p:txBody>
      </p:sp>
      <p:sp>
        <p:nvSpPr>
          <p:cNvPr id="75" name="Arrow: Down 74">
            <a:extLst>
              <a:ext uri="{FF2B5EF4-FFF2-40B4-BE49-F238E27FC236}">
                <a16:creationId xmlns:a16="http://schemas.microsoft.com/office/drawing/2014/main" id="{8163202A-AF0C-4F97-8B20-53613A41BD3B}"/>
              </a:ext>
            </a:extLst>
          </p:cNvPr>
          <p:cNvSpPr/>
          <p:nvPr/>
        </p:nvSpPr>
        <p:spPr>
          <a:xfrm>
            <a:off x="6001947" y="4530371"/>
            <a:ext cx="320040" cy="2745650"/>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76" name="Arrow: Down 75">
            <a:extLst>
              <a:ext uri="{FF2B5EF4-FFF2-40B4-BE49-F238E27FC236}">
                <a16:creationId xmlns:a16="http://schemas.microsoft.com/office/drawing/2014/main" id="{17766678-BB46-4F1F-8DC9-488F906E5F54}"/>
              </a:ext>
            </a:extLst>
          </p:cNvPr>
          <p:cNvSpPr/>
          <p:nvPr/>
        </p:nvSpPr>
        <p:spPr>
          <a:xfrm>
            <a:off x="4599722" y="4511946"/>
            <a:ext cx="320040" cy="1091577"/>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86" name="Rectangle: Rounded Corners 85">
            <a:extLst>
              <a:ext uri="{FF2B5EF4-FFF2-40B4-BE49-F238E27FC236}">
                <a16:creationId xmlns:a16="http://schemas.microsoft.com/office/drawing/2014/main" id="{5A303E35-07EF-45E8-99EA-3C6101C50B36}"/>
              </a:ext>
            </a:extLst>
          </p:cNvPr>
          <p:cNvSpPr/>
          <p:nvPr/>
        </p:nvSpPr>
        <p:spPr>
          <a:xfrm>
            <a:off x="5761135" y="1606073"/>
            <a:ext cx="1453071" cy="951494"/>
          </a:xfrm>
          <a:prstGeom prst="roundRect">
            <a:avLst/>
          </a:prstGeom>
          <a:ln w="19050">
            <a:solidFill>
              <a:srgbClr val="5B348D"/>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sz="1000" dirty="0">
                <a:solidFill>
                  <a:srgbClr val="5B348D"/>
                </a:solidFill>
              </a:rPr>
              <a:t>Document divulguant la violence, les services fournis et les références effectuées sur &lt;insérer le titre du formulaire&gt;</a:t>
            </a:r>
            <a:endParaRPr lang="en-US" sz="1000" dirty="0">
              <a:solidFill>
                <a:srgbClr val="5B348D"/>
              </a:solidFill>
            </a:endParaRPr>
          </a:p>
        </p:txBody>
      </p:sp>
      <p:sp>
        <p:nvSpPr>
          <p:cNvPr id="87" name="Rectangle 86">
            <a:extLst>
              <a:ext uri="{FF2B5EF4-FFF2-40B4-BE49-F238E27FC236}">
                <a16:creationId xmlns:a16="http://schemas.microsoft.com/office/drawing/2014/main" id="{15D73DE4-186A-494B-8D92-1315F7F3A102}"/>
              </a:ext>
            </a:extLst>
          </p:cNvPr>
          <p:cNvSpPr/>
          <p:nvPr/>
        </p:nvSpPr>
        <p:spPr>
          <a:xfrm>
            <a:off x="4336054" y="4261461"/>
            <a:ext cx="884622" cy="440372"/>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fr-FR" sz="1000" b="1" dirty="0">
                <a:solidFill>
                  <a:schemeClr val="bg1"/>
                </a:solidFill>
              </a:rPr>
              <a:t>Ne veut pas dire à son partenaire</a:t>
            </a:r>
            <a:endParaRPr lang="en-US" sz="1000" b="1" dirty="0">
              <a:solidFill>
                <a:schemeClr val="bg1"/>
              </a:solidFill>
              <a:latin typeface="Calibri" panose="020F0502020204030204"/>
            </a:endParaRPr>
          </a:p>
        </p:txBody>
      </p:sp>
      <p:sp>
        <p:nvSpPr>
          <p:cNvPr id="88" name="Rectangle 87">
            <a:extLst>
              <a:ext uri="{FF2B5EF4-FFF2-40B4-BE49-F238E27FC236}">
                <a16:creationId xmlns:a16="http://schemas.microsoft.com/office/drawing/2014/main" id="{FCB117F8-DFD9-4EAB-80B9-48DC194E4924}"/>
              </a:ext>
            </a:extLst>
          </p:cNvPr>
          <p:cNvSpPr/>
          <p:nvPr/>
        </p:nvSpPr>
        <p:spPr>
          <a:xfrm>
            <a:off x="5709674" y="4261534"/>
            <a:ext cx="884622" cy="440372"/>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FR" sz="1000" b="1" dirty="0">
                <a:solidFill>
                  <a:schemeClr val="bg1"/>
                </a:solidFill>
              </a:rPr>
              <a:t>Veut dire à son partenaire</a:t>
            </a:r>
            <a:endParaRPr lang="en-US" sz="1000" b="1" dirty="0">
              <a:solidFill>
                <a:schemeClr val="bg1"/>
              </a:solidFill>
            </a:endParaRPr>
          </a:p>
        </p:txBody>
      </p:sp>
      <p:sp>
        <p:nvSpPr>
          <p:cNvPr id="95" name="TextBox 94">
            <a:extLst>
              <a:ext uri="{FF2B5EF4-FFF2-40B4-BE49-F238E27FC236}">
                <a16:creationId xmlns:a16="http://schemas.microsoft.com/office/drawing/2014/main" id="{72C34284-0F60-4CD2-9494-305A962EC7C2}"/>
              </a:ext>
            </a:extLst>
          </p:cNvPr>
          <p:cNvSpPr txBox="1"/>
          <p:nvPr/>
        </p:nvSpPr>
        <p:spPr>
          <a:xfrm>
            <a:off x="-22012" y="-906"/>
            <a:ext cx="7577423" cy="923330"/>
          </a:xfrm>
          <a:prstGeom prst="rect">
            <a:avLst/>
          </a:prstGeom>
          <a:solidFill>
            <a:srgbClr val="5B348D"/>
          </a:solidFill>
          <a:ln>
            <a:noFill/>
          </a:ln>
          <a:effectLst/>
        </p:spPr>
        <p:txBody>
          <a:bodyPr wrap="square" lIns="365760" tIns="274320" rIns="182880" bIns="182880" rtlCol="0">
            <a:spAutoFit/>
          </a:bodyPr>
          <a:lstStyle/>
          <a:p>
            <a:r>
              <a:rPr lang="fr-FR" sz="1500" b="1" dirty="0">
                <a:solidFill>
                  <a:schemeClr val="bg1"/>
                </a:solidFill>
              </a:rPr>
              <a:t>Résumé des étapes pour discuter des relations avec les partenaires et de l'utilisation de la PrEP</a:t>
            </a:r>
            <a:endParaRPr lang="en-US" sz="1500" b="1" dirty="0">
              <a:solidFill>
                <a:schemeClr val="bg1"/>
              </a:solidFill>
            </a:endParaRPr>
          </a:p>
        </p:txBody>
      </p:sp>
      <p:sp>
        <p:nvSpPr>
          <p:cNvPr id="99" name="Arrow: Right 98">
            <a:extLst>
              <a:ext uri="{FF2B5EF4-FFF2-40B4-BE49-F238E27FC236}">
                <a16:creationId xmlns:a16="http://schemas.microsoft.com/office/drawing/2014/main" id="{67DEE68A-D7E2-41E8-AE54-882F4EF36F44}"/>
              </a:ext>
            </a:extLst>
          </p:cNvPr>
          <p:cNvSpPr/>
          <p:nvPr/>
        </p:nvSpPr>
        <p:spPr>
          <a:xfrm rot="5400000">
            <a:off x="543596" y="515947"/>
            <a:ext cx="408272" cy="1088711"/>
          </a:xfrm>
          <a:prstGeom prst="rightArrow">
            <a:avLst/>
          </a:prstGeom>
          <a:solidFill>
            <a:schemeClr val="tx1"/>
          </a:solidFill>
          <a:ln w="3175">
            <a:noFill/>
          </a:ln>
          <a:effectLst>
            <a:outerShdw blurRad="50800" dist="38100" dir="13500000" algn="br"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1000" b="1" cap="all" dirty="0"/>
              <a:t>Début </a:t>
            </a:r>
          </a:p>
        </p:txBody>
      </p:sp>
      <p:cxnSp>
        <p:nvCxnSpPr>
          <p:cNvPr id="121" name="Straight Connector 120">
            <a:extLst>
              <a:ext uri="{FF2B5EF4-FFF2-40B4-BE49-F238E27FC236}">
                <a16:creationId xmlns:a16="http://schemas.microsoft.com/office/drawing/2014/main" id="{37A12192-49C3-4D27-B53A-33FBA24FD3A8}"/>
              </a:ext>
            </a:extLst>
          </p:cNvPr>
          <p:cNvCxnSpPr>
            <a:cxnSpLocks/>
          </p:cNvCxnSpPr>
          <p:nvPr/>
        </p:nvCxnSpPr>
        <p:spPr>
          <a:xfrm>
            <a:off x="7563528" y="10711148"/>
            <a:ext cx="0" cy="317989"/>
          </a:xfrm>
          <a:prstGeom prst="line">
            <a:avLst/>
          </a:prstGeom>
          <a:ln w="12700">
            <a:prstDash val="dash"/>
          </a:ln>
        </p:spPr>
        <p:style>
          <a:lnRef idx="1">
            <a:schemeClr val="accent5"/>
          </a:lnRef>
          <a:fillRef idx="0">
            <a:schemeClr val="accent5"/>
          </a:fillRef>
          <a:effectRef idx="0">
            <a:schemeClr val="accent5"/>
          </a:effectRef>
          <a:fontRef idx="minor">
            <a:schemeClr val="tx1"/>
          </a:fontRef>
        </p:style>
      </p:cxnSp>
      <p:sp>
        <p:nvSpPr>
          <p:cNvPr id="122" name="Speech Bubble: Rectangle with Corners Rounded 121">
            <a:extLst>
              <a:ext uri="{FF2B5EF4-FFF2-40B4-BE49-F238E27FC236}">
                <a16:creationId xmlns:a16="http://schemas.microsoft.com/office/drawing/2014/main" id="{A84E5386-166B-4587-BADE-6347DA882986}"/>
              </a:ext>
            </a:extLst>
          </p:cNvPr>
          <p:cNvSpPr/>
          <p:nvPr/>
        </p:nvSpPr>
        <p:spPr>
          <a:xfrm>
            <a:off x="7555411" y="11038495"/>
            <a:ext cx="784779" cy="385009"/>
          </a:xfrm>
          <a:prstGeom prst="wedgeRoundRectCallout">
            <a:avLst>
              <a:gd name="adj1" fmla="val -42922"/>
              <a:gd name="adj2" fmla="val -103889"/>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Plier </a:t>
            </a:r>
            <a:r>
              <a:rPr lang="en-US" sz="1200" dirty="0" err="1">
                <a:solidFill>
                  <a:schemeClr val="tx1">
                    <a:lumMod val="75000"/>
                    <a:lumOff val="25000"/>
                  </a:schemeClr>
                </a:solidFill>
              </a:rPr>
              <a:t>ici</a:t>
            </a:r>
            <a:endParaRPr lang="en-US" sz="1200" dirty="0">
              <a:solidFill>
                <a:schemeClr val="tx1">
                  <a:lumMod val="75000"/>
                  <a:lumOff val="25000"/>
                </a:schemeClr>
              </a:solidFill>
            </a:endParaRPr>
          </a:p>
        </p:txBody>
      </p:sp>
      <p:sp>
        <p:nvSpPr>
          <p:cNvPr id="96" name="Rectangle 95">
            <a:extLst>
              <a:ext uri="{FF2B5EF4-FFF2-40B4-BE49-F238E27FC236}">
                <a16:creationId xmlns:a16="http://schemas.microsoft.com/office/drawing/2014/main" id="{ED350445-09F8-4AF7-ACFD-C87D610BD251}"/>
              </a:ext>
            </a:extLst>
          </p:cNvPr>
          <p:cNvSpPr/>
          <p:nvPr/>
        </p:nvSpPr>
        <p:spPr>
          <a:xfrm>
            <a:off x="488692" y="1371489"/>
            <a:ext cx="2704177" cy="1478736"/>
          </a:xfrm>
          <a:prstGeom prst="rect">
            <a:avLst/>
          </a:prstGeom>
          <a:solidFill>
            <a:srgbClr val="21BCB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tlCol="0" anchor="t" anchorCtr="0"/>
          <a:lstStyle/>
          <a:p>
            <a:pPr marL="227013" indent="-227013" defTabSz="114300">
              <a:lnSpc>
                <a:spcPct val="90000"/>
              </a:lnSpc>
            </a:pPr>
            <a:r>
              <a:rPr lang="en-US" sz="1200" dirty="0">
                <a:solidFill>
                  <a:schemeClr val="tx1"/>
                </a:solidFill>
                <a:sym typeface="Wingdings" panose="05000000000000000000" pitchFamily="2" charset="2"/>
              </a:rPr>
              <a:t></a:t>
            </a:r>
            <a:r>
              <a:rPr lang="en-US" sz="1200" dirty="0">
                <a:solidFill>
                  <a:schemeClr val="tx1"/>
                </a:solidFill>
              </a:rPr>
              <a:t>	</a:t>
            </a:r>
            <a:r>
              <a:rPr lang="fr-FR" sz="1200" dirty="0">
                <a:solidFill>
                  <a:schemeClr val="tx1"/>
                </a:solidFill>
              </a:rPr>
              <a:t>Partagez les limites de la confidentialité (le cas échéant</a:t>
            </a:r>
            <a:r>
              <a:rPr lang="en-US" sz="1200" u="sng" dirty="0">
                <a:solidFill>
                  <a:schemeClr val="tx1"/>
                </a:solidFill>
              </a:rPr>
              <a:t>) </a:t>
            </a:r>
          </a:p>
          <a:p>
            <a:pPr marL="227013" indent="-227013" defTabSz="114300">
              <a:lnSpc>
                <a:spcPct val="90000"/>
              </a:lnSpc>
              <a:spcBef>
                <a:spcPts val="600"/>
              </a:spcBef>
            </a:pPr>
            <a:r>
              <a:rPr lang="en-US" sz="1200" dirty="0">
                <a:solidFill>
                  <a:schemeClr val="tx1"/>
                </a:solidFill>
                <a:sym typeface="Wingdings" panose="05000000000000000000" pitchFamily="2" charset="2"/>
              </a:rPr>
              <a:t>	</a:t>
            </a:r>
            <a:r>
              <a:rPr lang="fr-FR" sz="1200" dirty="0">
                <a:solidFill>
                  <a:schemeClr val="tx1"/>
                </a:solidFill>
              </a:rPr>
              <a:t>Administrer un ensemble standard de questions pour identifier les clients victimes de VPI</a:t>
            </a:r>
            <a:endParaRPr lang="en-US" sz="1200" dirty="0">
              <a:solidFill>
                <a:schemeClr val="tx1"/>
              </a:solidFill>
            </a:endParaRPr>
          </a:p>
        </p:txBody>
      </p:sp>
      <p:sp>
        <p:nvSpPr>
          <p:cNvPr id="97" name="Rectangle 96">
            <a:extLst>
              <a:ext uri="{FF2B5EF4-FFF2-40B4-BE49-F238E27FC236}">
                <a16:creationId xmlns:a16="http://schemas.microsoft.com/office/drawing/2014/main" id="{F97CE12F-5984-4E2B-9055-8086004952E6}"/>
              </a:ext>
            </a:extLst>
          </p:cNvPr>
          <p:cNvSpPr/>
          <p:nvPr/>
        </p:nvSpPr>
        <p:spPr>
          <a:xfrm>
            <a:off x="2368506" y="2527003"/>
            <a:ext cx="819809"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9731">
              <a:lnSpc>
                <a:spcPct val="80000"/>
              </a:lnSpc>
              <a:defRPr/>
            </a:pPr>
            <a:r>
              <a:rPr lang="en-US" sz="1000" dirty="0">
                <a:solidFill>
                  <a:schemeClr val="bg1"/>
                </a:solidFill>
              </a:rPr>
              <a:t>Oui à toute question</a:t>
            </a:r>
            <a:endParaRPr lang="en-US" sz="1000" dirty="0">
              <a:solidFill>
                <a:schemeClr val="bg1"/>
              </a:solidFill>
              <a:latin typeface="Calibri" panose="020F0502020204030204"/>
            </a:endParaRPr>
          </a:p>
        </p:txBody>
      </p:sp>
      <p:sp>
        <p:nvSpPr>
          <p:cNvPr id="81" name="Rectangle 80">
            <a:extLst>
              <a:ext uri="{FF2B5EF4-FFF2-40B4-BE49-F238E27FC236}">
                <a16:creationId xmlns:a16="http://schemas.microsoft.com/office/drawing/2014/main" id="{A5507E82-7E98-47E8-96FF-AB69B0BCEB4A}"/>
              </a:ext>
            </a:extLst>
          </p:cNvPr>
          <p:cNvSpPr/>
          <p:nvPr/>
        </p:nvSpPr>
        <p:spPr>
          <a:xfrm>
            <a:off x="485139" y="5075665"/>
            <a:ext cx="2704177" cy="938911"/>
          </a:xfrm>
          <a:prstGeom prst="rect">
            <a:avLst/>
          </a:prstGeom>
          <a:solidFill>
            <a:srgbClr val="21BCB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tlCol="0" anchor="t" anchorCtr="0"/>
          <a:lstStyle/>
          <a:p>
            <a:pPr marL="228600" indent="-228600" defTabSz="228600">
              <a:lnSpc>
                <a:spcPct val="90000"/>
              </a:lnSpc>
            </a:pPr>
            <a:r>
              <a:rPr lang="en-US" sz="1200" dirty="0">
                <a:solidFill>
                  <a:schemeClr val="tx1"/>
                </a:solidFill>
                <a:sym typeface="Wingdings" panose="05000000000000000000" pitchFamily="2" charset="2"/>
              </a:rPr>
              <a:t></a:t>
            </a:r>
            <a:r>
              <a:rPr lang="en-US" sz="1200" dirty="0">
                <a:solidFill>
                  <a:schemeClr val="tx1"/>
                </a:solidFill>
              </a:rPr>
              <a:t>	</a:t>
            </a:r>
            <a:r>
              <a:rPr lang="fr-FR" sz="1200" dirty="0">
                <a:solidFill>
                  <a:schemeClr val="tx1"/>
                </a:solidFill>
              </a:rPr>
              <a:t> Décidez s'il faut informer le partenaire de l'utilisation de la PrEP</a:t>
            </a:r>
            <a:endParaRPr lang="en-US" sz="1200" dirty="0">
              <a:solidFill>
                <a:schemeClr val="tx1"/>
              </a:solidFill>
            </a:endParaRPr>
          </a:p>
        </p:txBody>
      </p:sp>
      <p:sp>
        <p:nvSpPr>
          <p:cNvPr id="91" name="Rectangle 90">
            <a:extLst>
              <a:ext uri="{FF2B5EF4-FFF2-40B4-BE49-F238E27FC236}">
                <a16:creationId xmlns:a16="http://schemas.microsoft.com/office/drawing/2014/main" id="{70781299-249A-4D62-A91D-7D8F6FF66D36}"/>
              </a:ext>
            </a:extLst>
          </p:cNvPr>
          <p:cNvSpPr/>
          <p:nvPr/>
        </p:nvSpPr>
        <p:spPr>
          <a:xfrm>
            <a:off x="2154806" y="5695422"/>
            <a:ext cx="1029882"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fr-FR" sz="1000" dirty="0">
                <a:solidFill>
                  <a:schemeClr val="bg1"/>
                </a:solidFill>
              </a:rPr>
              <a:t>Ne veut pas dire à son partenaire</a:t>
            </a:r>
            <a:endParaRPr lang="en-US" sz="1000" dirty="0">
              <a:solidFill>
                <a:schemeClr val="bg1"/>
              </a:solidFill>
              <a:latin typeface="Calibri" panose="020F0502020204030204"/>
            </a:endParaRPr>
          </a:p>
        </p:txBody>
      </p:sp>
      <p:sp>
        <p:nvSpPr>
          <p:cNvPr id="89" name="Rectangle 88">
            <a:extLst>
              <a:ext uri="{FF2B5EF4-FFF2-40B4-BE49-F238E27FC236}">
                <a16:creationId xmlns:a16="http://schemas.microsoft.com/office/drawing/2014/main" id="{581308DD-2C84-49B1-B562-FDC2AA7FF32F}"/>
              </a:ext>
            </a:extLst>
          </p:cNvPr>
          <p:cNvSpPr/>
          <p:nvPr/>
        </p:nvSpPr>
        <p:spPr>
          <a:xfrm>
            <a:off x="477811" y="5695298"/>
            <a:ext cx="958511"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FR" sz="1000" dirty="0">
                <a:solidFill>
                  <a:schemeClr val="bg1"/>
                </a:solidFill>
              </a:rPr>
              <a:t>Veut dire à son partenaire</a:t>
            </a:r>
            <a:endParaRPr lang="en-US" sz="1000" dirty="0">
              <a:solidFill>
                <a:schemeClr val="bg1"/>
              </a:solidFill>
            </a:endParaRPr>
          </a:p>
        </p:txBody>
      </p:sp>
      <p:sp>
        <p:nvSpPr>
          <p:cNvPr id="84" name="Rectangle 83">
            <a:extLst>
              <a:ext uri="{FF2B5EF4-FFF2-40B4-BE49-F238E27FC236}">
                <a16:creationId xmlns:a16="http://schemas.microsoft.com/office/drawing/2014/main" id="{B84D2E38-3E38-44CA-BC63-B242246188E5}"/>
              </a:ext>
            </a:extLst>
          </p:cNvPr>
          <p:cNvSpPr/>
          <p:nvPr/>
        </p:nvSpPr>
        <p:spPr>
          <a:xfrm>
            <a:off x="488691" y="3035714"/>
            <a:ext cx="2704177" cy="1755029"/>
          </a:xfrm>
          <a:prstGeom prst="rect">
            <a:avLst/>
          </a:prstGeom>
          <a:solidFill>
            <a:srgbClr val="21BCB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tlCol="0" anchor="t" anchorCtr="0"/>
          <a:lstStyle/>
          <a:p>
            <a:pPr marL="228600" indent="-228600" defTabSz="114300">
              <a:lnSpc>
                <a:spcPct val="90000"/>
              </a:lnSpc>
              <a:spcBef>
                <a:spcPts val="600"/>
              </a:spcBef>
            </a:pPr>
            <a:r>
              <a:rPr lang="en-US" sz="1200" dirty="0">
                <a:solidFill>
                  <a:schemeClr val="tx1"/>
                </a:solidFill>
                <a:sym typeface="Wingdings" panose="05000000000000000000" pitchFamily="2" charset="2"/>
              </a:rPr>
              <a:t></a:t>
            </a:r>
            <a:r>
              <a:rPr lang="en-US" sz="1200" dirty="0">
                <a:solidFill>
                  <a:schemeClr val="tx1"/>
                </a:solidFill>
              </a:rPr>
              <a:t>	</a:t>
            </a:r>
            <a:r>
              <a:rPr lang="fr-FR" sz="1200" dirty="0">
                <a:solidFill>
                  <a:schemeClr val="tx1"/>
                </a:solidFill>
              </a:rPr>
              <a:t> Informer le client des ressources disponibles pour la réponse à la violence (fournir une liste de ressources comme indiqué</a:t>
            </a:r>
            <a:r>
              <a:rPr lang="en-US" sz="1200" dirty="0">
                <a:solidFill>
                  <a:schemeClr val="tx1"/>
                </a:solidFill>
              </a:rPr>
              <a:t>)</a:t>
            </a:r>
          </a:p>
          <a:p>
            <a:pPr marL="228600" indent="-228600" defTabSz="114300">
              <a:lnSpc>
                <a:spcPct val="90000"/>
              </a:lnSpc>
              <a:spcBef>
                <a:spcPts val="600"/>
              </a:spcBef>
            </a:pPr>
            <a:r>
              <a:rPr lang="en-US" sz="1200" dirty="0">
                <a:solidFill>
                  <a:schemeClr val="tx1"/>
                </a:solidFill>
                <a:sym typeface="Wingdings" panose="05000000000000000000" pitchFamily="2" charset="2"/>
              </a:rPr>
              <a:t></a:t>
            </a:r>
            <a:r>
              <a:rPr lang="en-US" sz="1200" dirty="0">
                <a:solidFill>
                  <a:schemeClr val="tx1"/>
                </a:solidFill>
              </a:rPr>
              <a:t>	</a:t>
            </a:r>
            <a:r>
              <a:rPr lang="fr-FR" sz="1200" dirty="0">
                <a:solidFill>
                  <a:schemeClr val="tx1"/>
                </a:solidFill>
              </a:rPr>
              <a:t> Discutez de l'opportunité d'informer le partenaire de l'utilisation de la PrEP</a:t>
            </a:r>
            <a:endParaRPr lang="en-US" sz="1200" dirty="0">
              <a:solidFill>
                <a:schemeClr val="tx1"/>
              </a:solidFill>
            </a:endParaRPr>
          </a:p>
          <a:p>
            <a:pPr defTabSz="228600">
              <a:spcBef>
                <a:spcPts val="600"/>
              </a:spcBef>
            </a:pPr>
            <a:endParaRPr lang="en-US" sz="1100" b="1" dirty="0">
              <a:solidFill>
                <a:schemeClr val="tx1">
                  <a:lumMod val="75000"/>
                  <a:lumOff val="25000"/>
                </a:schemeClr>
              </a:solidFill>
            </a:endParaRPr>
          </a:p>
        </p:txBody>
      </p:sp>
      <p:sp>
        <p:nvSpPr>
          <p:cNvPr id="90" name="Rectangle 89">
            <a:extLst>
              <a:ext uri="{FF2B5EF4-FFF2-40B4-BE49-F238E27FC236}">
                <a16:creationId xmlns:a16="http://schemas.microsoft.com/office/drawing/2014/main" id="{CB10F591-4096-4986-8F4E-F5F5E53493E1}"/>
              </a:ext>
            </a:extLst>
          </p:cNvPr>
          <p:cNvSpPr/>
          <p:nvPr/>
        </p:nvSpPr>
        <p:spPr>
          <a:xfrm>
            <a:off x="2367490" y="4300845"/>
            <a:ext cx="822960" cy="495826"/>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en-US" sz="1000" dirty="0">
                <a:solidFill>
                  <a:schemeClr val="bg1"/>
                </a:solidFill>
              </a:rPr>
              <a:t>Le client décrit </a:t>
            </a:r>
            <a:r>
              <a:rPr lang="fr-FR" sz="1000" dirty="0">
                <a:solidFill>
                  <a:schemeClr val="bg1"/>
                </a:solidFill>
              </a:rPr>
              <a:t>l'abus</a:t>
            </a:r>
            <a:endParaRPr lang="fr-FR" sz="1000" dirty="0">
              <a:solidFill>
                <a:schemeClr val="bg1"/>
              </a:solidFill>
              <a:latin typeface="Calibri" panose="020F0502020204030204"/>
            </a:endParaRPr>
          </a:p>
        </p:txBody>
      </p:sp>
      <p:sp>
        <p:nvSpPr>
          <p:cNvPr id="82" name="Arrow: Down 81">
            <a:extLst>
              <a:ext uri="{FF2B5EF4-FFF2-40B4-BE49-F238E27FC236}">
                <a16:creationId xmlns:a16="http://schemas.microsoft.com/office/drawing/2014/main" id="{83E72C87-6091-41F8-9E09-6918E5999B94}"/>
              </a:ext>
            </a:extLst>
          </p:cNvPr>
          <p:cNvSpPr/>
          <p:nvPr/>
        </p:nvSpPr>
        <p:spPr>
          <a:xfrm>
            <a:off x="724781" y="4666173"/>
            <a:ext cx="320040" cy="456707"/>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101" name="Rectangle 100">
            <a:extLst>
              <a:ext uri="{FF2B5EF4-FFF2-40B4-BE49-F238E27FC236}">
                <a16:creationId xmlns:a16="http://schemas.microsoft.com/office/drawing/2014/main" id="{04AB763C-16EE-48FD-945D-03E02931B1B5}"/>
              </a:ext>
            </a:extLst>
          </p:cNvPr>
          <p:cNvSpPr/>
          <p:nvPr/>
        </p:nvSpPr>
        <p:spPr>
          <a:xfrm>
            <a:off x="491843" y="4303208"/>
            <a:ext cx="822960" cy="495825"/>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000" dirty="0" err="1">
                <a:solidFill>
                  <a:schemeClr val="bg1"/>
                </a:solidFill>
              </a:rPr>
              <a:t>Aucun</a:t>
            </a:r>
            <a:r>
              <a:rPr lang="en-US" sz="1000" dirty="0">
                <a:solidFill>
                  <a:schemeClr val="bg1"/>
                </a:solidFill>
              </a:rPr>
              <a:t> </a:t>
            </a:r>
            <a:r>
              <a:rPr lang="en-US" sz="1000" dirty="0" err="1">
                <a:solidFill>
                  <a:schemeClr val="bg1"/>
                </a:solidFill>
              </a:rPr>
              <a:t>abus</a:t>
            </a:r>
            <a:r>
              <a:rPr lang="en-US" sz="1000" dirty="0">
                <a:solidFill>
                  <a:schemeClr val="bg1"/>
                </a:solidFill>
              </a:rPr>
              <a:t> </a:t>
            </a:r>
            <a:r>
              <a:rPr lang="en-US" sz="1000" dirty="0" err="1">
                <a:solidFill>
                  <a:schemeClr val="bg1"/>
                </a:solidFill>
              </a:rPr>
              <a:t>décrit</a:t>
            </a:r>
            <a:endParaRPr lang="en-US" sz="1000" dirty="0">
              <a:solidFill>
                <a:schemeClr val="bg1"/>
              </a:solidFill>
            </a:endParaRPr>
          </a:p>
        </p:txBody>
      </p:sp>
      <p:sp>
        <p:nvSpPr>
          <p:cNvPr id="94" name="Arrow: Down 93">
            <a:extLst>
              <a:ext uri="{FF2B5EF4-FFF2-40B4-BE49-F238E27FC236}">
                <a16:creationId xmlns:a16="http://schemas.microsoft.com/office/drawing/2014/main" id="{CCE6A048-D117-4DAE-BC93-CCEEEE9E0C39}"/>
              </a:ext>
            </a:extLst>
          </p:cNvPr>
          <p:cNvSpPr/>
          <p:nvPr/>
        </p:nvSpPr>
        <p:spPr>
          <a:xfrm>
            <a:off x="715781" y="2775591"/>
            <a:ext cx="320040" cy="380958"/>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98" name="Rectangle 97">
            <a:extLst>
              <a:ext uri="{FF2B5EF4-FFF2-40B4-BE49-F238E27FC236}">
                <a16:creationId xmlns:a16="http://schemas.microsoft.com/office/drawing/2014/main" id="{DA1AD7D0-EA84-4A58-A6F4-BDFEC6464AE2}"/>
              </a:ext>
            </a:extLst>
          </p:cNvPr>
          <p:cNvSpPr/>
          <p:nvPr/>
        </p:nvSpPr>
        <p:spPr>
          <a:xfrm>
            <a:off x="492843" y="2527923"/>
            <a:ext cx="1049709"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9731">
              <a:lnSpc>
                <a:spcPct val="80000"/>
              </a:lnSpc>
              <a:defRPr/>
            </a:pPr>
            <a:r>
              <a:rPr lang="fr-FR" sz="1000" dirty="0">
                <a:solidFill>
                  <a:schemeClr val="bg1"/>
                </a:solidFill>
              </a:rPr>
              <a:t>Non à toutes les questions</a:t>
            </a:r>
            <a:endParaRPr lang="en-US" sz="1000" dirty="0">
              <a:solidFill>
                <a:schemeClr val="bg1"/>
              </a:solidFill>
              <a:latin typeface="Calibri" panose="020F0502020204030204"/>
            </a:endParaRPr>
          </a:p>
        </p:txBody>
      </p:sp>
      <p:sp>
        <p:nvSpPr>
          <p:cNvPr id="6" name="Octagon 5">
            <a:extLst>
              <a:ext uri="{FF2B5EF4-FFF2-40B4-BE49-F238E27FC236}">
                <a16:creationId xmlns:a16="http://schemas.microsoft.com/office/drawing/2014/main" id="{FB2354B4-4B21-46A1-8307-26DF40BFB7B1}"/>
              </a:ext>
            </a:extLst>
          </p:cNvPr>
          <p:cNvSpPr/>
          <p:nvPr/>
        </p:nvSpPr>
        <p:spPr>
          <a:xfrm>
            <a:off x="4320805" y="1260489"/>
            <a:ext cx="1343169" cy="1122075"/>
          </a:xfrm>
          <a:prstGeom prst="octagon">
            <a:avLst/>
          </a:prstGeom>
          <a:solidFill>
            <a:srgbClr val="EB3558"/>
          </a:solidFill>
          <a:ln>
            <a:solidFill>
              <a:srgbClr val="EB3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La violence sexuelle récente (&lt;72 heures) peut nécessiter un accès immédiat à la prophylaxie post-exposition (PPE) et à la contraception d'urgence</a:t>
            </a:r>
            <a:endParaRPr lang="en-US" sz="800" dirty="0"/>
          </a:p>
        </p:txBody>
      </p:sp>
      <p:pic>
        <p:nvPicPr>
          <p:cNvPr id="10" name="Picture 9">
            <a:extLst>
              <a:ext uri="{FF2B5EF4-FFF2-40B4-BE49-F238E27FC236}">
                <a16:creationId xmlns:a16="http://schemas.microsoft.com/office/drawing/2014/main" id="{2526FBBF-3E08-4A9E-BEF0-556192ECB8A4}"/>
              </a:ext>
            </a:extLst>
          </p:cNvPr>
          <p:cNvPicPr>
            <a:picLocks noChangeAspect="1"/>
          </p:cNvPicPr>
          <p:nvPr/>
        </p:nvPicPr>
        <p:blipFill rotWithShape="1">
          <a:blip r:embed="rId6">
            <a:extLst>
              <a:ext uri="{28A0092B-C50C-407E-A947-70E740481C1C}">
                <a14:useLocalDpi xmlns:a14="http://schemas.microsoft.com/office/drawing/2010/main" val="0"/>
              </a:ext>
            </a:extLst>
          </a:blip>
          <a:srcRect l="10104" t="14921" r="9096" b="19098"/>
          <a:stretch/>
        </p:blipFill>
        <p:spPr>
          <a:xfrm>
            <a:off x="9238014" y="9913027"/>
            <a:ext cx="1574939" cy="500290"/>
          </a:xfrm>
          <a:prstGeom prst="rect">
            <a:avLst/>
          </a:prstGeom>
        </p:spPr>
      </p:pic>
      <p:pic>
        <p:nvPicPr>
          <p:cNvPr id="11" name="Picture 10">
            <a:extLst>
              <a:ext uri="{FF2B5EF4-FFF2-40B4-BE49-F238E27FC236}">
                <a16:creationId xmlns:a16="http://schemas.microsoft.com/office/drawing/2014/main" id="{2B20CF92-B7C5-4C4F-8CCC-BF5BEBA10ED1}"/>
              </a:ext>
            </a:extLst>
          </p:cNvPr>
          <p:cNvPicPr>
            <a:picLocks noChangeAspect="1"/>
          </p:cNvPicPr>
          <p:nvPr/>
        </p:nvPicPr>
        <p:blipFill rotWithShape="1">
          <a:blip r:embed="rId7">
            <a:extLst>
              <a:ext uri="{28A0092B-C50C-407E-A947-70E740481C1C}">
                <a14:useLocalDpi xmlns:a14="http://schemas.microsoft.com/office/drawing/2010/main" val="0"/>
              </a:ext>
            </a:extLst>
          </a:blip>
          <a:srcRect l="-1" r="9019"/>
          <a:stretch/>
        </p:blipFill>
        <p:spPr>
          <a:xfrm>
            <a:off x="7906707" y="9822211"/>
            <a:ext cx="930792" cy="602105"/>
          </a:xfrm>
          <a:prstGeom prst="rect">
            <a:avLst/>
          </a:prstGeom>
        </p:spPr>
      </p:pic>
    </p:spTree>
    <p:extLst>
      <p:ext uri="{BB962C8B-B14F-4D97-AF65-F5344CB8AC3E}">
        <p14:creationId xmlns:p14="http://schemas.microsoft.com/office/powerpoint/2010/main" val="52860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Straight Connector 132">
            <a:extLst>
              <a:ext uri="{FF2B5EF4-FFF2-40B4-BE49-F238E27FC236}">
                <a16:creationId xmlns:a16="http://schemas.microsoft.com/office/drawing/2014/main" id="{4268FB3E-9074-426E-BF7F-2A6E18694264}"/>
              </a:ext>
            </a:extLst>
          </p:cNvPr>
          <p:cNvCxnSpPr>
            <a:cxnSpLocks/>
          </p:cNvCxnSpPr>
          <p:nvPr/>
        </p:nvCxnSpPr>
        <p:spPr>
          <a:xfrm>
            <a:off x="4061493" y="8057694"/>
            <a:ext cx="1310607" cy="0"/>
          </a:xfrm>
          <a:prstGeom prst="line">
            <a:avLst/>
          </a:prstGeom>
          <a:ln w="161925">
            <a:solidFill>
              <a:srgbClr val="5B348D"/>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E454219-D0A8-488B-B8D7-432C1673A39F}"/>
              </a:ext>
            </a:extLst>
          </p:cNvPr>
          <p:cNvCxnSpPr>
            <a:cxnSpLocks/>
          </p:cNvCxnSpPr>
          <p:nvPr/>
        </p:nvCxnSpPr>
        <p:spPr>
          <a:xfrm>
            <a:off x="4585676" y="9393899"/>
            <a:ext cx="1304240" cy="0"/>
          </a:xfrm>
          <a:prstGeom prst="line">
            <a:avLst/>
          </a:prstGeom>
          <a:ln w="161925">
            <a:solidFill>
              <a:srgbClr val="5B348D"/>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64EC2F9-B415-4764-8C28-D3A607599557}"/>
              </a:ext>
            </a:extLst>
          </p:cNvPr>
          <p:cNvCxnSpPr>
            <a:cxnSpLocks/>
          </p:cNvCxnSpPr>
          <p:nvPr/>
        </p:nvCxnSpPr>
        <p:spPr>
          <a:xfrm flipV="1">
            <a:off x="829128" y="9351059"/>
            <a:ext cx="0" cy="1083859"/>
          </a:xfrm>
          <a:prstGeom prst="line">
            <a:avLst/>
          </a:prstGeom>
          <a:ln w="161925">
            <a:solidFill>
              <a:srgbClr val="5B348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318F84-E88D-4F1C-8743-87C520BDD1BE}"/>
              </a:ext>
            </a:extLst>
          </p:cNvPr>
          <p:cNvCxnSpPr>
            <a:cxnSpLocks/>
          </p:cNvCxnSpPr>
          <p:nvPr/>
        </p:nvCxnSpPr>
        <p:spPr>
          <a:xfrm flipH="1">
            <a:off x="7555411" y="-256674"/>
            <a:ext cx="4264" cy="274320"/>
          </a:xfrm>
          <a:prstGeom prst="line">
            <a:avLst/>
          </a:prstGeom>
          <a:ln w="12700">
            <a:solidFill>
              <a:srgbClr val="00B0F0"/>
            </a:solidFill>
            <a:prstDash val="dash"/>
          </a:ln>
          <a:effectLst/>
        </p:spPr>
        <p:style>
          <a:lnRef idx="1">
            <a:schemeClr val="accent5"/>
          </a:lnRef>
          <a:fillRef idx="0">
            <a:schemeClr val="accent5"/>
          </a:fillRef>
          <a:effectRef idx="0">
            <a:schemeClr val="accent5"/>
          </a:effectRef>
          <a:fontRef idx="minor">
            <a:schemeClr val="tx1"/>
          </a:fontRef>
        </p:style>
      </p:cxnSp>
      <p:sp>
        <p:nvSpPr>
          <p:cNvPr id="92" name="Arrow: Down 91">
            <a:extLst>
              <a:ext uri="{FF2B5EF4-FFF2-40B4-BE49-F238E27FC236}">
                <a16:creationId xmlns:a16="http://schemas.microsoft.com/office/drawing/2014/main" id="{2480ABB2-104C-42E1-89FA-D71FFB9139DE}"/>
              </a:ext>
            </a:extLst>
          </p:cNvPr>
          <p:cNvSpPr/>
          <p:nvPr/>
        </p:nvSpPr>
        <p:spPr>
          <a:xfrm>
            <a:off x="13351135" y="2464242"/>
            <a:ext cx="320040" cy="2745650"/>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93" name="Arrow: Down 92">
            <a:extLst>
              <a:ext uri="{FF2B5EF4-FFF2-40B4-BE49-F238E27FC236}">
                <a16:creationId xmlns:a16="http://schemas.microsoft.com/office/drawing/2014/main" id="{A8E943B1-2F6F-4AE9-8293-02BFF15D6E51}"/>
              </a:ext>
            </a:extLst>
          </p:cNvPr>
          <p:cNvSpPr/>
          <p:nvPr/>
        </p:nvSpPr>
        <p:spPr>
          <a:xfrm>
            <a:off x="7822138" y="4489973"/>
            <a:ext cx="320040" cy="742579"/>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90" name="Arrow: Down 89">
            <a:extLst>
              <a:ext uri="{FF2B5EF4-FFF2-40B4-BE49-F238E27FC236}">
                <a16:creationId xmlns:a16="http://schemas.microsoft.com/office/drawing/2014/main" id="{37820484-CE18-430A-94DF-4C134E34F924}"/>
              </a:ext>
            </a:extLst>
          </p:cNvPr>
          <p:cNvSpPr/>
          <p:nvPr/>
        </p:nvSpPr>
        <p:spPr>
          <a:xfrm>
            <a:off x="7840761" y="6163809"/>
            <a:ext cx="320040" cy="2729904"/>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91" name="Arrow: Down 90">
            <a:extLst>
              <a:ext uri="{FF2B5EF4-FFF2-40B4-BE49-F238E27FC236}">
                <a16:creationId xmlns:a16="http://schemas.microsoft.com/office/drawing/2014/main" id="{F99A7F91-AB8B-4D3B-A30C-0D9D2A1DAA93}"/>
              </a:ext>
            </a:extLst>
          </p:cNvPr>
          <p:cNvSpPr/>
          <p:nvPr/>
        </p:nvSpPr>
        <p:spPr>
          <a:xfrm>
            <a:off x="12692232" y="8257731"/>
            <a:ext cx="320040" cy="658094"/>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cxnSp>
        <p:nvCxnSpPr>
          <p:cNvPr id="53" name="Connector: Elbow 52">
            <a:extLst>
              <a:ext uri="{FF2B5EF4-FFF2-40B4-BE49-F238E27FC236}">
                <a16:creationId xmlns:a16="http://schemas.microsoft.com/office/drawing/2014/main" id="{B6EC7BDA-E394-4053-B4B4-3658DD53455A}"/>
              </a:ext>
            </a:extLst>
          </p:cNvPr>
          <p:cNvCxnSpPr>
            <a:cxnSpLocks/>
          </p:cNvCxnSpPr>
          <p:nvPr/>
        </p:nvCxnSpPr>
        <p:spPr>
          <a:xfrm flipV="1">
            <a:off x="4464423" y="1248822"/>
            <a:ext cx="3075761" cy="3014343"/>
          </a:xfrm>
          <a:prstGeom prst="bentConnector3">
            <a:avLst>
              <a:gd name="adj1" fmla="val 17210"/>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1F6A841-A51B-4D14-8C26-17C8B7D9371F}"/>
              </a:ext>
            </a:extLst>
          </p:cNvPr>
          <p:cNvSpPr/>
          <p:nvPr/>
        </p:nvSpPr>
        <p:spPr>
          <a:xfrm>
            <a:off x="7458869" y="8898817"/>
            <a:ext cx="6275240" cy="1241762"/>
          </a:xfrm>
          <a:prstGeom prst="rect">
            <a:avLst/>
          </a:prstGeom>
          <a:solidFill>
            <a:srgbClr val="E2AFD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12863">
              <a:tabLst>
                <a:tab pos="1371600" algn="l"/>
              </a:tabLst>
            </a:pPr>
            <a:r>
              <a:rPr lang="en-US" sz="1400" dirty="0">
                <a:solidFill>
                  <a:srgbClr val="5B348D"/>
                </a:solidFill>
                <a:latin typeface="Wingdings" panose="05000000000000000000" pitchFamily="2" charset="2"/>
                <a:sym typeface="Wingdings" panose="05000000000000000000" pitchFamily="2" charset="2"/>
              </a:rPr>
              <a:t></a:t>
            </a:r>
            <a:r>
              <a:rPr lang="en-US" sz="1050" dirty="0">
                <a:solidFill>
                  <a:srgbClr val="5B348D"/>
                </a:solidFill>
                <a:latin typeface="Wingdings" panose="05000000000000000000" pitchFamily="2" charset="2"/>
              </a:rPr>
              <a:t> </a:t>
            </a:r>
            <a:r>
              <a:rPr lang="fr-FR" sz="1100" b="1" dirty="0">
                <a:solidFill>
                  <a:srgbClr val="5B348D"/>
                </a:solidFill>
              </a:rPr>
              <a:t>Counseling final et décision concernant l'utilisation de la PrEP</a:t>
            </a:r>
            <a:endParaRPr lang="en-US" sz="1100" b="1" dirty="0">
              <a:solidFill>
                <a:srgbClr val="5B348D"/>
              </a:solidFill>
            </a:endParaRPr>
          </a:p>
          <a:p>
            <a:pPr marL="457200" indent="-173038" defTabSz="171450">
              <a:lnSpc>
                <a:spcPct val="90000"/>
              </a:lnSpc>
              <a:spcBef>
                <a:spcPts val="200"/>
              </a:spcBef>
              <a:buClr>
                <a:srgbClr val="5B348D"/>
              </a:buClr>
              <a:buFont typeface="Wingdings" panose="05000000000000000000" pitchFamily="2" charset="2"/>
              <a:buChar char="o"/>
            </a:pPr>
            <a:r>
              <a:rPr lang="fr-FR" sz="1000" dirty="0">
                <a:solidFill>
                  <a:srgbClr val="5B348D"/>
                </a:solidFill>
              </a:rPr>
              <a:t>Si le client souhaite commencer ou continuer à utiliser la PrEP, prescrire la PrEP</a:t>
            </a:r>
            <a:r>
              <a:rPr lang="en-US" sz="1000" dirty="0">
                <a:solidFill>
                  <a:srgbClr val="5B348D"/>
                </a:solidFill>
              </a:rPr>
              <a:t>.</a:t>
            </a:r>
          </a:p>
          <a:p>
            <a:pPr marL="457200" indent="-173038" defTabSz="171450">
              <a:lnSpc>
                <a:spcPct val="90000"/>
              </a:lnSpc>
              <a:spcBef>
                <a:spcPts val="200"/>
              </a:spcBef>
              <a:buClr>
                <a:srgbClr val="5B348D"/>
              </a:buClr>
              <a:buFont typeface="Wingdings" panose="05000000000000000000" pitchFamily="2" charset="2"/>
              <a:buChar char="o"/>
            </a:pPr>
            <a:r>
              <a:rPr lang="fr-FR" sz="1000" dirty="0">
                <a:solidFill>
                  <a:srgbClr val="5B348D"/>
                </a:solidFill>
              </a:rPr>
              <a:t>Aider le client à identifier sa principale raison d'utiliser la PrEP et rappeler au client sa force et son pouvoir</a:t>
            </a:r>
            <a:r>
              <a:rPr lang="en-US" sz="1000" dirty="0">
                <a:solidFill>
                  <a:srgbClr val="5B348D"/>
                </a:solidFill>
              </a:rPr>
              <a:t>.</a:t>
            </a:r>
          </a:p>
          <a:p>
            <a:pPr marL="457200" indent="-173038" defTabSz="171450">
              <a:lnSpc>
                <a:spcPct val="90000"/>
              </a:lnSpc>
              <a:spcBef>
                <a:spcPts val="200"/>
              </a:spcBef>
              <a:buClr>
                <a:srgbClr val="5B348D"/>
              </a:buClr>
              <a:buFont typeface="Wingdings" panose="05000000000000000000" pitchFamily="2" charset="2"/>
              <a:buChar char="o"/>
            </a:pPr>
            <a:r>
              <a:rPr lang="fr-FR" sz="1000" dirty="0">
                <a:solidFill>
                  <a:srgbClr val="5B348D"/>
                </a:solidFill>
              </a:rPr>
              <a:t>Si le client utilise la PrEP, demandez qui d'autre peut soutenir l'utilisation de la PrEP du le client et de quel type de soutien le client a besoin de la clinique.</a:t>
            </a:r>
            <a:endParaRPr lang="en-US" sz="1000" dirty="0">
              <a:solidFill>
                <a:srgbClr val="5B348D"/>
              </a:solidFill>
            </a:endParaRPr>
          </a:p>
          <a:p>
            <a:pPr marL="457200" indent="-173038" defTabSz="171450">
              <a:lnSpc>
                <a:spcPct val="90000"/>
              </a:lnSpc>
              <a:spcBef>
                <a:spcPts val="200"/>
              </a:spcBef>
              <a:buClr>
                <a:srgbClr val="5B348D"/>
              </a:buClr>
              <a:buFont typeface="Wingdings" panose="05000000000000000000" pitchFamily="2" charset="2"/>
              <a:buChar char="o"/>
            </a:pPr>
            <a:r>
              <a:rPr lang="fr-FR" sz="1000" dirty="0">
                <a:solidFill>
                  <a:srgbClr val="5B348D"/>
                </a:solidFill>
              </a:rPr>
              <a:t>Si, en raison de la violence ou d'un autre obstacle, le client n'est pas en mesure d'utiliser la PrEP tel que prescrite, ou prévoit qu'il ne pourra pas utiliser la PrEP telle que prescrite, discuter d'autres options pour réduire la vulnérabilité au VIH.</a:t>
            </a:r>
            <a:endParaRPr lang="en-US" sz="1000" dirty="0">
              <a:solidFill>
                <a:srgbClr val="5B348D"/>
              </a:solidFill>
            </a:endParaRPr>
          </a:p>
        </p:txBody>
      </p:sp>
      <p:sp>
        <p:nvSpPr>
          <p:cNvPr id="68" name="Rectangle 67">
            <a:extLst>
              <a:ext uri="{FF2B5EF4-FFF2-40B4-BE49-F238E27FC236}">
                <a16:creationId xmlns:a16="http://schemas.microsoft.com/office/drawing/2014/main" id="{F494245C-9174-4F3B-8A45-A7CF112BBDC5}"/>
              </a:ext>
            </a:extLst>
          </p:cNvPr>
          <p:cNvSpPr/>
          <p:nvPr/>
        </p:nvSpPr>
        <p:spPr>
          <a:xfrm>
            <a:off x="6375963" y="5228621"/>
            <a:ext cx="4400716" cy="3330515"/>
          </a:xfrm>
          <a:prstGeom prst="rect">
            <a:avLst/>
          </a:prstGeom>
          <a:solidFill>
            <a:srgbClr val="7674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indent="-228600" defTabSz="230188">
              <a:tabLst>
                <a:tab pos="230188" algn="l"/>
              </a:tabLst>
            </a:pPr>
            <a:r>
              <a:rPr lang="en-US" sz="1400" dirty="0">
                <a:solidFill>
                  <a:schemeClr val="bg1"/>
                </a:solidFill>
                <a:latin typeface="Wingdings" panose="05000000000000000000" pitchFamily="2" charset="2"/>
                <a:sym typeface="Wingdings" panose="05000000000000000000" pitchFamily="2" charset="2"/>
              </a:rPr>
              <a:t>	</a:t>
            </a:r>
            <a:r>
              <a:rPr lang="fr-FR" sz="900" b="1" dirty="0">
                <a:solidFill>
                  <a:schemeClr val="bg1"/>
                </a:solidFill>
              </a:rPr>
              <a:t> Examiner les stratégies pour prendre la PrEP à l’insu du partenaire</a:t>
            </a:r>
            <a:endParaRPr lang="en-US" sz="900" b="1" dirty="0">
              <a:solidFill>
                <a:schemeClr val="bg1"/>
              </a:solidFill>
            </a:endParaRPr>
          </a:p>
          <a:p>
            <a:pPr marL="341313" indent="-111125">
              <a:lnSpc>
                <a:spcPct val="90000"/>
              </a:lnSpc>
              <a:spcBef>
                <a:spcPts val="200"/>
              </a:spcBef>
              <a:buFont typeface="Arial" panose="020B0604020202020204" pitchFamily="34" charset="0"/>
              <a:buChar char="•"/>
            </a:pPr>
            <a:r>
              <a:rPr lang="fr-FR" sz="800" dirty="0">
                <a:solidFill>
                  <a:schemeClr val="bg1"/>
                </a:solidFill>
              </a:rPr>
              <a:t>Conservez les pilules dans des endroits que le partenaire ne regardera pas (sac à main, porte-clés, avec serviettes et tampons</a:t>
            </a:r>
            <a:r>
              <a:rPr lang="en-US" sz="800" dirty="0">
                <a:solidFill>
                  <a:schemeClr val="bg1"/>
                </a:solidFill>
              </a:rPr>
              <a:t>).</a:t>
            </a:r>
          </a:p>
          <a:p>
            <a:pPr marL="341313" indent="-111125">
              <a:lnSpc>
                <a:spcPct val="90000"/>
              </a:lnSpc>
              <a:spcBef>
                <a:spcPts val="200"/>
              </a:spcBef>
              <a:buFont typeface="Arial" panose="020B0604020202020204" pitchFamily="34" charset="0"/>
              <a:buChar char="•"/>
            </a:pPr>
            <a:r>
              <a:rPr lang="fr-FR" sz="800" dirty="0">
                <a:solidFill>
                  <a:schemeClr val="bg1"/>
                </a:solidFill>
              </a:rPr>
              <a:t>Demandez à un voisin de garder les pilules</a:t>
            </a:r>
            <a:r>
              <a:rPr lang="en-US" sz="800" dirty="0">
                <a:solidFill>
                  <a:schemeClr val="bg1"/>
                </a:solidFill>
              </a:rPr>
              <a:t>. </a:t>
            </a:r>
          </a:p>
          <a:p>
            <a:pPr marL="341313" indent="-111125">
              <a:lnSpc>
                <a:spcPct val="90000"/>
              </a:lnSpc>
              <a:spcBef>
                <a:spcPts val="200"/>
              </a:spcBef>
              <a:buFont typeface="Arial" panose="020B0604020202020204" pitchFamily="34" charset="0"/>
              <a:buChar char="•"/>
            </a:pPr>
            <a:r>
              <a:rPr lang="fr-FR" sz="800" dirty="0">
                <a:solidFill>
                  <a:schemeClr val="bg1"/>
                </a:solidFill>
              </a:rPr>
              <a:t>Conservez les pilules dans un contenant non marqué (pas un contenant transparent)</a:t>
            </a:r>
            <a:r>
              <a:rPr lang="en-US" sz="800" dirty="0">
                <a:solidFill>
                  <a:schemeClr val="bg1"/>
                </a:solidFill>
              </a:rPr>
              <a:t>.</a:t>
            </a:r>
          </a:p>
          <a:p>
            <a:pPr marL="341313" indent="-111125">
              <a:lnSpc>
                <a:spcPct val="90000"/>
              </a:lnSpc>
              <a:spcBef>
                <a:spcPts val="200"/>
              </a:spcBef>
              <a:buFont typeface="Arial" panose="020B0604020202020204" pitchFamily="34" charset="0"/>
              <a:buChar char="•"/>
            </a:pPr>
            <a:r>
              <a:rPr lang="fr-FR" sz="800" dirty="0">
                <a:solidFill>
                  <a:schemeClr val="bg1"/>
                </a:solidFill>
              </a:rPr>
              <a:t>Pensez à une raison pour des visites régulières à la clinique. </a:t>
            </a:r>
            <a:endParaRPr lang="en-US" sz="800" dirty="0">
              <a:solidFill>
                <a:schemeClr val="bg1"/>
              </a:solidFill>
            </a:endParaRPr>
          </a:p>
          <a:p>
            <a:pPr marL="341313" indent="-111125">
              <a:lnSpc>
                <a:spcPct val="90000"/>
              </a:lnSpc>
              <a:spcBef>
                <a:spcPts val="200"/>
              </a:spcBef>
              <a:buFont typeface="Arial" panose="020B0604020202020204" pitchFamily="34" charset="0"/>
              <a:buChar char="•"/>
            </a:pPr>
            <a:r>
              <a:rPr lang="fr-FR" sz="800" dirty="0">
                <a:solidFill>
                  <a:schemeClr val="bg1"/>
                </a:solidFill>
              </a:rPr>
              <a:t>Expliquez les effets secondaires de la PrEP.</a:t>
            </a:r>
            <a:r>
              <a:rPr lang="en-US" sz="800" dirty="0">
                <a:solidFill>
                  <a:schemeClr val="bg1"/>
                </a:solidFill>
              </a:rPr>
              <a:t> </a:t>
            </a:r>
          </a:p>
          <a:p>
            <a:pPr marL="341313" indent="-111125">
              <a:lnSpc>
                <a:spcPct val="90000"/>
              </a:lnSpc>
              <a:spcBef>
                <a:spcPts val="200"/>
              </a:spcBef>
              <a:buFont typeface="Arial" panose="020B0604020202020204" pitchFamily="34" charset="0"/>
              <a:buChar char="•"/>
            </a:pPr>
            <a:r>
              <a:rPr lang="fr-FR" sz="800" dirty="0">
                <a:solidFill>
                  <a:schemeClr val="bg1"/>
                </a:solidFill>
              </a:rPr>
              <a:t>Sortez les pilules de leur contenant lorsque votre partenaire est absent et placez-les dans un endroit moins visible</a:t>
            </a:r>
            <a:r>
              <a:rPr lang="en-US" sz="800" dirty="0">
                <a:solidFill>
                  <a:schemeClr val="bg1"/>
                </a:solidFill>
              </a:rPr>
              <a:t>. </a:t>
            </a:r>
          </a:p>
          <a:p>
            <a:pPr marL="341313" indent="-111125">
              <a:lnSpc>
                <a:spcPct val="90000"/>
              </a:lnSpc>
              <a:spcBef>
                <a:spcPts val="200"/>
              </a:spcBef>
              <a:buFont typeface="Arial" panose="020B0604020202020204" pitchFamily="34" charset="0"/>
              <a:buChar char="•"/>
            </a:pPr>
            <a:r>
              <a:rPr lang="fr-FR" sz="800" dirty="0">
                <a:solidFill>
                  <a:schemeClr val="bg1"/>
                </a:solidFill>
              </a:rPr>
              <a:t>Dites à votre partenaire que vous prenez un nouveau médicament, mais ne lui dites pas que c'est pour la prévention du VIH</a:t>
            </a:r>
            <a:r>
              <a:rPr lang="en-US" sz="800" dirty="0">
                <a:solidFill>
                  <a:schemeClr val="bg1"/>
                </a:solidFill>
              </a:rPr>
              <a:t>.</a:t>
            </a:r>
            <a:endParaRPr lang="en-US" sz="800" strike="sngStrike" dirty="0">
              <a:solidFill>
                <a:schemeClr val="bg1"/>
              </a:solidFill>
            </a:endParaRPr>
          </a:p>
          <a:p>
            <a:pPr>
              <a:lnSpc>
                <a:spcPct val="90000"/>
              </a:lnSpc>
              <a:spcBef>
                <a:spcPts val="600"/>
              </a:spcBef>
            </a:pPr>
            <a:r>
              <a:rPr lang="fr-FR" sz="900" b="1" dirty="0">
                <a:solidFill>
                  <a:schemeClr val="bg1"/>
                </a:solidFill>
              </a:rPr>
              <a:t>Rappelez au client que prendre la PrEP telle que prescrite est important, mais pas aussi important que sa sécurité</a:t>
            </a:r>
            <a:r>
              <a:rPr lang="en-US" sz="1000" b="1" dirty="0">
                <a:solidFill>
                  <a:schemeClr val="bg1"/>
                </a:solidFill>
              </a:rPr>
              <a:t>.</a:t>
            </a:r>
          </a:p>
          <a:p>
            <a:pPr marL="228600" indent="-228600" defTabSz="230188">
              <a:spcBef>
                <a:spcPts val="600"/>
              </a:spcBef>
            </a:pPr>
            <a:r>
              <a:rPr lang="en-US" sz="1400" dirty="0">
                <a:solidFill>
                  <a:schemeClr val="bg1"/>
                </a:solidFill>
                <a:latin typeface="Wingdings" panose="05000000000000000000" pitchFamily="2" charset="2"/>
                <a:sym typeface="Wingdings" panose="05000000000000000000" pitchFamily="2" charset="2"/>
              </a:rPr>
              <a:t>	</a:t>
            </a:r>
            <a:r>
              <a:rPr lang="fr-FR" sz="1100" b="1" spc="-20" dirty="0">
                <a:solidFill>
                  <a:schemeClr val="bg1"/>
                </a:solidFill>
              </a:rPr>
              <a:t> </a:t>
            </a:r>
            <a:r>
              <a:rPr lang="fr-FR" sz="900" b="1" spc="-20" dirty="0">
                <a:solidFill>
                  <a:schemeClr val="bg1"/>
                </a:solidFill>
              </a:rPr>
              <a:t>Réfléchissez à ce qu'il faut faire si le partenaire découvre l'utilisation de la PrEP et se met en colère</a:t>
            </a:r>
            <a:endParaRPr lang="en-US" sz="900" b="1" spc="-20" dirty="0">
              <a:solidFill>
                <a:schemeClr val="bg1"/>
              </a:solidFill>
            </a:endParaRPr>
          </a:p>
          <a:p>
            <a:pPr marL="401637" indent="-171450">
              <a:lnSpc>
                <a:spcPct val="90000"/>
              </a:lnSpc>
              <a:spcBef>
                <a:spcPts val="200"/>
              </a:spcBef>
              <a:buClr>
                <a:schemeClr val="bg1"/>
              </a:buClr>
              <a:buFont typeface="Wingdings" panose="05000000000000000000" pitchFamily="2" charset="2"/>
              <a:buChar char="o"/>
              <a:tabLst>
                <a:tab pos="396875" algn="l"/>
              </a:tabLst>
            </a:pPr>
            <a:r>
              <a:rPr lang="fr-FR" sz="800" dirty="0">
                <a:solidFill>
                  <a:schemeClr val="bg1"/>
                </a:solidFill>
              </a:rPr>
              <a:t>Discutez de la manière d’obtenir un réapprovisionnement d’urgence en PrEP si le partenaire détruit la PrEP du client</a:t>
            </a:r>
            <a:r>
              <a:rPr lang="en-US" sz="800" dirty="0">
                <a:solidFill>
                  <a:schemeClr val="bg1"/>
                </a:solidFill>
              </a:rPr>
              <a:t>.</a:t>
            </a:r>
          </a:p>
          <a:p>
            <a:pPr marL="401637" indent="-171450">
              <a:lnSpc>
                <a:spcPct val="90000"/>
              </a:lnSpc>
              <a:spcBef>
                <a:spcPts val="200"/>
              </a:spcBef>
              <a:buClr>
                <a:schemeClr val="bg1"/>
              </a:buClr>
              <a:buFont typeface="Wingdings" panose="05000000000000000000" pitchFamily="2" charset="2"/>
              <a:buChar char="o"/>
              <a:tabLst>
                <a:tab pos="396875" algn="l"/>
              </a:tabLst>
            </a:pPr>
            <a:r>
              <a:rPr lang="fr-FR" sz="800" dirty="0">
                <a:solidFill>
                  <a:schemeClr val="bg1"/>
                </a:solidFill>
              </a:rPr>
              <a:t>Discutez de qui peut fournir un soutien si le client doit quitter rapidement son domicile; envisagez de créer un plan de sécurité complet selon l'étape «E» de LIVES</a:t>
            </a:r>
            <a:r>
              <a:rPr lang="en-US" sz="800" dirty="0">
                <a:solidFill>
                  <a:schemeClr val="bg1"/>
                </a:solidFill>
              </a:rPr>
              <a:t>.</a:t>
            </a:r>
          </a:p>
          <a:p>
            <a:pPr marL="401637" indent="-171450">
              <a:lnSpc>
                <a:spcPct val="90000"/>
              </a:lnSpc>
              <a:spcBef>
                <a:spcPts val="200"/>
              </a:spcBef>
              <a:buClr>
                <a:schemeClr val="bg1"/>
              </a:buClr>
              <a:buFont typeface="Wingdings" panose="05000000000000000000" pitchFamily="2" charset="2"/>
              <a:buChar char="o"/>
              <a:tabLst>
                <a:tab pos="396875" algn="l"/>
              </a:tabLst>
            </a:pPr>
            <a:r>
              <a:rPr lang="fr-FR" sz="800" dirty="0">
                <a:solidFill>
                  <a:schemeClr val="bg1"/>
                </a:solidFill>
              </a:rPr>
              <a:t>Demandez au client quel type de soutien la clinique pourrait fournir</a:t>
            </a:r>
            <a:r>
              <a:rPr lang="en-US" sz="1000" dirty="0">
                <a:solidFill>
                  <a:schemeClr val="bg1"/>
                </a:solidFill>
              </a:rPr>
              <a:t>.</a:t>
            </a:r>
          </a:p>
        </p:txBody>
      </p:sp>
      <p:sp>
        <p:nvSpPr>
          <p:cNvPr id="7" name="Rectangle 6">
            <a:extLst>
              <a:ext uri="{FF2B5EF4-FFF2-40B4-BE49-F238E27FC236}">
                <a16:creationId xmlns:a16="http://schemas.microsoft.com/office/drawing/2014/main" id="{F4B062FE-3635-4A21-A654-6641148FB3F6}"/>
              </a:ext>
            </a:extLst>
          </p:cNvPr>
          <p:cNvSpPr/>
          <p:nvPr/>
        </p:nvSpPr>
        <p:spPr>
          <a:xfrm>
            <a:off x="-199468" y="658698"/>
            <a:ext cx="15544800" cy="10058400"/>
          </a:xfrm>
          <a:prstGeom prst="rect">
            <a:avLst/>
          </a:prstGeom>
          <a:no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peech Bubble: Rectangle with Corners Rounded 3">
            <a:extLst>
              <a:ext uri="{FF2B5EF4-FFF2-40B4-BE49-F238E27FC236}">
                <a16:creationId xmlns:a16="http://schemas.microsoft.com/office/drawing/2014/main" id="{DE05BEE2-32C2-4CFF-8DEB-86F5F7D75232}"/>
              </a:ext>
            </a:extLst>
          </p:cNvPr>
          <p:cNvSpPr/>
          <p:nvPr/>
        </p:nvSpPr>
        <p:spPr>
          <a:xfrm>
            <a:off x="15571314" y="164428"/>
            <a:ext cx="1562152" cy="2905837"/>
          </a:xfrm>
          <a:prstGeom prst="wedgeRoundRectCallout">
            <a:avLst>
              <a:gd name="adj1" fmla="val -64221"/>
              <a:gd name="adj2" fmla="val 33612"/>
              <a:gd name="adj3" fmla="val 16667"/>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lumMod val="75000"/>
                    <a:lumOff val="25000"/>
                  </a:schemeClr>
                </a:solidFill>
              </a:rPr>
              <a:t>Le plan de travail de ce fichier est une feuille A3 (international). À titre de comparaison, cette ligne bleue montre la taille d'une feuille de grand livre (USA). Si vous imprimez sur une feuille de format grand livre, le format du document devra être modifié.</a:t>
            </a:r>
            <a:endParaRPr lang="en-US" sz="1200" dirty="0">
              <a:solidFill>
                <a:schemeClr val="tx1">
                  <a:lumMod val="75000"/>
                  <a:lumOff val="25000"/>
                </a:schemeClr>
              </a:solidFill>
            </a:endParaRPr>
          </a:p>
        </p:txBody>
      </p:sp>
      <p:sp>
        <p:nvSpPr>
          <p:cNvPr id="50" name="Rectangle 49">
            <a:extLst>
              <a:ext uri="{FF2B5EF4-FFF2-40B4-BE49-F238E27FC236}">
                <a16:creationId xmlns:a16="http://schemas.microsoft.com/office/drawing/2014/main" id="{DF3F27DE-276C-4DD3-9A8D-9C177A9C4FF1}"/>
              </a:ext>
            </a:extLst>
          </p:cNvPr>
          <p:cNvSpPr/>
          <p:nvPr/>
        </p:nvSpPr>
        <p:spPr>
          <a:xfrm>
            <a:off x="10979062" y="5222831"/>
            <a:ext cx="3269204" cy="3418321"/>
          </a:xfrm>
          <a:prstGeom prst="rect">
            <a:avLst/>
          </a:prstGeom>
          <a:solidFill>
            <a:srgbClr val="7674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28600" indent="-228600" defTabSz="228600"/>
            <a:r>
              <a:rPr lang="en-US" sz="1400" dirty="0">
                <a:solidFill>
                  <a:schemeClr val="bg1"/>
                </a:solidFill>
                <a:latin typeface="Wingdings" panose="05000000000000000000" pitchFamily="2" charset="2"/>
                <a:sym typeface="Wingdings" panose="05000000000000000000" pitchFamily="2" charset="2"/>
              </a:rPr>
              <a:t>	</a:t>
            </a:r>
            <a:r>
              <a:rPr lang="fr-FR" sz="1100" b="1" dirty="0">
                <a:solidFill>
                  <a:schemeClr val="bg1"/>
                </a:solidFill>
              </a:rPr>
              <a:t> </a:t>
            </a:r>
            <a:r>
              <a:rPr lang="fr-FR" sz="900" b="1" dirty="0">
                <a:solidFill>
                  <a:schemeClr val="bg1"/>
                </a:solidFill>
              </a:rPr>
              <a:t>Consultez les conseils pour en parler à un partenaire</a:t>
            </a:r>
            <a:endParaRPr lang="en-US" sz="900" b="1" dirty="0">
              <a:solidFill>
                <a:schemeClr val="bg1"/>
              </a:solidFill>
            </a:endParaRPr>
          </a:p>
          <a:p>
            <a:pPr marL="398463" indent="-171450">
              <a:lnSpc>
                <a:spcPct val="90000"/>
              </a:lnSpc>
              <a:spcBef>
                <a:spcPts val="300"/>
              </a:spcBef>
              <a:buClr>
                <a:schemeClr val="bg1"/>
              </a:buClr>
              <a:buFont typeface="Wingdings" panose="05000000000000000000" pitchFamily="2" charset="2"/>
              <a:buChar char="o"/>
            </a:pPr>
            <a:r>
              <a:rPr lang="fr-FR" sz="1000" b="1" dirty="0">
                <a:solidFill>
                  <a:schemeClr val="bg1"/>
                </a:solidFill>
              </a:rPr>
              <a:t>Comment </a:t>
            </a:r>
            <a:r>
              <a:rPr lang="fr-FR" sz="1000" dirty="0">
                <a:solidFill>
                  <a:schemeClr val="bg1"/>
                </a:solidFill>
              </a:rPr>
              <a:t>dire à un partenaire (langage simple, garder un contact visuel, rester calme, préparer des réponses</a:t>
            </a:r>
            <a:r>
              <a:rPr lang="en-US" sz="1000" dirty="0">
                <a:solidFill>
                  <a:schemeClr val="bg1"/>
                </a:solidFill>
              </a:rPr>
              <a:t>)</a:t>
            </a:r>
          </a:p>
          <a:p>
            <a:pPr marL="398463" indent="-171450">
              <a:lnSpc>
                <a:spcPct val="90000"/>
              </a:lnSpc>
              <a:spcBef>
                <a:spcPts val="300"/>
              </a:spcBef>
              <a:buClr>
                <a:schemeClr val="bg1"/>
              </a:buClr>
              <a:buFont typeface="Wingdings" panose="05000000000000000000" pitchFamily="2" charset="2"/>
              <a:buChar char="o"/>
            </a:pPr>
            <a:r>
              <a:rPr lang="fr-FR" sz="900" b="1" dirty="0">
                <a:solidFill>
                  <a:schemeClr val="bg1"/>
                </a:solidFill>
              </a:rPr>
              <a:t>Où </a:t>
            </a:r>
            <a:r>
              <a:rPr lang="fr-FR" sz="900" dirty="0">
                <a:solidFill>
                  <a:schemeClr val="bg1"/>
                </a:solidFill>
              </a:rPr>
              <a:t>dire à un partenaire (emplacement avec sortie facile pour atteindre aide rapidement si vous avez peur pour votre sécurité</a:t>
            </a:r>
            <a:r>
              <a:rPr lang="en-US" sz="900" dirty="0">
                <a:solidFill>
                  <a:schemeClr val="bg1"/>
                </a:solidFill>
              </a:rPr>
              <a:t>)</a:t>
            </a:r>
          </a:p>
          <a:p>
            <a:pPr marL="398463" indent="-171450">
              <a:lnSpc>
                <a:spcPct val="90000"/>
              </a:lnSpc>
              <a:spcBef>
                <a:spcPts val="300"/>
              </a:spcBef>
              <a:buClr>
                <a:schemeClr val="bg1"/>
              </a:buClr>
              <a:buFont typeface="Wingdings" panose="05000000000000000000" pitchFamily="2" charset="2"/>
              <a:buChar char="o"/>
            </a:pPr>
            <a:r>
              <a:rPr lang="fr-FR" sz="1000" b="1" dirty="0">
                <a:solidFill>
                  <a:schemeClr val="bg1"/>
                </a:solidFill>
              </a:rPr>
              <a:t>Quand </a:t>
            </a:r>
            <a:r>
              <a:rPr lang="fr-FR" sz="900" dirty="0">
                <a:solidFill>
                  <a:schemeClr val="bg1"/>
                </a:solidFill>
              </a:rPr>
              <a:t>dire à un partenaire (il est temps d'expliquer complètement et de répondre à toutes les questions du partenaire</a:t>
            </a:r>
            <a:r>
              <a:rPr lang="en-US" sz="1000" dirty="0">
                <a:solidFill>
                  <a:schemeClr val="bg1"/>
                </a:solidFill>
              </a:rPr>
              <a:t>)</a:t>
            </a:r>
          </a:p>
          <a:p>
            <a:pPr marL="398463" indent="-171450">
              <a:lnSpc>
                <a:spcPct val="90000"/>
              </a:lnSpc>
              <a:spcBef>
                <a:spcPts val="300"/>
              </a:spcBef>
              <a:buClr>
                <a:schemeClr val="bg1"/>
              </a:buClr>
              <a:buFont typeface="Wingdings" panose="05000000000000000000" pitchFamily="2" charset="2"/>
              <a:buChar char="o"/>
            </a:pPr>
            <a:r>
              <a:rPr lang="en-US" sz="900" b="1" dirty="0">
                <a:solidFill>
                  <a:schemeClr val="bg1"/>
                </a:solidFill>
              </a:rPr>
              <a:t>Conseils supplémentaires </a:t>
            </a:r>
            <a:r>
              <a:rPr lang="en-US" sz="1000" dirty="0">
                <a:solidFill>
                  <a:schemeClr val="bg1"/>
                </a:solidFill>
              </a:rPr>
              <a:t>:</a:t>
            </a:r>
          </a:p>
          <a:p>
            <a:pPr marL="515938" lvl="1" indent="-120650">
              <a:lnSpc>
                <a:spcPct val="90000"/>
              </a:lnSpc>
              <a:spcBef>
                <a:spcPts val="200"/>
              </a:spcBef>
              <a:buFont typeface="Arial" panose="020B0604020202020204" pitchFamily="34" charset="0"/>
              <a:buChar char="•"/>
            </a:pPr>
            <a:r>
              <a:rPr lang="fr-FR" sz="900" dirty="0">
                <a:solidFill>
                  <a:schemeClr val="bg1"/>
                </a:solidFill>
              </a:rPr>
              <a:t>Parlez de la PrEP en général pour voir ce que dit votre partenaire avant de lui dire que vous l'utilisez</a:t>
            </a:r>
            <a:r>
              <a:rPr lang="en-US" sz="1000" dirty="0">
                <a:solidFill>
                  <a:schemeClr val="bg1"/>
                </a:solidFill>
              </a:rPr>
              <a:t>.</a:t>
            </a:r>
          </a:p>
          <a:p>
            <a:pPr marL="515938" lvl="1" indent="-120650">
              <a:lnSpc>
                <a:spcPct val="90000"/>
              </a:lnSpc>
              <a:spcBef>
                <a:spcPts val="200"/>
              </a:spcBef>
              <a:buFont typeface="Arial" panose="020B0604020202020204" pitchFamily="34" charset="0"/>
              <a:buChar char="•"/>
            </a:pPr>
            <a:r>
              <a:rPr lang="fr-FR" sz="900" dirty="0">
                <a:solidFill>
                  <a:schemeClr val="bg1"/>
                </a:solidFill>
              </a:rPr>
              <a:t>Donnez un peu d'informations à la fois</a:t>
            </a:r>
            <a:r>
              <a:rPr lang="en-US" sz="1000" dirty="0">
                <a:solidFill>
                  <a:schemeClr val="bg1"/>
                </a:solidFill>
              </a:rPr>
              <a:t>.</a:t>
            </a:r>
          </a:p>
          <a:p>
            <a:pPr marL="515938" lvl="1" indent="-120650">
              <a:lnSpc>
                <a:spcPct val="90000"/>
              </a:lnSpc>
              <a:spcBef>
                <a:spcPts val="200"/>
              </a:spcBef>
              <a:buFont typeface="Arial" panose="020B0604020202020204" pitchFamily="34" charset="0"/>
              <a:buChar char="•"/>
            </a:pPr>
            <a:r>
              <a:rPr lang="fr-FR" sz="900" dirty="0">
                <a:solidFill>
                  <a:schemeClr val="bg1"/>
                </a:solidFill>
              </a:rPr>
              <a:t>Dites seulement à votre partenaire ce qu'il doit savoir (par exemple, prenez une pilule tous les jours pour protéger votre santé</a:t>
            </a:r>
            <a:r>
              <a:rPr lang="en-US" sz="900" dirty="0">
                <a:solidFill>
                  <a:schemeClr val="bg1"/>
                </a:solidFill>
              </a:rPr>
              <a:t>)</a:t>
            </a:r>
          </a:p>
          <a:p>
            <a:pPr marL="515938" lvl="1" indent="-120650">
              <a:lnSpc>
                <a:spcPct val="90000"/>
              </a:lnSpc>
              <a:spcBef>
                <a:spcPts val="200"/>
              </a:spcBef>
              <a:buFont typeface="Arial" panose="020B0604020202020204" pitchFamily="34" charset="0"/>
              <a:buChar char="•"/>
            </a:pPr>
            <a:r>
              <a:rPr lang="fr-FR" sz="900" dirty="0">
                <a:solidFill>
                  <a:schemeClr val="bg1"/>
                </a:solidFill>
              </a:rPr>
              <a:t>Si il sont résistants au début, l'amener au fil du temps pour gagner un soutien</a:t>
            </a:r>
            <a:r>
              <a:rPr lang="en-US" sz="900" dirty="0">
                <a:solidFill>
                  <a:schemeClr val="bg1"/>
                </a:solidFill>
              </a:rPr>
              <a:t>. </a:t>
            </a:r>
          </a:p>
          <a:p>
            <a:pPr marL="228600" lvl="1" indent="-228600" defTabSz="114300">
              <a:lnSpc>
                <a:spcPct val="90000"/>
              </a:lnSpc>
              <a:spcBef>
                <a:spcPts val="600"/>
              </a:spcBef>
            </a:pPr>
            <a:r>
              <a:rPr lang="en-US" sz="1400" dirty="0">
                <a:solidFill>
                  <a:schemeClr val="bg1"/>
                </a:solidFill>
                <a:latin typeface="Wingdings" panose="05000000000000000000" pitchFamily="2" charset="2"/>
                <a:sym typeface="Wingdings" panose="05000000000000000000" pitchFamily="2" charset="2"/>
              </a:rPr>
              <a:t>	</a:t>
            </a:r>
            <a:r>
              <a:rPr lang="fr-FR" sz="900" b="1" dirty="0">
                <a:solidFill>
                  <a:schemeClr val="bg1"/>
                </a:solidFill>
              </a:rPr>
              <a:t> Fixez un rendez-vous pour le client et le partenaire si le client souhaite que l'aide du prestataire informe le partenaire de l'utilisation de la PrEP</a:t>
            </a:r>
            <a:endParaRPr lang="en-US" sz="900" dirty="0">
              <a:solidFill>
                <a:schemeClr val="bg1"/>
              </a:solidFill>
            </a:endParaRPr>
          </a:p>
        </p:txBody>
      </p:sp>
      <p:sp>
        <p:nvSpPr>
          <p:cNvPr id="56" name="Rectangle 55">
            <a:extLst>
              <a:ext uri="{FF2B5EF4-FFF2-40B4-BE49-F238E27FC236}">
                <a16:creationId xmlns:a16="http://schemas.microsoft.com/office/drawing/2014/main" id="{9DFE18D4-6385-4F1F-B3BC-F8DD78498695}"/>
              </a:ext>
            </a:extLst>
          </p:cNvPr>
          <p:cNvSpPr/>
          <p:nvPr/>
        </p:nvSpPr>
        <p:spPr>
          <a:xfrm>
            <a:off x="7539605" y="1025937"/>
            <a:ext cx="6377564" cy="3747946"/>
          </a:xfrm>
          <a:prstGeom prst="rect">
            <a:avLst/>
          </a:prstGeom>
          <a:solidFill>
            <a:srgbClr val="FAF2C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indent="-228600" defTabSz="114300"/>
            <a:r>
              <a:rPr lang="en-US" sz="1400" dirty="0">
                <a:solidFill>
                  <a:srgbClr val="5B348D"/>
                </a:solidFill>
                <a:latin typeface="Wingdings" panose="05000000000000000000" pitchFamily="2" charset="2"/>
                <a:sym typeface="Wingdings" panose="05000000000000000000" pitchFamily="2" charset="2"/>
              </a:rPr>
              <a:t>	</a:t>
            </a:r>
            <a:r>
              <a:rPr lang="fr-FR" sz="1100" b="1" dirty="0">
                <a:solidFill>
                  <a:srgbClr val="5B348D"/>
                </a:solidFill>
              </a:rPr>
              <a:t> Répondre à la violence révélée</a:t>
            </a:r>
            <a:endParaRPr lang="en-US" sz="1100" b="1" dirty="0">
              <a:solidFill>
                <a:srgbClr val="5B348D"/>
              </a:solidFill>
            </a:endParaRPr>
          </a:p>
          <a:p>
            <a:pPr marL="231775"/>
            <a:r>
              <a:rPr lang="fr-FR" sz="800" dirty="0">
                <a:solidFill>
                  <a:srgbClr val="5B348D"/>
                </a:solidFill>
              </a:rPr>
              <a:t>Fournir un soutien de première ligne </a:t>
            </a:r>
            <a:r>
              <a:rPr lang="en-US" sz="800" b="1" dirty="0">
                <a:solidFill>
                  <a:srgbClr val="5B348D"/>
                </a:solidFill>
              </a:rPr>
              <a:t>(</a:t>
            </a:r>
            <a:r>
              <a:rPr lang="en-US" sz="800" dirty="0">
                <a:solidFill>
                  <a:srgbClr val="5B348D"/>
                </a:solidFill>
                <a:latin typeface="Arial Black" panose="020B0A04020102020204" pitchFamily="34" charset="0"/>
              </a:rPr>
              <a:t>LIVES</a:t>
            </a:r>
            <a:r>
              <a:rPr lang="en-US" sz="800" b="1" dirty="0">
                <a:solidFill>
                  <a:srgbClr val="5B348D"/>
                </a:solidFill>
              </a:rPr>
              <a:t>)</a:t>
            </a:r>
            <a:r>
              <a:rPr lang="en-US" sz="800" dirty="0">
                <a:solidFill>
                  <a:srgbClr val="5B348D"/>
                </a:solidFill>
              </a:rPr>
              <a:t>: </a:t>
            </a:r>
          </a:p>
          <a:p>
            <a:pPr marL="571500" indent="-171450">
              <a:buClr>
                <a:srgbClr val="5B348D"/>
              </a:buClr>
              <a:buFont typeface="Wingdings" panose="05000000000000000000" pitchFamily="2" charset="2"/>
              <a:buChar char="o"/>
            </a:pPr>
            <a:r>
              <a:rPr lang="en-US" sz="800" dirty="0">
                <a:solidFill>
                  <a:srgbClr val="5B348D"/>
                </a:solidFill>
                <a:latin typeface="Arial Black" panose="020B0A04020102020204" pitchFamily="34" charset="0"/>
              </a:rPr>
              <a:t>L</a:t>
            </a:r>
            <a:r>
              <a:rPr lang="en-US" sz="800" dirty="0">
                <a:solidFill>
                  <a:srgbClr val="5B348D"/>
                </a:solidFill>
              </a:rPr>
              <a:t>isten (Écoutez ) : </a:t>
            </a:r>
            <a:r>
              <a:rPr lang="fr-FR" sz="800" dirty="0">
                <a:solidFill>
                  <a:srgbClr val="5B348D"/>
                </a:solidFill>
              </a:rPr>
              <a:t>attentivement, avec empathie et sans juger</a:t>
            </a:r>
            <a:endParaRPr lang="en-US" sz="800" dirty="0">
              <a:solidFill>
                <a:srgbClr val="5B348D"/>
              </a:solidFill>
              <a:latin typeface="Wingdings" panose="05000000000000000000" pitchFamily="2" charset="2"/>
            </a:endParaRPr>
          </a:p>
          <a:p>
            <a:pPr marL="571500" indent="-171450">
              <a:buClr>
                <a:srgbClr val="5B348D"/>
              </a:buClr>
              <a:buFont typeface="Wingdings" panose="05000000000000000000" pitchFamily="2" charset="2"/>
              <a:buChar char="o"/>
            </a:pPr>
            <a:r>
              <a:rPr lang="en-US" sz="800" dirty="0">
                <a:solidFill>
                  <a:srgbClr val="5B348D"/>
                </a:solidFill>
                <a:latin typeface="Arial Black" panose="020B0A04020102020204" pitchFamily="34" charset="0"/>
              </a:rPr>
              <a:t>I</a:t>
            </a:r>
            <a:r>
              <a:rPr lang="en-US" sz="800" dirty="0">
                <a:solidFill>
                  <a:srgbClr val="5B348D"/>
                </a:solidFill>
              </a:rPr>
              <a:t>nquire (Se renseigner) : </a:t>
            </a:r>
            <a:r>
              <a:rPr lang="fr-FR" sz="800" dirty="0">
                <a:solidFill>
                  <a:srgbClr val="5B348D"/>
                </a:solidFill>
              </a:rPr>
              <a:t>évaluer / répondre aux besoins / préoccupations - émotionnels, physiques, sociaux, pratiques</a:t>
            </a:r>
            <a:endParaRPr lang="en-US" sz="800" dirty="0">
              <a:solidFill>
                <a:srgbClr val="5B348D"/>
              </a:solidFill>
            </a:endParaRPr>
          </a:p>
          <a:p>
            <a:pPr marL="571500" indent="-171450">
              <a:buClr>
                <a:srgbClr val="5B348D"/>
              </a:buClr>
              <a:buFont typeface="Wingdings" panose="05000000000000000000" pitchFamily="2" charset="2"/>
              <a:buChar char="o"/>
            </a:pPr>
            <a:r>
              <a:rPr lang="en-US" sz="800" dirty="0">
                <a:solidFill>
                  <a:srgbClr val="5B348D"/>
                </a:solidFill>
                <a:latin typeface="Arial Black" panose="020B0A04020102020204" pitchFamily="34" charset="0"/>
              </a:rPr>
              <a:t>V</a:t>
            </a:r>
            <a:r>
              <a:rPr lang="en-US" sz="800" dirty="0">
                <a:solidFill>
                  <a:srgbClr val="5B348D"/>
                </a:solidFill>
              </a:rPr>
              <a:t>alidate (Valider): </a:t>
            </a:r>
            <a:r>
              <a:rPr lang="fr-FR" sz="800" dirty="0">
                <a:solidFill>
                  <a:srgbClr val="5B348D"/>
                </a:solidFill>
              </a:rPr>
              <a:t>faire preuve de compréhension et croire le client; assurer le client - ils ne sont pas responsables de la VPI </a:t>
            </a:r>
            <a:r>
              <a:rPr lang="en-US" sz="800" dirty="0">
                <a:solidFill>
                  <a:srgbClr val="5B348D"/>
                </a:solidFill>
              </a:rPr>
              <a:t> </a:t>
            </a:r>
            <a:r>
              <a:rPr lang="en-US" sz="800" dirty="0">
                <a:solidFill>
                  <a:srgbClr val="5B348D"/>
                </a:solidFill>
                <a:latin typeface="Wingdings" panose="05000000000000000000" pitchFamily="2" charset="2"/>
              </a:rPr>
              <a:t> </a:t>
            </a:r>
          </a:p>
          <a:p>
            <a:pPr marL="571500" indent="-171450">
              <a:buClr>
                <a:srgbClr val="5B348D"/>
              </a:buClr>
              <a:buFont typeface="Wingdings" panose="05000000000000000000" pitchFamily="2" charset="2"/>
              <a:buChar char="o"/>
            </a:pPr>
            <a:r>
              <a:rPr lang="en-US" sz="800" dirty="0">
                <a:solidFill>
                  <a:srgbClr val="5B348D"/>
                </a:solidFill>
                <a:latin typeface="Arial Black" panose="020B0A04020102020204" pitchFamily="34" charset="0"/>
              </a:rPr>
              <a:t>E</a:t>
            </a:r>
            <a:r>
              <a:rPr lang="en-US" sz="800" dirty="0">
                <a:solidFill>
                  <a:srgbClr val="5B348D"/>
                </a:solidFill>
              </a:rPr>
              <a:t>nhance safety) (Améliorer la sécurité : </a:t>
            </a:r>
            <a:r>
              <a:rPr lang="fr-FR" sz="800" dirty="0">
                <a:solidFill>
                  <a:srgbClr val="5B348D"/>
                </a:solidFill>
              </a:rPr>
              <a:t>discutez d'un plan de protection contre d'autres préjudices; inclure la PrEP dans le sac d'urgence</a:t>
            </a:r>
            <a:endParaRPr lang="en-US" sz="800" dirty="0">
              <a:solidFill>
                <a:srgbClr val="5B348D"/>
              </a:solidFill>
            </a:endParaRPr>
          </a:p>
          <a:p>
            <a:pPr marL="571500" indent="-171450">
              <a:buClr>
                <a:srgbClr val="5B348D"/>
              </a:buClr>
              <a:buFont typeface="Wingdings" panose="05000000000000000000" pitchFamily="2" charset="2"/>
              <a:buChar char="o"/>
            </a:pPr>
            <a:r>
              <a:rPr lang="en-US" sz="800" dirty="0">
                <a:solidFill>
                  <a:srgbClr val="5B348D"/>
                </a:solidFill>
                <a:latin typeface="Arial Black" panose="020B0A04020102020204" pitchFamily="34" charset="0"/>
              </a:rPr>
              <a:t>S</a:t>
            </a:r>
            <a:r>
              <a:rPr lang="en-US" sz="800" dirty="0">
                <a:solidFill>
                  <a:srgbClr val="5B348D"/>
                </a:solidFill>
              </a:rPr>
              <a:t>upport (Assistance) : </a:t>
            </a:r>
            <a:r>
              <a:rPr lang="fr-FR" sz="800" dirty="0">
                <a:solidFill>
                  <a:srgbClr val="5B348D"/>
                </a:solidFill>
              </a:rPr>
              <a:t>offre de se connecter à des informations supplémentaires, des services et un soutien social</a:t>
            </a:r>
            <a:endParaRPr lang="en-US" sz="800" dirty="0">
              <a:solidFill>
                <a:srgbClr val="5B348D"/>
              </a:solidFill>
            </a:endParaRPr>
          </a:p>
          <a:p>
            <a:pPr marL="571500" indent="-171450">
              <a:buClr>
                <a:srgbClr val="5B348D"/>
              </a:buClr>
              <a:buFont typeface="Wingdings" panose="05000000000000000000" pitchFamily="2" charset="2"/>
              <a:buChar char="o"/>
            </a:pPr>
            <a:r>
              <a:rPr lang="fr-FR" sz="800" dirty="0">
                <a:solidFill>
                  <a:srgbClr val="5B348D"/>
                </a:solidFill>
              </a:rPr>
              <a:t>Si les références sont acceptées, offrez une référence active OU un accompagnement vers les services souhaités</a:t>
            </a:r>
            <a:endParaRPr lang="en-US" sz="800" dirty="0">
              <a:solidFill>
                <a:srgbClr val="5B348D"/>
              </a:solidFill>
            </a:endParaRPr>
          </a:p>
          <a:p>
            <a:pPr marL="228600" indent="-228600" defTabSz="230188">
              <a:spcBef>
                <a:spcPts val="600"/>
              </a:spcBef>
              <a:defRPr/>
            </a:pPr>
            <a:r>
              <a:rPr lang="en-US" sz="1400" dirty="0">
                <a:solidFill>
                  <a:srgbClr val="5B348D"/>
                </a:solidFill>
                <a:latin typeface="Wingdings" panose="05000000000000000000" pitchFamily="2" charset="2"/>
                <a:sym typeface="Wingdings" panose="05000000000000000000" pitchFamily="2" charset="2"/>
              </a:rPr>
              <a:t>	</a:t>
            </a:r>
            <a:r>
              <a:rPr lang="fr-FR" sz="1100" b="1" dirty="0">
                <a:solidFill>
                  <a:srgbClr val="5B348D"/>
                </a:solidFill>
              </a:rPr>
              <a:t> Conseils sur l'utilisation de la PrEP dans le cadre de relations abusives et contrôlantes</a:t>
            </a:r>
            <a:endParaRPr lang="en-US" sz="1100" b="1" dirty="0">
              <a:solidFill>
                <a:srgbClr val="5B348D"/>
              </a:solidFill>
              <a:latin typeface="Calibri" panose="020F0502020204030204"/>
            </a:endParaRPr>
          </a:p>
          <a:p>
            <a:pPr marL="401637" marR="0" lvl="0" indent="-171450" fontAlgn="auto">
              <a:lnSpc>
                <a:spcPct val="100000"/>
              </a:lnSpc>
              <a:spcBef>
                <a:spcPts val="0"/>
              </a:spcBef>
              <a:spcAft>
                <a:spcPts val="0"/>
              </a:spcAft>
              <a:buClr>
                <a:srgbClr val="5B348D"/>
              </a:buClr>
              <a:buSzTx/>
              <a:buFont typeface="Wingdings" panose="05000000000000000000" pitchFamily="2" charset="2"/>
              <a:buChar char="o"/>
              <a:tabLst/>
              <a:defRPr/>
            </a:pPr>
            <a:r>
              <a:rPr lang="en-US" sz="900" dirty="0">
                <a:solidFill>
                  <a:srgbClr val="5B348D"/>
                </a:solidFill>
              </a:rPr>
              <a:t>Dire :</a:t>
            </a:r>
          </a:p>
          <a:p>
            <a:pPr marL="517525" lvl="0" indent="-114300">
              <a:lnSpc>
                <a:spcPct val="90000"/>
              </a:lnSpc>
              <a:spcBef>
                <a:spcPts val="200"/>
              </a:spcBef>
              <a:buFont typeface="Arial" panose="020B0604020202020204" pitchFamily="34" charset="0"/>
              <a:buChar char="•"/>
              <a:defRPr/>
            </a:pPr>
            <a:r>
              <a:rPr lang="fr-FR" sz="900" i="1" dirty="0">
                <a:solidFill>
                  <a:srgbClr val="5B348D"/>
                </a:solidFill>
              </a:rPr>
              <a:t>Les personnes dans des relations abusives et contrôlantes sont souvent plus vulnérables au VIH. Il peut être difficile de négocier l’utilisation du préservatif et de connaître le statut de votre partenaire. Cela peut rendre la PrEP encore plus importante</a:t>
            </a:r>
            <a:r>
              <a:rPr kumimoji="0" lang="en-US" sz="900" b="0" i="1" u="none" strike="noStrike" kern="1200" cap="none" spc="0" normalizeH="0" baseline="0" noProof="0" dirty="0">
                <a:ln>
                  <a:noFill/>
                </a:ln>
                <a:solidFill>
                  <a:srgbClr val="5B348D"/>
                </a:solidFill>
                <a:effectLst/>
                <a:uLnTx/>
                <a:uFillTx/>
                <a:latin typeface="Calibri" panose="020F0502020204030204"/>
                <a:ea typeface="+mn-ea"/>
                <a:cs typeface="+mn-cs"/>
              </a:rPr>
              <a:t>.</a:t>
            </a:r>
          </a:p>
          <a:p>
            <a:pPr marL="517525" lvl="0" indent="-114300">
              <a:lnSpc>
                <a:spcPct val="90000"/>
              </a:lnSpc>
              <a:spcBef>
                <a:spcPts val="200"/>
              </a:spcBef>
              <a:buFont typeface="Arial" panose="020B0604020202020204" pitchFamily="34" charset="0"/>
              <a:buChar char="•"/>
              <a:defRPr/>
            </a:pPr>
            <a:r>
              <a:rPr lang="fr-FR" sz="900" i="1" dirty="0">
                <a:solidFill>
                  <a:srgbClr val="5B348D"/>
                </a:solidFill>
              </a:rPr>
              <a:t>Les clients victimes de contrôle / d'abus peuvent trouver plus difficile de prendre la PrEP quotidiennement et peuvent avoir besoin d'un soutien supplémentaire</a:t>
            </a:r>
            <a:r>
              <a:rPr kumimoji="0" lang="en-US" sz="900" b="0" i="1" u="none" strike="noStrike" kern="1200" cap="none" spc="0" normalizeH="0" baseline="0" noProof="0" dirty="0">
                <a:ln>
                  <a:noFill/>
                </a:ln>
                <a:solidFill>
                  <a:srgbClr val="5B348D"/>
                </a:solidFill>
                <a:effectLst/>
                <a:uLnTx/>
                <a:uFillTx/>
                <a:latin typeface="Calibri" panose="020F0502020204030204"/>
                <a:ea typeface="+mn-ea"/>
                <a:cs typeface="+mn-cs"/>
              </a:rPr>
              <a:t>.</a:t>
            </a:r>
          </a:p>
          <a:p>
            <a:pPr marL="517525" lvl="0" indent="-114300">
              <a:lnSpc>
                <a:spcPct val="90000"/>
              </a:lnSpc>
              <a:spcBef>
                <a:spcPts val="200"/>
              </a:spcBef>
              <a:buFont typeface="Arial" panose="020B0604020202020204" pitchFamily="34" charset="0"/>
              <a:buChar char="•"/>
              <a:defRPr/>
            </a:pPr>
            <a:r>
              <a:rPr lang="fr-FR" sz="900" i="1" dirty="0">
                <a:solidFill>
                  <a:srgbClr val="5B348D"/>
                </a:solidFill>
              </a:rPr>
              <a:t>Réfléchissons aux défis spécifiques auxquels vous pourriez être confronté et aux stratégies pour surmonter ces défis</a:t>
            </a:r>
            <a:r>
              <a:rPr kumimoji="0" lang="en-US" sz="900" b="0" i="1" u="none" strike="noStrike" kern="1200" cap="none" spc="0" normalizeH="0" baseline="0" noProof="0" dirty="0">
                <a:ln>
                  <a:noFill/>
                </a:ln>
                <a:solidFill>
                  <a:srgbClr val="5B348D"/>
                </a:solidFill>
                <a:effectLst/>
                <a:uLnTx/>
                <a:uFillTx/>
                <a:latin typeface="Calibri" panose="020F0502020204030204"/>
                <a:ea typeface="+mn-ea"/>
                <a:cs typeface="+mn-cs"/>
              </a:rPr>
              <a:t>.</a:t>
            </a:r>
          </a:p>
          <a:p>
            <a:pPr marL="228600" lvl="0" indent="-228600" defTabSz="230188">
              <a:spcBef>
                <a:spcPts val="600"/>
              </a:spcBef>
              <a:defRPr/>
            </a:pPr>
            <a:r>
              <a:rPr lang="en-US" sz="1400" dirty="0">
                <a:solidFill>
                  <a:srgbClr val="5B348D"/>
                </a:solidFill>
                <a:latin typeface="Wingdings" panose="05000000000000000000" pitchFamily="2" charset="2"/>
                <a:sym typeface="Wingdings" panose="05000000000000000000" pitchFamily="2" charset="2"/>
              </a:rPr>
              <a:t>	</a:t>
            </a:r>
            <a:r>
              <a:rPr lang="fr-FR" sz="1100" b="1" dirty="0">
                <a:solidFill>
                  <a:srgbClr val="5B348D"/>
                </a:solidFill>
              </a:rPr>
              <a:t> Décidez s'il faut informer le ou les partenaires de l'utilisation de la PrEP</a:t>
            </a:r>
            <a:endParaRPr kumimoji="0" lang="en-US" sz="1100" b="1" i="0" u="none" strike="noStrike" kern="1200" cap="none" spc="0" normalizeH="0" baseline="0" noProof="0" dirty="0">
              <a:ln>
                <a:noFill/>
              </a:ln>
              <a:solidFill>
                <a:srgbClr val="5B348D"/>
              </a:solidFill>
              <a:effectLst/>
              <a:uLnTx/>
              <a:uFillTx/>
              <a:latin typeface="Calibri" panose="020F0502020204030204"/>
            </a:endParaRPr>
          </a:p>
          <a:p>
            <a:pPr marL="53975" marR="0" lvl="0" indent="0" algn="l" defTabSz="230188"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4" name="Rectangle: Rounded Corners 63">
            <a:extLst>
              <a:ext uri="{FF2B5EF4-FFF2-40B4-BE49-F238E27FC236}">
                <a16:creationId xmlns:a16="http://schemas.microsoft.com/office/drawing/2014/main" id="{4E3DCA09-D071-467F-A827-ECFCC8DCA298}"/>
              </a:ext>
            </a:extLst>
          </p:cNvPr>
          <p:cNvSpPr/>
          <p:nvPr/>
        </p:nvSpPr>
        <p:spPr>
          <a:xfrm>
            <a:off x="6335930" y="9209235"/>
            <a:ext cx="1344715" cy="935107"/>
          </a:xfrm>
          <a:prstGeom prst="roundRect">
            <a:avLst/>
          </a:prstGeom>
          <a:solidFill>
            <a:schemeClr val="bg1"/>
          </a:solidFill>
          <a:ln w="19050">
            <a:solidFill>
              <a:srgbClr val="5B348D"/>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sz="1000" dirty="0">
                <a:solidFill>
                  <a:srgbClr val="5B348D"/>
                </a:solidFill>
              </a:rPr>
              <a:t>Documentez que le prestataire a posé des questions sur la VPI dans le cadre du conseil PrEP dans le </a:t>
            </a:r>
            <a:r>
              <a:rPr lang="fr-FR" sz="1000" u="sng" dirty="0">
                <a:solidFill>
                  <a:srgbClr val="5B348D"/>
                </a:solidFill>
              </a:rPr>
              <a:t>registre PrEP</a:t>
            </a:r>
            <a:endParaRPr lang="en-US" sz="1000" u="sng" dirty="0">
              <a:solidFill>
                <a:srgbClr val="5B348D"/>
              </a:solidFill>
            </a:endParaRPr>
          </a:p>
        </p:txBody>
      </p:sp>
      <p:sp>
        <p:nvSpPr>
          <p:cNvPr id="72" name="Rectangle 71">
            <a:extLst>
              <a:ext uri="{FF2B5EF4-FFF2-40B4-BE49-F238E27FC236}">
                <a16:creationId xmlns:a16="http://schemas.microsoft.com/office/drawing/2014/main" id="{582B3671-EF13-40C4-9214-F593DC15429D}"/>
              </a:ext>
            </a:extLst>
          </p:cNvPr>
          <p:cNvSpPr/>
          <p:nvPr/>
        </p:nvSpPr>
        <p:spPr>
          <a:xfrm>
            <a:off x="7873450" y="3733879"/>
            <a:ext cx="2727191" cy="57103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indent="-114300" defTabSz="1053389">
              <a:buFont typeface="Arial" panose="020B0604020202020204" pitchFamily="34" charset="0"/>
              <a:buChar char="•"/>
              <a:defRPr/>
            </a:pPr>
            <a:r>
              <a:rPr lang="fr-FR" sz="900" i="1" dirty="0">
                <a:solidFill>
                  <a:srgbClr val="5B348D"/>
                </a:solidFill>
              </a:rPr>
              <a:t>Si vous </a:t>
            </a:r>
            <a:r>
              <a:rPr lang="fr-FR" sz="900" b="1" i="1" dirty="0">
                <a:solidFill>
                  <a:srgbClr val="5B348D"/>
                </a:solidFill>
              </a:rPr>
              <a:t>ne voulez pas en parler à votre partenaire,</a:t>
            </a:r>
            <a:r>
              <a:rPr lang="fr-FR" sz="900" i="1" dirty="0">
                <a:solidFill>
                  <a:srgbClr val="5B348D"/>
                </a:solidFill>
              </a:rPr>
              <a:t> cela peut être difficile, mais de nombreuses personnes utilisent avec succès la PrEP orale sans en parler à leurs partenaires</a:t>
            </a:r>
            <a:r>
              <a:rPr lang="fr-FR" sz="1000" i="1" dirty="0">
                <a:solidFill>
                  <a:srgbClr val="5B348D"/>
                </a:solidFill>
              </a:rPr>
              <a:t>.</a:t>
            </a:r>
            <a:endParaRPr lang="en-US" sz="1000" i="1" dirty="0">
              <a:solidFill>
                <a:srgbClr val="5B348D"/>
              </a:solidFill>
            </a:endParaRPr>
          </a:p>
        </p:txBody>
      </p:sp>
      <p:sp>
        <p:nvSpPr>
          <p:cNvPr id="79" name="Rectangle 78">
            <a:extLst>
              <a:ext uri="{FF2B5EF4-FFF2-40B4-BE49-F238E27FC236}">
                <a16:creationId xmlns:a16="http://schemas.microsoft.com/office/drawing/2014/main" id="{418B2D50-8B7F-4933-B080-749B33DFB6F7}"/>
              </a:ext>
            </a:extLst>
          </p:cNvPr>
          <p:cNvSpPr/>
          <p:nvPr/>
        </p:nvSpPr>
        <p:spPr>
          <a:xfrm>
            <a:off x="424664" y="8623058"/>
            <a:ext cx="4211058" cy="935108"/>
          </a:xfrm>
          <a:prstGeom prst="rect">
            <a:avLst/>
          </a:prstGeom>
          <a:solidFill>
            <a:srgbClr val="21BCB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28600" indent="-228600" defTabSz="228600">
              <a:buClr>
                <a:schemeClr val="bg1"/>
              </a:buClr>
              <a:defRPr/>
            </a:pPr>
            <a:r>
              <a:rPr lang="en-US" sz="1400" dirty="0">
                <a:solidFill>
                  <a:schemeClr val="tx1"/>
                </a:solidFill>
                <a:latin typeface="Wingdings" panose="05000000000000000000" pitchFamily="2" charset="2"/>
                <a:sym typeface="Wingdings" panose="05000000000000000000" pitchFamily="2" charset="2"/>
              </a:rPr>
              <a:t>	</a:t>
            </a:r>
            <a:r>
              <a:rPr lang="fr-FR" sz="1100" b="1" dirty="0">
                <a:solidFill>
                  <a:schemeClr val="tx1"/>
                </a:solidFill>
              </a:rPr>
              <a:t> Décidez s'il faut informer le ou les partenaires de l'utilisation de la PrEP</a:t>
            </a:r>
            <a:endParaRPr lang="en-US" sz="1100" dirty="0">
              <a:solidFill>
                <a:schemeClr val="tx1"/>
              </a:solidFill>
            </a:endParaRPr>
          </a:p>
          <a:p>
            <a:pPr marL="342900" indent="-114300">
              <a:buFont typeface="Wingdings" panose="05000000000000000000" pitchFamily="2" charset="2"/>
              <a:buChar char="o"/>
              <a:defRPr/>
            </a:pPr>
            <a:r>
              <a:rPr lang="en-US" sz="1000" dirty="0">
                <a:solidFill>
                  <a:schemeClr val="tx1"/>
                </a:solidFill>
              </a:rPr>
              <a:t> </a:t>
            </a:r>
            <a:r>
              <a:rPr lang="fr-FR" sz="1000" dirty="0">
                <a:solidFill>
                  <a:schemeClr val="tx1"/>
                </a:solidFill>
              </a:rPr>
              <a:t>Demandez: Souhaitez-vous parler de la PrEP avec votre partenaire ?</a:t>
            </a:r>
            <a:endParaRPr lang="en-US" sz="1000" i="1" dirty="0">
              <a:solidFill>
                <a:schemeClr val="tx1"/>
              </a:solidFill>
            </a:endParaRPr>
          </a:p>
        </p:txBody>
      </p:sp>
      <p:sp>
        <p:nvSpPr>
          <p:cNvPr id="11" name="Rectangle 10">
            <a:extLst>
              <a:ext uri="{FF2B5EF4-FFF2-40B4-BE49-F238E27FC236}">
                <a16:creationId xmlns:a16="http://schemas.microsoft.com/office/drawing/2014/main" id="{527CD357-0974-457F-AEB0-BE8BCA78B105}"/>
              </a:ext>
            </a:extLst>
          </p:cNvPr>
          <p:cNvSpPr/>
          <p:nvPr/>
        </p:nvSpPr>
        <p:spPr>
          <a:xfrm>
            <a:off x="10728387" y="3746378"/>
            <a:ext cx="2917325" cy="57103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spcBef>
                <a:spcPts val="1200"/>
              </a:spcBef>
              <a:buFont typeface="Arial" panose="020B0604020202020204" pitchFamily="34" charset="0"/>
              <a:buChar char="•"/>
            </a:pPr>
            <a:r>
              <a:rPr lang="fr-FR" sz="900" i="1" dirty="0">
                <a:solidFill>
                  <a:srgbClr val="5B348D"/>
                </a:solidFill>
              </a:rPr>
              <a:t>Si vous </a:t>
            </a:r>
            <a:r>
              <a:rPr lang="fr-FR" sz="900" b="1" i="1" dirty="0">
                <a:solidFill>
                  <a:srgbClr val="5B348D"/>
                </a:solidFill>
              </a:rPr>
              <a:t>souhaitez le dire à votre partenaire</a:t>
            </a:r>
            <a:r>
              <a:rPr lang="fr-FR" sz="900" i="1" dirty="0">
                <a:solidFill>
                  <a:srgbClr val="5B348D"/>
                </a:solidFill>
              </a:rPr>
              <a:t>, je peux vous aider à trouver des moyens de le faire de manière plus sûre, notamment en demandant à votre partenaire de parler à un membre du personnel ici.</a:t>
            </a:r>
            <a:endParaRPr lang="en-US" sz="900" i="1" dirty="0">
              <a:solidFill>
                <a:srgbClr val="5B348D"/>
              </a:solidFill>
            </a:endParaRPr>
          </a:p>
        </p:txBody>
      </p:sp>
      <p:sp>
        <p:nvSpPr>
          <p:cNvPr id="2" name="TextBox 1">
            <a:extLst>
              <a:ext uri="{FF2B5EF4-FFF2-40B4-BE49-F238E27FC236}">
                <a16:creationId xmlns:a16="http://schemas.microsoft.com/office/drawing/2014/main" id="{FDF7B4E3-C23C-4AEE-B1E7-D10CD72E877F}"/>
              </a:ext>
            </a:extLst>
          </p:cNvPr>
          <p:cNvSpPr txBox="1"/>
          <p:nvPr/>
        </p:nvSpPr>
        <p:spPr>
          <a:xfrm>
            <a:off x="2" y="-91"/>
            <a:ext cx="15119348" cy="677108"/>
          </a:xfrm>
          <a:prstGeom prst="rect">
            <a:avLst/>
          </a:prstGeom>
          <a:solidFill>
            <a:srgbClr val="5B348D"/>
          </a:solidFill>
          <a:ln>
            <a:noFill/>
          </a:ln>
          <a:effectLst/>
        </p:spPr>
        <p:txBody>
          <a:bodyPr wrap="square" lIns="365760" tIns="274320" rIns="182880" bIns="182880" rtlCol="0">
            <a:spAutoFit/>
          </a:bodyPr>
          <a:lstStyle/>
          <a:p>
            <a:r>
              <a:rPr lang="en-US" sz="1400" b="1" dirty="0">
                <a:solidFill>
                  <a:schemeClr val="bg1"/>
                </a:solidFill>
              </a:rPr>
              <a:t> </a:t>
            </a:r>
            <a:r>
              <a:rPr lang="fr-FR" sz="1400" b="1" dirty="0">
                <a:solidFill>
                  <a:schemeClr val="bg1"/>
                </a:solidFill>
              </a:rPr>
              <a:t>Étapes détaillées pour discuter des relations avec les partenaires et de l'utilisation de la PrEP</a:t>
            </a:r>
            <a:endParaRPr lang="en-US" sz="1400" b="1" dirty="0">
              <a:solidFill>
                <a:schemeClr val="bg1"/>
              </a:solidFill>
            </a:endParaRPr>
          </a:p>
        </p:txBody>
      </p:sp>
      <p:sp>
        <p:nvSpPr>
          <p:cNvPr id="84" name="Rectangle 83">
            <a:extLst>
              <a:ext uri="{FF2B5EF4-FFF2-40B4-BE49-F238E27FC236}">
                <a16:creationId xmlns:a16="http://schemas.microsoft.com/office/drawing/2014/main" id="{9DAA6379-94BC-4FFC-B6D9-D9BEF43966F7}"/>
              </a:ext>
            </a:extLst>
          </p:cNvPr>
          <p:cNvSpPr/>
          <p:nvPr/>
        </p:nvSpPr>
        <p:spPr>
          <a:xfrm>
            <a:off x="424664" y="4754260"/>
            <a:ext cx="4315544" cy="3519961"/>
          </a:xfrm>
          <a:prstGeom prst="rect">
            <a:avLst/>
          </a:prstGeom>
          <a:solidFill>
            <a:srgbClr val="21BCB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1125" indent="-111125" defTabSz="114300"/>
            <a:r>
              <a:rPr lang="en-US" sz="1400" dirty="0">
                <a:solidFill>
                  <a:schemeClr val="tx1"/>
                </a:solidFill>
                <a:latin typeface="Wingdings" panose="05000000000000000000" pitchFamily="2" charset="2"/>
                <a:sym typeface="Wingdings" panose="05000000000000000000" pitchFamily="2" charset="2"/>
              </a:rPr>
              <a:t></a:t>
            </a:r>
            <a:r>
              <a:rPr lang="en-US" sz="1400" dirty="0">
                <a:solidFill>
                  <a:schemeClr val="tx1"/>
                </a:solidFill>
                <a:latin typeface="Wingdings" panose="05000000000000000000" pitchFamily="2" charset="2"/>
              </a:rPr>
              <a:t>	</a:t>
            </a:r>
            <a:r>
              <a:rPr lang="fr-FR" sz="1000" b="1" dirty="0">
                <a:solidFill>
                  <a:schemeClr val="tx1"/>
                </a:solidFill>
              </a:rPr>
              <a:t> </a:t>
            </a:r>
            <a:r>
              <a:rPr lang="fr-FR" sz="900" b="1" dirty="0">
                <a:solidFill>
                  <a:schemeClr val="tx1"/>
                </a:solidFill>
              </a:rPr>
              <a:t>Informer le client des ressources disponibles sur la réponse à la violence </a:t>
            </a:r>
            <a:r>
              <a:rPr lang="en-US" sz="1100" b="1" dirty="0">
                <a:solidFill>
                  <a:schemeClr val="tx1"/>
                </a:solidFill>
              </a:rPr>
              <a:t>	</a:t>
            </a:r>
          </a:p>
          <a:p>
            <a:pPr marL="400050" indent="-171450">
              <a:lnSpc>
                <a:spcPct val="90000"/>
              </a:lnSpc>
              <a:spcBef>
                <a:spcPts val="200"/>
              </a:spcBef>
              <a:buFont typeface="Wingdings" panose="05000000000000000000" pitchFamily="2" charset="2"/>
              <a:buChar char="o"/>
            </a:pPr>
            <a:r>
              <a:rPr lang="fr-FR" sz="1000" dirty="0">
                <a:solidFill>
                  <a:schemeClr val="tx1"/>
                </a:solidFill>
              </a:rPr>
              <a:t>Dites : </a:t>
            </a:r>
            <a:r>
              <a:rPr lang="fr-FR" sz="1000" i="1" dirty="0">
                <a:solidFill>
                  <a:schemeClr val="tx1"/>
                </a:solidFill>
              </a:rPr>
              <a:t>si vous vous souvenez de quelque chose d'autre que vous aimeriez partager OU si des problèmes surviennent dans la ou les relations, je serai disponible pour vous aider si nécessaire</a:t>
            </a:r>
            <a:r>
              <a:rPr lang="en-US" sz="1000" i="1" dirty="0">
                <a:solidFill>
                  <a:schemeClr val="tx1"/>
                </a:solidFill>
              </a:rPr>
              <a:t>.</a:t>
            </a:r>
          </a:p>
          <a:p>
            <a:pPr marL="400050" indent="-171450">
              <a:lnSpc>
                <a:spcPct val="90000"/>
              </a:lnSpc>
              <a:spcBef>
                <a:spcPts val="300"/>
              </a:spcBef>
              <a:buFont typeface="Wingdings" panose="05000000000000000000" pitchFamily="2" charset="2"/>
              <a:buChar char="o"/>
            </a:pPr>
            <a:r>
              <a:rPr lang="fr-FR" sz="1000" dirty="0">
                <a:solidFill>
                  <a:schemeClr val="tx1"/>
                </a:solidFill>
              </a:rPr>
              <a:t>Partager : </a:t>
            </a:r>
            <a:r>
              <a:rPr lang="fr-FR" sz="1000" u="sng" dirty="0">
                <a:solidFill>
                  <a:schemeClr val="tx1"/>
                </a:solidFill>
              </a:rPr>
              <a:t>Une liste de services </a:t>
            </a:r>
            <a:r>
              <a:rPr lang="fr-FR" sz="1000" dirty="0">
                <a:solidFill>
                  <a:schemeClr val="tx1"/>
                </a:solidFill>
              </a:rPr>
              <a:t>pour les personnes victimes de violence (si </a:t>
            </a:r>
            <a:r>
              <a:rPr lang="fr-FR" sz="1000" u="sng" dirty="0">
                <a:solidFill>
                  <a:schemeClr val="tx1"/>
                </a:solidFill>
              </a:rPr>
              <a:t>la liste des services </a:t>
            </a:r>
            <a:r>
              <a:rPr lang="fr-FR" sz="1000" dirty="0">
                <a:solidFill>
                  <a:schemeClr val="tx1"/>
                </a:solidFill>
              </a:rPr>
              <a:t>est fournie sous forme de document imprimé, rappelez au client qu'il peut ne pas être sûr pour les partenaires de trouver ces informations</a:t>
            </a:r>
            <a:r>
              <a:rPr lang="en-US" sz="1000" dirty="0">
                <a:solidFill>
                  <a:schemeClr val="tx1"/>
                </a:solidFill>
              </a:rPr>
              <a:t>).</a:t>
            </a:r>
          </a:p>
          <a:p>
            <a:pPr marL="111125" lvl="0" indent="-111125" defTabSz="114300">
              <a:lnSpc>
                <a:spcPct val="90000"/>
              </a:lnSpc>
              <a:spcBef>
                <a:spcPts val="600"/>
              </a:spcBef>
              <a:buClr>
                <a:prstClr val="white"/>
              </a:buClr>
              <a:defRPr/>
            </a:pPr>
            <a:r>
              <a:rPr lang="en-US" sz="1400" dirty="0">
                <a:solidFill>
                  <a:schemeClr val="tx1"/>
                </a:solidFill>
                <a:latin typeface="Wingdings" panose="05000000000000000000" pitchFamily="2" charset="2"/>
                <a:sym typeface="Wingdings" panose="05000000000000000000" pitchFamily="2" charset="2"/>
              </a:rPr>
              <a:t></a:t>
            </a:r>
            <a:r>
              <a:rPr lang="en-US" sz="900" dirty="0">
                <a:solidFill>
                  <a:schemeClr val="tx1"/>
                </a:solidFill>
                <a:latin typeface="Wingdings" panose="05000000000000000000" pitchFamily="2" charset="2"/>
              </a:rPr>
              <a:t>	</a:t>
            </a:r>
            <a:r>
              <a:rPr lang="fr-FR" sz="1000" b="1" dirty="0">
                <a:solidFill>
                  <a:schemeClr val="tx1"/>
                </a:solidFill>
              </a:rPr>
              <a:t> </a:t>
            </a:r>
            <a:r>
              <a:rPr lang="fr-FR" sz="900" b="1" dirty="0">
                <a:solidFill>
                  <a:schemeClr val="tx1"/>
                </a:solidFill>
              </a:rPr>
              <a:t>Discutez de l'opportunité d'informer le (s) partenaire (s) de l'utilisation de la PrEP</a:t>
            </a:r>
            <a:endParaRPr kumimoji="0" lang="en-US" sz="900" b="1" i="0" u="none" strike="noStrike" kern="1200" cap="none" spc="0" normalizeH="0" baseline="0" noProof="0" dirty="0">
              <a:ln>
                <a:noFill/>
              </a:ln>
              <a:solidFill>
                <a:schemeClr val="tx1"/>
              </a:solidFill>
              <a:effectLst/>
              <a:uLnTx/>
              <a:uFillTx/>
              <a:latin typeface="Calibri" panose="020F0502020204030204"/>
              <a:ea typeface="+mn-ea"/>
              <a:cs typeface="+mn-cs"/>
            </a:endParaRPr>
          </a:p>
          <a:p>
            <a:pPr marL="400050" indent="-171450">
              <a:lnSpc>
                <a:spcPct val="90000"/>
              </a:lnSpc>
              <a:spcBef>
                <a:spcPts val="300"/>
              </a:spcBef>
              <a:buFont typeface="Wingdings" panose="05000000000000000000" pitchFamily="2" charset="2"/>
              <a:buChar char="o"/>
            </a:pPr>
            <a:r>
              <a:rPr lang="fr-FR" sz="1000" dirty="0">
                <a:solidFill>
                  <a:schemeClr val="tx1"/>
                </a:solidFill>
              </a:rPr>
              <a:t>Dites</a:t>
            </a:r>
            <a:r>
              <a:rPr lang="fr-FR" sz="1000" i="1" dirty="0">
                <a:solidFill>
                  <a:schemeClr val="tx1"/>
                </a:solidFill>
              </a:rPr>
              <a:t>: Vous décidez si vous devez informer votre partenaire de la PrEP. De nombreux utilisateurs de PrEP veulent que leur partenaire le sache afin qu'ils puissent apporter leur soutien Les autres utilisateurs, qui ont des problèmes de confidentialité, de sécurité ou d'autres problèmes, ne veulent pas que les partenaires le sachent. De nombreuses personnes peuvent utiliser la PrEP avec succès à l’insu de leur partenaire. J'aimerais savoir si vous souhaitez discuter de votre utilisation de la PrEP avec votre ou vos partenaires</a:t>
            </a:r>
            <a:r>
              <a:rPr lang="en-US" sz="1000" i="1" dirty="0">
                <a:solidFill>
                  <a:schemeClr val="tx1"/>
                </a:solidFill>
              </a:rPr>
              <a:t>.  </a:t>
            </a:r>
          </a:p>
          <a:p>
            <a:pPr marL="400050" indent="-171450" defTabSz="228600">
              <a:lnSpc>
                <a:spcPct val="90000"/>
              </a:lnSpc>
              <a:spcBef>
                <a:spcPts val="300"/>
              </a:spcBef>
              <a:buFont typeface="Wingdings" panose="05000000000000000000" pitchFamily="2" charset="2"/>
              <a:buChar char="o"/>
            </a:pPr>
            <a:r>
              <a:rPr lang="fr-FR" sz="1000" dirty="0">
                <a:solidFill>
                  <a:schemeClr val="tx1"/>
                </a:solidFill>
              </a:rPr>
              <a:t>Demandez: </a:t>
            </a:r>
            <a:r>
              <a:rPr lang="fr-FR" sz="1000" i="1" dirty="0">
                <a:solidFill>
                  <a:schemeClr val="tx1"/>
                </a:solidFill>
              </a:rPr>
              <a:t>Comment votre (vos) partenaire (s) réagiraient-ils s'ils savaient que vous utilisiez la PrEP ? Avez-vous peur que votre ou vos partenaires aient une réaction négative ou violente s'ils savaient que vous utilisiez la PrEP</a:t>
            </a:r>
            <a:r>
              <a:rPr lang="fr-FR" sz="1000" dirty="0">
                <a:solidFill>
                  <a:schemeClr val="tx1"/>
                </a:solidFill>
              </a:rPr>
              <a:t>?</a:t>
            </a:r>
          </a:p>
          <a:p>
            <a:pPr marL="400050" indent="-171450" defTabSz="228600">
              <a:lnSpc>
                <a:spcPct val="90000"/>
              </a:lnSpc>
              <a:spcBef>
                <a:spcPts val="300"/>
              </a:spcBef>
              <a:buFont typeface="Wingdings" panose="05000000000000000000" pitchFamily="2" charset="2"/>
              <a:buChar char="o"/>
            </a:pPr>
            <a:r>
              <a:rPr lang="fr-FR" sz="900" dirty="0">
                <a:solidFill>
                  <a:schemeClr val="tx1"/>
                </a:solidFill>
              </a:rPr>
              <a:t>Si le client a peur d'une réponse négative, demandez-lui pourquoi. Sondez pour les préoccupations du client concernant le comportement abusif du partenaire.</a:t>
            </a:r>
            <a:endParaRPr lang="en-US" sz="900" dirty="0">
              <a:solidFill>
                <a:schemeClr val="tx1">
                  <a:lumMod val="75000"/>
                  <a:lumOff val="25000"/>
                </a:schemeClr>
              </a:solidFill>
            </a:endParaRPr>
          </a:p>
        </p:txBody>
      </p:sp>
      <p:sp>
        <p:nvSpPr>
          <p:cNvPr id="88" name="Rectangle 87">
            <a:extLst>
              <a:ext uri="{FF2B5EF4-FFF2-40B4-BE49-F238E27FC236}">
                <a16:creationId xmlns:a16="http://schemas.microsoft.com/office/drawing/2014/main" id="{E66AAE8C-81A1-4CB7-845B-F452A75354FA}"/>
              </a:ext>
            </a:extLst>
          </p:cNvPr>
          <p:cNvSpPr/>
          <p:nvPr/>
        </p:nvSpPr>
        <p:spPr>
          <a:xfrm>
            <a:off x="428191" y="1372993"/>
            <a:ext cx="4312015" cy="3069227"/>
          </a:xfrm>
          <a:prstGeom prst="rect">
            <a:avLst/>
          </a:prstGeom>
          <a:solidFill>
            <a:srgbClr val="21BCB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pPr marL="342900" indent="-228600" defTabSz="114300"/>
            <a:r>
              <a:rPr lang="en-US" sz="1400" dirty="0">
                <a:solidFill>
                  <a:schemeClr val="tx1"/>
                </a:solidFill>
                <a:latin typeface="Wingdings" panose="05000000000000000000" pitchFamily="2" charset="2"/>
                <a:sym typeface="Wingdings" panose="05000000000000000000" pitchFamily="2" charset="2"/>
              </a:rPr>
              <a:t>	</a:t>
            </a:r>
            <a:r>
              <a:rPr lang="fr-FR" sz="1100" b="1" dirty="0">
                <a:solidFill>
                  <a:schemeClr val="tx1"/>
                </a:solidFill>
              </a:rPr>
              <a:t> Administrer un ensemble standard de questions pour identifier les clients confrontés au VPI</a:t>
            </a:r>
            <a:endParaRPr lang="en-US" sz="1100" b="1" dirty="0">
              <a:solidFill>
                <a:schemeClr val="tx1"/>
              </a:solidFill>
              <a:latin typeface="Calibri" panose="020F0502020204030204"/>
            </a:endParaRPr>
          </a:p>
          <a:p>
            <a:pPr marL="514350" indent="-171450" defTabSz="257175"/>
            <a:r>
              <a:rPr lang="en-US" sz="1000" dirty="0">
                <a:solidFill>
                  <a:schemeClr val="tx1"/>
                </a:solidFill>
                <a:latin typeface="Wingdings" panose="05000000000000000000" pitchFamily="2" charset="2"/>
                <a:sym typeface="Wingdings" panose="05000000000000000000" pitchFamily="2" charset="2"/>
              </a:rPr>
              <a:t>	</a:t>
            </a:r>
            <a:r>
              <a:rPr lang="fr-FR" sz="1000" dirty="0">
                <a:solidFill>
                  <a:schemeClr val="tx1"/>
                </a:solidFill>
              </a:rPr>
              <a:t>Expliquez: la violence conjugale est courante et peut rendre l'utilisation de la PrEP plus difficile</a:t>
            </a:r>
            <a:r>
              <a:rPr lang="en-US" sz="1000" i="1" dirty="0">
                <a:solidFill>
                  <a:schemeClr val="tx1"/>
                </a:solidFill>
              </a:rPr>
              <a:t>.</a:t>
            </a:r>
          </a:p>
          <a:p>
            <a:pPr marL="514350" indent="-171450" defTabSz="257175">
              <a:lnSpc>
                <a:spcPct val="90000"/>
              </a:lnSpc>
              <a:spcBef>
                <a:spcPts val="300"/>
              </a:spcBef>
            </a:pPr>
            <a:r>
              <a:rPr lang="en-US" sz="1000" dirty="0">
                <a:solidFill>
                  <a:schemeClr val="tx1"/>
                </a:solidFill>
                <a:latin typeface="Wingdings" panose="05000000000000000000" pitchFamily="2" charset="2"/>
                <a:sym typeface="Wingdings" panose="05000000000000000000" pitchFamily="2" charset="2"/>
              </a:rPr>
              <a:t>	</a:t>
            </a:r>
            <a:r>
              <a:rPr lang="fr-FR" sz="1000" dirty="0">
                <a:solidFill>
                  <a:schemeClr val="tx1"/>
                </a:solidFill>
              </a:rPr>
              <a:t>Expliquez: des questions sur la violence conjugale sont posées à tout le monde pour soutenir l'utilisation de la PrEP et le bien-être général</a:t>
            </a:r>
            <a:r>
              <a:rPr lang="en-US" sz="1000" i="1" dirty="0">
                <a:solidFill>
                  <a:schemeClr val="tx1"/>
                </a:solidFill>
              </a:rPr>
              <a:t>.</a:t>
            </a:r>
          </a:p>
          <a:p>
            <a:pPr marL="514350" indent="-171450" defTabSz="257175">
              <a:lnSpc>
                <a:spcPct val="90000"/>
              </a:lnSpc>
              <a:spcBef>
                <a:spcPts val="300"/>
              </a:spcBef>
            </a:pPr>
            <a:r>
              <a:rPr lang="en-US" sz="1000" dirty="0">
                <a:solidFill>
                  <a:schemeClr val="tx1"/>
                </a:solidFill>
                <a:latin typeface="Wingdings" panose="05000000000000000000" pitchFamily="2" charset="2"/>
                <a:sym typeface="Wingdings" panose="05000000000000000000" pitchFamily="2" charset="2"/>
              </a:rPr>
              <a:t>	</a:t>
            </a:r>
            <a:r>
              <a:rPr lang="fr-FR" sz="1000" dirty="0">
                <a:solidFill>
                  <a:schemeClr val="tx1"/>
                </a:solidFill>
              </a:rPr>
              <a:t>Expliquez: </a:t>
            </a:r>
            <a:r>
              <a:rPr lang="fr-FR" sz="1000" u="sng" dirty="0">
                <a:solidFill>
                  <a:schemeClr val="tx1"/>
                </a:solidFill>
              </a:rPr>
              <a:t>toute limitation de la confidentialité (le cas échéant</a:t>
            </a:r>
            <a:r>
              <a:rPr lang="en-US" sz="1000" u="sng" dirty="0">
                <a:solidFill>
                  <a:schemeClr val="tx1"/>
                </a:solidFill>
              </a:rPr>
              <a:t>). </a:t>
            </a:r>
          </a:p>
          <a:p>
            <a:pPr marL="514350" indent="-171450" defTabSz="257175">
              <a:lnSpc>
                <a:spcPct val="90000"/>
              </a:lnSpc>
              <a:spcBef>
                <a:spcPts val="300"/>
              </a:spcBef>
            </a:pPr>
            <a:r>
              <a:rPr lang="en-US" sz="1000" dirty="0">
                <a:solidFill>
                  <a:schemeClr val="tx1"/>
                </a:solidFill>
                <a:latin typeface="Wingdings" panose="05000000000000000000" pitchFamily="2" charset="2"/>
                <a:sym typeface="Wingdings" panose="05000000000000000000" pitchFamily="2" charset="2"/>
              </a:rPr>
              <a:t>	</a:t>
            </a:r>
            <a:r>
              <a:rPr lang="fr-FR" sz="1000" dirty="0">
                <a:solidFill>
                  <a:schemeClr val="tx1"/>
                </a:solidFill>
              </a:rPr>
              <a:t> Demander (à propos de tous les partenaires "principaux" actuels</a:t>
            </a:r>
            <a:r>
              <a:rPr lang="en-US" sz="1000" dirty="0">
                <a:solidFill>
                  <a:schemeClr val="tx1"/>
                </a:solidFill>
              </a:rPr>
              <a:t>) :</a:t>
            </a:r>
          </a:p>
          <a:p>
            <a:pPr marL="627063" lvl="1" indent="-169863">
              <a:lnSpc>
                <a:spcPct val="90000"/>
              </a:lnSpc>
              <a:spcBef>
                <a:spcPts val="200"/>
              </a:spcBef>
              <a:buFont typeface="+mj-lt"/>
              <a:buAutoNum type="arabicPeriod"/>
            </a:pPr>
            <a:r>
              <a:rPr lang="fr-FR" sz="1000" i="1" u="sng" dirty="0">
                <a:solidFill>
                  <a:schemeClr val="tx1"/>
                </a:solidFill>
              </a:rPr>
              <a:t>Votre partenaire vous a-t-il déjà fait peur, intimidé ou insulté, menacé de vous blesser ou essayé de vous contrôler (par exemple, contrôler vos mouvements ou limiter votre capacité à accéder à l'argent lorsque vous en avez besoin</a:t>
            </a:r>
            <a:r>
              <a:rPr lang="en-US" sz="1000" i="1" u="sng" dirty="0">
                <a:solidFill>
                  <a:schemeClr val="tx1"/>
                </a:solidFill>
              </a:rPr>
              <a:t>) ?  </a:t>
            </a:r>
          </a:p>
          <a:p>
            <a:pPr marL="627063" lvl="1" indent="-169863">
              <a:lnSpc>
                <a:spcPct val="90000"/>
              </a:lnSpc>
              <a:spcBef>
                <a:spcPts val="300"/>
              </a:spcBef>
              <a:buFont typeface="+mj-lt"/>
              <a:buAutoNum type="arabicPeriod"/>
            </a:pPr>
            <a:r>
              <a:rPr lang="fr-FR" sz="1000" i="1" u="sng" dirty="0">
                <a:solidFill>
                  <a:schemeClr val="tx1"/>
                </a:solidFill>
              </a:rPr>
              <a:t>Votre partenaire vous a-t-il déjà frappé, giflé ou blessé physiquement </a:t>
            </a:r>
            <a:r>
              <a:rPr lang="en-US" sz="1000" i="1" u="sng" dirty="0">
                <a:solidFill>
                  <a:schemeClr val="tx1"/>
                </a:solidFill>
              </a:rPr>
              <a:t>?</a:t>
            </a:r>
          </a:p>
          <a:p>
            <a:pPr marL="627063" lvl="1" indent="-169863">
              <a:lnSpc>
                <a:spcPct val="90000"/>
              </a:lnSpc>
              <a:spcBef>
                <a:spcPts val="300"/>
              </a:spcBef>
              <a:buFont typeface="+mj-lt"/>
              <a:buAutoNum type="arabicPeriod"/>
            </a:pPr>
            <a:r>
              <a:rPr lang="fr-FR" sz="1000" i="1" u="sng" spc="-21" dirty="0">
                <a:solidFill>
                  <a:schemeClr val="tx1"/>
                </a:solidFill>
              </a:rPr>
              <a:t>Votre partenaire vous a-t-il déjà forcé à avoir des relations sexuelles ou forcé un contact sexuel que vous ne vouliez pas </a:t>
            </a:r>
            <a:r>
              <a:rPr lang="en-US" sz="1000" i="1" u="sng" spc="-21" dirty="0">
                <a:solidFill>
                  <a:schemeClr val="tx1"/>
                </a:solidFill>
              </a:rPr>
              <a:t>? </a:t>
            </a:r>
          </a:p>
          <a:p>
            <a:pPr marL="120650">
              <a:lnSpc>
                <a:spcPct val="90000"/>
              </a:lnSpc>
              <a:spcBef>
                <a:spcPts val="600"/>
              </a:spcBef>
            </a:pPr>
            <a:r>
              <a:rPr lang="fr-FR" sz="1000" b="1" spc="-10" dirty="0">
                <a:solidFill>
                  <a:schemeClr val="tx1"/>
                </a:solidFill>
              </a:rPr>
              <a:t>N'essayez jamais de forcer un client à divulguer de la violence, même si vous pensez que cela se produit.</a:t>
            </a:r>
            <a:endParaRPr lang="en-US" sz="1000" spc="-21" dirty="0">
              <a:solidFill>
                <a:schemeClr val="tx1">
                  <a:lumMod val="75000"/>
                  <a:lumOff val="25000"/>
                </a:schemeClr>
              </a:solidFill>
              <a:highlight>
                <a:srgbClr val="00FF00"/>
              </a:highlight>
            </a:endParaRPr>
          </a:p>
        </p:txBody>
      </p:sp>
      <p:sp>
        <p:nvSpPr>
          <p:cNvPr id="32" name="Speech Bubble: Rectangle with Corners Rounded 31">
            <a:extLst>
              <a:ext uri="{FF2B5EF4-FFF2-40B4-BE49-F238E27FC236}">
                <a16:creationId xmlns:a16="http://schemas.microsoft.com/office/drawing/2014/main" id="{D7481851-5EF2-49D9-8C56-78BBD999C290}"/>
              </a:ext>
            </a:extLst>
          </p:cNvPr>
          <p:cNvSpPr/>
          <p:nvPr/>
        </p:nvSpPr>
        <p:spPr>
          <a:xfrm>
            <a:off x="7195516" y="-725837"/>
            <a:ext cx="784779" cy="385009"/>
          </a:xfrm>
          <a:prstGeom prst="wedgeRoundRectCallout">
            <a:avLst>
              <a:gd name="adj1" fmla="val 5"/>
              <a:gd name="adj2" fmla="val 96112"/>
              <a:gd name="adj3" fmla="val 16667"/>
            </a:avLst>
          </a:prstGeom>
          <a:no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Plier </a:t>
            </a:r>
            <a:r>
              <a:rPr lang="en-US" sz="1200" dirty="0" err="1">
                <a:solidFill>
                  <a:schemeClr val="tx1">
                    <a:lumMod val="75000"/>
                    <a:lumOff val="25000"/>
                  </a:schemeClr>
                </a:solidFill>
              </a:rPr>
              <a:t>ici</a:t>
            </a:r>
            <a:endParaRPr lang="en-US" sz="1200" dirty="0">
              <a:solidFill>
                <a:schemeClr val="tx1">
                  <a:lumMod val="75000"/>
                  <a:lumOff val="25000"/>
                </a:schemeClr>
              </a:solidFill>
            </a:endParaRPr>
          </a:p>
        </p:txBody>
      </p:sp>
      <p:sp>
        <p:nvSpPr>
          <p:cNvPr id="33" name="Speech Bubble: Rectangle with Corners Rounded 32">
            <a:extLst>
              <a:ext uri="{FF2B5EF4-FFF2-40B4-BE49-F238E27FC236}">
                <a16:creationId xmlns:a16="http://schemas.microsoft.com/office/drawing/2014/main" id="{592E253C-B572-4F3B-B3E1-FEB112D7F01D}"/>
              </a:ext>
            </a:extLst>
          </p:cNvPr>
          <p:cNvSpPr/>
          <p:nvPr/>
        </p:nvSpPr>
        <p:spPr>
          <a:xfrm>
            <a:off x="7555411" y="11038495"/>
            <a:ext cx="784779" cy="385009"/>
          </a:xfrm>
          <a:prstGeom prst="wedgeRoundRectCallout">
            <a:avLst>
              <a:gd name="adj1" fmla="val -42922"/>
              <a:gd name="adj2" fmla="val -103889"/>
              <a:gd name="adj3" fmla="val 16667"/>
            </a:avLst>
          </a:prstGeom>
          <a:no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Plier ici</a:t>
            </a:r>
          </a:p>
        </p:txBody>
      </p:sp>
      <p:cxnSp>
        <p:nvCxnSpPr>
          <p:cNvPr id="35" name="Straight Connector 34">
            <a:extLst>
              <a:ext uri="{FF2B5EF4-FFF2-40B4-BE49-F238E27FC236}">
                <a16:creationId xmlns:a16="http://schemas.microsoft.com/office/drawing/2014/main" id="{DC6123EB-624E-401A-AF2B-806C90AEC26A}"/>
              </a:ext>
            </a:extLst>
          </p:cNvPr>
          <p:cNvCxnSpPr>
            <a:cxnSpLocks/>
          </p:cNvCxnSpPr>
          <p:nvPr/>
        </p:nvCxnSpPr>
        <p:spPr>
          <a:xfrm>
            <a:off x="7563528" y="10711148"/>
            <a:ext cx="0" cy="317989"/>
          </a:xfrm>
          <a:prstGeom prst="line">
            <a:avLst/>
          </a:prstGeom>
          <a:ln w="12700">
            <a:solidFill>
              <a:srgbClr val="00B0F0"/>
            </a:solidFill>
            <a:prstDash val="dash"/>
          </a:ln>
          <a:effectLst/>
        </p:spPr>
        <p:style>
          <a:lnRef idx="1">
            <a:schemeClr val="accent5"/>
          </a:lnRef>
          <a:fillRef idx="0">
            <a:schemeClr val="accent5"/>
          </a:fillRef>
          <a:effectRef idx="0">
            <a:schemeClr val="accent5"/>
          </a:effectRef>
          <a:fontRef idx="minor">
            <a:schemeClr val="tx1"/>
          </a:fontRef>
        </p:style>
      </p:cxnSp>
      <p:sp>
        <p:nvSpPr>
          <p:cNvPr id="38" name="Arrow: Right 37">
            <a:extLst>
              <a:ext uri="{FF2B5EF4-FFF2-40B4-BE49-F238E27FC236}">
                <a16:creationId xmlns:a16="http://schemas.microsoft.com/office/drawing/2014/main" id="{56850437-6901-453E-8121-B67779CC6FD6}"/>
              </a:ext>
            </a:extLst>
          </p:cNvPr>
          <p:cNvSpPr/>
          <p:nvPr/>
        </p:nvSpPr>
        <p:spPr>
          <a:xfrm rot="5400000">
            <a:off x="543596" y="515947"/>
            <a:ext cx="408272" cy="1088711"/>
          </a:xfrm>
          <a:prstGeom prst="rightArrow">
            <a:avLst/>
          </a:prstGeom>
          <a:solidFill>
            <a:schemeClr val="tx1"/>
          </a:solidFill>
          <a:ln w="3175">
            <a:noFill/>
          </a:ln>
          <a:effectLst>
            <a:outerShdw blurRad="50800" dist="38100" dir="13500000" algn="br"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1000" b="1" cap="all" dirty="0"/>
              <a:t>Début </a:t>
            </a:r>
          </a:p>
        </p:txBody>
      </p:sp>
      <p:sp>
        <p:nvSpPr>
          <p:cNvPr id="40" name="Rectangle 39">
            <a:extLst>
              <a:ext uri="{FF2B5EF4-FFF2-40B4-BE49-F238E27FC236}">
                <a16:creationId xmlns:a16="http://schemas.microsoft.com/office/drawing/2014/main" id="{A94262F6-D35F-4902-B802-3EBBAFAABDBC}"/>
              </a:ext>
            </a:extLst>
          </p:cNvPr>
          <p:cNvSpPr/>
          <p:nvPr/>
        </p:nvSpPr>
        <p:spPr>
          <a:xfrm>
            <a:off x="424664" y="9222327"/>
            <a:ext cx="822960" cy="335839"/>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FR" sz="800" dirty="0">
                <a:solidFill>
                  <a:schemeClr val="bg1"/>
                </a:solidFill>
              </a:rPr>
              <a:t>Veut dire à son partenaire</a:t>
            </a:r>
            <a:endParaRPr lang="en-US" sz="800" dirty="0">
              <a:solidFill>
                <a:schemeClr val="bg1"/>
              </a:solidFill>
            </a:endParaRPr>
          </a:p>
        </p:txBody>
      </p:sp>
      <p:sp>
        <p:nvSpPr>
          <p:cNvPr id="43" name="Arrow: Down 42">
            <a:extLst>
              <a:ext uri="{FF2B5EF4-FFF2-40B4-BE49-F238E27FC236}">
                <a16:creationId xmlns:a16="http://schemas.microsoft.com/office/drawing/2014/main" id="{463919FB-4F9D-4CD0-9350-DE755BA6459A}"/>
              </a:ext>
            </a:extLst>
          </p:cNvPr>
          <p:cNvSpPr/>
          <p:nvPr/>
        </p:nvSpPr>
        <p:spPr>
          <a:xfrm>
            <a:off x="657602" y="8184445"/>
            <a:ext cx="320040" cy="456707"/>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45" name="Rectangle 44">
            <a:extLst>
              <a:ext uri="{FF2B5EF4-FFF2-40B4-BE49-F238E27FC236}">
                <a16:creationId xmlns:a16="http://schemas.microsoft.com/office/drawing/2014/main" id="{FCA749B9-A0F3-4E5C-A2AB-1FBAD0A4FA6B}"/>
              </a:ext>
            </a:extLst>
          </p:cNvPr>
          <p:cNvSpPr/>
          <p:nvPr/>
        </p:nvSpPr>
        <p:spPr>
          <a:xfrm>
            <a:off x="3619701" y="9227224"/>
            <a:ext cx="1029882"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fr-FR" sz="1000" dirty="0">
                <a:solidFill>
                  <a:schemeClr val="bg1"/>
                </a:solidFill>
              </a:rPr>
              <a:t>Ne veut pas dire à son partenaire</a:t>
            </a:r>
            <a:endParaRPr lang="en-US" sz="1000" dirty="0">
              <a:solidFill>
                <a:schemeClr val="bg1"/>
              </a:solidFill>
              <a:latin typeface="Calibri" panose="020F0502020204030204"/>
            </a:endParaRPr>
          </a:p>
        </p:txBody>
      </p:sp>
      <p:sp>
        <p:nvSpPr>
          <p:cNvPr id="47" name="Rectangle 46">
            <a:extLst>
              <a:ext uri="{FF2B5EF4-FFF2-40B4-BE49-F238E27FC236}">
                <a16:creationId xmlns:a16="http://schemas.microsoft.com/office/drawing/2014/main" id="{F69FA931-2711-4FE7-B49A-3AFEE85D7921}"/>
              </a:ext>
            </a:extLst>
          </p:cNvPr>
          <p:cNvSpPr/>
          <p:nvPr/>
        </p:nvSpPr>
        <p:spPr>
          <a:xfrm>
            <a:off x="3825638" y="4115177"/>
            <a:ext cx="819809"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9731">
              <a:lnSpc>
                <a:spcPct val="80000"/>
              </a:lnSpc>
              <a:defRPr/>
            </a:pPr>
            <a:r>
              <a:rPr lang="en-US" sz="1000" dirty="0">
                <a:solidFill>
                  <a:schemeClr val="bg1"/>
                </a:solidFill>
              </a:rPr>
              <a:t>Oui à toute question</a:t>
            </a:r>
            <a:endParaRPr lang="en-US" sz="1000" dirty="0">
              <a:solidFill>
                <a:schemeClr val="bg1"/>
              </a:solidFill>
              <a:latin typeface="Calibri" panose="020F0502020204030204"/>
            </a:endParaRPr>
          </a:p>
        </p:txBody>
      </p:sp>
      <p:sp>
        <p:nvSpPr>
          <p:cNvPr id="49" name="Arrow: Down 48">
            <a:extLst>
              <a:ext uri="{FF2B5EF4-FFF2-40B4-BE49-F238E27FC236}">
                <a16:creationId xmlns:a16="http://schemas.microsoft.com/office/drawing/2014/main" id="{6500B7F4-E2C9-40C2-8A9A-507D2510F4A5}"/>
              </a:ext>
            </a:extLst>
          </p:cNvPr>
          <p:cNvSpPr/>
          <p:nvPr/>
        </p:nvSpPr>
        <p:spPr>
          <a:xfrm>
            <a:off x="647601" y="4344877"/>
            <a:ext cx="320040" cy="437118"/>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dirty="0">
              <a:solidFill>
                <a:schemeClr val="tx1">
                  <a:lumMod val="75000"/>
                  <a:lumOff val="25000"/>
                </a:schemeClr>
              </a:solidFill>
            </a:endParaRPr>
          </a:p>
        </p:txBody>
      </p:sp>
      <p:sp>
        <p:nvSpPr>
          <p:cNvPr id="52" name="Rectangle: Rounded Corners 51">
            <a:extLst>
              <a:ext uri="{FF2B5EF4-FFF2-40B4-BE49-F238E27FC236}">
                <a16:creationId xmlns:a16="http://schemas.microsoft.com/office/drawing/2014/main" id="{225E9492-BC5D-417A-BCAB-5A061DB3A7E0}"/>
              </a:ext>
            </a:extLst>
          </p:cNvPr>
          <p:cNvSpPr/>
          <p:nvPr/>
        </p:nvSpPr>
        <p:spPr>
          <a:xfrm>
            <a:off x="13619641" y="2118407"/>
            <a:ext cx="1453071" cy="951494"/>
          </a:xfrm>
          <a:prstGeom prst="roundRect">
            <a:avLst/>
          </a:prstGeom>
          <a:ln w="19050">
            <a:solidFill>
              <a:srgbClr val="5B348D"/>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sz="1000" dirty="0">
                <a:solidFill>
                  <a:srgbClr val="5B348D"/>
                </a:solidFill>
              </a:rPr>
              <a:t>Document divulgué la violence, les services fournis et les références effectuées sur &lt;insérer le titre du formulaire </a:t>
            </a:r>
            <a:r>
              <a:rPr lang="en-US" sz="1000" dirty="0">
                <a:solidFill>
                  <a:srgbClr val="5B348D"/>
                </a:solidFill>
              </a:rPr>
              <a:t>&gt; </a:t>
            </a:r>
          </a:p>
        </p:txBody>
      </p:sp>
      <p:sp>
        <p:nvSpPr>
          <p:cNvPr id="76" name="Rectangle 75">
            <a:extLst>
              <a:ext uri="{FF2B5EF4-FFF2-40B4-BE49-F238E27FC236}">
                <a16:creationId xmlns:a16="http://schemas.microsoft.com/office/drawing/2014/main" id="{5A9097B4-51FD-468E-8F46-1FF884C6470A}"/>
              </a:ext>
            </a:extLst>
          </p:cNvPr>
          <p:cNvSpPr/>
          <p:nvPr/>
        </p:nvSpPr>
        <p:spPr>
          <a:xfrm>
            <a:off x="3975279" y="7792671"/>
            <a:ext cx="690642" cy="495826"/>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fr-FR" sz="800" dirty="0">
                <a:solidFill>
                  <a:schemeClr val="bg1"/>
                </a:solidFill>
              </a:rPr>
              <a:t>Le client décrit la violence ou la peur de la violence</a:t>
            </a:r>
            <a:endParaRPr lang="en-US" sz="800" dirty="0">
              <a:solidFill>
                <a:schemeClr val="bg1"/>
              </a:solidFill>
              <a:latin typeface="Calibri" panose="020F0502020204030204"/>
            </a:endParaRPr>
          </a:p>
        </p:txBody>
      </p:sp>
      <p:sp>
        <p:nvSpPr>
          <p:cNvPr id="94" name="Rectangle 93">
            <a:extLst>
              <a:ext uri="{FF2B5EF4-FFF2-40B4-BE49-F238E27FC236}">
                <a16:creationId xmlns:a16="http://schemas.microsoft.com/office/drawing/2014/main" id="{373F522E-CCB2-4242-B57F-FBD37DF93BDE}"/>
              </a:ext>
            </a:extLst>
          </p:cNvPr>
          <p:cNvSpPr/>
          <p:nvPr/>
        </p:nvSpPr>
        <p:spPr>
          <a:xfrm>
            <a:off x="7558470" y="4344877"/>
            <a:ext cx="884622" cy="440372"/>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fr-FR" sz="1000" b="1" dirty="0">
                <a:solidFill>
                  <a:schemeClr val="bg1"/>
                </a:solidFill>
              </a:rPr>
              <a:t>Ne veut pas dire à son partenaire</a:t>
            </a:r>
            <a:endParaRPr lang="en-US" sz="1000" b="1" dirty="0">
              <a:solidFill>
                <a:schemeClr val="bg1"/>
              </a:solidFill>
              <a:latin typeface="Calibri" panose="020F0502020204030204"/>
            </a:endParaRPr>
          </a:p>
        </p:txBody>
      </p:sp>
      <p:sp>
        <p:nvSpPr>
          <p:cNvPr id="95" name="Rectangle 94">
            <a:extLst>
              <a:ext uri="{FF2B5EF4-FFF2-40B4-BE49-F238E27FC236}">
                <a16:creationId xmlns:a16="http://schemas.microsoft.com/office/drawing/2014/main" id="{D1D3A093-C885-4DAF-AAF8-D1C4F3192D63}"/>
              </a:ext>
            </a:extLst>
          </p:cNvPr>
          <p:cNvSpPr/>
          <p:nvPr/>
        </p:nvSpPr>
        <p:spPr>
          <a:xfrm>
            <a:off x="13058862" y="4344950"/>
            <a:ext cx="884622" cy="440372"/>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FR" sz="1000" b="1" dirty="0">
                <a:solidFill>
                  <a:schemeClr val="bg1"/>
                </a:solidFill>
              </a:rPr>
              <a:t>Veut dire à son partenaire</a:t>
            </a:r>
            <a:endParaRPr lang="en-US" sz="1000" b="1" dirty="0">
              <a:solidFill>
                <a:schemeClr val="bg1"/>
              </a:solidFill>
            </a:endParaRPr>
          </a:p>
        </p:txBody>
      </p:sp>
      <p:cxnSp>
        <p:nvCxnSpPr>
          <p:cNvPr id="107" name="Connector: Elbow 106">
            <a:extLst>
              <a:ext uri="{FF2B5EF4-FFF2-40B4-BE49-F238E27FC236}">
                <a16:creationId xmlns:a16="http://schemas.microsoft.com/office/drawing/2014/main" id="{F019F339-1CC0-43B3-8DAE-0A3E23A1ED9D}"/>
              </a:ext>
            </a:extLst>
          </p:cNvPr>
          <p:cNvCxnSpPr>
            <a:cxnSpLocks/>
          </p:cNvCxnSpPr>
          <p:nvPr/>
        </p:nvCxnSpPr>
        <p:spPr>
          <a:xfrm flipV="1">
            <a:off x="836144" y="5544451"/>
            <a:ext cx="13413372" cy="4807785"/>
          </a:xfrm>
          <a:prstGeom prst="bentConnector3">
            <a:avLst>
              <a:gd name="adj1" fmla="val 104626"/>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AE13F116-5F91-4F64-8CB9-227E9E54F477}"/>
              </a:ext>
            </a:extLst>
          </p:cNvPr>
          <p:cNvCxnSpPr>
            <a:cxnSpLocks/>
          </p:cNvCxnSpPr>
          <p:nvPr/>
        </p:nvCxnSpPr>
        <p:spPr>
          <a:xfrm rot="5400000" flipH="1" flipV="1">
            <a:off x="4109079" y="7089806"/>
            <a:ext cx="3954800" cy="556901"/>
          </a:xfrm>
          <a:prstGeom prst="bentConnector3">
            <a:avLst>
              <a:gd name="adj1" fmla="val 99643"/>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4A15CC4-5C5E-405F-AF0B-E2E5C0886D06}"/>
              </a:ext>
            </a:extLst>
          </p:cNvPr>
          <p:cNvSpPr/>
          <p:nvPr/>
        </p:nvSpPr>
        <p:spPr>
          <a:xfrm>
            <a:off x="424664" y="4117273"/>
            <a:ext cx="822960"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9731">
              <a:lnSpc>
                <a:spcPct val="80000"/>
              </a:lnSpc>
              <a:defRPr/>
            </a:pPr>
            <a:r>
              <a:rPr lang="fr-FR" sz="1000" dirty="0">
                <a:solidFill>
                  <a:schemeClr val="bg1"/>
                </a:solidFill>
              </a:rPr>
              <a:t>Non à toutes les questions</a:t>
            </a:r>
            <a:endParaRPr lang="en-US" sz="1000" dirty="0">
              <a:solidFill>
                <a:schemeClr val="bg1"/>
              </a:solidFill>
              <a:latin typeface="Calibri" panose="020F0502020204030204"/>
            </a:endParaRPr>
          </a:p>
        </p:txBody>
      </p:sp>
      <p:sp>
        <p:nvSpPr>
          <p:cNvPr id="42" name="Rectangle 41">
            <a:extLst>
              <a:ext uri="{FF2B5EF4-FFF2-40B4-BE49-F238E27FC236}">
                <a16:creationId xmlns:a16="http://schemas.microsoft.com/office/drawing/2014/main" id="{022C8609-058F-4941-B699-5D21396C58E7}"/>
              </a:ext>
            </a:extLst>
          </p:cNvPr>
          <p:cNvSpPr/>
          <p:nvPr/>
        </p:nvSpPr>
        <p:spPr>
          <a:xfrm>
            <a:off x="424665" y="7785959"/>
            <a:ext cx="489735" cy="495825"/>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dirty="0">
                <a:solidFill>
                  <a:schemeClr val="bg1"/>
                </a:solidFill>
              </a:rPr>
              <a:t>Aucun abus décrit</a:t>
            </a:r>
          </a:p>
        </p:txBody>
      </p:sp>
      <p:cxnSp>
        <p:nvCxnSpPr>
          <p:cNvPr id="54" name="Straight Connector 53">
            <a:extLst>
              <a:ext uri="{FF2B5EF4-FFF2-40B4-BE49-F238E27FC236}">
                <a16:creationId xmlns:a16="http://schemas.microsoft.com/office/drawing/2014/main" id="{07888BB7-68A1-407D-9290-31C651C105DF}"/>
              </a:ext>
            </a:extLst>
          </p:cNvPr>
          <p:cNvCxnSpPr>
            <a:cxnSpLocks/>
          </p:cNvCxnSpPr>
          <p:nvPr/>
        </p:nvCxnSpPr>
        <p:spPr>
          <a:xfrm flipV="1">
            <a:off x="5297651" y="1659424"/>
            <a:ext cx="0" cy="6322638"/>
          </a:xfrm>
          <a:prstGeom prst="line">
            <a:avLst/>
          </a:prstGeom>
          <a:ln w="152400">
            <a:solidFill>
              <a:srgbClr val="5B348D"/>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FE6DAC35-8D83-4D09-9C63-BC8F146AA9CC}"/>
              </a:ext>
            </a:extLst>
          </p:cNvPr>
          <p:cNvCxnSpPr>
            <a:cxnSpLocks/>
          </p:cNvCxnSpPr>
          <p:nvPr/>
        </p:nvCxnSpPr>
        <p:spPr>
          <a:xfrm>
            <a:off x="5222036" y="1659424"/>
            <a:ext cx="2317569" cy="0"/>
          </a:xfrm>
          <a:prstGeom prst="straightConnector1">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3" name="Octagon 2">
            <a:extLst>
              <a:ext uri="{FF2B5EF4-FFF2-40B4-BE49-F238E27FC236}">
                <a16:creationId xmlns:a16="http://schemas.microsoft.com/office/drawing/2014/main" id="{38939D97-71C7-41C6-AB47-293B6C4F0EED}"/>
              </a:ext>
            </a:extLst>
          </p:cNvPr>
          <p:cNvSpPr/>
          <p:nvPr/>
        </p:nvSpPr>
        <p:spPr>
          <a:xfrm>
            <a:off x="13432015" y="856166"/>
            <a:ext cx="1343169" cy="1122075"/>
          </a:xfrm>
          <a:prstGeom prst="octagon">
            <a:avLst/>
          </a:prstGeom>
          <a:solidFill>
            <a:srgbClr val="EB3558"/>
          </a:solidFill>
          <a:ln>
            <a:solidFill>
              <a:srgbClr val="EB3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La violence sexuelle récente (&lt;72 heures) peut nécessiter un accès immédiat à la prophylaxie post-exposition (PPE) et à la contraception d'urgence</a:t>
            </a:r>
            <a:endParaRPr lang="en-US" sz="800" dirty="0"/>
          </a:p>
        </p:txBody>
      </p:sp>
    </p:spTree>
    <p:extLst>
      <p:ext uri="{BB962C8B-B14F-4D97-AF65-F5344CB8AC3E}">
        <p14:creationId xmlns:p14="http://schemas.microsoft.com/office/powerpoint/2010/main" val="2650176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9D4687743EB04580D9BB8359D99C20" ma:contentTypeVersion="12" ma:contentTypeDescription="Create a new document." ma:contentTypeScope="" ma:versionID="db6ff4785d8f0345919e40bab56eb6fd">
  <xsd:schema xmlns:xsd="http://www.w3.org/2001/XMLSchema" xmlns:xs="http://www.w3.org/2001/XMLSchema" xmlns:p="http://schemas.microsoft.com/office/2006/metadata/properties" xmlns:ns2="9118aac3-5381-49e4-a919-47355212438f" xmlns:ns3="fcc924ab-3496-4f1d-b287-b458aff32560" targetNamespace="http://schemas.microsoft.com/office/2006/metadata/properties" ma:root="true" ma:fieldsID="b563ddf9e51fbebb190e1508796f5ab2" ns2:_="" ns3:_="">
    <xsd:import namespace="9118aac3-5381-49e4-a919-47355212438f"/>
    <xsd:import namespace="fcc924ab-3496-4f1d-b287-b458aff325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8aac3-5381-49e4-a919-4735521243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c924ab-3496-4f1d-b287-b458aff3256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7F556D-324F-4D47-8D99-396CA22E3442}">
  <ds:schemaRefs>
    <ds:schemaRef ds:uri="http://schemas.microsoft.com/sharepoint/v3/contenttype/forms"/>
  </ds:schemaRefs>
</ds:datastoreItem>
</file>

<file path=customXml/itemProps2.xml><?xml version="1.0" encoding="utf-8"?>
<ds:datastoreItem xmlns:ds="http://schemas.openxmlformats.org/officeDocument/2006/customXml" ds:itemID="{4E5ED4BD-09BF-45D7-A546-C5D7AE2EB4D4}">
  <ds:schemaRefs>
    <ds:schemaRef ds:uri="http://schemas.openxmlformats.org/package/2006/metadata/core-properties"/>
    <ds:schemaRef ds:uri="http://purl.org/dc/terms/"/>
    <ds:schemaRef ds:uri="http://www.w3.org/XML/1998/namespace"/>
    <ds:schemaRef ds:uri="http://purl.org/dc/elements/1.1/"/>
    <ds:schemaRef ds:uri="9118aac3-5381-49e4-a919-47355212438f"/>
    <ds:schemaRef ds:uri="http://schemas.microsoft.com/office/2006/metadata/properties"/>
    <ds:schemaRef ds:uri="http://purl.org/dc/dcmitype/"/>
    <ds:schemaRef ds:uri="http://schemas.microsoft.com/office/infopath/2007/PartnerControls"/>
    <ds:schemaRef ds:uri="http://schemas.microsoft.com/office/2006/documentManagement/types"/>
    <ds:schemaRef ds:uri="fcc924ab-3496-4f1d-b287-b458aff32560"/>
  </ds:schemaRefs>
</ds:datastoreItem>
</file>

<file path=customXml/itemProps3.xml><?xml version="1.0" encoding="utf-8"?>
<ds:datastoreItem xmlns:ds="http://schemas.openxmlformats.org/officeDocument/2006/customXml" ds:itemID="{58038479-4ACE-46CA-8FDC-C8B22639BC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18aac3-5381-49e4-a919-47355212438f"/>
    <ds:schemaRef ds:uri="fcc924ab-3496-4f1d-b287-b458aff32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25680</TotalTime>
  <Words>2387</Words>
  <Application>Microsoft Office PowerPoint</Application>
  <PresentationFormat>Custom</PresentationFormat>
  <Paragraphs>124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Calibri</vt:lpstr>
      <vt:lpstr>Calibri Light</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Dayton</dc:creator>
  <cp:lastModifiedBy>Casey Bishopp</cp:lastModifiedBy>
  <cp:revision>185</cp:revision>
  <dcterms:created xsi:type="dcterms:W3CDTF">2020-07-22T19:09:19Z</dcterms:created>
  <dcterms:modified xsi:type="dcterms:W3CDTF">2021-02-09T14:53:59Z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0x010100939D4687743EB04580D9BB8359D99C20</vt:lpwstr>
  </property>
</Properties>
</file>