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3" r:id="rId4"/>
    <p:sldMasterId id="2147483660" r:id="rId5"/>
  </p:sldMasterIdLst>
  <p:notesMasterIdLst>
    <p:notesMasterId r:id="rId35"/>
  </p:notesMasterIdLst>
  <p:handoutMasterIdLst>
    <p:handoutMasterId r:id="rId36"/>
  </p:handoutMasterIdLst>
  <p:sldIdLst>
    <p:sldId id="256" r:id="rId6"/>
    <p:sldId id="492" r:id="rId7"/>
    <p:sldId id="307" r:id="rId8"/>
    <p:sldId id="259" r:id="rId9"/>
    <p:sldId id="289" r:id="rId10"/>
    <p:sldId id="260" r:id="rId11"/>
    <p:sldId id="264" r:id="rId12"/>
    <p:sldId id="290" r:id="rId13"/>
    <p:sldId id="265" r:id="rId14"/>
    <p:sldId id="291" r:id="rId15"/>
    <p:sldId id="292" r:id="rId16"/>
    <p:sldId id="293" r:id="rId17"/>
    <p:sldId id="294" r:id="rId18"/>
    <p:sldId id="270" r:id="rId19"/>
    <p:sldId id="304" r:id="rId20"/>
    <p:sldId id="296" r:id="rId21"/>
    <p:sldId id="297" r:id="rId22"/>
    <p:sldId id="298" r:id="rId23"/>
    <p:sldId id="306" r:id="rId24"/>
    <p:sldId id="299" r:id="rId25"/>
    <p:sldId id="300" r:id="rId26"/>
    <p:sldId id="301" r:id="rId27"/>
    <p:sldId id="308" r:id="rId28"/>
    <p:sldId id="303" r:id="rId29"/>
    <p:sldId id="287" r:id="rId30"/>
    <p:sldId id="284" r:id="rId31"/>
    <p:sldId id="305" r:id="rId32"/>
    <p:sldId id="493" r:id="rId33"/>
    <p:sldId id="494"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36"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4" clrIdx="0"/>
  <p:cmAuthor id="7" name="Patricia Jeckonia" initials="PJ" lastIdx="37" clrIdx="7">
    <p:extLst>
      <p:ext uri="{19B8F6BF-5375-455C-9EA6-DF929625EA0E}">
        <p15:presenceInfo xmlns:p15="http://schemas.microsoft.com/office/powerpoint/2012/main" userId="S-1-5-21-941697188-663216501-4271533306-1191" providerId="AD"/>
      </p:ext>
    </p:extLst>
  </p:cmAuthor>
  <p:cmAuthor id="1" name="Christina Scaduto" initials="" lastIdx="3" clrIdx="1"/>
  <p:cmAuthor id="8" name="Nicole Macagna" initials="NM" lastIdx="72" clrIdx="8">
    <p:extLst>
      <p:ext uri="{19B8F6BF-5375-455C-9EA6-DF929625EA0E}">
        <p15:presenceInfo xmlns:p15="http://schemas.microsoft.com/office/powerpoint/2012/main" userId="S::NMacagna@fhi360.org::8beb731d-5010-4f08-9d04-45e263977f82" providerId="AD"/>
      </p:ext>
    </p:extLst>
  </p:cmAuthor>
  <p:cmAuthor id="2" name="Neeraja Bhavaraju" initials="NB" lastIdx="21" clrIdx="2">
    <p:extLst>
      <p:ext uri="{19B8F6BF-5375-455C-9EA6-DF929625EA0E}">
        <p15:presenceInfo xmlns:p15="http://schemas.microsoft.com/office/powerpoint/2012/main" userId="8fef035578a96f3b" providerId="Windows Live"/>
      </p:ext>
    </p:extLst>
  </p:cmAuthor>
  <p:cmAuthor id="9" name="Kristine Torjesen" initials="KT" lastIdx="37" clrIdx="9">
    <p:extLst>
      <p:ext uri="{19B8F6BF-5375-455C-9EA6-DF929625EA0E}">
        <p15:presenceInfo xmlns:p15="http://schemas.microsoft.com/office/powerpoint/2012/main" userId="S::KTorjesen@fhi360.org::b33f106b-7c9a-411c-8845-be0f3091624f" providerId="AD"/>
      </p:ext>
    </p:extLst>
  </p:cmAuthor>
  <p:cmAuthor id="3" name="Regeru Regeru" initials="RR" lastIdx="32" clrIdx="3">
    <p:extLst>
      <p:ext uri="{19B8F6BF-5375-455C-9EA6-DF929625EA0E}">
        <p15:presenceInfo xmlns:p15="http://schemas.microsoft.com/office/powerpoint/2012/main" userId="S::Regeru.Regeru@lvcthealth.org::52ee272a-557d-4dea-bea4-f2d7299c35a4" providerId="AD"/>
      </p:ext>
    </p:extLst>
  </p:cmAuthor>
  <p:cmAuthor id="4" name="Tara McClure" initials="TM" lastIdx="2" clrIdx="4">
    <p:extLst>
      <p:ext uri="{19B8F6BF-5375-455C-9EA6-DF929625EA0E}">
        <p15:presenceInfo xmlns:p15="http://schemas.microsoft.com/office/powerpoint/2012/main" userId="S::TMcClure@fhi360.org::e5439c73-25d8-48a5-8dcb-87907cf33aad" providerId="AD"/>
      </p:ext>
    </p:extLst>
  </p:cmAuthor>
  <p:cmAuthor id="5" name="Maryline Mireku" initials="MM" lastIdx="22" clrIdx="5">
    <p:extLst>
      <p:ext uri="{19B8F6BF-5375-455C-9EA6-DF929625EA0E}">
        <p15:presenceInfo xmlns:p15="http://schemas.microsoft.com/office/powerpoint/2012/main" userId="Maryline Mireku" providerId="None"/>
      </p:ext>
    </p:extLst>
  </p:cmAuthor>
  <p:cmAuthor id="6" name="Millicent Kiruki" initials="MK" lastIdx="2" clrIdx="6">
    <p:extLst>
      <p:ext uri="{19B8F6BF-5375-455C-9EA6-DF929625EA0E}">
        <p15:presenceInfo xmlns:p15="http://schemas.microsoft.com/office/powerpoint/2012/main" userId="Millicent Kiru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DE8395-0A93-4C94-9F6B-9C01402E6128}">
  <a:tblStyle styleId="{BADE8395-0A93-4C94-9F6B-9C01402E612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A9E927-17BB-4CBE-8E15-01296C19BBDC}" styleName="Table_1">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F99478E0-72AD-47CC-82B4-B543CD30A48B}"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4F5"/>
          </a:solidFill>
        </a:fill>
      </a:tcStyle>
    </a:wholeTbl>
    <a:band1H>
      <a:tcTxStyle/>
      <a:tcStyle>
        <a:tcBdr/>
        <a:fill>
          <a:solidFill>
            <a:srgbClr val="E2E9EC"/>
          </a:solidFill>
        </a:fill>
      </a:tcStyle>
    </a:band1H>
    <a:band2H>
      <a:tcTxStyle/>
      <a:tcStyle>
        <a:tcBdr/>
      </a:tcStyle>
    </a:band2H>
    <a:band1V>
      <a:tcTxStyle/>
      <a:tcStyle>
        <a:tcBdr/>
        <a:fill>
          <a:solidFill>
            <a:srgbClr val="E2E9E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47" autoAdjust="0"/>
    <p:restoredTop sz="88169" autoAdjust="0"/>
  </p:normalViewPr>
  <p:slideViewPr>
    <p:cSldViewPr snapToGrid="0">
      <p:cViewPr varScale="1">
        <p:scale>
          <a:sx n="100" d="100"/>
          <a:sy n="100" d="100"/>
        </p:scale>
        <p:origin x="780" y="90"/>
      </p:cViewPr>
      <p:guideLst>
        <p:guide orient="horz" pos="936"/>
        <p:guide pos="288"/>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lumMod val="60000"/>
                <a:lumOff val="40000"/>
              </a:schemeClr>
            </a:solidFill>
            <a:ln>
              <a:noFill/>
            </a:ln>
            <a:effectLst/>
          </c:spPr>
          <c:invertIfNegative val="0"/>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2633</c:v>
                </c:pt>
                <c:pt idx="1">
                  <c:v>6580</c:v>
                </c:pt>
                <c:pt idx="2">
                  <c:v>18035</c:v>
                </c:pt>
                <c:pt idx="3">
                  <c:v>21568</c:v>
                </c:pt>
                <c:pt idx="4">
                  <c:v>30535</c:v>
                </c:pt>
              </c:numCache>
            </c:numRef>
          </c:val>
          <c:extLst>
            <c:ext xmlns:c16="http://schemas.microsoft.com/office/drawing/2014/chart" uri="{C3380CC4-5D6E-409C-BE32-E72D297353CC}">
              <c16:uniqueId val="{00000000-9634-C740-9001-BD8EAA0AC0CE}"/>
            </c:ext>
          </c:extLst>
        </c:ser>
        <c:dLbls>
          <c:showLegendKey val="0"/>
          <c:showVal val="0"/>
          <c:showCatName val="0"/>
          <c:showSerName val="0"/>
          <c:showPercent val="0"/>
          <c:showBubbleSize val="0"/>
        </c:dLbls>
        <c:gapWidth val="48"/>
        <c:overlap val="-27"/>
        <c:axId val="1897157727"/>
        <c:axId val="1897371135"/>
      </c:barChart>
      <c:catAx>
        <c:axId val="1897157727"/>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197" b="1" i="0" u="none" strike="noStrike" kern="1200" baseline="0">
                <a:solidFill>
                  <a:schemeClr val="accent2">
                    <a:lumMod val="60000"/>
                    <a:lumOff val="40000"/>
                  </a:schemeClr>
                </a:solidFill>
                <a:latin typeface="+mn-lt"/>
                <a:ea typeface="+mn-ea"/>
                <a:cs typeface="+mn-cs"/>
              </a:defRPr>
            </a:pPr>
            <a:endParaRPr lang="en-US"/>
          </a:p>
        </c:txPr>
        <c:crossAx val="1897371135"/>
        <c:crosses val="autoZero"/>
        <c:auto val="1"/>
        <c:lblAlgn val="ctr"/>
        <c:lblOffset val="100"/>
        <c:noMultiLvlLbl val="0"/>
      </c:catAx>
      <c:valAx>
        <c:axId val="1897371135"/>
        <c:scaling>
          <c:orientation val="minMax"/>
        </c:scaling>
        <c:delete val="0"/>
        <c:axPos val="l"/>
        <c:majorGridlines>
          <c:spPr>
            <a:ln w="9525" cap="flat" cmpd="sng" algn="ctr">
              <a:solidFill>
                <a:schemeClr val="accent1">
                  <a:lumMod val="60000"/>
                  <a:lumOff val="4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BCBCBC"/>
                </a:solidFill>
                <a:latin typeface="+mn-lt"/>
                <a:ea typeface="+mn-ea"/>
                <a:cs typeface="+mn-cs"/>
              </a:defRPr>
            </a:pPr>
            <a:endParaRPr lang="en-US"/>
          </a:p>
        </c:txPr>
        <c:crossAx val="1897157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236153-CD78-49BB-B8FC-9A82FCAB8A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2B04A6-E8E6-4BFC-9F5F-4CEAEE369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A8F2B-6CE9-44A7-8201-9500D717FC99}" type="datetimeFigureOut">
              <a:rPr lang="en-US" smtClean="0"/>
              <a:t>5/25/2021</a:t>
            </a:fld>
            <a:endParaRPr lang="en-US"/>
          </a:p>
        </p:txBody>
      </p:sp>
      <p:sp>
        <p:nvSpPr>
          <p:cNvPr id="4" name="Footer Placeholder 3">
            <a:extLst>
              <a:ext uri="{FF2B5EF4-FFF2-40B4-BE49-F238E27FC236}">
                <a16:creationId xmlns:a16="http://schemas.microsoft.com/office/drawing/2014/main" id="{BF119D5F-1D36-4D5E-9557-CFF38E9103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E09C25-97E9-4042-9051-9F452F4AB6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160CE5-25A9-468A-8CF1-0F569B238722}" type="slidenum">
              <a:rPr lang="en-US" smtClean="0"/>
              <a:t>‹#›</a:t>
            </a:fld>
            <a:endParaRPr lang="en-US"/>
          </a:p>
        </p:txBody>
      </p:sp>
    </p:spTree>
    <p:extLst>
      <p:ext uri="{BB962C8B-B14F-4D97-AF65-F5344CB8AC3E}">
        <p14:creationId xmlns:p14="http://schemas.microsoft.com/office/powerpoint/2010/main" val="3710899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284" name="Google Shape;28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55039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2" name="Google Shape;29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07965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9" name="Google Shape;2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89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816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21" name="Google Shape;32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9633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46" name="Google Shape;3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12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1439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72" name="Google Shape;3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6307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8371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10" name="Google Shape;4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316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783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429" name="Google Shape;42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6643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49" name="Google Shape;4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2944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Tree>
    <p:extLst>
      <p:ext uri="{BB962C8B-B14F-4D97-AF65-F5344CB8AC3E}">
        <p14:creationId xmlns:p14="http://schemas.microsoft.com/office/powerpoint/2010/main" val="4187512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Tree>
    <p:extLst>
      <p:ext uri="{BB962C8B-B14F-4D97-AF65-F5344CB8AC3E}">
        <p14:creationId xmlns:p14="http://schemas.microsoft.com/office/powerpoint/2010/main" val="146519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94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6757b039d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195" name="Google Shape;195;g86757b039d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6757b039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86757b039d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rgbClr val="434343"/>
              </a:solidFill>
              <a:latin typeface="Arial"/>
              <a:ea typeface="Arial"/>
              <a:cs typeface="Arial"/>
              <a:sym typeface="Arial"/>
            </a:endParaRPr>
          </a:p>
        </p:txBody>
      </p:sp>
      <p:sp>
        <p:nvSpPr>
          <p:cNvPr id="229" name="Google Shape;229;g86757b039d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53923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68688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97141-9E20-4AC4-90B9-14CBAC59023B}"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214920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77"/>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96A1"/>
              </a:buClr>
              <a:buSzPts val="2400"/>
              <a:buNone/>
              <a:defRPr sz="2400">
                <a:solidFill>
                  <a:srgbClr val="8896A1"/>
                </a:solidFill>
              </a:defRPr>
            </a:lvl1pPr>
            <a:lvl2pPr marL="914400" lvl="1" indent="-228600" algn="l">
              <a:lnSpc>
                <a:spcPct val="90000"/>
              </a:lnSpc>
              <a:spcBef>
                <a:spcPts val="500"/>
              </a:spcBef>
              <a:spcAft>
                <a:spcPts val="0"/>
              </a:spcAft>
              <a:buClr>
                <a:srgbClr val="8896A1"/>
              </a:buClr>
              <a:buSzPts val="2000"/>
              <a:buNone/>
              <a:defRPr sz="2000">
                <a:solidFill>
                  <a:srgbClr val="8896A1"/>
                </a:solidFill>
              </a:defRPr>
            </a:lvl2pPr>
            <a:lvl3pPr marL="1371600" lvl="2" indent="-228600" algn="l">
              <a:lnSpc>
                <a:spcPct val="90000"/>
              </a:lnSpc>
              <a:spcBef>
                <a:spcPts val="500"/>
              </a:spcBef>
              <a:spcAft>
                <a:spcPts val="0"/>
              </a:spcAft>
              <a:buClr>
                <a:srgbClr val="8896A1"/>
              </a:buClr>
              <a:buSzPts val="1800"/>
              <a:buNone/>
              <a:defRPr sz="1800">
                <a:solidFill>
                  <a:srgbClr val="8896A1"/>
                </a:solidFill>
              </a:defRPr>
            </a:lvl3pPr>
            <a:lvl4pPr marL="1828800" lvl="3" indent="-228600" algn="l">
              <a:lnSpc>
                <a:spcPct val="90000"/>
              </a:lnSpc>
              <a:spcBef>
                <a:spcPts val="500"/>
              </a:spcBef>
              <a:spcAft>
                <a:spcPts val="0"/>
              </a:spcAft>
              <a:buClr>
                <a:srgbClr val="8896A1"/>
              </a:buClr>
              <a:buSzPts val="1600"/>
              <a:buNone/>
              <a:defRPr sz="1600">
                <a:solidFill>
                  <a:srgbClr val="8896A1"/>
                </a:solidFill>
              </a:defRPr>
            </a:lvl4pPr>
            <a:lvl5pPr marL="2286000" lvl="4" indent="-228600" algn="l">
              <a:lnSpc>
                <a:spcPct val="90000"/>
              </a:lnSpc>
              <a:spcBef>
                <a:spcPts val="500"/>
              </a:spcBef>
              <a:spcAft>
                <a:spcPts val="0"/>
              </a:spcAft>
              <a:buClr>
                <a:srgbClr val="8896A1"/>
              </a:buClr>
              <a:buSzPts val="1600"/>
              <a:buNone/>
              <a:defRPr sz="1600">
                <a:solidFill>
                  <a:srgbClr val="8896A1"/>
                </a:solidFill>
              </a:defRPr>
            </a:lvl5pPr>
            <a:lvl6pPr marL="2743200" lvl="5" indent="-228600" algn="l">
              <a:lnSpc>
                <a:spcPct val="90000"/>
              </a:lnSpc>
              <a:spcBef>
                <a:spcPts val="500"/>
              </a:spcBef>
              <a:spcAft>
                <a:spcPts val="0"/>
              </a:spcAft>
              <a:buClr>
                <a:srgbClr val="8896A1"/>
              </a:buClr>
              <a:buSzPts val="1600"/>
              <a:buNone/>
              <a:defRPr sz="1600">
                <a:solidFill>
                  <a:srgbClr val="8896A1"/>
                </a:solidFill>
              </a:defRPr>
            </a:lvl6pPr>
            <a:lvl7pPr marL="3200400" lvl="6" indent="-228600" algn="l">
              <a:lnSpc>
                <a:spcPct val="90000"/>
              </a:lnSpc>
              <a:spcBef>
                <a:spcPts val="500"/>
              </a:spcBef>
              <a:spcAft>
                <a:spcPts val="0"/>
              </a:spcAft>
              <a:buClr>
                <a:srgbClr val="8896A1"/>
              </a:buClr>
              <a:buSzPts val="1600"/>
              <a:buNone/>
              <a:defRPr sz="1600">
                <a:solidFill>
                  <a:srgbClr val="8896A1"/>
                </a:solidFill>
              </a:defRPr>
            </a:lvl7pPr>
            <a:lvl8pPr marL="3657600" lvl="7" indent="-228600" algn="l">
              <a:lnSpc>
                <a:spcPct val="90000"/>
              </a:lnSpc>
              <a:spcBef>
                <a:spcPts val="500"/>
              </a:spcBef>
              <a:spcAft>
                <a:spcPts val="0"/>
              </a:spcAft>
              <a:buClr>
                <a:srgbClr val="8896A1"/>
              </a:buClr>
              <a:buSzPts val="1600"/>
              <a:buNone/>
              <a:defRPr sz="1600">
                <a:solidFill>
                  <a:srgbClr val="8896A1"/>
                </a:solidFill>
              </a:defRPr>
            </a:lvl8pPr>
            <a:lvl9pPr marL="4114800" lvl="8" indent="-228600" algn="l">
              <a:lnSpc>
                <a:spcPct val="90000"/>
              </a:lnSpc>
              <a:spcBef>
                <a:spcPts val="500"/>
              </a:spcBef>
              <a:spcAft>
                <a:spcPts val="0"/>
              </a:spcAft>
              <a:buClr>
                <a:srgbClr val="8896A1"/>
              </a:buClr>
              <a:buSzPts val="1600"/>
              <a:buNone/>
              <a:defRPr sz="1600">
                <a:solidFill>
                  <a:srgbClr val="8896A1"/>
                </a:solidFill>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6A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96A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6A1"/>
                </a:solidFill>
                <a:latin typeface="Calibri"/>
                <a:ea typeface="Calibri"/>
                <a:cs typeface="Calibri"/>
                <a:sym typeface="Calibri"/>
              </a:defRPr>
            </a:lvl1pPr>
            <a:lvl2pPr marL="0" marR="0" lvl="1" indent="0" algn="r" rtl="0">
              <a:spcBef>
                <a:spcPts val="0"/>
              </a:spcBef>
              <a:buNone/>
              <a:defRPr sz="1200" b="0" i="0" u="none" strike="noStrike" cap="none">
                <a:solidFill>
                  <a:srgbClr val="8896A1"/>
                </a:solidFill>
                <a:latin typeface="Calibri"/>
                <a:ea typeface="Calibri"/>
                <a:cs typeface="Calibri"/>
                <a:sym typeface="Calibri"/>
              </a:defRPr>
            </a:lvl2pPr>
            <a:lvl3pPr marL="0" marR="0" lvl="2" indent="0" algn="r" rtl="0">
              <a:spcBef>
                <a:spcPts val="0"/>
              </a:spcBef>
              <a:buNone/>
              <a:defRPr sz="1200" b="0" i="0" u="none" strike="noStrike" cap="none">
                <a:solidFill>
                  <a:srgbClr val="8896A1"/>
                </a:solidFill>
                <a:latin typeface="Calibri"/>
                <a:ea typeface="Calibri"/>
                <a:cs typeface="Calibri"/>
                <a:sym typeface="Calibri"/>
              </a:defRPr>
            </a:lvl3pPr>
            <a:lvl4pPr marL="0" marR="0" lvl="3" indent="0" algn="r" rtl="0">
              <a:spcBef>
                <a:spcPts val="0"/>
              </a:spcBef>
              <a:buNone/>
              <a:defRPr sz="1200" b="0" i="0" u="none" strike="noStrike" cap="none">
                <a:solidFill>
                  <a:srgbClr val="8896A1"/>
                </a:solidFill>
                <a:latin typeface="Calibri"/>
                <a:ea typeface="Calibri"/>
                <a:cs typeface="Calibri"/>
                <a:sym typeface="Calibri"/>
              </a:defRPr>
            </a:lvl4pPr>
            <a:lvl5pPr marL="0" marR="0" lvl="4" indent="0" algn="r" rtl="0">
              <a:spcBef>
                <a:spcPts val="0"/>
              </a:spcBef>
              <a:buNone/>
              <a:defRPr sz="1200" b="0" i="0" u="none" strike="noStrike" cap="none">
                <a:solidFill>
                  <a:srgbClr val="8896A1"/>
                </a:solidFill>
                <a:latin typeface="Calibri"/>
                <a:ea typeface="Calibri"/>
                <a:cs typeface="Calibri"/>
                <a:sym typeface="Calibri"/>
              </a:defRPr>
            </a:lvl5pPr>
            <a:lvl6pPr marL="0" marR="0" lvl="5" indent="0" algn="r" rtl="0">
              <a:spcBef>
                <a:spcPts val="0"/>
              </a:spcBef>
              <a:buNone/>
              <a:defRPr sz="1200" b="0" i="0" u="none" strike="noStrike" cap="none">
                <a:solidFill>
                  <a:srgbClr val="8896A1"/>
                </a:solidFill>
                <a:latin typeface="Calibri"/>
                <a:ea typeface="Calibri"/>
                <a:cs typeface="Calibri"/>
                <a:sym typeface="Calibri"/>
              </a:defRPr>
            </a:lvl6pPr>
            <a:lvl7pPr marL="0" marR="0" lvl="6" indent="0" algn="r" rtl="0">
              <a:spcBef>
                <a:spcPts val="0"/>
              </a:spcBef>
              <a:buNone/>
              <a:defRPr sz="1200" b="0" i="0" u="none" strike="noStrike" cap="none">
                <a:solidFill>
                  <a:srgbClr val="8896A1"/>
                </a:solidFill>
                <a:latin typeface="Calibri"/>
                <a:ea typeface="Calibri"/>
                <a:cs typeface="Calibri"/>
                <a:sym typeface="Calibri"/>
              </a:defRPr>
            </a:lvl7pPr>
            <a:lvl8pPr marL="0" marR="0" lvl="7" indent="0" algn="r" rtl="0">
              <a:spcBef>
                <a:spcPts val="0"/>
              </a:spcBef>
              <a:buNone/>
              <a:defRPr sz="1200" b="0" i="0" u="none" strike="noStrike" cap="none">
                <a:solidFill>
                  <a:srgbClr val="8896A1"/>
                </a:solidFill>
                <a:latin typeface="Calibri"/>
                <a:ea typeface="Calibri"/>
                <a:cs typeface="Calibri"/>
                <a:sym typeface="Calibri"/>
              </a:defRPr>
            </a:lvl8pPr>
            <a:lvl9pPr marL="0" marR="0" lvl="8" indent="0" algn="r" rtl="0">
              <a:spcBef>
                <a:spcPts val="0"/>
              </a:spcBef>
              <a:buNone/>
              <a:defRPr sz="1200" b="0" i="0" u="none" strike="noStrike" cap="none">
                <a:solidFill>
                  <a:srgbClr val="8896A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97141-9E20-4AC4-90B9-14CBAC59023B}" type="datetimeFigureOut">
              <a:rPr lang="en-US" smtClean="0"/>
              <a:t>5/25/2021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76AF1-3F35-4EB2-848E-B5437D251959}" type="slidenum">
              <a:rPr lang="en-US" smtClean="0"/>
              <a:t>‹#›</a:t>
            </a:fld>
            <a:endParaRPr lang="en-US"/>
          </a:p>
        </p:txBody>
      </p:sp>
    </p:spTree>
    <p:extLst>
      <p:ext uri="{BB962C8B-B14F-4D97-AF65-F5344CB8AC3E}">
        <p14:creationId xmlns:p14="http://schemas.microsoft.com/office/powerpoint/2010/main" val="251062799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prepwatch.org/about-prep/dapivirine-ring/" TargetMode="Externa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hyperlink" Target="https://www.ipmglobal.org/our-work/our-products/dapivirine-ring" TargetMode="External"/><Relationship Id="rId1" Type="http://schemas.openxmlformats.org/officeDocument/2006/relationships/slideLayout" Target="../slideLayouts/slideLayout13.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AC1CA"/>
        </a:solidFill>
        <a:effectLst/>
      </p:bgPr>
    </p:bg>
    <p:spTree>
      <p:nvGrpSpPr>
        <p:cNvPr id="1" name="Shape 90"/>
        <p:cNvGrpSpPr/>
        <p:nvPr/>
      </p:nvGrpSpPr>
      <p:grpSpPr>
        <a:xfrm>
          <a:off x="0" y="0"/>
          <a:ext cx="0" cy="0"/>
          <a:chOff x="0" y="0"/>
          <a:chExt cx="0" cy="0"/>
        </a:xfrm>
      </p:grpSpPr>
      <p:sp>
        <p:nvSpPr>
          <p:cNvPr id="92" name="Google Shape;92;p14"/>
          <p:cNvSpPr txBox="1"/>
          <p:nvPr/>
        </p:nvSpPr>
        <p:spPr>
          <a:xfrm>
            <a:off x="0" y="5752328"/>
            <a:ext cx="12192000" cy="1096342"/>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1526C"/>
              </a:solidFill>
              <a:latin typeface="Arial"/>
              <a:ea typeface="Arial"/>
              <a:cs typeface="Arial"/>
              <a:sym typeface="Arial"/>
            </a:endParaRPr>
          </a:p>
        </p:txBody>
      </p:sp>
      <p:sp>
        <p:nvSpPr>
          <p:cNvPr id="93" name="Google Shape;93;p14"/>
          <p:cNvSpPr txBox="1"/>
          <p:nvPr/>
        </p:nvSpPr>
        <p:spPr>
          <a:xfrm>
            <a:off x="1175583" y="3354178"/>
            <a:ext cx="9675003" cy="67276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2000"/>
              <a:buFont typeface="Arial"/>
              <a:buNone/>
            </a:pPr>
            <a:r>
              <a:rPr lang="en-US" sz="2000" dirty="0">
                <a:solidFill>
                  <a:schemeClr val="accent2"/>
                </a:solidFill>
              </a:rPr>
              <a:t>April</a:t>
            </a:r>
            <a:r>
              <a:rPr lang="en-US" sz="2000" b="0" i="0" u="none" strike="noStrike" cap="none" dirty="0">
                <a:solidFill>
                  <a:schemeClr val="accent2"/>
                </a:solidFill>
                <a:latin typeface="Arial"/>
                <a:ea typeface="Arial"/>
                <a:cs typeface="Arial"/>
                <a:sym typeface="Arial"/>
              </a:rPr>
              <a:t> 2021</a:t>
            </a:r>
            <a:endParaRPr sz="2000" b="0" i="0" u="none" strike="noStrike" cap="none" dirty="0">
              <a:solidFill>
                <a:schemeClr val="accent2"/>
              </a:solidFill>
              <a:latin typeface="Arial"/>
              <a:ea typeface="Arial"/>
              <a:cs typeface="Arial"/>
              <a:sym typeface="Arial"/>
            </a:endParaRPr>
          </a:p>
        </p:txBody>
      </p:sp>
      <p:sp>
        <p:nvSpPr>
          <p:cNvPr id="94" name="Google Shape;94;p14"/>
          <p:cNvSpPr/>
          <p:nvPr/>
        </p:nvSpPr>
        <p:spPr>
          <a:xfrm>
            <a:off x="1263975" y="3824963"/>
            <a:ext cx="6455914" cy="753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7097A6"/>
              </a:solidFill>
              <a:latin typeface="Arial"/>
              <a:ea typeface="Arial"/>
              <a:cs typeface="Arial"/>
              <a:sym typeface="Arial"/>
            </a:endParaRPr>
          </a:p>
        </p:txBody>
      </p:sp>
      <p:sp>
        <p:nvSpPr>
          <p:cNvPr id="95" name="Google Shape;95;p14"/>
          <p:cNvSpPr txBox="1"/>
          <p:nvPr/>
        </p:nvSpPr>
        <p:spPr>
          <a:xfrm>
            <a:off x="1158651" y="1574898"/>
            <a:ext cx="9700278" cy="16557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2"/>
              </a:buClr>
              <a:buSzPts val="3600"/>
              <a:buFont typeface="Arial"/>
              <a:buNone/>
            </a:pPr>
            <a:r>
              <a:rPr lang="en-US" sz="3600" b="1" i="0" u="none" strike="noStrike" cap="none" dirty="0">
                <a:solidFill>
                  <a:schemeClr val="dk2"/>
                </a:solidFill>
                <a:latin typeface="Arial"/>
                <a:ea typeface="Arial"/>
                <a:cs typeface="Arial"/>
                <a:sym typeface="Arial"/>
              </a:rPr>
              <a:t>KENYA</a:t>
            </a:r>
          </a:p>
          <a:p>
            <a:pPr marL="0" marR="0" lvl="0" indent="0" algn="l" rtl="0">
              <a:lnSpc>
                <a:spcPct val="90000"/>
              </a:lnSpc>
              <a:spcBef>
                <a:spcPts val="0"/>
              </a:spcBef>
              <a:spcAft>
                <a:spcPts val="0"/>
              </a:spcAft>
              <a:buClr>
                <a:schemeClr val="dk2"/>
              </a:buClr>
              <a:buSzPts val="3600"/>
              <a:buFont typeface="Arial"/>
              <a:buNone/>
            </a:pPr>
            <a:r>
              <a:rPr lang="en-US" sz="3600" b="1" i="0" u="none" strike="noStrike" cap="none" dirty="0">
                <a:solidFill>
                  <a:schemeClr val="dk2"/>
                </a:solidFill>
                <a:latin typeface="Arial"/>
                <a:ea typeface="Arial"/>
                <a:cs typeface="Arial"/>
                <a:sym typeface="Arial"/>
              </a:rPr>
              <a:t>Dapivirine ring situation and delivery channel analysis</a:t>
            </a:r>
            <a:endParaRPr dirty="0"/>
          </a:p>
        </p:txBody>
      </p:sp>
      <p:sp>
        <p:nvSpPr>
          <p:cNvPr id="96" name="Google Shape;96;p14"/>
          <p:cNvSpPr/>
          <p:nvPr/>
        </p:nvSpPr>
        <p:spPr>
          <a:xfrm>
            <a:off x="0" y="5454530"/>
            <a:ext cx="12192000" cy="309684"/>
          </a:xfrm>
          <a:prstGeom prst="rect">
            <a:avLst/>
          </a:prstGeom>
          <a:solidFill>
            <a:srgbClr val="01526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7097A6"/>
              </a:solidFill>
              <a:latin typeface="Arial"/>
              <a:ea typeface="Arial"/>
              <a:cs typeface="Arial"/>
              <a:sym typeface="Arial"/>
            </a:endParaRPr>
          </a:p>
        </p:txBody>
      </p:sp>
      <p:sp>
        <p:nvSpPr>
          <p:cNvPr id="97" name="Google Shape;97;p14"/>
          <p:cNvSpPr txBox="1"/>
          <p:nvPr/>
        </p:nvSpPr>
        <p:spPr>
          <a:xfrm>
            <a:off x="1094643" y="5428847"/>
            <a:ext cx="7377853" cy="35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b="1" i="0" u="none" strike="noStrike" cap="none" dirty="0">
                <a:solidFill>
                  <a:srgbClr val="F4711F"/>
                </a:solidFill>
                <a:latin typeface="Arial Black"/>
                <a:ea typeface="Arial Black"/>
                <a:cs typeface="Arial Black"/>
                <a:sym typeface="Arial Black"/>
              </a:rPr>
              <a:t>PROMISE</a:t>
            </a:r>
            <a:r>
              <a:rPr lang="en-US" sz="1000" b="1" i="0" u="none" strike="noStrike" cap="none" dirty="0">
                <a:solidFill>
                  <a:srgbClr val="7097A6"/>
                </a:solidFill>
                <a:latin typeface="Arial Black"/>
                <a:ea typeface="Arial Black"/>
                <a:cs typeface="Arial Black"/>
                <a:sym typeface="Arial Black"/>
              </a:rPr>
              <a:t>   </a:t>
            </a:r>
            <a:r>
              <a:rPr lang="en-US" sz="900" b="0" i="0" u="none" strike="noStrike" cap="none" dirty="0">
                <a:solidFill>
                  <a:srgbClr val="FFFFFF"/>
                </a:solidFill>
                <a:latin typeface="Arial"/>
                <a:ea typeface="Arial"/>
                <a:cs typeface="Arial"/>
                <a:sym typeface="Arial"/>
              </a:rPr>
              <a:t>Preparing for Ring Opportunities through Market Introduction Support and Knowledge Exchange</a:t>
            </a:r>
            <a:endParaRPr sz="1350" b="0" i="0" u="none" strike="noStrike" cap="none" dirty="0">
              <a:solidFill>
                <a:srgbClr val="FFFFFF"/>
              </a:solidFill>
              <a:latin typeface="Arial Black"/>
              <a:ea typeface="Arial Black"/>
              <a:cs typeface="Arial Black"/>
              <a:sym typeface="Arial Black"/>
            </a:endParaRPr>
          </a:p>
        </p:txBody>
      </p:sp>
      <p:pic>
        <p:nvPicPr>
          <p:cNvPr id="100" name="Google Shape;100;p14"/>
          <p:cNvPicPr preferRelativeResize="0"/>
          <p:nvPr/>
        </p:nvPicPr>
        <p:blipFill rotWithShape="1">
          <a:blip r:embed="rId3">
            <a:alphaModFix/>
          </a:blip>
          <a:srcRect b="31206"/>
          <a:stretch/>
        </p:blipFill>
        <p:spPr>
          <a:xfrm>
            <a:off x="0" y="0"/>
            <a:ext cx="6096000" cy="742478"/>
          </a:xfrm>
          <a:prstGeom prst="rect">
            <a:avLst/>
          </a:prstGeom>
          <a:noFill/>
          <a:ln>
            <a:noFill/>
          </a:ln>
        </p:spPr>
      </p:pic>
      <p:pic>
        <p:nvPicPr>
          <p:cNvPr id="101" name="Google Shape;101;p14"/>
          <p:cNvPicPr preferRelativeResize="0"/>
          <p:nvPr/>
        </p:nvPicPr>
        <p:blipFill rotWithShape="1">
          <a:blip r:embed="rId3">
            <a:alphaModFix/>
          </a:blip>
          <a:srcRect b="31206"/>
          <a:stretch/>
        </p:blipFill>
        <p:spPr>
          <a:xfrm>
            <a:off x="6096000" y="-204"/>
            <a:ext cx="6096000" cy="742478"/>
          </a:xfrm>
          <a:prstGeom prst="rect">
            <a:avLst/>
          </a:prstGeom>
          <a:noFill/>
          <a:ln>
            <a:noFill/>
          </a:ln>
        </p:spPr>
      </p:pic>
      <p:pic>
        <p:nvPicPr>
          <p:cNvPr id="4" name="Picture 3" descr="A picture containing logo&#10;&#10;Description automatically generated">
            <a:extLst>
              <a:ext uri="{FF2B5EF4-FFF2-40B4-BE49-F238E27FC236}">
                <a16:creationId xmlns:a16="http://schemas.microsoft.com/office/drawing/2014/main" id="{DDE05F99-964D-4BF4-8484-733CA048E980}"/>
              </a:ext>
            </a:extLst>
          </p:cNvPr>
          <p:cNvPicPr>
            <a:picLocks noChangeAspect="1"/>
          </p:cNvPicPr>
          <p:nvPr/>
        </p:nvPicPr>
        <p:blipFill>
          <a:blip r:embed="rId4"/>
          <a:stretch>
            <a:fillRect/>
          </a:stretch>
        </p:blipFill>
        <p:spPr>
          <a:xfrm>
            <a:off x="2598514" y="5799563"/>
            <a:ext cx="1556359" cy="915966"/>
          </a:xfrm>
          <a:prstGeom prst="rect">
            <a:avLst/>
          </a:prstGeom>
        </p:spPr>
      </p:pic>
      <p:pic>
        <p:nvPicPr>
          <p:cNvPr id="6" name="Picture 5" descr="A picture containing background pattern&#10;&#10;Description automatically generated">
            <a:extLst>
              <a:ext uri="{FF2B5EF4-FFF2-40B4-BE49-F238E27FC236}">
                <a16:creationId xmlns:a16="http://schemas.microsoft.com/office/drawing/2014/main" id="{B792F44B-E7FA-471C-8D4D-EDB8B801B62C}"/>
              </a:ext>
            </a:extLst>
          </p:cNvPr>
          <p:cNvPicPr>
            <a:picLocks noChangeAspect="1"/>
          </p:cNvPicPr>
          <p:nvPr/>
        </p:nvPicPr>
        <p:blipFill>
          <a:blip r:embed="rId5"/>
          <a:stretch>
            <a:fillRect/>
          </a:stretch>
        </p:blipFill>
        <p:spPr>
          <a:xfrm>
            <a:off x="8262118" y="5885052"/>
            <a:ext cx="1331368" cy="731520"/>
          </a:xfrm>
          <a:prstGeom prst="rect">
            <a:avLst/>
          </a:prstGeom>
        </p:spPr>
      </p:pic>
      <p:pic>
        <p:nvPicPr>
          <p:cNvPr id="10" name="Picture 9" descr="Logo&#10;&#10;Description automatically generated">
            <a:extLst>
              <a:ext uri="{FF2B5EF4-FFF2-40B4-BE49-F238E27FC236}">
                <a16:creationId xmlns:a16="http://schemas.microsoft.com/office/drawing/2014/main" id="{1C641BEC-C37A-4EF6-AA19-0DB996716B76}"/>
              </a:ext>
            </a:extLst>
          </p:cNvPr>
          <p:cNvPicPr>
            <a:picLocks noChangeAspect="1"/>
          </p:cNvPicPr>
          <p:nvPr/>
        </p:nvPicPr>
        <p:blipFill>
          <a:blip r:embed="rId6"/>
          <a:stretch>
            <a:fillRect/>
          </a:stretch>
        </p:blipFill>
        <p:spPr>
          <a:xfrm>
            <a:off x="5038209" y="5975752"/>
            <a:ext cx="2115581" cy="8229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4"/>
          <p:cNvSpPr/>
          <p:nvPr/>
        </p:nvSpPr>
        <p:spPr>
          <a:xfrm>
            <a:off x="1181100" y="2779992"/>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b="1" dirty="0">
                <a:solidFill>
                  <a:srgbClr val="FFFFFF"/>
                </a:solidFill>
                <a:latin typeface="Calibri"/>
                <a:ea typeface="Calibri"/>
                <a:cs typeface="Calibri"/>
                <a:sym typeface="Calibri"/>
              </a:rPr>
              <a:t>Public sector FP services</a:t>
            </a:r>
            <a:endParaRPr b="1" dirty="0"/>
          </a:p>
        </p:txBody>
      </p:sp>
      <p:sp>
        <p:nvSpPr>
          <p:cNvPr id="232" name="Google Shape;232;p24"/>
          <p:cNvSpPr/>
          <p:nvPr/>
        </p:nvSpPr>
        <p:spPr>
          <a:xfrm>
            <a:off x="1181100" y="4674060"/>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b="1" dirty="0">
                <a:solidFill>
                  <a:srgbClr val="FFFFFF"/>
                </a:solidFill>
                <a:latin typeface="Calibri"/>
                <a:ea typeface="Calibri"/>
                <a:cs typeface="Calibri"/>
                <a:sym typeface="Calibri"/>
              </a:rPr>
              <a:t>Drug shops and pharmacies</a:t>
            </a:r>
            <a:endParaRPr b="1" dirty="0"/>
          </a:p>
        </p:txBody>
      </p:sp>
      <p:sp>
        <p:nvSpPr>
          <p:cNvPr id="233" name="Google Shape;233;p24"/>
          <p:cNvSpPr/>
          <p:nvPr/>
        </p:nvSpPr>
        <p:spPr>
          <a:xfrm>
            <a:off x="1181100" y="3253509"/>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b="1" dirty="0">
                <a:solidFill>
                  <a:srgbClr val="FFFFFF"/>
                </a:solidFill>
                <a:latin typeface="Calibri"/>
                <a:ea typeface="Calibri"/>
                <a:cs typeface="Calibri"/>
                <a:sym typeface="Calibri"/>
              </a:rPr>
              <a:t>Maternal &amp; child health services (MCH)</a:t>
            </a:r>
            <a:endParaRPr b="1" dirty="0"/>
          </a:p>
        </p:txBody>
      </p:sp>
      <p:sp>
        <p:nvSpPr>
          <p:cNvPr id="234" name="Google Shape;234;p24"/>
          <p:cNvSpPr/>
          <p:nvPr/>
        </p:nvSpPr>
        <p:spPr>
          <a:xfrm>
            <a:off x="1181100" y="4200543"/>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b="1" dirty="0">
                <a:solidFill>
                  <a:srgbClr val="FFFFFF"/>
                </a:solidFill>
                <a:latin typeface="Calibri"/>
                <a:ea typeface="Calibri"/>
                <a:cs typeface="Calibri"/>
                <a:sym typeface="Calibri"/>
              </a:rPr>
              <a:t>Commercial healthcare</a:t>
            </a:r>
            <a:endParaRPr b="1" dirty="0"/>
          </a:p>
        </p:txBody>
      </p:sp>
      <p:sp>
        <p:nvSpPr>
          <p:cNvPr id="235" name="Google Shape;235;p24"/>
          <p:cNvSpPr/>
          <p:nvPr/>
        </p:nvSpPr>
        <p:spPr>
          <a:xfrm>
            <a:off x="1181100" y="5621094"/>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b="1" dirty="0">
                <a:solidFill>
                  <a:srgbClr val="FFFFFF"/>
                </a:solidFill>
                <a:latin typeface="Calibri"/>
                <a:ea typeface="Calibri"/>
                <a:cs typeface="Calibri"/>
                <a:sym typeface="Calibri"/>
              </a:rPr>
              <a:t>Faith-based organizations (FBOs)</a:t>
            </a:r>
            <a:endParaRPr b="1" dirty="0">
              <a:solidFill>
                <a:srgbClr val="FFFFFF"/>
              </a:solidFill>
            </a:endParaRPr>
          </a:p>
        </p:txBody>
      </p:sp>
      <p:sp>
        <p:nvSpPr>
          <p:cNvPr id="236" name="Google Shape;236;p24"/>
          <p:cNvSpPr/>
          <p:nvPr/>
        </p:nvSpPr>
        <p:spPr>
          <a:xfrm>
            <a:off x="1181100" y="5147577"/>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b="1" dirty="0">
                <a:solidFill>
                  <a:srgbClr val="FFFFFF"/>
                </a:solidFill>
                <a:latin typeface="Calibri"/>
                <a:ea typeface="Calibri"/>
                <a:cs typeface="Calibri"/>
                <a:sym typeface="Calibri"/>
              </a:rPr>
              <a:t>NGO clinics / social franchises</a:t>
            </a:r>
            <a:endParaRPr b="1" dirty="0"/>
          </a:p>
        </p:txBody>
      </p:sp>
      <p:sp>
        <p:nvSpPr>
          <p:cNvPr id="237" name="Google Shape;237;p24"/>
          <p:cNvSpPr txBox="1"/>
          <p:nvPr/>
        </p:nvSpPr>
        <p:spPr>
          <a:xfrm>
            <a:off x="335279" y="213590"/>
            <a:ext cx="11712900" cy="800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240"/>
              <a:buFont typeface="Arial"/>
              <a:buNone/>
            </a:pPr>
            <a:r>
              <a:rPr lang="en-US" sz="3600" b="1" i="0" dirty="0">
                <a:solidFill>
                  <a:schemeClr val="dk1"/>
                </a:solidFill>
                <a:latin typeface="Arial"/>
                <a:ea typeface="Arial"/>
                <a:cs typeface="Arial"/>
                <a:sym typeface="Arial"/>
              </a:rPr>
              <a:t>Potential delivery channels for the ring </a:t>
            </a:r>
            <a:endParaRPr sz="3600" dirty="0"/>
          </a:p>
        </p:txBody>
      </p:sp>
      <p:sp>
        <p:nvSpPr>
          <p:cNvPr id="243" name="Google Shape;243;p24"/>
          <p:cNvSpPr/>
          <p:nvPr/>
        </p:nvSpPr>
        <p:spPr>
          <a:xfrm>
            <a:off x="4182350" y="2258025"/>
            <a:ext cx="7694263" cy="5982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0" u="none" strike="noStrike" cap="none" dirty="0">
                <a:solidFill>
                  <a:srgbClr val="595959"/>
                </a:solidFill>
                <a:latin typeface="Calibri"/>
                <a:ea typeface="Calibri"/>
                <a:cs typeface="Calibri"/>
                <a:sym typeface="Calibri"/>
              </a:rPr>
              <a:t>Departments in public sector facilities offering </a:t>
            </a:r>
            <a:r>
              <a:rPr lang="en-US" sz="1200" dirty="0">
                <a:solidFill>
                  <a:srgbClr val="595959"/>
                </a:solidFill>
                <a:latin typeface="Calibri"/>
                <a:ea typeface="Calibri"/>
                <a:cs typeface="Calibri"/>
                <a:sym typeface="Calibri"/>
              </a:rPr>
              <a:t>HIV testing</a:t>
            </a:r>
            <a:r>
              <a:rPr lang="en-US" sz="1200" i="0" u="none" strike="noStrike" cap="none" dirty="0">
                <a:solidFill>
                  <a:srgbClr val="595959"/>
                </a:solidFill>
                <a:latin typeface="Calibri"/>
                <a:ea typeface="Calibri"/>
                <a:cs typeface="Calibri"/>
                <a:sym typeface="Calibri"/>
              </a:rPr>
              <a:t> </a:t>
            </a:r>
            <a:r>
              <a:rPr lang="en-US" sz="1200" dirty="0">
                <a:solidFill>
                  <a:srgbClr val="595959"/>
                </a:solidFill>
                <a:latin typeface="Calibri"/>
                <a:cs typeface="Calibri"/>
                <a:sym typeface="Calibri"/>
              </a:rPr>
              <a:t>and antiretroviral therapy (ART) services, managed by national and county ministries of health (</a:t>
            </a:r>
            <a:r>
              <a:rPr lang="en-US" sz="1200" dirty="0" err="1">
                <a:solidFill>
                  <a:srgbClr val="595959"/>
                </a:solidFill>
                <a:latin typeface="Calibri"/>
                <a:cs typeface="Calibri"/>
                <a:sym typeface="Calibri"/>
              </a:rPr>
              <a:t>MoH</a:t>
            </a:r>
            <a:r>
              <a:rPr lang="en-US" sz="1200" dirty="0">
                <a:solidFill>
                  <a:srgbClr val="595959"/>
                </a:solidFill>
                <a:latin typeface="Calibri"/>
                <a:cs typeface="Calibri"/>
                <a:sym typeface="Calibri"/>
              </a:rPr>
              <a:t>), including </a:t>
            </a:r>
            <a:r>
              <a:rPr lang="en-US" sz="1200" dirty="0">
                <a:solidFill>
                  <a:srgbClr val="595959"/>
                </a:solidFill>
                <a:latin typeface="Calibri"/>
                <a:ea typeface="Calibri"/>
                <a:cs typeface="Calibri"/>
                <a:sym typeface="Calibri"/>
              </a:rPr>
              <a:t>adolescent-friendly service points, </a:t>
            </a:r>
            <a:r>
              <a:rPr lang="en-US" sz="1200" dirty="0">
                <a:solidFill>
                  <a:srgbClr val="434343"/>
                </a:solidFill>
                <a:latin typeface="Calibri"/>
                <a:ea typeface="Calibri"/>
                <a:cs typeface="Calibri"/>
                <a:sym typeface="Calibri"/>
              </a:rPr>
              <a:t>KP</a:t>
            </a:r>
            <a:r>
              <a:rPr lang="en-US" sz="1200" dirty="0">
                <a:solidFill>
                  <a:srgbClr val="595959"/>
                </a:solidFill>
                <a:latin typeface="Calibri"/>
                <a:ea typeface="Calibri"/>
                <a:cs typeface="Calibri"/>
                <a:sym typeface="Calibri"/>
              </a:rPr>
              <a:t>-friendly CCCs and </a:t>
            </a:r>
            <a:r>
              <a:rPr lang="en-US" sz="1200" dirty="0" err="1">
                <a:solidFill>
                  <a:srgbClr val="595959"/>
                </a:solidFill>
                <a:latin typeface="Calibri"/>
                <a:ea typeface="Calibri"/>
                <a:cs typeface="Calibri"/>
                <a:sym typeface="Calibri"/>
              </a:rPr>
              <a:t>DiCES</a:t>
            </a:r>
            <a:endParaRPr sz="1200" b="1" i="1" u="none" strike="sngStrike" cap="none" dirty="0">
              <a:solidFill>
                <a:srgbClr val="FF0000"/>
              </a:solidFill>
              <a:latin typeface="Calibri"/>
              <a:ea typeface="Calibri"/>
              <a:cs typeface="Calibri"/>
              <a:sym typeface="Calibri"/>
            </a:endParaRPr>
          </a:p>
        </p:txBody>
      </p:sp>
      <p:sp>
        <p:nvSpPr>
          <p:cNvPr id="244" name="Google Shape;244;p24"/>
          <p:cNvSpPr/>
          <p:nvPr/>
        </p:nvSpPr>
        <p:spPr>
          <a:xfrm>
            <a:off x="1181100" y="2306475"/>
            <a:ext cx="2887500" cy="373200"/>
          </a:xfrm>
          <a:prstGeom prst="rect">
            <a:avLst/>
          </a:prstGeom>
          <a:solidFill>
            <a:srgbClr val="BCBCBC"/>
          </a:solidFill>
          <a:ln>
            <a:noFill/>
          </a:ln>
        </p:spPr>
        <p:txBody>
          <a:bodyPr spcFirstLastPara="1" wrap="square" lIns="91440" tIns="45720" rIns="0" bIns="45700" anchor="ctr" anchorCtr="0">
            <a:noAutofit/>
          </a:bodyPr>
          <a:lstStyle/>
          <a:p>
            <a:pPr marL="12700" marR="0" lvl="0" rtl="0">
              <a:spcBef>
                <a:spcPts val="0"/>
              </a:spcBef>
              <a:spcAft>
                <a:spcPts val="0"/>
              </a:spcAft>
              <a:buNone/>
            </a:pPr>
            <a:r>
              <a:rPr lang="en-US" b="1" dirty="0">
                <a:solidFill>
                  <a:srgbClr val="FFFFFF"/>
                </a:solidFill>
                <a:latin typeface="Calibri"/>
                <a:ea typeface="Calibri"/>
                <a:cs typeface="Calibri"/>
                <a:sym typeface="Calibri"/>
              </a:rPr>
              <a:t> Public sector HIV services</a:t>
            </a:r>
            <a:endParaRPr b="1" dirty="0"/>
          </a:p>
        </p:txBody>
      </p:sp>
      <p:sp>
        <p:nvSpPr>
          <p:cNvPr id="245" name="Google Shape;245;p24"/>
          <p:cNvSpPr/>
          <p:nvPr/>
        </p:nvSpPr>
        <p:spPr>
          <a:xfrm>
            <a:off x="4182350" y="2817124"/>
            <a:ext cx="7481700" cy="28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595959"/>
                </a:solidFill>
                <a:latin typeface="Calibri"/>
                <a:ea typeface="Calibri"/>
                <a:cs typeface="Calibri"/>
                <a:sym typeface="Calibri"/>
              </a:rPr>
              <a:t>Departments in public sector facilities </a:t>
            </a:r>
            <a:r>
              <a:rPr lang="en-US" sz="1200" dirty="0">
                <a:solidFill>
                  <a:srgbClr val="595959"/>
                </a:solidFill>
                <a:latin typeface="Calibri"/>
                <a:cs typeface="Calibri"/>
                <a:sym typeface="Calibri"/>
              </a:rPr>
              <a:t>offering FP </a:t>
            </a:r>
            <a:r>
              <a:rPr lang="en-US" sz="1200" dirty="0">
                <a:solidFill>
                  <a:srgbClr val="595959"/>
                </a:solidFill>
                <a:latin typeface="Calibri"/>
                <a:ea typeface="Calibri"/>
                <a:cs typeface="Calibri"/>
                <a:sym typeface="Calibri"/>
              </a:rPr>
              <a:t>services </a:t>
            </a:r>
            <a:endParaRPr sz="1200" i="1" u="none" strike="noStrike" cap="none" dirty="0">
              <a:solidFill>
                <a:srgbClr val="595959"/>
              </a:solidFill>
              <a:latin typeface="Calibri"/>
              <a:ea typeface="Calibri"/>
              <a:cs typeface="Calibri"/>
              <a:sym typeface="Calibri"/>
            </a:endParaRPr>
          </a:p>
        </p:txBody>
      </p:sp>
      <p:sp>
        <p:nvSpPr>
          <p:cNvPr id="246" name="Google Shape;246;p24"/>
          <p:cNvSpPr/>
          <p:nvPr/>
        </p:nvSpPr>
        <p:spPr>
          <a:xfrm>
            <a:off x="4182350" y="3189502"/>
            <a:ext cx="7191894" cy="470100"/>
          </a:xfrm>
          <a:prstGeom prst="rect">
            <a:avLst/>
          </a:prstGeom>
          <a:noFill/>
          <a:ln>
            <a:noFill/>
          </a:ln>
        </p:spPr>
        <p:txBody>
          <a:bodyPr spcFirstLastPara="1" wrap="square" lIns="91425" tIns="45700" rIns="91425" bIns="45700" anchor="ctr" anchorCtr="0">
            <a:noAutofit/>
          </a:bodyPr>
          <a:lstStyle/>
          <a:p>
            <a:r>
              <a:rPr lang="en-US" sz="1200" i="0" u="none" strike="noStrike" cap="none" dirty="0">
                <a:solidFill>
                  <a:srgbClr val="595959"/>
                </a:solidFill>
                <a:latin typeface="Calibri"/>
                <a:ea typeface="Calibri"/>
                <a:cs typeface="Calibri"/>
                <a:sym typeface="Calibri"/>
              </a:rPr>
              <a:t>Departments in public sector facilities offering antenatal care (ANC) services for </a:t>
            </a:r>
            <a:r>
              <a:rPr lang="en-US" sz="1200" dirty="0">
                <a:solidFill>
                  <a:srgbClr val="595959"/>
                </a:solidFill>
                <a:latin typeface="Calibri"/>
                <a:ea typeface="Calibri"/>
                <a:cs typeface="Calibri"/>
                <a:sym typeface="Calibri"/>
              </a:rPr>
              <a:t>pregnant women, postnatal care (PNC), immunizations, and other services, including prevention of mother-to-child transmission of HIV (PMTCT)</a:t>
            </a:r>
            <a:endParaRPr sz="1200" i="1" u="none" strike="noStrike" cap="none" dirty="0">
              <a:solidFill>
                <a:srgbClr val="595959"/>
              </a:solidFill>
              <a:latin typeface="Calibri"/>
              <a:ea typeface="Calibri"/>
              <a:cs typeface="Calibri"/>
              <a:sym typeface="Calibri"/>
            </a:endParaRPr>
          </a:p>
        </p:txBody>
      </p:sp>
      <p:sp>
        <p:nvSpPr>
          <p:cNvPr id="248" name="Google Shape;248;p24"/>
          <p:cNvSpPr/>
          <p:nvPr/>
        </p:nvSpPr>
        <p:spPr>
          <a:xfrm>
            <a:off x="4182349" y="4622520"/>
            <a:ext cx="7865829" cy="470100"/>
          </a:xfrm>
          <a:prstGeom prst="rect">
            <a:avLst/>
          </a:prstGeom>
          <a:noFill/>
          <a:ln>
            <a:noFill/>
          </a:ln>
        </p:spPr>
        <p:txBody>
          <a:bodyPr spcFirstLastPara="1" wrap="square" lIns="91425" tIns="45700" rIns="91425" bIns="45700" anchor="ctr" anchorCtr="0">
            <a:noAutofit/>
          </a:bodyPr>
          <a:lstStyle/>
          <a:p>
            <a:pPr lvl="0"/>
            <a:r>
              <a:rPr lang="en-US" sz="1200" dirty="0">
                <a:solidFill>
                  <a:srgbClr val="595959"/>
                </a:solidFill>
                <a:latin typeface="Calibri"/>
                <a:ea typeface="Calibri"/>
                <a:cs typeface="Calibri"/>
                <a:sym typeface="Calibri"/>
              </a:rPr>
              <a:t>Includes large pharmacy networks and small stores, some are </a:t>
            </a:r>
            <a:r>
              <a:rPr lang="en-US" sz="1200" dirty="0">
                <a:solidFill>
                  <a:srgbClr val="595959"/>
                </a:solidFill>
                <a:latin typeface="Calibri"/>
                <a:cs typeface="Calibri"/>
                <a:sym typeface="Calibri"/>
              </a:rPr>
              <a:t>managed by trained healthcare workers (</a:t>
            </a:r>
            <a:r>
              <a:rPr lang="en-US" sz="1200" dirty="0" err="1">
                <a:solidFill>
                  <a:srgbClr val="595959"/>
                </a:solidFill>
                <a:latin typeface="Calibri"/>
                <a:cs typeface="Calibri"/>
                <a:sym typeface="Calibri"/>
              </a:rPr>
              <a:t>HCWs</a:t>
            </a:r>
            <a:r>
              <a:rPr lang="en-US" sz="1200" dirty="0">
                <a:solidFill>
                  <a:srgbClr val="595959"/>
                </a:solidFill>
                <a:latin typeface="Calibri"/>
                <a:cs typeface="Calibri"/>
                <a:sym typeface="Calibri"/>
              </a:rPr>
              <a:t>); major networks include GoodLife, </a:t>
            </a:r>
            <a:r>
              <a:rPr lang="en-US" sz="1200" dirty="0" err="1">
                <a:solidFill>
                  <a:srgbClr val="595959"/>
                </a:solidFill>
                <a:latin typeface="Calibri"/>
                <a:cs typeface="Calibri"/>
                <a:sym typeface="Calibri"/>
              </a:rPr>
              <a:t>PharmNet</a:t>
            </a:r>
            <a:r>
              <a:rPr lang="en-US" sz="1200" dirty="0">
                <a:solidFill>
                  <a:srgbClr val="595959"/>
                </a:solidFill>
                <a:latin typeface="Calibri"/>
                <a:cs typeface="Calibri"/>
                <a:sym typeface="Calibri"/>
              </a:rPr>
              <a:t>, and the Pharmaceutical Society of Kenya, </a:t>
            </a:r>
            <a:r>
              <a:rPr lang="en-US" sz="1200" dirty="0">
                <a:solidFill>
                  <a:srgbClr val="595959"/>
                </a:solidFill>
                <a:latin typeface="Calibri"/>
                <a:ea typeface="Calibri"/>
                <a:cs typeface="Calibri"/>
                <a:sym typeface="Calibri"/>
              </a:rPr>
              <a:t>which reaches 10-15% of pharmacies</a:t>
            </a:r>
            <a:endParaRPr dirty="0"/>
          </a:p>
        </p:txBody>
      </p:sp>
      <p:sp>
        <p:nvSpPr>
          <p:cNvPr id="249" name="Google Shape;249;p24"/>
          <p:cNvSpPr/>
          <p:nvPr/>
        </p:nvSpPr>
        <p:spPr>
          <a:xfrm>
            <a:off x="4182350" y="4237639"/>
            <a:ext cx="7359162" cy="28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595959"/>
                </a:solidFill>
                <a:latin typeface="Calibri"/>
                <a:ea typeface="Calibri"/>
                <a:cs typeface="Calibri"/>
                <a:sym typeface="Calibri"/>
              </a:rPr>
              <a:t>Incudes private doctors, clinics, and hospitals that provide health services to individuals who pay out-of-pocket or use health insurance; examples include Avenue Healthcare, Aga Khan, and Gertrude’s Clinics</a:t>
            </a:r>
            <a:endParaRPr dirty="0"/>
          </a:p>
        </p:txBody>
      </p:sp>
      <p:sp>
        <p:nvSpPr>
          <p:cNvPr id="250" name="Google Shape;250;p24"/>
          <p:cNvSpPr/>
          <p:nvPr/>
        </p:nvSpPr>
        <p:spPr>
          <a:xfrm>
            <a:off x="4182350" y="5214605"/>
            <a:ext cx="7481700" cy="28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595959"/>
                </a:solidFill>
                <a:latin typeface="Calibri"/>
                <a:ea typeface="Calibri"/>
                <a:cs typeface="Calibri"/>
                <a:sym typeface="Calibri"/>
              </a:rPr>
              <a:t>Private not-for-profit facilities, including clinics managed by NGOs and social franchises, that offer SRH services at subsidized rates; major networks include MS-Kenya, PSK </a:t>
            </a:r>
            <a:r>
              <a:rPr lang="en-US" sz="1200" dirty="0" err="1">
                <a:solidFill>
                  <a:srgbClr val="595959"/>
                </a:solidFill>
                <a:latin typeface="Calibri"/>
                <a:ea typeface="Calibri"/>
                <a:cs typeface="Calibri"/>
                <a:sym typeface="Calibri"/>
              </a:rPr>
              <a:t>Tunza</a:t>
            </a:r>
            <a:r>
              <a:rPr lang="en-US" sz="1200" dirty="0">
                <a:solidFill>
                  <a:srgbClr val="595959"/>
                </a:solidFill>
                <a:latin typeface="Calibri"/>
                <a:ea typeface="Calibri"/>
                <a:cs typeface="Calibri"/>
                <a:sym typeface="Calibri"/>
              </a:rPr>
              <a:t>, KMET, DKT, and FHI </a:t>
            </a:r>
            <a:r>
              <a:rPr lang="en-US" sz="1200" dirty="0" err="1">
                <a:solidFill>
                  <a:srgbClr val="595959"/>
                </a:solidFill>
                <a:latin typeface="Calibri"/>
                <a:ea typeface="Calibri"/>
                <a:cs typeface="Calibri"/>
                <a:sym typeface="Calibri"/>
              </a:rPr>
              <a:t>GoldStar</a:t>
            </a:r>
            <a:endParaRPr dirty="0"/>
          </a:p>
        </p:txBody>
      </p:sp>
      <p:sp>
        <p:nvSpPr>
          <p:cNvPr id="251" name="Google Shape;251;p24"/>
          <p:cNvSpPr/>
          <p:nvPr/>
        </p:nvSpPr>
        <p:spPr>
          <a:xfrm>
            <a:off x="1097252" y="1971174"/>
            <a:ext cx="29715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3F5B66"/>
                </a:solidFill>
                <a:latin typeface="Calibri"/>
                <a:ea typeface="Calibri"/>
                <a:cs typeface="Calibri"/>
                <a:sym typeface="Calibri"/>
              </a:rPr>
              <a:t>Women’s health delivery channels</a:t>
            </a:r>
            <a:endParaRPr dirty="0"/>
          </a:p>
        </p:txBody>
      </p:sp>
      <p:sp>
        <p:nvSpPr>
          <p:cNvPr id="253" name="Google Shape;253;p24"/>
          <p:cNvSpPr/>
          <p:nvPr/>
        </p:nvSpPr>
        <p:spPr>
          <a:xfrm>
            <a:off x="4182350" y="1971174"/>
            <a:ext cx="41505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3F5B66"/>
                </a:solidFill>
                <a:latin typeface="Calibri"/>
                <a:ea typeface="Calibri"/>
                <a:cs typeface="Calibri"/>
                <a:sym typeface="Calibri"/>
              </a:rPr>
              <a:t>Description</a:t>
            </a:r>
            <a:endParaRPr dirty="0"/>
          </a:p>
        </p:txBody>
      </p:sp>
      <p:sp>
        <p:nvSpPr>
          <p:cNvPr id="257" name="Google Shape;257;p24"/>
          <p:cNvSpPr txBox="1"/>
          <p:nvPr/>
        </p:nvSpPr>
        <p:spPr>
          <a:xfrm>
            <a:off x="412325" y="1195450"/>
            <a:ext cx="11464288" cy="656700"/>
          </a:xfrm>
          <a:prstGeom prst="rect">
            <a:avLst/>
          </a:prstGeom>
          <a:solidFill>
            <a:srgbClr val="DBE4E8"/>
          </a:solid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None/>
            </a:pPr>
            <a:r>
              <a:rPr lang="en-US" dirty="0">
                <a:solidFill>
                  <a:srgbClr val="434343"/>
                </a:solidFill>
                <a:latin typeface="Calibri" panose="020F0502020204030204" pitchFamily="34" charset="0"/>
                <a:cs typeface="Calibri" panose="020F0502020204030204" pitchFamily="34" charset="0"/>
              </a:rPr>
              <a:t>The ring could be made available across a diverse range of channels. This section includes a high-level assessment of the potential to deliver the ring across nine different health care delivery channels in Kenya. </a:t>
            </a:r>
            <a:endParaRPr dirty="0">
              <a:latin typeface="Calibri" panose="020F0502020204030204" pitchFamily="34" charset="0"/>
              <a:cs typeface="Calibri" panose="020F0502020204030204" pitchFamily="34" charset="0"/>
            </a:endParaRPr>
          </a:p>
        </p:txBody>
      </p:sp>
      <p:sp>
        <p:nvSpPr>
          <p:cNvPr id="258" name="Google Shape;258;p24"/>
          <p:cNvSpPr/>
          <p:nvPr/>
        </p:nvSpPr>
        <p:spPr>
          <a:xfrm rot="-5400000">
            <a:off x="-120076" y="2887750"/>
            <a:ext cx="1793751" cy="631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rgbClr val="FFFFFF"/>
                </a:solidFill>
                <a:latin typeface="Calibri"/>
                <a:ea typeface="Calibri"/>
                <a:cs typeface="Calibri"/>
                <a:sym typeface="Calibri"/>
              </a:rPr>
              <a:t>Public sector </a:t>
            </a:r>
          </a:p>
        </p:txBody>
      </p:sp>
      <p:sp>
        <p:nvSpPr>
          <p:cNvPr id="259" name="Google Shape;259;p24"/>
          <p:cNvSpPr/>
          <p:nvPr/>
        </p:nvSpPr>
        <p:spPr>
          <a:xfrm rot="-5400000">
            <a:off x="353291" y="4308451"/>
            <a:ext cx="846717" cy="630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rgbClr val="FFFFFF"/>
                </a:solidFill>
                <a:latin typeface="Calibri"/>
                <a:ea typeface="Calibri"/>
                <a:cs typeface="Calibri"/>
                <a:sym typeface="Calibri"/>
              </a:rPr>
              <a:t>Private for profit</a:t>
            </a:r>
            <a:endParaRPr sz="1300" b="1" dirty="0"/>
          </a:p>
        </p:txBody>
      </p:sp>
      <p:sp>
        <p:nvSpPr>
          <p:cNvPr id="260" name="Google Shape;260;p24"/>
          <p:cNvSpPr/>
          <p:nvPr/>
        </p:nvSpPr>
        <p:spPr>
          <a:xfrm rot="-5400000">
            <a:off x="111634" y="5482193"/>
            <a:ext cx="1320231" cy="651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rgbClr val="FFFFFF"/>
                </a:solidFill>
                <a:latin typeface="Calibri"/>
                <a:ea typeface="Calibri"/>
                <a:cs typeface="Calibri"/>
                <a:sym typeface="Calibri"/>
              </a:rPr>
              <a:t>Private not for profit</a:t>
            </a:r>
            <a:endParaRPr sz="1300" b="1" dirty="0"/>
          </a:p>
        </p:txBody>
      </p:sp>
      <p:sp>
        <p:nvSpPr>
          <p:cNvPr id="262" name="Google Shape;262;p24"/>
          <p:cNvSpPr/>
          <p:nvPr/>
        </p:nvSpPr>
        <p:spPr>
          <a:xfrm>
            <a:off x="4182350" y="5587698"/>
            <a:ext cx="7481700" cy="470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595959"/>
                </a:solidFill>
                <a:latin typeface="Calibri"/>
                <a:ea typeface="Calibri"/>
                <a:cs typeface="Calibri"/>
                <a:sym typeface="Calibri"/>
              </a:rPr>
              <a:t>Private facilities affiliated with religious institutions, including church networks and mission hospitals that provide subsidized/free services with a large presence in rural communities</a:t>
            </a:r>
            <a:endParaRPr sz="1200" i="1" u="none" strike="noStrike" cap="none" dirty="0">
              <a:solidFill>
                <a:srgbClr val="595959"/>
              </a:solidFill>
              <a:latin typeface="Calibri"/>
              <a:ea typeface="Calibri"/>
              <a:cs typeface="Calibri"/>
              <a:sym typeface="Calibri"/>
            </a:endParaRPr>
          </a:p>
        </p:txBody>
      </p:sp>
      <p:sp>
        <p:nvSpPr>
          <p:cNvPr id="30" name="Google Shape;235;p24">
            <a:extLst>
              <a:ext uri="{FF2B5EF4-FFF2-40B4-BE49-F238E27FC236}">
                <a16:creationId xmlns:a16="http://schemas.microsoft.com/office/drawing/2014/main" id="{595DACBB-D2D0-2146-87B3-D6F3903CFC79}"/>
              </a:ext>
            </a:extLst>
          </p:cNvPr>
          <p:cNvSpPr/>
          <p:nvPr/>
        </p:nvSpPr>
        <p:spPr>
          <a:xfrm>
            <a:off x="1181100" y="3727026"/>
            <a:ext cx="2887500" cy="373200"/>
          </a:xfrm>
          <a:prstGeom prst="rect">
            <a:avLst/>
          </a:prstGeom>
          <a:solidFill>
            <a:srgbClr val="BCBCBC"/>
          </a:solidFill>
          <a:ln>
            <a:noFill/>
          </a:ln>
        </p:spPr>
        <p:txBody>
          <a:bodyPr spcFirstLastPara="1" wrap="square" lIns="91440" tIns="45720" rIns="0" bIns="45700" anchor="ctr" anchorCtr="0">
            <a:noAutofit/>
          </a:bodyPr>
          <a:lstStyle/>
          <a:p>
            <a:pPr marL="14288" marR="0" lvl="0" rtl="0">
              <a:spcBef>
                <a:spcPts val="0"/>
              </a:spcBef>
              <a:spcAft>
                <a:spcPts val="0"/>
              </a:spcAft>
              <a:buNone/>
            </a:pPr>
            <a:r>
              <a:rPr lang="en-US" b="1" dirty="0">
                <a:solidFill>
                  <a:srgbClr val="FFFFFF"/>
                </a:solidFill>
                <a:latin typeface="Calibri"/>
                <a:ea typeface="Calibri"/>
                <a:cs typeface="Calibri"/>
                <a:sym typeface="Calibri"/>
              </a:rPr>
              <a:t>Work / school-based services</a:t>
            </a:r>
            <a:endParaRPr b="1" dirty="0"/>
          </a:p>
        </p:txBody>
      </p:sp>
      <p:sp>
        <p:nvSpPr>
          <p:cNvPr id="31" name="Google Shape;246;p24">
            <a:extLst>
              <a:ext uri="{FF2B5EF4-FFF2-40B4-BE49-F238E27FC236}">
                <a16:creationId xmlns:a16="http://schemas.microsoft.com/office/drawing/2014/main" id="{74810840-8D21-5A4C-BA7D-C28F0C36AE23}"/>
              </a:ext>
            </a:extLst>
          </p:cNvPr>
          <p:cNvSpPr/>
          <p:nvPr/>
        </p:nvSpPr>
        <p:spPr>
          <a:xfrm>
            <a:off x="4182350" y="3676439"/>
            <a:ext cx="7481700" cy="470100"/>
          </a:xfrm>
          <a:prstGeom prst="rect">
            <a:avLst/>
          </a:prstGeom>
          <a:noFill/>
          <a:ln>
            <a:noFill/>
          </a:ln>
        </p:spPr>
        <p:txBody>
          <a:bodyPr spcFirstLastPara="1" wrap="square" lIns="91425" tIns="45700" rIns="91425" bIns="45700" anchor="ctr" anchorCtr="0">
            <a:noAutofit/>
          </a:bodyPr>
          <a:lstStyle/>
          <a:p>
            <a:pPr lvl="0"/>
            <a:r>
              <a:rPr lang="en-US" sz="1200" i="0" u="none" strike="noStrike" cap="none" dirty="0">
                <a:solidFill>
                  <a:srgbClr val="595959"/>
                </a:solidFill>
                <a:latin typeface="Calibri"/>
                <a:ea typeface="Calibri"/>
                <a:cs typeface="Calibri"/>
                <a:sym typeface="Calibri"/>
              </a:rPr>
              <a:t>Programs </a:t>
            </a:r>
            <a:r>
              <a:rPr lang="en-US" sz="1200" dirty="0">
                <a:solidFill>
                  <a:srgbClr val="595959"/>
                </a:solidFill>
                <a:latin typeface="Calibri"/>
                <a:cs typeface="Calibri"/>
                <a:sym typeface="Calibri"/>
              </a:rPr>
              <a:t>that offer HIV counseling and testing services (HTS) at </a:t>
            </a:r>
            <a:r>
              <a:rPr lang="en-US" sz="1200" dirty="0">
                <a:solidFill>
                  <a:srgbClr val="595959"/>
                </a:solidFill>
                <a:latin typeface="Calibri"/>
                <a:ea typeface="Calibri"/>
                <a:cs typeface="Calibri"/>
                <a:sym typeface="Calibri"/>
              </a:rPr>
              <a:t>select worksites and HTS and HIV treatment in tertiary education settings</a:t>
            </a:r>
            <a:endParaRPr lang="en-US" sz="1200" i="1" u="none" strike="noStrike" cap="none" dirty="0">
              <a:solidFill>
                <a:srgbClr val="595959"/>
              </a:solidFill>
              <a:latin typeface="Calibri"/>
              <a:ea typeface="Calibri"/>
              <a:cs typeface="Calibri"/>
              <a:sym typeface="Calibri"/>
            </a:endParaRPr>
          </a:p>
        </p:txBody>
      </p:sp>
      <p:sp>
        <p:nvSpPr>
          <p:cNvPr id="32" name="Google Shape;232;p24">
            <a:extLst>
              <a:ext uri="{FF2B5EF4-FFF2-40B4-BE49-F238E27FC236}">
                <a16:creationId xmlns:a16="http://schemas.microsoft.com/office/drawing/2014/main" id="{67B85CFD-7B1D-2F46-9405-69FD40A52D33}"/>
              </a:ext>
            </a:extLst>
          </p:cNvPr>
          <p:cNvSpPr/>
          <p:nvPr/>
        </p:nvSpPr>
        <p:spPr>
          <a:xfrm>
            <a:off x="1177384" y="6094609"/>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b="1" dirty="0">
                <a:solidFill>
                  <a:srgbClr val="FFFFFF"/>
                </a:solidFill>
                <a:latin typeface="Calibri"/>
                <a:cs typeface="Calibri"/>
              </a:rPr>
              <a:t>NGO</a:t>
            </a:r>
            <a:r>
              <a:rPr lang="en-US" b="1" dirty="0"/>
              <a:t> </a:t>
            </a:r>
            <a:r>
              <a:rPr lang="en-US" b="1" dirty="0">
                <a:solidFill>
                  <a:srgbClr val="FFFFFF"/>
                </a:solidFill>
                <a:latin typeface="Calibri"/>
                <a:cs typeface="Calibri"/>
              </a:rPr>
              <a:t>programs for AGYW</a:t>
            </a:r>
            <a:endParaRPr b="1" dirty="0">
              <a:solidFill>
                <a:srgbClr val="FFFFFF"/>
              </a:solidFill>
              <a:latin typeface="Calibri"/>
              <a:cs typeface="Calibri"/>
            </a:endParaRPr>
          </a:p>
        </p:txBody>
      </p:sp>
      <p:sp>
        <p:nvSpPr>
          <p:cNvPr id="33" name="Google Shape;248;p24">
            <a:extLst>
              <a:ext uri="{FF2B5EF4-FFF2-40B4-BE49-F238E27FC236}">
                <a16:creationId xmlns:a16="http://schemas.microsoft.com/office/drawing/2014/main" id="{D36AA242-1636-9249-8EB7-A8D3396F1F35}"/>
              </a:ext>
            </a:extLst>
          </p:cNvPr>
          <p:cNvSpPr/>
          <p:nvPr/>
        </p:nvSpPr>
        <p:spPr>
          <a:xfrm>
            <a:off x="4178634" y="6046159"/>
            <a:ext cx="7481700" cy="470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595959"/>
                </a:solidFill>
                <a:latin typeface="Calibri"/>
                <a:cs typeface="Calibri"/>
                <a:sym typeface="Calibri"/>
              </a:rPr>
              <a:t>Donor-funded, NGO-led programs that provide HIV and other services to AGYW, including DREAMS and other programs (e.g., AGYW safe spaces)</a:t>
            </a:r>
            <a:endParaRPr dirty="0"/>
          </a:p>
        </p:txBody>
      </p:sp>
      <p:sp>
        <p:nvSpPr>
          <p:cNvPr id="34" name="Google Shape;280;p25">
            <a:extLst>
              <a:ext uri="{FF2B5EF4-FFF2-40B4-BE49-F238E27FC236}">
                <a16:creationId xmlns:a16="http://schemas.microsoft.com/office/drawing/2014/main" id="{6BB73149-E0D2-254B-B2DF-04CA49504B38}"/>
              </a:ext>
            </a:extLst>
          </p:cNvPr>
          <p:cNvSpPr/>
          <p:nvPr/>
        </p:nvSpPr>
        <p:spPr>
          <a:xfrm>
            <a:off x="10178529" y="99332"/>
            <a:ext cx="1884218" cy="33250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Delivery Channels</a:t>
            </a:r>
            <a:endParaRPr dirty="0"/>
          </a:p>
        </p:txBody>
      </p:sp>
    </p:spTree>
    <p:extLst>
      <p:ext uri="{BB962C8B-B14F-4D97-AF65-F5344CB8AC3E}">
        <p14:creationId xmlns:p14="http://schemas.microsoft.com/office/powerpoint/2010/main" val="72960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p:nvPr/>
        </p:nvSpPr>
        <p:spPr>
          <a:xfrm>
            <a:off x="1423286" y="2404756"/>
            <a:ext cx="4445347" cy="64629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FFFFFF"/>
                </a:solidFill>
                <a:latin typeface="Calibri"/>
                <a:ea typeface="Calibri"/>
                <a:cs typeface="Calibri"/>
                <a:sym typeface="Calibri"/>
              </a:rPr>
              <a:t>ACCESS: </a:t>
            </a:r>
            <a:r>
              <a:rPr lang="en-US" sz="1800" dirty="0">
                <a:solidFill>
                  <a:srgbClr val="FFFFFF"/>
                </a:solidFill>
                <a:latin typeface="Calibri"/>
                <a:ea typeface="Calibri"/>
                <a:cs typeface="Calibri"/>
                <a:sym typeface="Calibri"/>
              </a:rPr>
              <a:t>To what extent does this channel reach women at-risk of HIV? </a:t>
            </a:r>
            <a:endParaRPr sz="1800" dirty="0">
              <a:solidFill>
                <a:srgbClr val="FFFFFF"/>
              </a:solidFill>
              <a:latin typeface="Calibri"/>
              <a:ea typeface="Calibri"/>
              <a:cs typeface="Calibri"/>
              <a:sym typeface="Calibri"/>
            </a:endParaRPr>
          </a:p>
        </p:txBody>
      </p:sp>
      <p:sp>
        <p:nvSpPr>
          <p:cNvPr id="270" name="Google Shape;270;p25"/>
          <p:cNvSpPr/>
          <p:nvPr/>
        </p:nvSpPr>
        <p:spPr>
          <a:xfrm>
            <a:off x="1029585" y="2499319"/>
            <a:ext cx="457200" cy="457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rgbClr val="FFFFFF"/>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271" name="Google Shape;271;p25"/>
          <p:cNvSpPr txBox="1"/>
          <p:nvPr/>
        </p:nvSpPr>
        <p:spPr>
          <a:xfrm>
            <a:off x="6898759" y="2377884"/>
            <a:ext cx="4252171" cy="64629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FFFFFF"/>
                </a:solidFill>
                <a:latin typeface="Calibri"/>
                <a:ea typeface="Calibri"/>
                <a:cs typeface="Calibri"/>
                <a:sym typeface="Calibri"/>
              </a:rPr>
              <a:t>CAPACITY: </a:t>
            </a:r>
            <a:r>
              <a:rPr lang="en-US" sz="1800" dirty="0">
                <a:solidFill>
                  <a:srgbClr val="FFFFFF"/>
                </a:solidFill>
                <a:latin typeface="Calibri"/>
                <a:ea typeface="Calibri"/>
                <a:cs typeface="Calibri"/>
                <a:sym typeface="Calibri"/>
              </a:rPr>
              <a:t>What capacity is already in place to support ring delivery?</a:t>
            </a:r>
            <a:endParaRPr dirty="0"/>
          </a:p>
        </p:txBody>
      </p:sp>
      <p:sp>
        <p:nvSpPr>
          <p:cNvPr id="272" name="Google Shape;272;p25"/>
          <p:cNvSpPr/>
          <p:nvPr/>
        </p:nvSpPr>
        <p:spPr>
          <a:xfrm>
            <a:off x="6505058" y="2467601"/>
            <a:ext cx="457200" cy="457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rgbClr val="FFFFFF"/>
                </a:solidFill>
                <a:latin typeface="Calibri"/>
                <a:ea typeface="Calibri"/>
                <a:cs typeface="Calibri"/>
                <a:sym typeface="Calibri"/>
              </a:rPr>
              <a:t>2</a:t>
            </a:r>
            <a:endParaRPr sz="1800" dirty="0">
              <a:solidFill>
                <a:schemeClr val="dk1"/>
              </a:solidFill>
              <a:latin typeface="Calibri"/>
              <a:ea typeface="Calibri"/>
              <a:cs typeface="Calibri"/>
              <a:sym typeface="Calibri"/>
            </a:endParaRPr>
          </a:p>
        </p:txBody>
      </p:sp>
      <p:sp>
        <p:nvSpPr>
          <p:cNvPr id="273" name="Google Shape;273;p25"/>
          <p:cNvSpPr/>
          <p:nvPr/>
        </p:nvSpPr>
        <p:spPr>
          <a:xfrm>
            <a:off x="376079" y="1962841"/>
            <a:ext cx="415045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3F5B66"/>
                </a:solidFill>
                <a:latin typeface="Calibri"/>
                <a:ea typeface="Calibri"/>
                <a:cs typeface="Calibri"/>
                <a:sym typeface="Calibri"/>
              </a:rPr>
              <a:t>Assessment criteria</a:t>
            </a:r>
            <a:endParaRPr sz="1800" dirty="0"/>
          </a:p>
        </p:txBody>
      </p:sp>
      <p:sp>
        <p:nvSpPr>
          <p:cNvPr id="274" name="Google Shape;274;p25"/>
          <p:cNvSpPr txBox="1"/>
          <p:nvPr/>
        </p:nvSpPr>
        <p:spPr>
          <a:xfrm>
            <a:off x="412325" y="1195450"/>
            <a:ext cx="11292430" cy="656821"/>
          </a:xfrm>
          <a:prstGeom prst="rect">
            <a:avLst/>
          </a:prstGeom>
          <a:solidFill>
            <a:srgbClr val="DBE4E8"/>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dirty="0">
                <a:solidFill>
                  <a:srgbClr val="434343"/>
                </a:solidFill>
                <a:latin typeface="Calibri" panose="020F0502020204030204" pitchFamily="34" charset="0"/>
                <a:cs typeface="Calibri" panose="020F0502020204030204" pitchFamily="34" charset="0"/>
                <a:sym typeface="Arial"/>
              </a:rPr>
              <a:t>Delivery channels were assessed along six criteria: three assessing the channel’s reach to women at-risk for HIV and three assessing the channel’s capacity to deliver the ring. The following slides include details on the assessment findings.</a:t>
            </a:r>
            <a:endParaRPr dirty="0">
              <a:latin typeface="Calibri" panose="020F0502020204030204" pitchFamily="34" charset="0"/>
              <a:cs typeface="Calibri" panose="020F0502020204030204" pitchFamily="34" charset="0"/>
            </a:endParaRPr>
          </a:p>
        </p:txBody>
      </p:sp>
      <p:sp>
        <p:nvSpPr>
          <p:cNvPr id="275" name="Google Shape;275;p25"/>
          <p:cNvSpPr txBox="1"/>
          <p:nvPr/>
        </p:nvSpPr>
        <p:spPr>
          <a:xfrm>
            <a:off x="335279" y="213590"/>
            <a:ext cx="11395803" cy="80003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240"/>
              <a:buFont typeface="Arial"/>
              <a:buNone/>
            </a:pPr>
            <a:r>
              <a:rPr lang="en-US" sz="3600" b="1" i="0" dirty="0">
                <a:solidFill>
                  <a:schemeClr val="dk1"/>
                </a:solidFill>
                <a:latin typeface="Arial"/>
                <a:ea typeface="Arial"/>
                <a:cs typeface="Arial"/>
                <a:sym typeface="Arial"/>
              </a:rPr>
              <a:t>Delivery channels differ by access and capacity </a:t>
            </a:r>
            <a:endParaRPr sz="3600" b="1" i="0" dirty="0">
              <a:solidFill>
                <a:schemeClr val="dk1"/>
              </a:solidFill>
              <a:latin typeface="Arial"/>
              <a:ea typeface="Arial"/>
              <a:cs typeface="Arial"/>
              <a:sym typeface="Arial"/>
            </a:endParaRPr>
          </a:p>
        </p:txBody>
      </p:sp>
      <p:graphicFrame>
        <p:nvGraphicFramePr>
          <p:cNvPr id="276" name="Google Shape;276;p25"/>
          <p:cNvGraphicFramePr/>
          <p:nvPr>
            <p:extLst>
              <p:ext uri="{D42A27DB-BD31-4B8C-83A1-F6EECF244321}">
                <p14:modId xmlns:p14="http://schemas.microsoft.com/office/powerpoint/2010/main" val="2709253475"/>
              </p:ext>
            </p:extLst>
          </p:nvPr>
        </p:nvGraphicFramePr>
        <p:xfrm>
          <a:off x="1391376" y="3123748"/>
          <a:ext cx="4475031" cy="2542005"/>
        </p:xfrm>
        <a:graphic>
          <a:graphicData uri="http://schemas.openxmlformats.org/drawingml/2006/table">
            <a:tbl>
              <a:tblPr>
                <a:noFill/>
                <a:tableStyleId>{BADE8395-0A93-4C94-9F6B-9C01402E6128}</a:tableStyleId>
              </a:tblPr>
              <a:tblGrid>
                <a:gridCol w="1285804">
                  <a:extLst>
                    <a:ext uri="{9D8B030D-6E8A-4147-A177-3AD203B41FA5}">
                      <a16:colId xmlns:a16="http://schemas.microsoft.com/office/drawing/2014/main" val="20000"/>
                    </a:ext>
                  </a:extLst>
                </a:gridCol>
                <a:gridCol w="3189227">
                  <a:extLst>
                    <a:ext uri="{9D8B030D-6E8A-4147-A177-3AD203B41FA5}">
                      <a16:colId xmlns:a16="http://schemas.microsoft.com/office/drawing/2014/main" val="20001"/>
                    </a:ext>
                  </a:extLst>
                </a:gridCol>
              </a:tblGrid>
              <a:tr h="288233">
                <a:tc>
                  <a:txBody>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Factor </a:t>
                      </a:r>
                      <a:endParaRPr sz="18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595959"/>
                    </a:solidFill>
                  </a:tcPr>
                </a:tc>
                <a:tc>
                  <a:txBody>
                    <a:bodyPr/>
                    <a:lstStyle/>
                    <a:p>
                      <a:pPr marL="0" marR="0" lvl="0" indent="0" algn="l" rtl="0">
                        <a:spcBef>
                          <a:spcPts val="0"/>
                        </a:spcBef>
                        <a:spcAft>
                          <a:spcPts val="0"/>
                        </a:spcAft>
                        <a:buNone/>
                      </a:pPr>
                      <a:r>
                        <a:rPr lang="en-US" sz="1400" b="1" i="0" u="none" strike="noStrike" cap="none">
                          <a:solidFill>
                            <a:srgbClr val="FFFFFF"/>
                          </a:solidFill>
                          <a:latin typeface="Calibri"/>
                          <a:ea typeface="Calibri"/>
                          <a:cs typeface="Calibri"/>
                          <a:sym typeface="Calibri"/>
                        </a:rPr>
                        <a:t>Definition </a:t>
                      </a:r>
                      <a:endParaRPr sz="1800" u="none" strike="noStrike" cap="none"/>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595959"/>
                    </a:solidFill>
                  </a:tcPr>
                </a:tc>
                <a:extLst>
                  <a:ext uri="{0D108BD9-81ED-4DB2-BD59-A6C34878D82A}">
                    <a16:rowId xmlns:a16="http://schemas.microsoft.com/office/drawing/2014/main" val="10000"/>
                  </a:ext>
                </a:extLst>
              </a:tr>
              <a:tr h="744465">
                <a:tc>
                  <a:txBody>
                    <a:bodyPr/>
                    <a:lstStyle/>
                    <a:p>
                      <a:pPr marL="0" marR="0" lvl="0" indent="0" algn="l" rtl="0">
                        <a:lnSpc>
                          <a:spcPct val="100000"/>
                        </a:lnSpc>
                        <a:spcBef>
                          <a:spcPts val="0"/>
                        </a:spcBef>
                        <a:spcAft>
                          <a:spcPts val="0"/>
                        </a:spcAft>
                        <a:buClr>
                          <a:srgbClr val="595959"/>
                        </a:buClr>
                        <a:buSzPts val="1200"/>
                        <a:buFont typeface="Calibri"/>
                        <a:buNone/>
                      </a:pPr>
                      <a:r>
                        <a:rPr lang="en-US" sz="1200" b="1" i="0" u="none" strike="noStrike" cap="none">
                          <a:solidFill>
                            <a:srgbClr val="595959"/>
                          </a:solidFill>
                          <a:latin typeface="Calibri"/>
                          <a:ea typeface="Calibri"/>
                          <a:cs typeface="Calibri"/>
                          <a:sym typeface="Calibri"/>
                        </a:rPr>
                        <a:t>Reach</a:t>
                      </a:r>
                      <a:endParaRPr sz="1600" u="none" strike="noStrike" cap="none"/>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tc>
                  <a:txBody>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dirty="0">
                          <a:solidFill>
                            <a:srgbClr val="595959"/>
                          </a:solidFill>
                          <a:latin typeface="Calibri"/>
                          <a:ea typeface="Calibri"/>
                          <a:cs typeface="Calibri"/>
                          <a:sym typeface="Calibri"/>
                        </a:rPr>
                        <a:t>Channel provides SRH services for women and girls vulnerable to HIV.</a:t>
                      </a:r>
                      <a:endParaRPr sz="16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1"/>
                  </a:ext>
                </a:extLst>
              </a:tr>
              <a:tr h="744465">
                <a:tc>
                  <a:txBody>
                    <a:bodyPr/>
                    <a:lstStyle/>
                    <a:p>
                      <a:pPr marL="0" marR="0" lvl="0" indent="0" algn="l" rtl="0">
                        <a:spcBef>
                          <a:spcPts val="0"/>
                        </a:spcBef>
                        <a:spcAft>
                          <a:spcPts val="0"/>
                        </a:spcAft>
                        <a:buNone/>
                      </a:pPr>
                      <a:r>
                        <a:rPr lang="en-US" sz="1200" b="1" i="0" u="none" strike="noStrike" cap="none" dirty="0">
                          <a:solidFill>
                            <a:srgbClr val="595959"/>
                          </a:solidFill>
                          <a:latin typeface="Calibri"/>
                          <a:ea typeface="Calibri"/>
                          <a:cs typeface="Calibri"/>
                          <a:sym typeface="Calibri"/>
                        </a:rPr>
                        <a:t>Affordability</a:t>
                      </a:r>
                      <a:endParaRPr sz="16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tc>
                  <a:txBody>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Services provided through this channel are affordable for women and girls vulnerable to HIV with a range of income levels.</a:t>
                      </a:r>
                      <a:endParaRPr sz="16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2"/>
                  </a:ext>
                </a:extLst>
              </a:tr>
              <a:tr h="744465">
                <a:tc>
                  <a:txBody>
                    <a:bodyPr/>
                    <a:lstStyle/>
                    <a:p>
                      <a:pPr marL="0" marR="0" lvl="0" indent="0" algn="l" rtl="0">
                        <a:lnSpc>
                          <a:spcPct val="100000"/>
                        </a:lnSpc>
                        <a:spcBef>
                          <a:spcPts val="0"/>
                        </a:spcBef>
                        <a:spcAft>
                          <a:spcPts val="0"/>
                        </a:spcAft>
                        <a:buClr>
                          <a:srgbClr val="595959"/>
                        </a:buClr>
                        <a:buSzPts val="1200"/>
                        <a:buFont typeface="Calibri"/>
                        <a:buNone/>
                      </a:pPr>
                      <a:r>
                        <a:rPr lang="en-US" sz="1200" b="1" i="0" u="none" strike="noStrike" cap="none" dirty="0">
                          <a:solidFill>
                            <a:srgbClr val="595959"/>
                          </a:solidFill>
                          <a:latin typeface="Calibri"/>
                          <a:ea typeface="Calibri"/>
                          <a:cs typeface="Calibri"/>
                          <a:sym typeface="Calibri"/>
                        </a:rPr>
                        <a:t>Product  portfolio</a:t>
                      </a:r>
                      <a:endParaRPr sz="12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tc>
                  <a:txBody>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Other products that are relevant to women and girls vulnerable to HIV (e.g., HIV testing, oral PrEP, FP) are offered through this channel.</a:t>
                      </a:r>
                      <a:endParaRPr sz="1200" b="0" i="0" u="none" strike="noStrike" cap="none" dirty="0">
                        <a:solidFill>
                          <a:schemeClr val="accent4"/>
                        </a:solidFill>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3"/>
                  </a:ext>
                </a:extLst>
              </a:tr>
            </a:tbl>
          </a:graphicData>
        </a:graphic>
      </p:graphicFrame>
      <p:graphicFrame>
        <p:nvGraphicFramePr>
          <p:cNvPr id="278" name="Google Shape;278;p25"/>
          <p:cNvGraphicFramePr/>
          <p:nvPr>
            <p:extLst>
              <p:ext uri="{D42A27DB-BD31-4B8C-83A1-F6EECF244321}">
                <p14:modId xmlns:p14="http://schemas.microsoft.com/office/powerpoint/2010/main" val="1464269284"/>
              </p:ext>
            </p:extLst>
          </p:nvPr>
        </p:nvGraphicFramePr>
        <p:xfrm>
          <a:off x="6898754" y="3123749"/>
          <a:ext cx="4252175" cy="2528164"/>
        </p:xfrm>
        <a:graphic>
          <a:graphicData uri="http://schemas.openxmlformats.org/drawingml/2006/table">
            <a:tbl>
              <a:tblPr>
                <a:noFill/>
                <a:tableStyleId>{BADE8395-0A93-4C94-9F6B-9C01402E6128}</a:tableStyleId>
              </a:tblPr>
              <a:tblGrid>
                <a:gridCol w="1215525">
                  <a:extLst>
                    <a:ext uri="{9D8B030D-6E8A-4147-A177-3AD203B41FA5}">
                      <a16:colId xmlns:a16="http://schemas.microsoft.com/office/drawing/2014/main" val="20000"/>
                    </a:ext>
                  </a:extLst>
                </a:gridCol>
                <a:gridCol w="3036650">
                  <a:extLst>
                    <a:ext uri="{9D8B030D-6E8A-4147-A177-3AD203B41FA5}">
                      <a16:colId xmlns:a16="http://schemas.microsoft.com/office/drawing/2014/main" val="20001"/>
                    </a:ext>
                  </a:extLst>
                </a:gridCol>
              </a:tblGrid>
              <a:tr h="288233">
                <a:tc>
                  <a:txBody>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Factor </a:t>
                      </a:r>
                      <a:endParaRPr sz="18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595959"/>
                    </a:solidFill>
                  </a:tcPr>
                </a:tc>
                <a:tc>
                  <a:txBody>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Definition </a:t>
                      </a:r>
                      <a:endParaRPr sz="18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595959"/>
                    </a:solidFill>
                  </a:tcPr>
                </a:tc>
                <a:extLst>
                  <a:ext uri="{0D108BD9-81ED-4DB2-BD59-A6C34878D82A}">
                    <a16:rowId xmlns:a16="http://schemas.microsoft.com/office/drawing/2014/main" val="10000"/>
                  </a:ext>
                </a:extLst>
              </a:tr>
              <a:tr h="720305">
                <a:tc>
                  <a:txBody>
                    <a:bodyPr/>
                    <a:lstStyle/>
                    <a:p>
                      <a:pPr marL="0" marR="0" lvl="0" indent="0" algn="l" rtl="0">
                        <a:spcBef>
                          <a:spcPts val="0"/>
                        </a:spcBef>
                        <a:spcAft>
                          <a:spcPts val="0"/>
                        </a:spcAft>
                        <a:buNone/>
                      </a:pPr>
                      <a:r>
                        <a:rPr lang="en-US" sz="1200" b="1" i="0" u="none" strike="noStrike" cap="none" dirty="0">
                          <a:solidFill>
                            <a:srgbClr val="595959"/>
                          </a:solidFill>
                          <a:latin typeface="Calibri"/>
                          <a:ea typeface="Calibri"/>
                          <a:cs typeface="Calibri"/>
                          <a:sym typeface="Calibri"/>
                        </a:rPr>
                        <a:t>HIV counseling and testing services (HTS)</a:t>
                      </a:r>
                      <a:endParaRPr sz="1200" u="none" strike="noStrike" cap="none" dirty="0">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tc>
                  <a:txBody>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Channel currently offers HIV counseling and testing services.</a:t>
                      </a:r>
                      <a:endParaRPr sz="1200" u="none" strike="noStrike" cap="none" dirty="0">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1"/>
                  </a:ext>
                </a:extLst>
              </a:tr>
              <a:tr h="778944">
                <a:tc>
                  <a:txBody>
                    <a:bodyPr/>
                    <a:lstStyle/>
                    <a:p>
                      <a:pPr marL="0" marR="0" lvl="0" indent="0" algn="l" rtl="0">
                        <a:spcBef>
                          <a:spcPts val="0"/>
                        </a:spcBef>
                        <a:spcAft>
                          <a:spcPts val="0"/>
                        </a:spcAft>
                        <a:buNone/>
                      </a:pPr>
                      <a:r>
                        <a:rPr lang="en-US" sz="1200" b="1" i="0" u="none" strike="noStrike" cap="none" dirty="0">
                          <a:solidFill>
                            <a:srgbClr val="595959"/>
                          </a:solidFill>
                          <a:latin typeface="Calibri"/>
                          <a:ea typeface="Calibri"/>
                          <a:cs typeface="Calibri"/>
                          <a:sym typeface="Calibri"/>
                        </a:rPr>
                        <a:t>HCW capacity</a:t>
                      </a:r>
                      <a:endParaRPr sz="1200" u="none" strike="noStrike" cap="none" dirty="0">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tc>
                  <a:txBody>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Channel has HCW on-staff who can initiate ring use and support follow-up.</a:t>
                      </a:r>
                      <a:endParaRPr sz="1200" u="none" strike="noStrike" cap="none" dirty="0">
                        <a:solidFill>
                          <a:schemeClr val="accent4"/>
                        </a:solidFill>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2"/>
                  </a:ext>
                </a:extLst>
              </a:tr>
              <a:tr h="720305">
                <a:tc>
                  <a:txBody>
                    <a:bodyPr/>
                    <a:lstStyle/>
                    <a:p>
                      <a:pPr marL="0" marR="0" lvl="0" indent="0" algn="l" rtl="0">
                        <a:spcBef>
                          <a:spcPts val="0"/>
                        </a:spcBef>
                        <a:spcAft>
                          <a:spcPts val="0"/>
                        </a:spcAft>
                        <a:buNone/>
                      </a:pPr>
                      <a:r>
                        <a:rPr lang="en-US" sz="1200" b="1" i="0" u="none" strike="noStrike" cap="none" dirty="0">
                          <a:solidFill>
                            <a:srgbClr val="595959"/>
                          </a:solidFill>
                          <a:latin typeface="Calibri"/>
                          <a:ea typeface="Calibri"/>
                          <a:cs typeface="Calibri"/>
                          <a:sym typeface="Calibri"/>
                        </a:rPr>
                        <a:t>Private space</a:t>
                      </a:r>
                      <a:endParaRPr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tc>
                  <a:txBody>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Channel has private space for women to initiate and insert ring for the first time. </a:t>
                      </a:r>
                      <a:endParaRPr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3"/>
                  </a:ext>
                </a:extLst>
              </a:tr>
            </a:tbl>
          </a:graphicData>
        </a:graphic>
      </p:graphicFrame>
      <p:sp>
        <p:nvSpPr>
          <p:cNvPr id="279" name="Google Shape;279;p25"/>
          <p:cNvSpPr/>
          <p:nvPr/>
        </p:nvSpPr>
        <p:spPr>
          <a:xfrm>
            <a:off x="7396107" y="3241621"/>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25"/>
          <p:cNvSpPr/>
          <p:nvPr/>
        </p:nvSpPr>
        <p:spPr>
          <a:xfrm>
            <a:off x="10178529" y="99332"/>
            <a:ext cx="1884218" cy="33250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Delivery Channels</a:t>
            </a:r>
            <a:endParaRPr dirty="0"/>
          </a:p>
        </p:txBody>
      </p:sp>
      <p:sp>
        <p:nvSpPr>
          <p:cNvPr id="14" name="Google Shape;273;p25">
            <a:extLst>
              <a:ext uri="{FF2B5EF4-FFF2-40B4-BE49-F238E27FC236}">
                <a16:creationId xmlns:a16="http://schemas.microsoft.com/office/drawing/2014/main" id="{53E617D9-63C3-4647-A612-A2704A9438F4}"/>
              </a:ext>
            </a:extLst>
          </p:cNvPr>
          <p:cNvSpPr/>
          <p:nvPr/>
        </p:nvSpPr>
        <p:spPr>
          <a:xfrm>
            <a:off x="376079" y="5676523"/>
            <a:ext cx="1393341" cy="3368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3F5B66"/>
                </a:solidFill>
                <a:latin typeface="Calibri"/>
                <a:ea typeface="Calibri"/>
                <a:cs typeface="Calibri"/>
                <a:sym typeface="Calibri"/>
              </a:rPr>
              <a:t>Rating key</a:t>
            </a:r>
            <a:endParaRPr sz="1800" dirty="0"/>
          </a:p>
        </p:txBody>
      </p:sp>
      <p:sp>
        <p:nvSpPr>
          <p:cNvPr id="2" name="Rectangle 1">
            <a:extLst>
              <a:ext uri="{FF2B5EF4-FFF2-40B4-BE49-F238E27FC236}">
                <a16:creationId xmlns:a16="http://schemas.microsoft.com/office/drawing/2014/main" id="{2CEEEBC8-4E29-3744-AEEC-2B480D7A620C}"/>
              </a:ext>
            </a:extLst>
          </p:cNvPr>
          <p:cNvSpPr/>
          <p:nvPr/>
        </p:nvSpPr>
        <p:spPr>
          <a:xfrm>
            <a:off x="1625238" y="5744181"/>
            <a:ext cx="478370" cy="19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D7D115-1843-D847-8903-D11FD0007C11}"/>
              </a:ext>
            </a:extLst>
          </p:cNvPr>
          <p:cNvSpPr/>
          <p:nvPr/>
        </p:nvSpPr>
        <p:spPr>
          <a:xfrm>
            <a:off x="1625238" y="6025717"/>
            <a:ext cx="478370" cy="1963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3D70CD3-217C-9A4F-AAD0-1C140E16C36E}"/>
              </a:ext>
            </a:extLst>
          </p:cNvPr>
          <p:cNvSpPr/>
          <p:nvPr/>
        </p:nvSpPr>
        <p:spPr>
          <a:xfrm>
            <a:off x="1625238" y="6308242"/>
            <a:ext cx="478370" cy="1963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BA37AB6-0E7A-454D-BBF4-05797C25601B}"/>
              </a:ext>
            </a:extLst>
          </p:cNvPr>
          <p:cNvSpPr/>
          <p:nvPr/>
        </p:nvSpPr>
        <p:spPr>
          <a:xfrm>
            <a:off x="2103608" y="5703834"/>
            <a:ext cx="3679212" cy="276999"/>
          </a:xfrm>
          <a:prstGeom prst="rect">
            <a:avLst/>
          </a:prstGeom>
        </p:spPr>
        <p:txBody>
          <a:bodyPr wrap="none">
            <a:spAutoFit/>
          </a:bodyPr>
          <a:lstStyle/>
          <a:p>
            <a:pPr lvl="0"/>
            <a:r>
              <a:rPr lang="en-US" sz="1200" dirty="0">
                <a:solidFill>
                  <a:srgbClr val="595959"/>
                </a:solidFill>
                <a:latin typeface="Calibri"/>
                <a:ea typeface="Calibri"/>
                <a:cs typeface="Calibri"/>
                <a:sym typeface="Calibri"/>
              </a:rPr>
              <a:t>Channel reaches high numbers of women at-risk for HIV</a:t>
            </a:r>
            <a:endParaRPr lang="en-US" sz="1200" dirty="0">
              <a:latin typeface="Calibri"/>
              <a:ea typeface="Calibri"/>
              <a:cs typeface="Calibri"/>
              <a:sym typeface="Calibri"/>
            </a:endParaRPr>
          </a:p>
        </p:txBody>
      </p:sp>
      <p:sp>
        <p:nvSpPr>
          <p:cNvPr id="22" name="Rectangle 21">
            <a:extLst>
              <a:ext uri="{FF2B5EF4-FFF2-40B4-BE49-F238E27FC236}">
                <a16:creationId xmlns:a16="http://schemas.microsoft.com/office/drawing/2014/main" id="{D89752AF-6075-2B47-87A0-2415DF33F190}"/>
              </a:ext>
            </a:extLst>
          </p:cNvPr>
          <p:cNvSpPr/>
          <p:nvPr/>
        </p:nvSpPr>
        <p:spPr>
          <a:xfrm>
            <a:off x="2103608" y="5985370"/>
            <a:ext cx="3767378" cy="276999"/>
          </a:xfrm>
          <a:prstGeom prst="rect">
            <a:avLst/>
          </a:prstGeom>
        </p:spPr>
        <p:txBody>
          <a:bodyPr wrap="none">
            <a:spAutoFit/>
          </a:bodyPr>
          <a:lstStyle/>
          <a:p>
            <a:pPr lvl="0"/>
            <a:r>
              <a:rPr lang="en-US" sz="1200" dirty="0">
                <a:solidFill>
                  <a:srgbClr val="595959"/>
                </a:solidFill>
                <a:latin typeface="Calibri"/>
                <a:ea typeface="Calibri"/>
                <a:cs typeface="Calibri"/>
                <a:sym typeface="Calibri"/>
              </a:rPr>
              <a:t>Channel reaches some segments of women at-risk for HIV</a:t>
            </a:r>
            <a:endParaRPr lang="en-US" sz="1200" dirty="0">
              <a:latin typeface="Calibri"/>
              <a:ea typeface="Calibri"/>
              <a:cs typeface="Calibri"/>
              <a:sym typeface="Calibri"/>
            </a:endParaRPr>
          </a:p>
        </p:txBody>
      </p:sp>
      <p:sp>
        <p:nvSpPr>
          <p:cNvPr id="23" name="Rectangle 22">
            <a:extLst>
              <a:ext uri="{FF2B5EF4-FFF2-40B4-BE49-F238E27FC236}">
                <a16:creationId xmlns:a16="http://schemas.microsoft.com/office/drawing/2014/main" id="{FFF565DD-6566-994D-B18F-65C7288E66D2}"/>
              </a:ext>
            </a:extLst>
          </p:cNvPr>
          <p:cNvSpPr/>
          <p:nvPr/>
        </p:nvSpPr>
        <p:spPr>
          <a:xfrm>
            <a:off x="2103608" y="6267895"/>
            <a:ext cx="3449983" cy="276999"/>
          </a:xfrm>
          <a:prstGeom prst="rect">
            <a:avLst/>
          </a:prstGeom>
        </p:spPr>
        <p:txBody>
          <a:bodyPr wrap="none">
            <a:spAutoFit/>
          </a:bodyPr>
          <a:lstStyle/>
          <a:p>
            <a:pPr lvl="0"/>
            <a:r>
              <a:rPr lang="en-US" sz="1200" dirty="0">
                <a:solidFill>
                  <a:srgbClr val="595959"/>
                </a:solidFill>
                <a:latin typeface="Calibri"/>
                <a:ea typeface="Calibri"/>
                <a:cs typeface="Calibri"/>
                <a:sym typeface="Calibri"/>
              </a:rPr>
              <a:t>Channel does not reach many women at-risk for HIV</a:t>
            </a:r>
            <a:endParaRPr lang="en-US" sz="1200" dirty="0">
              <a:latin typeface="Calibri"/>
              <a:ea typeface="Calibri"/>
              <a:cs typeface="Calibri"/>
              <a:sym typeface="Calibri"/>
            </a:endParaRPr>
          </a:p>
        </p:txBody>
      </p:sp>
      <p:sp>
        <p:nvSpPr>
          <p:cNvPr id="24" name="Rectangle 23">
            <a:extLst>
              <a:ext uri="{FF2B5EF4-FFF2-40B4-BE49-F238E27FC236}">
                <a16:creationId xmlns:a16="http://schemas.microsoft.com/office/drawing/2014/main" id="{68EEDA8D-5DCC-A442-B15F-6E95ACFEF548}"/>
              </a:ext>
            </a:extLst>
          </p:cNvPr>
          <p:cNvSpPr/>
          <p:nvPr/>
        </p:nvSpPr>
        <p:spPr>
          <a:xfrm>
            <a:off x="6931524" y="5744181"/>
            <a:ext cx="478370" cy="19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DF96B71-909C-9144-B1DE-5C193C5A47CC}"/>
              </a:ext>
            </a:extLst>
          </p:cNvPr>
          <p:cNvSpPr/>
          <p:nvPr/>
        </p:nvSpPr>
        <p:spPr>
          <a:xfrm>
            <a:off x="6931524" y="6025717"/>
            <a:ext cx="478370" cy="1963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90A341-8879-9C44-B0D6-E3122E5ED709}"/>
              </a:ext>
            </a:extLst>
          </p:cNvPr>
          <p:cNvSpPr/>
          <p:nvPr/>
        </p:nvSpPr>
        <p:spPr>
          <a:xfrm>
            <a:off x="6931524" y="6306263"/>
            <a:ext cx="478370" cy="1963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A45B102-2307-044C-BFF9-5077BAE13162}"/>
              </a:ext>
            </a:extLst>
          </p:cNvPr>
          <p:cNvSpPr/>
          <p:nvPr/>
        </p:nvSpPr>
        <p:spPr>
          <a:xfrm>
            <a:off x="7409894" y="5703834"/>
            <a:ext cx="4774064" cy="276999"/>
          </a:xfrm>
          <a:prstGeom prst="rect">
            <a:avLst/>
          </a:prstGeom>
        </p:spPr>
        <p:txBody>
          <a:bodyPr wrap="none">
            <a:spAutoFit/>
          </a:bodyPr>
          <a:lstStyle/>
          <a:p>
            <a:pPr lvl="0"/>
            <a:r>
              <a:rPr lang="en-US" sz="1200" dirty="0">
                <a:solidFill>
                  <a:srgbClr val="595959"/>
                </a:solidFill>
                <a:latin typeface="Calibri"/>
                <a:ea typeface="Calibri"/>
                <a:cs typeface="Calibri"/>
                <a:sym typeface="Calibri"/>
              </a:rPr>
              <a:t>Sites consistently have infrastructure, capacity needed to deliver the ring</a:t>
            </a:r>
            <a:endParaRPr lang="en-US" sz="1200" dirty="0">
              <a:latin typeface="Calibri"/>
              <a:ea typeface="Calibri"/>
              <a:cs typeface="Calibri"/>
              <a:sym typeface="Calibri"/>
            </a:endParaRPr>
          </a:p>
        </p:txBody>
      </p:sp>
      <p:sp>
        <p:nvSpPr>
          <p:cNvPr id="28" name="Rectangle 27">
            <a:extLst>
              <a:ext uri="{FF2B5EF4-FFF2-40B4-BE49-F238E27FC236}">
                <a16:creationId xmlns:a16="http://schemas.microsoft.com/office/drawing/2014/main" id="{55C48081-6DF2-F346-80B4-4DE92C3F80FC}"/>
              </a:ext>
            </a:extLst>
          </p:cNvPr>
          <p:cNvSpPr/>
          <p:nvPr/>
        </p:nvSpPr>
        <p:spPr>
          <a:xfrm>
            <a:off x="7409894" y="5985370"/>
            <a:ext cx="4576894" cy="276999"/>
          </a:xfrm>
          <a:prstGeom prst="rect">
            <a:avLst/>
          </a:prstGeom>
        </p:spPr>
        <p:txBody>
          <a:bodyPr wrap="none">
            <a:spAutoFit/>
          </a:bodyPr>
          <a:lstStyle/>
          <a:p>
            <a:pPr lvl="0"/>
            <a:r>
              <a:rPr lang="en-US" sz="1200" dirty="0">
                <a:solidFill>
                  <a:srgbClr val="595959"/>
                </a:solidFill>
                <a:latin typeface="Calibri"/>
                <a:ea typeface="Calibri"/>
                <a:cs typeface="Calibri"/>
                <a:sym typeface="Calibri"/>
              </a:rPr>
              <a:t>Some sites have the infrastructure, capacity needed to deliver the ring</a:t>
            </a:r>
            <a:endParaRPr lang="en-US" sz="1200" dirty="0">
              <a:latin typeface="Calibri"/>
              <a:ea typeface="Calibri"/>
              <a:cs typeface="Calibri"/>
              <a:sym typeface="Calibri"/>
            </a:endParaRPr>
          </a:p>
        </p:txBody>
      </p:sp>
      <p:sp>
        <p:nvSpPr>
          <p:cNvPr id="29" name="Rectangle 28">
            <a:extLst>
              <a:ext uri="{FF2B5EF4-FFF2-40B4-BE49-F238E27FC236}">
                <a16:creationId xmlns:a16="http://schemas.microsoft.com/office/drawing/2014/main" id="{02247161-66AC-0B47-9A66-ABFA0FA0DBE4}"/>
              </a:ext>
            </a:extLst>
          </p:cNvPr>
          <p:cNvSpPr/>
          <p:nvPr/>
        </p:nvSpPr>
        <p:spPr>
          <a:xfrm>
            <a:off x="7409894" y="6265916"/>
            <a:ext cx="4594528" cy="276999"/>
          </a:xfrm>
          <a:prstGeom prst="rect">
            <a:avLst/>
          </a:prstGeom>
        </p:spPr>
        <p:txBody>
          <a:bodyPr wrap="none">
            <a:spAutoFit/>
          </a:bodyPr>
          <a:lstStyle/>
          <a:p>
            <a:pPr lvl="0"/>
            <a:r>
              <a:rPr lang="en-US" sz="1200" dirty="0">
                <a:solidFill>
                  <a:srgbClr val="595959"/>
                </a:solidFill>
                <a:latin typeface="Calibri"/>
                <a:ea typeface="Calibri"/>
                <a:cs typeface="Calibri"/>
                <a:sym typeface="Calibri"/>
              </a:rPr>
              <a:t>Sites rarely have the infrastructure, capacity needed to deliver the ring</a:t>
            </a:r>
            <a:endParaRPr lang="en-US" sz="1200" dirty="0">
              <a:latin typeface="Calibri"/>
              <a:ea typeface="Calibri"/>
              <a:cs typeface="Calibri"/>
              <a:sym typeface="Calibri"/>
            </a:endParaRPr>
          </a:p>
        </p:txBody>
      </p:sp>
    </p:spTree>
    <p:extLst>
      <p:ext uri="{BB962C8B-B14F-4D97-AF65-F5344CB8AC3E}">
        <p14:creationId xmlns:p14="http://schemas.microsoft.com/office/powerpoint/2010/main" val="2214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6"/>
          <p:cNvSpPr txBox="1">
            <a:spLocks noGrp="1"/>
          </p:cNvSpPr>
          <p:nvPr>
            <p:ph type="title"/>
          </p:nvPr>
        </p:nvSpPr>
        <p:spPr>
          <a:xfrm>
            <a:off x="903371" y="-17682"/>
            <a:ext cx="10515600"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Arial"/>
              <a:buNone/>
            </a:pPr>
            <a:r>
              <a:rPr lang="en-US" dirty="0"/>
              <a:t>Delivery channel access assessment </a:t>
            </a:r>
            <a:endParaRPr dirty="0"/>
          </a:p>
        </p:txBody>
      </p:sp>
      <p:graphicFrame>
        <p:nvGraphicFramePr>
          <p:cNvPr id="288" name="Google Shape;288;p26"/>
          <p:cNvGraphicFramePr/>
          <p:nvPr>
            <p:extLst>
              <p:ext uri="{D42A27DB-BD31-4B8C-83A1-F6EECF244321}">
                <p14:modId xmlns:p14="http://schemas.microsoft.com/office/powerpoint/2010/main" val="2363934329"/>
              </p:ext>
            </p:extLst>
          </p:nvPr>
        </p:nvGraphicFramePr>
        <p:xfrm>
          <a:off x="419100" y="911784"/>
          <a:ext cx="11484142" cy="5577930"/>
        </p:xfrm>
        <a:graphic>
          <a:graphicData uri="http://schemas.openxmlformats.org/drawingml/2006/table">
            <a:tbl>
              <a:tblPr firstRow="1" bandRow="1">
                <a:noFill/>
                <a:tableStyleId>{75A9E927-17BB-4CBE-8E15-01296C19BBDC}</a:tableStyleId>
              </a:tblPr>
              <a:tblGrid>
                <a:gridCol w="1010537">
                  <a:extLst>
                    <a:ext uri="{9D8B030D-6E8A-4147-A177-3AD203B41FA5}">
                      <a16:colId xmlns:a16="http://schemas.microsoft.com/office/drawing/2014/main" val="20000"/>
                    </a:ext>
                  </a:extLst>
                </a:gridCol>
                <a:gridCol w="5108167">
                  <a:extLst>
                    <a:ext uri="{9D8B030D-6E8A-4147-A177-3AD203B41FA5}">
                      <a16:colId xmlns:a16="http://schemas.microsoft.com/office/drawing/2014/main" val="20001"/>
                    </a:ext>
                  </a:extLst>
                </a:gridCol>
                <a:gridCol w="3394210">
                  <a:extLst>
                    <a:ext uri="{9D8B030D-6E8A-4147-A177-3AD203B41FA5}">
                      <a16:colId xmlns:a16="http://schemas.microsoft.com/office/drawing/2014/main" val="20002"/>
                    </a:ext>
                  </a:extLst>
                </a:gridCol>
                <a:gridCol w="657076">
                  <a:extLst>
                    <a:ext uri="{9D8B030D-6E8A-4147-A177-3AD203B41FA5}">
                      <a16:colId xmlns:a16="http://schemas.microsoft.com/office/drawing/2014/main" val="20003"/>
                    </a:ext>
                  </a:extLst>
                </a:gridCol>
                <a:gridCol w="657076">
                  <a:extLst>
                    <a:ext uri="{9D8B030D-6E8A-4147-A177-3AD203B41FA5}">
                      <a16:colId xmlns:a16="http://schemas.microsoft.com/office/drawing/2014/main" val="20004"/>
                    </a:ext>
                  </a:extLst>
                </a:gridCol>
                <a:gridCol w="657076">
                  <a:extLst>
                    <a:ext uri="{9D8B030D-6E8A-4147-A177-3AD203B41FA5}">
                      <a16:colId xmlns:a16="http://schemas.microsoft.com/office/drawing/2014/main" val="20005"/>
                    </a:ext>
                  </a:extLst>
                </a:gridCol>
              </a:tblGrid>
              <a:tr h="101050">
                <a:tc rowSpan="2">
                  <a:txBody>
                    <a:bodyPr/>
                    <a:lstStyle/>
                    <a:p>
                      <a:pPr marL="0" marR="0" lvl="0" indent="0" algn="ctr" rtl="0">
                        <a:spcBef>
                          <a:spcPts val="0"/>
                        </a:spcBef>
                        <a:spcAft>
                          <a:spcPts val="0"/>
                        </a:spcAft>
                        <a:buClr>
                          <a:schemeClr val="dk1"/>
                        </a:buClr>
                        <a:buSzPts val="100"/>
                        <a:buFont typeface="Calibri"/>
                        <a:buNone/>
                      </a:pPr>
                      <a:endParaRPr sz="1000" b="1" u="none" strike="noStrike" cap="none" dirty="0">
                        <a:solidFill>
                          <a:srgbClr val="F5FBFF"/>
                        </a:solidFill>
                      </a:endParaRPr>
                    </a:p>
                  </a:txBody>
                  <a:tcPr marL="91450" marR="91450" marT="45725" marB="45725" anchor="ctr">
                    <a:lnL w="9525" cap="flat" cmpd="sng">
                      <a:noFill/>
                      <a:prstDash val="solid"/>
                      <a:round/>
                      <a:headEnd type="none" w="sm" len="sm"/>
                      <a:tailEnd type="none" w="sm" len="sm"/>
                    </a:lnL>
                    <a:lnR w="19050" cap="flat" cmpd="sng" algn="ctr">
                      <a:solidFill>
                        <a:schemeClr val="tx2">
                          <a:lumMod val="20000"/>
                          <a:lumOff val="80000"/>
                        </a:schemeClr>
                      </a:solidFill>
                      <a:prstDash val="solid"/>
                      <a:round/>
                      <a:headEnd type="none" w="med" len="med"/>
                      <a:tailEnd type="none" w="med" len="med"/>
                    </a:lnR>
                    <a:lnT w="9525"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Clr>
                          <a:srgbClr val="F5FBFF"/>
                        </a:buClr>
                        <a:buSzPts val="1200"/>
                        <a:buFont typeface="Calibri"/>
                        <a:buNone/>
                      </a:pPr>
                      <a:r>
                        <a:rPr lang="en-US" sz="1100" u="none" strike="noStrike" cap="none" dirty="0">
                          <a:solidFill>
                            <a:srgbClr val="F5FBFF"/>
                          </a:solidFill>
                        </a:rPr>
                        <a:t>Reach</a:t>
                      </a:r>
                      <a:endParaRPr sz="1100" u="none" strike="noStrike" cap="none"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2700"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rowSpan="2">
                  <a:txBody>
                    <a:bodyPr/>
                    <a:lstStyle/>
                    <a:p>
                      <a:pPr marL="0" marR="0" lvl="0" indent="0" algn="l" rtl="0">
                        <a:spcBef>
                          <a:spcPts val="0"/>
                        </a:spcBef>
                        <a:spcAft>
                          <a:spcPts val="0"/>
                        </a:spcAft>
                        <a:buClr>
                          <a:srgbClr val="F5FBFF"/>
                        </a:buClr>
                        <a:buSzPts val="1200"/>
                        <a:buFont typeface="Calibri"/>
                        <a:buNone/>
                      </a:pPr>
                      <a:r>
                        <a:rPr lang="en-US" sz="1100" u="none" strike="noStrike" cap="none" dirty="0">
                          <a:solidFill>
                            <a:srgbClr val="F5FBFF"/>
                          </a:solidFill>
                        </a:rPr>
                        <a:t>Affordability</a:t>
                      </a:r>
                      <a:endParaRPr sz="1100" u="none" strike="noStrike" cap="none"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2700"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gridSpan="3">
                  <a:txBody>
                    <a:bodyPr/>
                    <a:lstStyle/>
                    <a:p>
                      <a:pPr marL="0" marR="0" lvl="0" indent="0" algn="l" rtl="0">
                        <a:spcBef>
                          <a:spcPts val="0"/>
                        </a:spcBef>
                        <a:spcAft>
                          <a:spcPts val="0"/>
                        </a:spcAft>
                        <a:buClr>
                          <a:srgbClr val="F5FBFF"/>
                        </a:buClr>
                        <a:buSzPts val="1300"/>
                        <a:buFont typeface="Calibri"/>
                        <a:buNone/>
                      </a:pPr>
                      <a:r>
                        <a:rPr lang="en-US" sz="1100" u="none" strike="noStrike" cap="none" dirty="0">
                          <a:solidFill>
                            <a:srgbClr val="F5FBFF"/>
                          </a:solidFill>
                        </a:rPr>
                        <a:t>Product portfolio</a:t>
                      </a:r>
                      <a:endParaRPr sz="1100" u="none" strike="noStrike" cap="none"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noFill/>
                      <a:prstDash val="solid"/>
                      <a:round/>
                      <a:headEnd type="none" w="sm" len="sm"/>
                      <a:tailEnd type="none" w="sm" len="sm"/>
                    </a:lnR>
                    <a:lnT w="12700" cap="flat" cmpd="sng">
                      <a:noFill/>
                      <a:prstDash val="solid"/>
                      <a:round/>
                      <a:headEnd type="none" w="sm" len="sm"/>
                      <a:tailEnd type="none" w="sm" len="sm"/>
                    </a:lnT>
                    <a:lnB w="1905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10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Clr>
                          <a:srgbClr val="F5FBFF"/>
                        </a:buClr>
                        <a:buSzPts val="1200"/>
                        <a:buFont typeface="Calibri"/>
                        <a:buNone/>
                      </a:pPr>
                      <a:r>
                        <a:rPr lang="en-US" sz="1100" b="1" u="none" strike="noStrike" cap="none" dirty="0">
                          <a:solidFill>
                            <a:srgbClr val="F5FBFF"/>
                          </a:solidFill>
                        </a:rPr>
                        <a:t>HTS</a:t>
                      </a:r>
                      <a:endParaRPr sz="1100" u="none" strike="noStrike" cap="none"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9050" cap="flat" cmpd="sng" algn="ctr">
                      <a:solidFill>
                        <a:schemeClr val="tx2">
                          <a:lumMod val="20000"/>
                          <a:lumOff val="8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1100" b="1" u="none" strike="noStrike" cap="none" dirty="0">
                          <a:solidFill>
                            <a:srgbClr val="F5FBFF"/>
                          </a:solidFill>
                        </a:rPr>
                        <a:t>PrEP</a:t>
                      </a:r>
                      <a:endParaRPr sz="1100" dirty="0"/>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9050" cap="flat" cmpd="sng" algn="ctr">
                      <a:solidFill>
                        <a:schemeClr val="tx2">
                          <a:lumMod val="20000"/>
                          <a:lumOff val="8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1100" b="1" dirty="0">
                          <a:solidFill>
                            <a:srgbClr val="F5FBFF"/>
                          </a:solidFill>
                        </a:rPr>
                        <a:t>FP</a:t>
                      </a:r>
                      <a:endParaRPr sz="1100" dirty="0"/>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noFill/>
                      <a:prstDash val="solid"/>
                      <a:round/>
                      <a:headEnd type="none" w="sm" len="sm"/>
                      <a:tailEnd type="none" w="sm" len="sm"/>
                    </a:lnR>
                    <a:lnT w="19050" cap="flat" cmpd="sng" algn="ctr">
                      <a:solidFill>
                        <a:schemeClr val="tx2">
                          <a:lumMod val="20000"/>
                          <a:lumOff val="8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1"/>
                  </a:ext>
                </a:extLst>
              </a:tr>
              <a:tr h="422579">
                <a:tc>
                  <a:txBody>
                    <a:bodyPr/>
                    <a:lstStyle/>
                    <a:p>
                      <a:pPr marL="0" marR="0" lvl="0" indent="0" algn="l" rtl="0">
                        <a:spcBef>
                          <a:spcPts val="0"/>
                        </a:spcBef>
                        <a:spcAft>
                          <a:spcPts val="0"/>
                        </a:spcAft>
                        <a:buClr>
                          <a:schemeClr val="dk1"/>
                        </a:buClr>
                        <a:buSzPts val="1200"/>
                        <a:buFont typeface="Calibri"/>
                        <a:buNone/>
                      </a:pPr>
                      <a:r>
                        <a:rPr lang="en-US" sz="1000" b="1" dirty="0">
                          <a:solidFill>
                            <a:schemeClr val="dk1"/>
                          </a:solidFill>
                          <a:latin typeface="Calibri"/>
                          <a:ea typeface="Calibri"/>
                          <a:cs typeface="Calibri"/>
                          <a:sym typeface="Calibri"/>
                        </a:rPr>
                        <a:t>Public sector HIV services </a:t>
                      </a:r>
                      <a:endParaRPr sz="1000" dirty="0"/>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dirty="0">
                          <a:solidFill>
                            <a:srgbClr val="595959"/>
                          </a:solidFill>
                          <a:latin typeface="Calibri"/>
                          <a:ea typeface="Calibri"/>
                          <a:cs typeface="Calibri"/>
                          <a:sym typeface="Calibri"/>
                        </a:rPr>
                        <a:t>85% of the health facilities offer </a:t>
                      </a:r>
                      <a:r>
                        <a:rPr lang="en-US" sz="1000" b="0" strike="noStrike" dirty="0">
                          <a:solidFill>
                            <a:srgbClr val="434343"/>
                          </a:solidFill>
                          <a:latin typeface="Calibri"/>
                          <a:ea typeface="Calibri"/>
                          <a:cs typeface="Calibri"/>
                          <a:sym typeface="Calibri"/>
                        </a:rPr>
                        <a:t>HTS</a:t>
                      </a:r>
                      <a:endParaRPr lang="en-US" sz="1000" b="1" strike="noStrike" dirty="0">
                        <a:solidFill>
                          <a:srgbClr val="FF0000"/>
                        </a:solidFill>
                        <a:latin typeface="Calibri"/>
                        <a:ea typeface="Calibri"/>
                        <a:cs typeface="Calibri"/>
                        <a:sym typeface="Calibri"/>
                      </a:endParaRP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dirty="0">
                          <a:solidFill>
                            <a:srgbClr val="595959"/>
                          </a:solidFill>
                          <a:latin typeface="Calibri"/>
                          <a:cs typeface="Calibri"/>
                          <a:sym typeface="Calibri"/>
                        </a:rPr>
                        <a:t>Typical HIV services (e.g., CCCs) do not effectively reach </a:t>
                      </a:r>
                      <a:r>
                        <a:rPr lang="en-US" sz="1000" b="0" i="0" u="none" strike="noStrike" cap="none" dirty="0">
                          <a:solidFill>
                            <a:srgbClr val="595959"/>
                          </a:solidFill>
                          <a:latin typeface="Calibri"/>
                          <a:cs typeface="Calibri"/>
                          <a:sym typeface="Calibri"/>
                        </a:rPr>
                        <a:t>HIV-negative women </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Calibri"/>
                        </a:rPr>
                        <a:t>Some health facilities have introduced youth-friendly </a:t>
                      </a:r>
                      <a:r>
                        <a:rPr lang="en-US" sz="1000" dirty="0">
                          <a:solidFill>
                            <a:srgbClr val="595959"/>
                          </a:solidFill>
                          <a:latin typeface="Calibri"/>
                          <a:cs typeface="Calibri"/>
                          <a:sym typeface="Calibri"/>
                        </a:rPr>
                        <a:t>centers that offer combination SRH services that are typically donor-funded and supported by NGO partner </a:t>
                      </a:r>
                      <a:endParaRPr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r>
                        <a:rPr lang="en-GB" sz="1000" b="0" i="0" u="none" strike="noStrike" cap="none" dirty="0">
                          <a:solidFill>
                            <a:srgbClr val="595959"/>
                          </a:solidFill>
                          <a:latin typeface="Calibri"/>
                          <a:cs typeface="Calibri"/>
                          <a:sym typeface="Arial"/>
                        </a:rPr>
                        <a:t>Service typically provided for free by most facilities,</a:t>
                      </a:r>
                      <a:r>
                        <a:rPr lang="en-GB" sz="1000" b="0" i="0" u="none" strike="noStrike" cap="none" baseline="0" dirty="0">
                          <a:solidFill>
                            <a:srgbClr val="595959"/>
                          </a:solidFill>
                          <a:latin typeface="Calibri"/>
                          <a:cs typeface="Calibri"/>
                          <a:sym typeface="Arial"/>
                        </a:rPr>
                        <a:t> otherwise costs might be incurred for some treatment not supported by grants or subsidised by government (e.g., laboratory tests)</a:t>
                      </a:r>
                      <a:endParaRPr lang="en-GB"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0715">
                <a:tc>
                  <a:txBody>
                    <a:bodyPr/>
                    <a:lstStyle/>
                    <a:p>
                      <a:pPr marL="0" marR="0" lvl="0" indent="0" algn="l" rtl="0">
                        <a:spcBef>
                          <a:spcPts val="0"/>
                        </a:spcBef>
                        <a:spcAft>
                          <a:spcPts val="0"/>
                        </a:spcAft>
                        <a:buClr>
                          <a:schemeClr val="dk1"/>
                        </a:buClr>
                        <a:buSzPts val="1200"/>
                        <a:buFont typeface="Calibri"/>
                        <a:buNone/>
                      </a:pPr>
                      <a:r>
                        <a:rPr lang="en-US" sz="1000" b="1" dirty="0">
                          <a:solidFill>
                            <a:schemeClr val="dk1"/>
                          </a:solidFill>
                          <a:latin typeface="Calibri"/>
                          <a:ea typeface="Calibri"/>
                          <a:cs typeface="Calibri"/>
                          <a:sym typeface="Calibri"/>
                        </a:rPr>
                        <a:t>Public sector FP services</a:t>
                      </a:r>
                      <a:endParaRPr sz="1000" dirty="0"/>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dirty="0">
                          <a:solidFill>
                            <a:srgbClr val="595959"/>
                          </a:solidFill>
                        </a:rPr>
                        <a:t>85% of facilities sampled </a:t>
                      </a:r>
                      <a:r>
                        <a:rPr lang="en-US" sz="1000" b="0" i="0" u="none" strike="noStrike" cap="none" dirty="0">
                          <a:solidFill>
                            <a:srgbClr val="595959"/>
                          </a:solidFill>
                          <a:latin typeface="Calibri"/>
                          <a:cs typeface="Calibri"/>
                          <a:sym typeface="Arial"/>
                        </a:rPr>
                        <a:t>offered FP services</a:t>
                      </a:r>
                    </a:p>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Of Kenya’s 6.2M women using </a:t>
                      </a:r>
                      <a:r>
                        <a:rPr lang="en-US" sz="1000" dirty="0">
                          <a:solidFill>
                            <a:srgbClr val="595959"/>
                          </a:solidFill>
                        </a:rPr>
                        <a:t>contraception, 60% (3.7M) access services via the public sector (e.g., government hospital, health center, or dispensary) </a:t>
                      </a:r>
                      <a:endParaRPr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r>
                        <a:rPr lang="en-US" sz="1000" b="0" i="0" u="none" strike="noStrike" cap="none" dirty="0">
                          <a:solidFill>
                            <a:srgbClr val="595959"/>
                          </a:solidFill>
                          <a:latin typeface="Calibri"/>
                          <a:cs typeface="Calibri"/>
                          <a:sym typeface="Arial"/>
                        </a:rPr>
                        <a:t>Services are generally offered for free, although some facilities charge service or registration fees  </a:t>
                      </a:r>
                      <a:r>
                        <a:rPr lang="en-US" sz="1000" b="0" i="0" u="none" strike="noStrike" cap="none" dirty="0">
                          <a:solidFill>
                            <a:srgbClr val="595959"/>
                          </a:solidFill>
                          <a:latin typeface="Calibri"/>
                          <a:cs typeface="Calibri"/>
                          <a:sym typeface="Calibri"/>
                        </a:rPr>
                        <a:t>(~USD 1 per visit for injectables) </a:t>
                      </a: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 marR="0" lvl="0" indent="0" algn="ctr" rtl="0">
                        <a:lnSpc>
                          <a:spcPct val="100000"/>
                        </a:lnSpc>
                        <a:spcBef>
                          <a:spcPts val="0"/>
                        </a:spcBef>
                        <a:spcAft>
                          <a:spcPts val="0"/>
                        </a:spcAft>
                        <a:buClr>
                          <a:srgbClr val="595959"/>
                        </a:buClr>
                        <a:buSzPts val="950"/>
                        <a:buFont typeface="Noto Sans Symbols"/>
                        <a:buNone/>
                      </a:pPr>
                      <a:r>
                        <a:rPr lang="en-US" sz="1000" b="0" i="0" u="none" strike="noStrike" cap="none" dirty="0">
                          <a:solidFill>
                            <a:srgbClr val="595959"/>
                          </a:solidFill>
                          <a:latin typeface="Calibri"/>
                          <a:ea typeface="Calibri"/>
                          <a:cs typeface="Calibri"/>
                          <a:sym typeface="Calibri"/>
                        </a:rPr>
                        <a:t>Limited pilot projects</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1000" dirty="0">
                          <a:solidFill>
                            <a:srgbClr val="595959"/>
                          </a:solidFill>
                          <a:latin typeface="Calibri"/>
                          <a:cs typeface="Calibri"/>
                          <a:sym typeface="Calibri"/>
                        </a:rPr>
                        <a:t> </a:t>
                      </a:r>
                      <a:endParaRPr lang="en-US"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0715">
                <a:tc>
                  <a:txBody>
                    <a:bodyPr/>
                    <a:lstStyle/>
                    <a:p>
                      <a:pPr marL="0" marR="0" lvl="0" indent="0" algn="l" rtl="0">
                        <a:spcBef>
                          <a:spcPts val="0"/>
                        </a:spcBef>
                        <a:spcAft>
                          <a:spcPts val="0"/>
                        </a:spcAft>
                        <a:buClr>
                          <a:schemeClr val="dk1"/>
                        </a:buClr>
                        <a:buSzPts val="1200"/>
                        <a:buFont typeface="Calibri"/>
                        <a:buNone/>
                      </a:pPr>
                      <a:r>
                        <a:rPr lang="en-US" sz="1000" b="1" dirty="0">
                          <a:solidFill>
                            <a:schemeClr val="dk1"/>
                          </a:solidFill>
                          <a:latin typeface="Calibri"/>
                          <a:ea typeface="Calibri"/>
                          <a:cs typeface="Calibri"/>
                          <a:sym typeface="Calibri"/>
                        </a:rPr>
                        <a:t>MCH services</a:t>
                      </a:r>
                      <a:endParaRPr sz="1000" b="1" dirty="0">
                        <a:solidFill>
                          <a:schemeClr val="dk1"/>
                        </a:solidFill>
                        <a:latin typeface="Calibri"/>
                        <a:ea typeface="Calibri"/>
                        <a:cs typeface="Calibri"/>
                        <a:sym typeface="Calibri"/>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dirty="0">
                          <a:solidFill>
                            <a:srgbClr val="595959"/>
                          </a:solidFill>
                          <a:latin typeface="Calibri"/>
                          <a:ea typeface="Calibri"/>
                          <a:cs typeface="Calibri"/>
                          <a:sym typeface="Calibri"/>
                        </a:rPr>
                        <a:t>81% of facilities offer ANC services</a:t>
                      </a:r>
                    </a:p>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dirty="0">
                          <a:solidFill>
                            <a:srgbClr val="595959"/>
                          </a:solidFill>
                          <a:latin typeface="Calibri"/>
                          <a:ea typeface="Calibri"/>
                          <a:cs typeface="Calibri"/>
                          <a:sym typeface="Calibri"/>
                        </a:rPr>
                        <a:t>Over 90% of pregnant women receive ANC services from a skilled provider, although only 50% of Kenya’s 1.6M annual deliveries occur in a public facility</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r>
                        <a:rPr lang="en-US" sz="1000" b="0" i="0" u="none" strike="noStrike" cap="none" dirty="0">
                          <a:solidFill>
                            <a:srgbClr val="595959"/>
                          </a:solidFill>
                          <a:latin typeface="Calibri"/>
                          <a:cs typeface="Calibri"/>
                          <a:sym typeface="Arial"/>
                        </a:rPr>
                        <a:t>Services are generally offered for free, although some facilities charge service or registration fees  </a:t>
                      </a:r>
                      <a:r>
                        <a:rPr lang="en-US" sz="1000" b="0" i="0" u="none" strike="noStrike" cap="none" dirty="0">
                          <a:solidFill>
                            <a:srgbClr val="595959"/>
                          </a:solidFill>
                          <a:latin typeface="Calibri"/>
                          <a:cs typeface="Calibri"/>
                          <a:sym typeface="Calibri"/>
                        </a:rPr>
                        <a:t>(~USD 1 per visit for injectables) </a:t>
                      </a: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 marR="0" lvl="0" indent="0" algn="ctr" defTabSz="914400" rtl="0" eaLnBrk="1" fontAlgn="auto" latinLnBrk="0" hangingPunct="1">
                        <a:lnSpc>
                          <a:spcPct val="100000"/>
                        </a:lnSpc>
                        <a:spcBef>
                          <a:spcPts val="0"/>
                        </a:spcBef>
                        <a:spcAft>
                          <a:spcPts val="0"/>
                        </a:spcAft>
                        <a:buClr>
                          <a:srgbClr val="595959"/>
                        </a:buClr>
                        <a:buSzPts val="950"/>
                        <a:buFont typeface="Wingdings" pitchFamily="2" charset="2"/>
                        <a:buNone/>
                        <a:tabLst/>
                        <a:defRPr/>
                      </a:pPr>
                      <a:r>
                        <a:rPr lang="en-US" sz="1000" b="0" i="0" u="none" strike="noStrike" cap="none" dirty="0">
                          <a:solidFill>
                            <a:srgbClr val="595959"/>
                          </a:solidFill>
                          <a:latin typeface="Calibri"/>
                          <a:ea typeface="Calibri"/>
                          <a:cs typeface="Calibri"/>
                          <a:sym typeface="Calibri"/>
                        </a:rPr>
                        <a:t>Limited pilot projects</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8852">
                <a:tc>
                  <a:txBody>
                    <a:bodyPr/>
                    <a:lstStyle/>
                    <a:p>
                      <a:pPr marL="0" marR="0" lvl="0" indent="0" algn="l" rtl="0">
                        <a:spcBef>
                          <a:spcPts val="0"/>
                        </a:spcBef>
                        <a:spcAft>
                          <a:spcPts val="0"/>
                        </a:spcAft>
                        <a:buClr>
                          <a:schemeClr val="dk1"/>
                        </a:buClr>
                        <a:buSzPts val="1200"/>
                        <a:buFont typeface="Calibri"/>
                        <a:buNone/>
                      </a:pPr>
                      <a:r>
                        <a:rPr lang="en-US" sz="1000" b="1" dirty="0">
                          <a:solidFill>
                            <a:schemeClr val="dk1"/>
                          </a:solidFill>
                          <a:latin typeface="Calibri"/>
                          <a:ea typeface="Calibri"/>
                          <a:cs typeface="Calibri"/>
                          <a:sym typeface="Calibri"/>
                        </a:rPr>
                        <a:t>Work- and school-based </a:t>
                      </a:r>
                      <a:endParaRPr sz="1000" b="1" dirty="0">
                        <a:solidFill>
                          <a:schemeClr val="dk1"/>
                        </a:solidFill>
                        <a:latin typeface="Calibri"/>
                        <a:ea typeface="Calibri"/>
                        <a:cs typeface="Calibri"/>
                        <a:sym typeface="Calibri"/>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Limited reach, but offer a channel to reach users who do not go to clinics</a:t>
                      </a:r>
                    </a:p>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Workplace programs for HIVST could incorporate the ring</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r>
                        <a:rPr lang="en-US" sz="1000" b="0" i="0" u="none" strike="noStrike" cap="none" dirty="0">
                          <a:solidFill>
                            <a:srgbClr val="595959"/>
                          </a:solidFill>
                          <a:latin typeface="Calibri"/>
                          <a:ea typeface="Calibri"/>
                          <a:cs typeface="Calibri"/>
                          <a:sym typeface="Calibri"/>
                        </a:rPr>
                        <a:t>Cost varies, but costs are typically covered by general school fees or health insurance </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System Font Regular"/>
                        <a:buChar char="×"/>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System Font Regular"/>
                        <a:buChar char="×"/>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5996378"/>
                  </a:ext>
                </a:extLst>
              </a:tr>
              <a:tr h="330715">
                <a:tc>
                  <a:txBody>
                    <a:bodyPr/>
                    <a:lstStyle/>
                    <a:p>
                      <a:pPr marL="0" marR="0" lvl="0" indent="0" algn="l" rtl="0">
                        <a:spcBef>
                          <a:spcPts val="0"/>
                        </a:spcBef>
                        <a:spcAft>
                          <a:spcPts val="0"/>
                        </a:spcAft>
                        <a:buClr>
                          <a:schemeClr val="dk1"/>
                        </a:buClr>
                        <a:buSzPts val="1200"/>
                        <a:buFont typeface="Calibri"/>
                        <a:buNone/>
                      </a:pPr>
                      <a:r>
                        <a:rPr lang="en-US" sz="1000" b="1" dirty="0"/>
                        <a:t>Commercial</a:t>
                      </a:r>
                      <a:r>
                        <a:rPr lang="en-US" sz="1000" b="1" dirty="0">
                          <a:solidFill>
                            <a:schemeClr val="dk1"/>
                          </a:solidFill>
                        </a:rPr>
                        <a:t> healthcare</a:t>
                      </a:r>
                      <a:endParaRPr sz="1000" b="1" dirty="0">
                        <a:solidFill>
                          <a:schemeClr val="dk1"/>
                        </a:solidFill>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Large presence in larger cities and towns, including in informal settlements  </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427 facilities and over 3K private provider practices across Kenya</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Over 1M visits per year for all populations </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Service fees typically expensive for most Kenyans </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Short-acting contraceptive products cost USD 1 – 3 and an IUD insertion can cost up to USD 75</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0292725"/>
                  </a:ext>
                </a:extLst>
              </a:tr>
              <a:tr h="422579">
                <a:tc>
                  <a:txBody>
                    <a:bodyPr/>
                    <a:lstStyle/>
                    <a:p>
                      <a:pPr marL="0" marR="0" lvl="0" indent="0" algn="l" rtl="0">
                        <a:spcBef>
                          <a:spcPts val="0"/>
                        </a:spcBef>
                        <a:spcAft>
                          <a:spcPts val="0"/>
                        </a:spcAft>
                        <a:buClr>
                          <a:schemeClr val="dk1"/>
                        </a:buClr>
                        <a:buSzPts val="1200"/>
                        <a:buFont typeface="Calibri"/>
                        <a:buNone/>
                      </a:pPr>
                      <a:r>
                        <a:rPr lang="en-US" sz="1000" b="1" dirty="0">
                          <a:solidFill>
                            <a:schemeClr val="dk1"/>
                          </a:solidFill>
                        </a:rPr>
                        <a:t>Pharmacies</a:t>
                      </a:r>
                      <a:endParaRPr sz="1000" b="1" dirty="0">
                        <a:solidFill>
                          <a:schemeClr val="dk1"/>
                        </a:solidFill>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ea typeface="Calibri"/>
                          <a:cs typeface="Calibri"/>
                          <a:sym typeface="Calibri"/>
                        </a:rPr>
                        <a:t>More than 40% of contraceptive users obtain contraceptives at pharmacies</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At least 1.2M visits per year for all populations, primarily urban</a:t>
                      </a:r>
                      <a:endParaRPr sz="1000" b="0" i="0" u="none" strike="noStrike" cap="none" dirty="0">
                        <a:solidFill>
                          <a:srgbClr val="595959"/>
                        </a:solidFill>
                        <a:latin typeface="Calibri"/>
                        <a:cs typeface="Calibri"/>
                        <a:sym typeface="Arial"/>
                      </a:endParaRP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Facilities located in areas of high HIV incidence</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~5K pharmacies total (2K are registered, 3K are unregistered) </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Relatively affordable for many Kenyans</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Short-acting contraceptive products cost USD 1 – 3</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ea typeface="Calibri"/>
                          <a:cs typeface="Calibri"/>
                          <a:sym typeface="Calibri"/>
                        </a:rPr>
                        <a:t>HIVST kits are USD 1.5 – 4.5 in a subsidized program run by PSK – the full market price would be $9 at current volumes  </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28575" marR="0" lvl="0" indent="0" algn="ctr" rtl="0">
                        <a:lnSpc>
                          <a:spcPct val="100000"/>
                        </a:lnSpc>
                        <a:spcBef>
                          <a:spcPts val="0"/>
                        </a:spcBef>
                        <a:spcAft>
                          <a:spcPts val="0"/>
                        </a:spcAft>
                        <a:buClr>
                          <a:srgbClr val="595959"/>
                        </a:buClr>
                        <a:buSzPts val="950"/>
                        <a:buFont typeface="Noto Sans Symbols"/>
                        <a:buNone/>
                      </a:pPr>
                      <a:r>
                        <a:rPr lang="en-US" sz="1000" dirty="0">
                          <a:solidFill>
                            <a:srgbClr val="595959"/>
                          </a:solidFill>
                          <a:latin typeface="Calibri"/>
                          <a:ea typeface="Calibri"/>
                          <a:cs typeface="Calibri"/>
                          <a:sym typeface="Calibri"/>
                        </a:rPr>
                        <a:t>Limited; </a:t>
                      </a:r>
                    </a:p>
                    <a:p>
                      <a:pPr marL="28575" marR="0" lvl="0" indent="0" algn="ctr" rtl="0">
                        <a:lnSpc>
                          <a:spcPct val="100000"/>
                        </a:lnSpc>
                        <a:spcBef>
                          <a:spcPts val="0"/>
                        </a:spcBef>
                        <a:spcAft>
                          <a:spcPts val="0"/>
                        </a:spcAft>
                        <a:buClr>
                          <a:srgbClr val="595959"/>
                        </a:buClr>
                        <a:buSzPts val="950"/>
                        <a:buFont typeface="Noto Sans Symbols"/>
                        <a:buNone/>
                      </a:pPr>
                      <a:r>
                        <a:rPr lang="en-US" sz="1000" dirty="0">
                          <a:solidFill>
                            <a:srgbClr val="595959"/>
                          </a:solidFill>
                          <a:latin typeface="Calibri"/>
                          <a:ea typeface="Calibri"/>
                          <a:cs typeface="Calibri"/>
                          <a:sym typeface="Calibri"/>
                        </a:rPr>
                        <a:t>PSK HIV-ST pilot project</a:t>
                      </a:r>
                      <a:endParaRPr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 marR="0" lvl="0" indent="0" algn="ctr" rtl="0">
                        <a:lnSpc>
                          <a:spcPct val="100000"/>
                        </a:lnSpc>
                        <a:spcBef>
                          <a:spcPts val="0"/>
                        </a:spcBef>
                        <a:spcAft>
                          <a:spcPts val="0"/>
                        </a:spcAft>
                        <a:buClr>
                          <a:srgbClr val="595959"/>
                        </a:buClr>
                        <a:buSzPts val="950"/>
                        <a:buFont typeface="Noto Sans Symbols"/>
                        <a:buNone/>
                      </a:pPr>
                      <a:r>
                        <a:rPr lang="en-US" sz="1000" b="0" i="0" u="none" strike="noStrike" cap="none" dirty="0">
                          <a:solidFill>
                            <a:srgbClr val="595959"/>
                          </a:solidFill>
                          <a:latin typeface="Calibri"/>
                          <a:ea typeface="Calibri"/>
                          <a:cs typeface="Calibri"/>
                          <a:sym typeface="Calibri"/>
                        </a:rPr>
                        <a:t>Limited pilot projects</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976038"/>
                  </a:ext>
                </a:extLst>
              </a:tr>
              <a:tr h="422579">
                <a:tc>
                  <a:txBody>
                    <a:bodyPr/>
                    <a:lstStyle/>
                    <a:p>
                      <a:pPr marL="0" marR="0" lvl="0" indent="0" algn="l" rtl="0">
                        <a:spcBef>
                          <a:spcPts val="0"/>
                        </a:spcBef>
                        <a:spcAft>
                          <a:spcPts val="0"/>
                        </a:spcAft>
                        <a:buClr>
                          <a:schemeClr val="dk1"/>
                        </a:buClr>
                        <a:buSzPts val="1200"/>
                        <a:buFont typeface="Calibri"/>
                        <a:buNone/>
                      </a:pPr>
                      <a:r>
                        <a:rPr lang="en-US" sz="1000" b="1" dirty="0">
                          <a:solidFill>
                            <a:schemeClr val="dk1"/>
                          </a:solidFill>
                        </a:rPr>
                        <a:t>NGO clinics / social franchises</a:t>
                      </a:r>
                      <a:endParaRPr sz="1000" b="1" dirty="0">
                        <a:solidFill>
                          <a:schemeClr val="dk1"/>
                        </a:solidFill>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Relatively small client base, but aligned to areas of HIV incidence </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352 facilities nationally (7% of all private facilities) in urban and peri-urban</a:t>
                      </a:r>
                      <a:endParaRPr sz="1000" b="0" i="0" u="none" strike="noStrike" cap="none" dirty="0">
                        <a:solidFill>
                          <a:srgbClr val="595959"/>
                        </a:solidFill>
                        <a:latin typeface="Calibri"/>
                        <a:cs typeface="Calibri"/>
                        <a:sym typeface="Arial"/>
                      </a:endParaRP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Over 500k visits per year for all populations with presence in almost all counties </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Uptake of oral PrEP has not been widespread </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Affordable low-cost/free services </a:t>
                      </a:r>
                      <a:endParaRPr sz="1000" b="0" i="0" u="none" strike="noStrike" cap="none" dirty="0">
                        <a:solidFill>
                          <a:srgbClr val="595959"/>
                        </a:solidFill>
                        <a:latin typeface="Calibri"/>
                        <a:cs typeface="Calibri"/>
                        <a:sym typeface="Arial"/>
                      </a:endParaRP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Short-acting contraceptive products cost USD 1 – 3 and IUDs cost USD 5 – 20</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2537729"/>
                  </a:ext>
                </a:extLst>
              </a:tr>
              <a:tr h="422579">
                <a:tc>
                  <a:txBody>
                    <a:bodyPr/>
                    <a:lstStyle/>
                    <a:p>
                      <a:pPr marL="0" marR="0" lvl="0" indent="0" algn="l" rtl="0">
                        <a:spcBef>
                          <a:spcPts val="0"/>
                        </a:spcBef>
                        <a:spcAft>
                          <a:spcPts val="0"/>
                        </a:spcAft>
                        <a:buClr>
                          <a:schemeClr val="dk1"/>
                        </a:buClr>
                        <a:buSzPts val="1200"/>
                        <a:buFont typeface="Calibri"/>
                        <a:buNone/>
                      </a:pPr>
                      <a:r>
                        <a:rPr lang="en-US" sz="1000" b="1" dirty="0"/>
                        <a:t>FBOs</a:t>
                      </a:r>
                      <a:endParaRPr sz="1000" b="1" dirty="0">
                        <a:solidFill>
                          <a:schemeClr val="dk1"/>
                        </a:solidFill>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r>
                        <a:rPr lang="en-US" sz="1000" b="0" i="0" u="none" strike="noStrike" cap="none" dirty="0">
                          <a:solidFill>
                            <a:srgbClr val="595959"/>
                          </a:solidFill>
                          <a:latin typeface="Calibri"/>
                          <a:cs typeface="Calibri"/>
                          <a:sym typeface="Arial"/>
                        </a:rPr>
                        <a:t>1,030 facilities (14% of private health facilities); ~800k visits per year for all populations</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tabLst/>
                      </a:pPr>
                      <a:r>
                        <a:rPr lang="en-US" sz="1000" b="0" i="0" u="none" strike="noStrike" cap="none" dirty="0">
                          <a:solidFill>
                            <a:srgbClr val="595959"/>
                          </a:solidFill>
                          <a:latin typeface="Calibri"/>
                          <a:cs typeface="Calibri"/>
                          <a:sym typeface="Arial"/>
                        </a:rPr>
                        <a:t>FBOs are largely rural and peri-urban areas </a:t>
                      </a:r>
                      <a:endParaRPr sz="1000" b="0" i="0" u="none" strike="noStrike" cap="none" dirty="0">
                        <a:solidFill>
                          <a:srgbClr val="595959"/>
                        </a:solidFill>
                        <a:latin typeface="Calibri"/>
                        <a:cs typeface="Calibri"/>
                        <a:sym typeface="Arial"/>
                      </a:endParaRP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tabLst/>
                      </a:pPr>
                      <a:r>
                        <a:rPr lang="en-US" sz="1000" b="0" i="0" u="none" strike="noStrike" cap="none" dirty="0">
                          <a:solidFill>
                            <a:srgbClr val="595959"/>
                          </a:solidFill>
                          <a:latin typeface="Calibri"/>
                          <a:cs typeface="Calibri"/>
                          <a:sym typeface="Arial"/>
                        </a:rPr>
                        <a:t>Unattractive SRH/FP service point for women and girls – only 2% of women who access contraception do so via FBOs</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Affordable low-cost/free services </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Short-acting contraceptive products cost USD 1 – 3</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System Font Regular"/>
                        <a:buChar char="×"/>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1000" dirty="0">
                          <a:solidFill>
                            <a:srgbClr val="595959"/>
                          </a:solidFill>
                          <a:latin typeface="Calibri"/>
                          <a:cs typeface="Calibri"/>
                          <a:sym typeface="Calibri"/>
                        </a:rPr>
                        <a:t> </a:t>
                      </a:r>
                      <a:endParaRPr lang="en-US"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8852">
                <a:tc>
                  <a:txBody>
                    <a:bodyPr/>
                    <a:lstStyle/>
                    <a:p>
                      <a:pPr marL="0" marR="0" lvl="0" indent="0" algn="l" rtl="0">
                        <a:spcBef>
                          <a:spcPts val="0"/>
                        </a:spcBef>
                        <a:spcAft>
                          <a:spcPts val="0"/>
                        </a:spcAft>
                        <a:buClr>
                          <a:schemeClr val="dk1"/>
                        </a:buClr>
                        <a:buSzPts val="1200"/>
                        <a:buFont typeface="Calibri"/>
                        <a:buNone/>
                      </a:pPr>
                      <a:r>
                        <a:rPr lang="en-US" sz="1000" b="1" dirty="0">
                          <a:solidFill>
                            <a:schemeClr val="dk1"/>
                          </a:solidFill>
                        </a:rPr>
                        <a:t>NGO programs for AGYW</a:t>
                      </a:r>
                      <a:endParaRPr sz="1000" b="1" dirty="0">
                        <a:solidFill>
                          <a:schemeClr val="dk1"/>
                        </a:solidFill>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Small client base, but effectively reached AGYW in limited PrEP rollout (e.g., </a:t>
                      </a:r>
                      <a:r>
                        <a:rPr lang="en-US" sz="1000" b="0" i="0" u="none" strike="noStrike" cap="none" dirty="0" err="1">
                          <a:solidFill>
                            <a:srgbClr val="595959"/>
                          </a:solidFill>
                          <a:latin typeface="Calibri"/>
                          <a:cs typeface="Calibri"/>
                          <a:sym typeface="Arial"/>
                        </a:rPr>
                        <a:t>Jilinde</a:t>
                      </a:r>
                      <a:r>
                        <a:rPr lang="en-US" sz="1000" b="0" i="0" u="none" strike="noStrike" cap="none" dirty="0">
                          <a:solidFill>
                            <a:srgbClr val="595959"/>
                          </a:solidFill>
                          <a:latin typeface="Calibri"/>
                          <a:cs typeface="Calibri"/>
                          <a:sym typeface="Arial"/>
                        </a:rPr>
                        <a:t> Project)</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Estimated ~ 50 sites are currently supported by implementing partners to provide oral PrEP</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3">
                        <a:lumMod val="40000"/>
                        <a:lumOff val="6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rgbClr val="595959"/>
                          </a:solidFill>
                          <a:latin typeface="Calibri"/>
                          <a:cs typeface="Calibri"/>
                          <a:sym typeface="Arial"/>
                        </a:rPr>
                        <a:t>Services offered for free</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endParaRPr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254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5" name="Google Shape;280;p25">
            <a:extLst>
              <a:ext uri="{FF2B5EF4-FFF2-40B4-BE49-F238E27FC236}">
                <a16:creationId xmlns:a16="http://schemas.microsoft.com/office/drawing/2014/main" id="{9F869E7E-1242-4C44-91E7-2BE684F785B0}"/>
              </a:ext>
            </a:extLst>
          </p:cNvPr>
          <p:cNvSpPr/>
          <p:nvPr/>
        </p:nvSpPr>
        <p:spPr>
          <a:xfrm>
            <a:off x="10178529" y="99332"/>
            <a:ext cx="1884218" cy="33250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Delivery Channels</a:t>
            </a:r>
            <a:endParaRPr dirty="0"/>
          </a:p>
        </p:txBody>
      </p:sp>
      <p:sp>
        <p:nvSpPr>
          <p:cNvPr id="13" name="Google Shape;270;p25">
            <a:extLst>
              <a:ext uri="{FF2B5EF4-FFF2-40B4-BE49-F238E27FC236}">
                <a16:creationId xmlns:a16="http://schemas.microsoft.com/office/drawing/2014/main" id="{1D01D824-326A-E34C-AB64-0877C173BD89}"/>
              </a:ext>
            </a:extLst>
          </p:cNvPr>
          <p:cNvSpPr/>
          <p:nvPr/>
        </p:nvSpPr>
        <p:spPr>
          <a:xfrm>
            <a:off x="415490" y="274109"/>
            <a:ext cx="457200" cy="457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rgbClr val="FFFFFF"/>
                </a:solidFill>
                <a:latin typeface="Calibri"/>
                <a:ea typeface="Calibri"/>
                <a:cs typeface="Calibri"/>
                <a:sym typeface="Calibri"/>
              </a:rPr>
              <a:t>1</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714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7"/>
          <p:cNvSpPr txBox="1">
            <a:spLocks noGrp="1"/>
          </p:cNvSpPr>
          <p:nvPr>
            <p:ph type="title"/>
          </p:nvPr>
        </p:nvSpPr>
        <p:spPr>
          <a:xfrm>
            <a:off x="885080" y="65465"/>
            <a:ext cx="10515600"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600"/>
              <a:buNone/>
            </a:pPr>
            <a:r>
              <a:rPr lang="en-US" dirty="0"/>
              <a:t>Delivery channel capacity assessment</a:t>
            </a:r>
            <a:endParaRPr dirty="0"/>
          </a:p>
        </p:txBody>
      </p:sp>
      <p:graphicFrame>
        <p:nvGraphicFramePr>
          <p:cNvPr id="296" name="Google Shape;296;p27"/>
          <p:cNvGraphicFramePr/>
          <p:nvPr>
            <p:extLst>
              <p:ext uri="{D42A27DB-BD31-4B8C-83A1-F6EECF244321}">
                <p14:modId xmlns:p14="http://schemas.microsoft.com/office/powerpoint/2010/main" val="4043523855"/>
              </p:ext>
            </p:extLst>
          </p:nvPr>
        </p:nvGraphicFramePr>
        <p:xfrm>
          <a:off x="467226" y="994165"/>
          <a:ext cx="11496042" cy="5392211"/>
        </p:xfrm>
        <a:graphic>
          <a:graphicData uri="http://schemas.openxmlformats.org/drawingml/2006/table">
            <a:tbl>
              <a:tblPr firstRow="1" bandRow="1">
                <a:noFill/>
                <a:tableStyleId>{75A9E927-17BB-4CBE-8E15-01296C19BBDC}</a:tableStyleId>
              </a:tblPr>
              <a:tblGrid>
                <a:gridCol w="1059180">
                  <a:extLst>
                    <a:ext uri="{9D8B030D-6E8A-4147-A177-3AD203B41FA5}">
                      <a16:colId xmlns:a16="http://schemas.microsoft.com/office/drawing/2014/main" val="20000"/>
                    </a:ext>
                  </a:extLst>
                </a:gridCol>
                <a:gridCol w="3395982">
                  <a:extLst>
                    <a:ext uri="{9D8B030D-6E8A-4147-A177-3AD203B41FA5}">
                      <a16:colId xmlns:a16="http://schemas.microsoft.com/office/drawing/2014/main" val="20001"/>
                    </a:ext>
                  </a:extLst>
                </a:gridCol>
                <a:gridCol w="3749040">
                  <a:extLst>
                    <a:ext uri="{9D8B030D-6E8A-4147-A177-3AD203B41FA5}">
                      <a16:colId xmlns:a16="http://schemas.microsoft.com/office/drawing/2014/main" val="20002"/>
                    </a:ext>
                  </a:extLst>
                </a:gridCol>
                <a:gridCol w="3291840">
                  <a:extLst>
                    <a:ext uri="{9D8B030D-6E8A-4147-A177-3AD203B41FA5}">
                      <a16:colId xmlns:a16="http://schemas.microsoft.com/office/drawing/2014/main" val="20003"/>
                    </a:ext>
                  </a:extLst>
                </a:gridCol>
              </a:tblGrid>
              <a:tr h="201943">
                <a:tc>
                  <a:txBody>
                    <a:bodyPr/>
                    <a:lstStyle/>
                    <a:p>
                      <a:pPr marL="0" marR="0" lvl="0" indent="0" algn="ctr" rtl="0">
                        <a:spcBef>
                          <a:spcPts val="0"/>
                        </a:spcBef>
                        <a:spcAft>
                          <a:spcPts val="0"/>
                        </a:spcAft>
                        <a:buClr>
                          <a:schemeClr val="dk1"/>
                        </a:buClr>
                        <a:buSzPts val="1400"/>
                        <a:buFont typeface="Calibri"/>
                        <a:buNone/>
                      </a:pPr>
                      <a:endParaRPr sz="1000" b="1" dirty="0">
                        <a:solidFill>
                          <a:srgbClr val="F5FBFF"/>
                        </a:solidFill>
                      </a:endParaRPr>
                    </a:p>
                  </a:txBody>
                  <a:tcPr marL="91450" marR="91450" marT="45725" marB="45725" anchor="ctr">
                    <a:lnL w="9525" cap="flat" cmpd="sng">
                      <a:noFill/>
                      <a:prstDash val="solid"/>
                      <a:round/>
                      <a:headEnd type="none" w="sm" len="sm"/>
                      <a:tailEnd type="none" w="sm" len="sm"/>
                    </a:lnL>
                    <a:lnR w="19050" cap="flat" cmpd="sng" algn="ctr">
                      <a:solidFill>
                        <a:schemeClr val="tx2">
                          <a:lumMod val="20000"/>
                          <a:lumOff val="80000"/>
                        </a:schemeClr>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spcBef>
                          <a:spcPts val="0"/>
                        </a:spcBef>
                        <a:spcAft>
                          <a:spcPts val="0"/>
                        </a:spcAft>
                        <a:buClr>
                          <a:srgbClr val="F5FBFF"/>
                        </a:buClr>
                        <a:buSzPts val="1400"/>
                        <a:buFont typeface="Calibri"/>
                        <a:buNone/>
                      </a:pPr>
                      <a:r>
                        <a:rPr lang="en-US" sz="1100" dirty="0">
                          <a:solidFill>
                            <a:srgbClr val="F5FBFF"/>
                          </a:solidFill>
                        </a:rPr>
                        <a:t>HTS</a:t>
                      </a:r>
                      <a:endParaRPr sz="1100"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270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l" rtl="0">
                        <a:spcBef>
                          <a:spcPts val="0"/>
                        </a:spcBef>
                        <a:spcAft>
                          <a:spcPts val="0"/>
                        </a:spcAft>
                        <a:buClr>
                          <a:srgbClr val="F5FBFF"/>
                        </a:buClr>
                        <a:buSzPts val="1400"/>
                        <a:buFont typeface="Calibri"/>
                        <a:buNone/>
                      </a:pPr>
                      <a:r>
                        <a:rPr lang="en-US" sz="1100" dirty="0">
                          <a:solidFill>
                            <a:srgbClr val="F5FBFF"/>
                          </a:solidFill>
                        </a:rPr>
                        <a:t>HCW capacity</a:t>
                      </a:r>
                      <a:endParaRPr sz="1100"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270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l" rtl="0">
                        <a:spcBef>
                          <a:spcPts val="0"/>
                        </a:spcBef>
                        <a:spcAft>
                          <a:spcPts val="0"/>
                        </a:spcAft>
                        <a:buClr>
                          <a:srgbClr val="F5FBFF"/>
                        </a:buClr>
                        <a:buSzPts val="1400"/>
                        <a:buFont typeface="Calibri"/>
                        <a:buNone/>
                      </a:pPr>
                      <a:r>
                        <a:rPr lang="en-US" sz="1100" dirty="0">
                          <a:solidFill>
                            <a:srgbClr val="F5FBFF"/>
                          </a:solidFill>
                        </a:rPr>
                        <a:t>Private space</a:t>
                      </a:r>
                      <a:endParaRPr sz="1100"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noFill/>
                      <a:prstDash val="solid"/>
                      <a:round/>
                      <a:headEnd type="none" w="sm" len="sm"/>
                      <a:tailEnd type="none" w="sm" len="sm"/>
                    </a:lnR>
                    <a:lnT w="1270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0"/>
                  </a:ext>
                </a:extLst>
              </a:tr>
              <a:tr h="328152">
                <a:tc>
                  <a:txBody>
                    <a:bodyPr/>
                    <a:lstStyle/>
                    <a:p>
                      <a:pPr marL="0" marR="0" lvl="0" indent="0" algn="l" rtl="0">
                        <a:spcBef>
                          <a:spcPts val="0"/>
                        </a:spcBef>
                        <a:spcAft>
                          <a:spcPts val="0"/>
                        </a:spcAft>
                        <a:buClr>
                          <a:schemeClr val="dk1"/>
                        </a:buClr>
                        <a:buSzPts val="1200"/>
                        <a:buFont typeface="Calibri"/>
                        <a:buNone/>
                      </a:pPr>
                      <a:r>
                        <a:rPr lang="en-US" sz="1000" b="1" dirty="0">
                          <a:solidFill>
                            <a:schemeClr val="dk1"/>
                          </a:solidFill>
                          <a:latin typeface="Calibri"/>
                          <a:ea typeface="Calibri"/>
                          <a:cs typeface="Calibri"/>
                          <a:sym typeface="Calibri"/>
                        </a:rPr>
                        <a:t>Public sector HIV services </a:t>
                      </a:r>
                      <a:endParaRPr sz="1000" dirty="0"/>
                    </a:p>
                  </a:txBody>
                  <a:tcPr marL="91450" marR="91450" marT="45725" marB="45725" anchor="ctr">
                    <a:lnL w="9525" cap="flat" cmpd="sng">
                      <a:noFill/>
                      <a:prstDash val="solid"/>
                      <a:round/>
                      <a:headEnd type="none" w="sm" len="sm"/>
                      <a:tailEnd type="none" w="sm" len="sm"/>
                    </a:lnL>
                    <a:lnR w="9525" cap="flat" cmpd="sng" algn="ctr">
                      <a:solidFill>
                        <a:schemeClr val="accent2"/>
                      </a:solidFill>
                      <a:prstDash val="solid"/>
                      <a:round/>
                      <a:headEnd type="none" w="med" len="med"/>
                      <a:tailEnd type="none" w="med" len="med"/>
                    </a:lnR>
                    <a:lnT w="9525" cap="flat" cmpd="sng" algn="ctr">
                      <a:noFill/>
                      <a:prstDash val="solid"/>
                      <a:round/>
                      <a:headEnd type="none" w="sm" len="sm"/>
                      <a:tailEnd type="none" w="sm" len="sm"/>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ea typeface="Calibri"/>
                          <a:cs typeface="Calibri"/>
                          <a:sym typeface="Calibri"/>
                        </a:rPr>
                        <a:t>Most frequent channel for HTS, at health facilities or mobile sites  </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sm" len="sm"/>
                      <a:tailEnd type="none" w="sm" len="sm"/>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marR="0" lvl="0" indent="-1714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lang="en-US" sz="1000" b="0" i="0" u="none" strike="noStrike" cap="none" dirty="0">
                          <a:solidFill>
                            <a:srgbClr val="595959"/>
                          </a:solidFill>
                          <a:latin typeface="Calibri"/>
                          <a:cs typeface="Calibri"/>
                          <a:sym typeface="Arial"/>
                        </a:rPr>
                        <a:t>Provision of a vaginally inserted product would be new, and stakeholders have raised questions about HCW comfort  </a:t>
                      </a: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sm" len="sm"/>
                      <a:tailEnd type="none" w="sm" len="sm"/>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tabLst/>
                      </a:pPr>
                      <a:r>
                        <a:rPr lang="en-US" sz="1000" b="0" i="0" u="none" strike="noStrike" cap="none" dirty="0">
                          <a:solidFill>
                            <a:srgbClr val="595959"/>
                          </a:solidFill>
                          <a:latin typeface="Calibri"/>
                          <a:ea typeface="Calibri"/>
                          <a:cs typeface="Calibri"/>
                          <a:sym typeface="Calibri"/>
                        </a:rPr>
                        <a:t>Services have private spaces </a:t>
                      </a:r>
                    </a:p>
                  </a:txBody>
                  <a:tcPr marL="91450" marR="91450" marT="45725" marB="45725" anchor="ctr">
                    <a:lnL w="9525" cap="flat" cmpd="sng" algn="ctr">
                      <a:solidFill>
                        <a:schemeClr val="accent2"/>
                      </a:solidFill>
                      <a:prstDash val="solid"/>
                      <a:round/>
                      <a:headEnd type="none" w="med" len="med"/>
                      <a:tailEnd type="none" w="med" len="med"/>
                    </a:lnL>
                    <a:lnR w="9525" cap="flat" cmpd="sng">
                      <a:noFill/>
                      <a:prstDash val="solid"/>
                      <a:round/>
                      <a:headEnd type="none" w="sm" len="sm"/>
                      <a:tailEnd type="none" w="sm" len="sm"/>
                    </a:lnR>
                    <a:lnT w="9525" cap="flat" cmpd="sng" algn="ctr">
                      <a:noFill/>
                      <a:prstDash val="solid"/>
                      <a:round/>
                      <a:headEnd type="none" w="sm" len="sm"/>
                      <a:tailEnd type="none" w="sm" len="sm"/>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454361">
                <a:tc>
                  <a:txBody>
                    <a:bodyPr/>
                    <a:lstStyle/>
                    <a:p>
                      <a:pPr marL="0" marR="0" lvl="0" indent="0" algn="l" rtl="0">
                        <a:spcBef>
                          <a:spcPts val="0"/>
                        </a:spcBef>
                        <a:spcAft>
                          <a:spcPts val="0"/>
                        </a:spcAft>
                        <a:buClr>
                          <a:schemeClr val="dk1"/>
                        </a:buClr>
                        <a:buSzPts val="1200"/>
                        <a:buFont typeface="Calibri"/>
                        <a:buNone/>
                      </a:pPr>
                      <a:r>
                        <a:rPr lang="en-US" sz="1000" b="1">
                          <a:solidFill>
                            <a:schemeClr val="dk1"/>
                          </a:solidFill>
                          <a:latin typeface="Calibri"/>
                          <a:ea typeface="Calibri"/>
                          <a:cs typeface="Calibri"/>
                          <a:sym typeface="Calibri"/>
                        </a:rPr>
                        <a:t>Public sector FP services</a:t>
                      </a:r>
                      <a:endParaRPr sz="1000"/>
                    </a:p>
                  </a:txBody>
                  <a:tcPr marL="91450" marR="91450" marT="45725" marB="45725" anchor="ctr">
                    <a:lnL w="9525" cap="flat" cmpd="sng">
                      <a:noFill/>
                      <a:prstDash val="solid"/>
                      <a:round/>
                      <a:headEnd type="none" w="sm" len="sm"/>
                      <a:tailEnd type="none" w="sm" len="sm"/>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lang="en-US" sz="1000" b="0" i="0" u="none" strike="noStrike" cap="none" dirty="0">
                          <a:solidFill>
                            <a:srgbClr val="595959"/>
                          </a:solidFill>
                          <a:latin typeface="Calibri"/>
                          <a:cs typeface="Calibri"/>
                          <a:sym typeface="Arial"/>
                        </a:rPr>
                        <a:t>FP clinics account for a small percentage of HIV testing </a:t>
                      </a:r>
                    </a:p>
                    <a:p>
                      <a:pPr marL="171450" marR="0" lvl="0" indent="-1714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lang="en-US" sz="1000" b="0" i="0" u="none" strike="noStrike" cap="none" dirty="0">
                          <a:solidFill>
                            <a:srgbClr val="595959"/>
                          </a:solidFill>
                          <a:latin typeface="Calibri"/>
                          <a:cs typeface="Calibri"/>
                          <a:sym typeface="Arial"/>
                        </a:rPr>
                        <a:t>Studies suggest that ~50% of FP clinics regularly perform HIV tests for clients  </a:t>
                      </a: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rowSpan="2">
                  <a:txBody>
                    <a:bodyPr/>
                    <a:lstStyle/>
                    <a:p>
                      <a:pPr marL="171450" marR="0" lvl="0" indent="-1714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lang="en-US" sz="1000" b="0" i="0" u="none" strike="noStrike" cap="none" dirty="0">
                          <a:solidFill>
                            <a:srgbClr val="595959"/>
                          </a:solidFill>
                          <a:latin typeface="Calibri"/>
                          <a:cs typeface="Calibri"/>
                          <a:sym typeface="Arial"/>
                        </a:rPr>
                        <a:t>Provision of the ring aligns well to provision of FP services and FP providers will have experience with vaginally-inserted products</a:t>
                      </a:r>
                    </a:p>
                    <a:p>
                      <a:pPr marL="171450" marR="0" lvl="0" indent="-1714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lang="en-US" sz="1000" dirty="0">
                          <a:solidFill>
                            <a:srgbClr val="595959"/>
                          </a:solidFill>
                          <a:latin typeface="Calibri"/>
                          <a:cs typeface="Calibri"/>
                          <a:sym typeface="Calibri"/>
                        </a:rPr>
                        <a:t>Previous experience (e.g., in the </a:t>
                      </a:r>
                      <a:r>
                        <a:rPr lang="en-US" sz="1000" dirty="0" err="1">
                          <a:solidFill>
                            <a:srgbClr val="595959"/>
                          </a:solidFill>
                          <a:latin typeface="Calibri"/>
                          <a:cs typeface="Calibri"/>
                          <a:sym typeface="Calibri"/>
                        </a:rPr>
                        <a:t>PrIYA</a:t>
                      </a:r>
                      <a:r>
                        <a:rPr lang="en-US" sz="1000" dirty="0">
                          <a:solidFill>
                            <a:srgbClr val="595959"/>
                          </a:solidFill>
                          <a:latin typeface="Calibri"/>
                          <a:cs typeface="Calibri"/>
                          <a:sym typeface="Calibri"/>
                        </a:rPr>
                        <a:t> Project) demonstrate the effective delivery and uptake </a:t>
                      </a:r>
                      <a:r>
                        <a:rPr lang="en-US" sz="1000" b="0" i="0" u="none" strike="noStrike" cap="none" dirty="0">
                          <a:solidFill>
                            <a:srgbClr val="595959"/>
                          </a:solidFill>
                          <a:latin typeface="Calibri"/>
                          <a:cs typeface="Calibri"/>
                          <a:sym typeface="Calibri"/>
                        </a:rPr>
                        <a:t>of oral PrEP at ANC and PNC </a:t>
                      </a:r>
                      <a:r>
                        <a:rPr lang="en-US" sz="1000" dirty="0">
                          <a:solidFill>
                            <a:srgbClr val="595959"/>
                          </a:solidFill>
                          <a:latin typeface="Calibri"/>
                          <a:cs typeface="Calibri"/>
                          <a:sym typeface="Calibri"/>
                        </a:rPr>
                        <a:t>services via a dedicated PrEP nurse in FP/MCH clinics </a:t>
                      </a:r>
                      <a:endParaRPr lang="en-US" sz="1000" dirty="0"/>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marR="0" lvl="0" indent="-1714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lang="en-US" sz="1000" b="0" i="0" u="none" strike="noStrike" cap="none" dirty="0">
                          <a:solidFill>
                            <a:srgbClr val="595959"/>
                          </a:solidFill>
                          <a:latin typeface="Calibri"/>
                          <a:ea typeface="Calibri"/>
                          <a:cs typeface="Calibri"/>
                          <a:sym typeface="Calibri"/>
                        </a:rPr>
                        <a:t>Services have private spaces </a:t>
                      </a:r>
                    </a:p>
                  </a:txBody>
                  <a:tcPr marL="91450" marR="91450" marT="45725" marB="45725" anchor="ctr">
                    <a:lnL w="9525" cap="flat" cmpd="sng" algn="ctr">
                      <a:solidFill>
                        <a:schemeClr val="accent2"/>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454361">
                <a:tc>
                  <a:txBody>
                    <a:bodyPr/>
                    <a:lstStyle/>
                    <a:p>
                      <a:pPr marL="0" marR="0" lvl="0" indent="0" algn="l" rtl="0">
                        <a:spcBef>
                          <a:spcPts val="0"/>
                        </a:spcBef>
                        <a:spcAft>
                          <a:spcPts val="0"/>
                        </a:spcAft>
                        <a:buClr>
                          <a:schemeClr val="dk1"/>
                        </a:buClr>
                        <a:buSzPts val="1200"/>
                        <a:buFont typeface="Calibri"/>
                        <a:buNone/>
                      </a:pPr>
                      <a:r>
                        <a:rPr lang="en-US" sz="1000" b="1" dirty="0">
                          <a:solidFill>
                            <a:schemeClr val="dk1"/>
                          </a:solidFill>
                          <a:latin typeface="Calibri"/>
                          <a:ea typeface="Calibri"/>
                          <a:cs typeface="Calibri"/>
                          <a:sym typeface="Calibri"/>
                        </a:rPr>
                        <a:t>MCH services</a:t>
                      </a:r>
                      <a:endParaRPr sz="1000" b="1" dirty="0">
                        <a:solidFill>
                          <a:schemeClr val="dk1"/>
                        </a:solidFill>
                        <a:latin typeface="Calibri"/>
                        <a:ea typeface="Calibri"/>
                        <a:cs typeface="Calibri"/>
                        <a:sym typeface="Calibri"/>
                      </a:endParaRPr>
                    </a:p>
                  </a:txBody>
                  <a:tcPr marL="91450" marR="91450" marT="45725" marB="45725" anchor="ctr">
                    <a:lnL w="9525" cap="flat" cmpd="sng">
                      <a:noFill/>
                      <a:prstDash val="solid"/>
                      <a:round/>
                      <a:headEnd type="none" w="sm" len="sm"/>
                      <a:tailEnd type="none" w="sm" len="sm"/>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Over 90% of women who have given birth in the past 5 years received an HIV test at an ANC visit</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vMerge="1">
                  <a:txBody>
                    <a:bodyPr/>
                    <a:lstStyle/>
                    <a:p>
                      <a:pPr marL="171450" marR="0" lvl="0" indent="-1714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lang="en-US" sz="1000" dirty="0">
                          <a:solidFill>
                            <a:srgbClr val="595959"/>
                          </a:solidFill>
                          <a:latin typeface="Calibri"/>
                          <a:cs typeface="Calibri"/>
                          <a:sym typeface="Calibri"/>
                        </a:rPr>
                        <a:t>Previous experience (e.g., in the </a:t>
                      </a:r>
                      <a:r>
                        <a:rPr lang="en-US" sz="1000" dirty="0" err="1">
                          <a:solidFill>
                            <a:srgbClr val="595959"/>
                          </a:solidFill>
                          <a:latin typeface="Calibri"/>
                          <a:cs typeface="Calibri"/>
                          <a:sym typeface="Calibri"/>
                        </a:rPr>
                        <a:t>PrIYA</a:t>
                      </a:r>
                      <a:r>
                        <a:rPr lang="en-US" sz="1000" dirty="0">
                          <a:solidFill>
                            <a:srgbClr val="595959"/>
                          </a:solidFill>
                          <a:latin typeface="Calibri"/>
                          <a:cs typeface="Calibri"/>
                          <a:sym typeface="Calibri"/>
                        </a:rPr>
                        <a:t> Project) demonstrate the effective delivery and uptake of oral PrEP at antenatal care and postnatal care services via a dedicated PrEP nurse in FP/MCH clinics </a:t>
                      </a:r>
                      <a:endParaRPr lang="en-US" sz="1000" dirty="0"/>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marR="0" lvl="0" indent="-1714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lang="en-US" sz="1000" b="0" i="0" u="none" strike="noStrike" cap="none" dirty="0">
                          <a:solidFill>
                            <a:srgbClr val="595959"/>
                          </a:solidFill>
                          <a:latin typeface="Calibri"/>
                          <a:ea typeface="Calibri"/>
                          <a:cs typeface="Calibri"/>
                          <a:sym typeface="Calibri"/>
                        </a:rPr>
                        <a:t>Services have private spaces </a:t>
                      </a:r>
                    </a:p>
                  </a:txBody>
                  <a:tcPr marL="91450" marR="91450" marT="45725" marB="45725" anchor="ctr">
                    <a:lnL w="9525" cap="flat" cmpd="sng" algn="ctr">
                      <a:solidFill>
                        <a:schemeClr val="accent2"/>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328152">
                <a:tc>
                  <a: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000" b="1" dirty="0">
                          <a:solidFill>
                            <a:schemeClr val="dk1"/>
                          </a:solidFill>
                          <a:latin typeface="Calibri"/>
                          <a:ea typeface="Calibri"/>
                          <a:cs typeface="Calibri"/>
                          <a:sym typeface="Calibri"/>
                        </a:rPr>
                        <a:t>Workplace and school-based </a:t>
                      </a:r>
                    </a:p>
                  </a:txBody>
                  <a:tcPr marL="91450" marR="91450" marT="45725" marB="45725" anchor="ctr">
                    <a:lnL w="9525" cap="flat" cmpd="sng">
                      <a:noFill/>
                      <a:prstDash val="solid"/>
                      <a:round/>
                      <a:headEnd type="none" w="sm" len="sm"/>
                      <a:tailEnd type="none" w="sm" len="sm"/>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Programs are primarily focused on HIV testing and counseling </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ea typeface="Calibri"/>
                          <a:cs typeface="Calibri"/>
                          <a:sym typeface="Calibri"/>
                        </a:rPr>
                        <a:t>School-based programs do provide HIV treatment and FP services and would be well-positioned to provide the ring</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tabLst/>
                      </a:pPr>
                      <a:r>
                        <a:rPr lang="en-US" sz="1000" b="0" i="0" u="none" strike="noStrike" cap="none" dirty="0">
                          <a:solidFill>
                            <a:srgbClr val="595959"/>
                          </a:solidFill>
                          <a:latin typeface="Calibri"/>
                          <a:cs typeface="Calibri"/>
                          <a:sym typeface="Arial"/>
                        </a:rPr>
                        <a:t>School-based services have private spaces</a:t>
                      </a:r>
                    </a:p>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tabLst/>
                      </a:pPr>
                      <a:r>
                        <a:rPr lang="en-US" sz="1000" b="0" i="0" u="none" strike="noStrike" cap="none" dirty="0">
                          <a:solidFill>
                            <a:srgbClr val="595959"/>
                          </a:solidFill>
                          <a:latin typeface="Calibri"/>
                          <a:cs typeface="Calibri"/>
                          <a:sym typeface="Arial"/>
                        </a:rPr>
                        <a:t>Workplace programs only have semi-private spaces </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accent2"/>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716616767"/>
                  </a:ext>
                </a:extLst>
              </a:tr>
              <a:tr h="454361">
                <a:tc>
                  <a:txBody>
                    <a:bodyPr/>
                    <a:lstStyle/>
                    <a:p>
                      <a:pPr marL="0" marR="0" lvl="0" indent="0" algn="l" rtl="0">
                        <a:spcBef>
                          <a:spcPts val="0"/>
                        </a:spcBef>
                        <a:spcAft>
                          <a:spcPts val="0"/>
                        </a:spcAft>
                        <a:buClr>
                          <a:schemeClr val="dk1"/>
                        </a:buClr>
                        <a:buSzPts val="1200"/>
                        <a:buFont typeface="Calibri"/>
                        <a:buNone/>
                      </a:pPr>
                      <a:r>
                        <a:rPr lang="en-US" sz="1000" b="1" dirty="0"/>
                        <a:t>Commercial</a:t>
                      </a:r>
                      <a:r>
                        <a:rPr lang="en-US" sz="1000" b="1" dirty="0">
                          <a:solidFill>
                            <a:schemeClr val="dk1"/>
                          </a:solidFill>
                        </a:rPr>
                        <a:t> healthcare</a:t>
                      </a:r>
                      <a:endParaRPr sz="1000" b="1" dirty="0">
                        <a:solidFill>
                          <a:schemeClr val="dk1"/>
                        </a:solidFill>
                      </a:endParaRPr>
                    </a:p>
                  </a:txBody>
                  <a:tcPr marL="91450" marR="91450" marT="45725" marB="45725" anchor="ctr">
                    <a:lnL w="9525" cap="flat" cmpd="sng">
                      <a:noFill/>
                      <a:prstDash val="solid"/>
                      <a:round/>
                      <a:headEnd type="none" w="sm" len="sm"/>
                      <a:tailEnd type="none" w="sm" len="sm"/>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50% of all commercial providers provide HIV testing services  </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While commercial providers have significant availability, they typically do not invest in training on new HIV prevention methods or best practices for adolescent-friendly service delivery</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tabLst/>
                      </a:pPr>
                      <a:r>
                        <a:rPr lang="en-US" sz="1000" b="0" i="0" u="none" strike="noStrike" cap="none" dirty="0">
                          <a:solidFill>
                            <a:srgbClr val="595959"/>
                          </a:solidFill>
                          <a:latin typeface="Calibri"/>
                          <a:cs typeface="Calibri"/>
                          <a:sym typeface="Arial"/>
                        </a:rPr>
                        <a:t>Women feel comfortable accessing HIV testing services due to perceived confidentiality</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accent2"/>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984570986"/>
                  </a:ext>
                </a:extLst>
              </a:tr>
              <a:tr h="706779">
                <a:tc>
                  <a:txBody>
                    <a:bodyPr/>
                    <a:lstStyle/>
                    <a:p>
                      <a:pPr marL="0" marR="0" lvl="0" indent="0" algn="l" rtl="0">
                        <a:spcBef>
                          <a:spcPts val="0"/>
                        </a:spcBef>
                        <a:spcAft>
                          <a:spcPts val="0"/>
                        </a:spcAft>
                        <a:buClr>
                          <a:schemeClr val="dk1"/>
                        </a:buClr>
                        <a:buSzPts val="1200"/>
                        <a:buFont typeface="Calibri"/>
                        <a:buNone/>
                      </a:pPr>
                      <a:r>
                        <a:rPr lang="en-US" sz="1000" b="1" dirty="0">
                          <a:solidFill>
                            <a:schemeClr val="dk1"/>
                          </a:solidFill>
                          <a:latin typeface="Calibri"/>
                          <a:ea typeface="Calibri"/>
                          <a:cs typeface="Calibri"/>
                          <a:sym typeface="Calibri"/>
                        </a:rPr>
                        <a:t>Pharmacies</a:t>
                      </a:r>
                      <a:endParaRPr sz="1000" b="1" dirty="0">
                        <a:solidFill>
                          <a:schemeClr val="dk1"/>
                        </a:solidFill>
                        <a:latin typeface="Calibri"/>
                        <a:ea typeface="Calibri"/>
                        <a:cs typeface="Calibri"/>
                        <a:sym typeface="Calibri"/>
                      </a:endParaRPr>
                    </a:p>
                  </a:txBody>
                  <a:tcPr marL="91450" marR="91450" marT="45725" marB="45725" anchor="ctr">
                    <a:lnL w="9525" cap="flat" cmpd="sng">
                      <a:noFill/>
                      <a:prstDash val="solid"/>
                      <a:round/>
                      <a:headEnd type="none" w="sm" len="sm"/>
                      <a:tailEnd type="none" w="sm" len="sm"/>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Most do not provide HIV testing on-site, but some do offer HIV self-test kits </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ea typeface="Calibri"/>
                          <a:cs typeface="Calibri"/>
                          <a:sym typeface="Calibri"/>
                        </a:rPr>
                        <a:t>With training, drug shop operators and pharmacists can offer counseling on FP methods and refer clients for services</a:t>
                      </a:r>
                      <a:endParaRPr sz="1000" b="0" i="0" u="none" strike="noStrike" cap="none" dirty="0">
                        <a:solidFill>
                          <a:srgbClr val="595959"/>
                        </a:solidFill>
                        <a:latin typeface="Calibri"/>
                        <a:cs typeface="Calibri"/>
                        <a:sym typeface="Arial"/>
                      </a:endParaRPr>
                    </a:p>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ea typeface="Calibri"/>
                          <a:cs typeface="Calibri"/>
                          <a:sym typeface="Calibri"/>
                        </a:rPr>
                        <a:t>Can provide refills but </a:t>
                      </a:r>
                      <a:r>
                        <a:rPr lang="en-US" sz="1000" b="0" i="0" u="none" strike="noStrike" cap="none" dirty="0">
                          <a:solidFill>
                            <a:srgbClr val="595959"/>
                          </a:solidFill>
                          <a:latin typeface="Calibri"/>
                          <a:cs typeface="Calibri"/>
                          <a:sym typeface="Arial"/>
                        </a:rPr>
                        <a:t>lack of patient follow up support</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tabLst/>
                      </a:pPr>
                      <a:r>
                        <a:rPr lang="en-US" sz="1000" b="0" i="0" u="none" strike="noStrike" cap="none" dirty="0">
                          <a:solidFill>
                            <a:srgbClr val="595959"/>
                          </a:solidFill>
                          <a:latin typeface="Calibri"/>
                          <a:ea typeface="Calibri"/>
                          <a:cs typeface="Calibri"/>
                          <a:sym typeface="Calibri"/>
                        </a:rPr>
                        <a:t>About 250 of ~5K registered pharmacies have private consultation rooms</a:t>
                      </a:r>
                    </a:p>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tabLst/>
                      </a:pPr>
                      <a:r>
                        <a:rPr lang="en-US" sz="1000" b="0" i="0" u="none" strike="noStrike" cap="none" dirty="0">
                          <a:solidFill>
                            <a:srgbClr val="595959"/>
                          </a:solidFill>
                          <a:latin typeface="Calibri"/>
                          <a:cs typeface="Calibri"/>
                          <a:sym typeface="Calibri"/>
                        </a:rPr>
                        <a:t>Demonstrations and/or initiation information for other products provided with the package (e.g., in a booklet with links to a website or videos)</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accent2"/>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92406753"/>
                  </a:ext>
                </a:extLst>
              </a:tr>
              <a:tr h="706779">
                <a:tc>
                  <a:txBody>
                    <a:bodyPr/>
                    <a:lstStyle/>
                    <a:p>
                      <a:pPr marL="0" marR="0" lvl="0" indent="0" algn="l" rtl="0">
                        <a:spcBef>
                          <a:spcPts val="0"/>
                        </a:spcBef>
                        <a:spcAft>
                          <a:spcPts val="0"/>
                        </a:spcAft>
                        <a:buClr>
                          <a:schemeClr val="dk1"/>
                        </a:buClr>
                        <a:buSzPts val="1200"/>
                        <a:buFont typeface="Calibri"/>
                        <a:buNone/>
                      </a:pPr>
                      <a:r>
                        <a:rPr lang="en-US" sz="1000" b="1" dirty="0">
                          <a:solidFill>
                            <a:schemeClr val="dk1"/>
                          </a:solidFill>
                        </a:rPr>
                        <a:t>NGO clinics / social franchises</a:t>
                      </a:r>
                      <a:endParaRPr sz="1000" b="1" dirty="0">
                        <a:solidFill>
                          <a:schemeClr val="dk1"/>
                        </a:solidFill>
                      </a:endParaRPr>
                    </a:p>
                  </a:txBody>
                  <a:tcPr marL="91450" marR="91450" marT="45725" marB="45725" anchor="ctr">
                    <a:lnL w="9525" cap="flat" cmpd="sng">
                      <a:noFill/>
                      <a:prstDash val="solid"/>
                      <a:round/>
                      <a:headEnd type="none" w="sm" len="sm"/>
                      <a:tailEnd type="none" w="sm" len="sm"/>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Significant experience and expertise in providing HTS on-site (for example, PSK </a:t>
                      </a:r>
                      <a:r>
                        <a:rPr lang="en-US" sz="1000" b="0" i="0" u="none" strike="noStrike" cap="none" dirty="0" err="1">
                          <a:solidFill>
                            <a:srgbClr val="595959"/>
                          </a:solidFill>
                          <a:latin typeface="Calibri"/>
                          <a:cs typeface="Calibri"/>
                          <a:sym typeface="Arial"/>
                        </a:rPr>
                        <a:t>Tunza</a:t>
                      </a:r>
                      <a:r>
                        <a:rPr lang="en-US" sz="1000" b="0" i="0" u="none" strike="noStrike" cap="none" dirty="0">
                          <a:solidFill>
                            <a:srgbClr val="595959"/>
                          </a:solidFill>
                          <a:latin typeface="Calibri"/>
                          <a:cs typeface="Calibri"/>
                          <a:sym typeface="Arial"/>
                        </a:rPr>
                        <a:t> conducts &gt; 100k HIV tests/year)</a:t>
                      </a:r>
                      <a:endParaRPr sz="1000" b="0" i="0" u="none" strike="noStrike" cap="none" dirty="0">
                        <a:solidFill>
                          <a:srgbClr val="595959"/>
                        </a:solidFill>
                        <a:latin typeface="Calibri"/>
                        <a:cs typeface="Calibri"/>
                        <a:sym typeface="Arial"/>
                      </a:endParaRPr>
                    </a:p>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Strong expertise in integrating HIV testing and FP services for women and girls </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Have HCWs on-site that could prescribe the ring and support adherence, with strong expertise in providing services to women and girls</a:t>
                      </a:r>
                      <a:endParaRPr sz="1000" b="0" i="0" u="none" strike="noStrike" cap="none" dirty="0">
                        <a:solidFill>
                          <a:srgbClr val="595959"/>
                        </a:solidFill>
                        <a:latin typeface="Calibri"/>
                        <a:cs typeface="Calibri"/>
                        <a:sym typeface="Arial"/>
                      </a:endParaRPr>
                    </a:p>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Advanced patient tracking systems support strong follow-up and referral for testing/monitoring</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marR="0" lvl="0" indent="-1714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lang="en-US" sz="1000" b="0" i="0" u="none" strike="noStrike" cap="none" dirty="0">
                          <a:solidFill>
                            <a:srgbClr val="595959"/>
                          </a:solidFill>
                          <a:latin typeface="Calibri"/>
                          <a:ea typeface="Calibri"/>
                          <a:cs typeface="Calibri"/>
                          <a:sym typeface="Calibri"/>
                        </a:rPr>
                        <a:t>Investment in privacy, facilities support observation of guidelines </a:t>
                      </a:r>
                    </a:p>
                  </a:txBody>
                  <a:tcPr marL="91450" marR="91450" marT="45725" marB="45725" anchor="ctr">
                    <a:lnL w="9525" cap="flat" cmpd="sng" algn="ctr">
                      <a:solidFill>
                        <a:schemeClr val="accent2"/>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29547739"/>
                  </a:ext>
                </a:extLst>
              </a:tr>
              <a:tr h="580570">
                <a:tc>
                  <a:txBody>
                    <a:bodyPr/>
                    <a:lstStyle/>
                    <a:p>
                      <a:pPr marL="0" marR="0" lvl="0" indent="0" algn="l" rtl="0">
                        <a:spcBef>
                          <a:spcPts val="0"/>
                        </a:spcBef>
                        <a:spcAft>
                          <a:spcPts val="0"/>
                        </a:spcAft>
                        <a:buClr>
                          <a:schemeClr val="dk1"/>
                        </a:buClr>
                        <a:buSzPts val="1200"/>
                        <a:buFont typeface="Calibri"/>
                        <a:buNone/>
                      </a:pPr>
                      <a:r>
                        <a:rPr lang="en-US" sz="1000" b="1" dirty="0"/>
                        <a:t>FBOs</a:t>
                      </a:r>
                      <a:endParaRPr sz="1000" b="1" dirty="0">
                        <a:solidFill>
                          <a:schemeClr val="dk1"/>
                        </a:solidFill>
                        <a:latin typeface="Calibri"/>
                        <a:ea typeface="Calibri"/>
                        <a:cs typeface="Calibri"/>
                        <a:sym typeface="Calibri"/>
                      </a:endParaRPr>
                    </a:p>
                  </a:txBody>
                  <a:tcPr marL="91450" marR="91450" marT="45725" marB="45725" anchor="ctr">
                    <a:lnL w="9525" cap="flat" cmpd="sng">
                      <a:noFill/>
                      <a:prstDash val="solid"/>
                      <a:round/>
                      <a:headEnd type="none" w="sm" len="sm"/>
                      <a:tailEnd type="none" w="sm" len="sm"/>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Recent expansion of HTS</a:t>
                      </a:r>
                      <a:endParaRPr sz="1000" b="0" i="0" u="none" strike="noStrike" cap="none" dirty="0">
                        <a:solidFill>
                          <a:srgbClr val="595959"/>
                        </a:solidFill>
                        <a:latin typeface="Calibri"/>
                        <a:cs typeface="Calibri"/>
                        <a:sym typeface="Arial"/>
                      </a:endParaRPr>
                    </a:p>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Five-year (2011-2016) CDC and PEPFAR funded scale-up of HIV services among Kenyan FBOs led to a 4x increase in HIV testing, reaching ~3 million people in 5 years</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Limited capacity to prescribe the ring/monitor adherence </a:t>
                      </a:r>
                    </a:p>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ea typeface="Calibri"/>
                          <a:cs typeface="Calibri"/>
                          <a:sym typeface="Arial"/>
                        </a:rPr>
                        <a:t>Sense of stigma and judgment from health care providers is a challenge for SRH services</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tabLst/>
                      </a:pPr>
                      <a:r>
                        <a:rPr lang="en-US" sz="1000" b="0" i="0" u="none" strike="noStrike" cap="none" dirty="0">
                          <a:solidFill>
                            <a:srgbClr val="595959"/>
                          </a:solidFill>
                          <a:latin typeface="Calibri"/>
                          <a:ea typeface="Calibri"/>
                          <a:cs typeface="Calibri"/>
                          <a:sym typeface="Calibri"/>
                        </a:rPr>
                        <a:t>Appointments are held in a private or semi-private space</a:t>
                      </a:r>
                    </a:p>
                  </a:txBody>
                  <a:tcPr marL="91450" marR="91450" marT="45725" marB="45725" anchor="ctr">
                    <a:lnL w="9525" cap="flat" cmpd="sng" algn="ctr">
                      <a:solidFill>
                        <a:schemeClr val="accent2"/>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r h="328152">
                <a:tc>
                  <a:txBody>
                    <a:bodyPr/>
                    <a:lstStyle/>
                    <a:p>
                      <a:pPr marL="0" marR="0" lvl="0" indent="0" algn="l" rtl="0">
                        <a:spcBef>
                          <a:spcPts val="0"/>
                        </a:spcBef>
                        <a:spcAft>
                          <a:spcPts val="0"/>
                        </a:spcAft>
                        <a:buClr>
                          <a:schemeClr val="dk1"/>
                        </a:buClr>
                        <a:buSzPts val="1200"/>
                        <a:buFont typeface="Calibri"/>
                        <a:buNone/>
                      </a:pPr>
                      <a:r>
                        <a:rPr lang="en-US" sz="1000" b="1" dirty="0">
                          <a:solidFill>
                            <a:schemeClr val="dk1"/>
                          </a:solidFill>
                        </a:rPr>
                        <a:t>NGO programs for AGYW</a:t>
                      </a:r>
                    </a:p>
                  </a:txBody>
                  <a:tcPr marL="91450" marR="91450" marT="45725" marB="45725" anchor="ctr">
                    <a:lnL w="9525" cap="flat" cmpd="sng">
                      <a:noFill/>
                      <a:prstDash val="solid"/>
                      <a:round/>
                      <a:headEnd type="none" w="sm" len="sm"/>
                      <a:tailEnd type="none" w="sm" len="sm"/>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These programs are designed to offer comprehensive SRH services, including HIV testing </a:t>
                      </a:r>
                      <a:endParaRPr lang="en-US"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rgbClr val="595959"/>
                          </a:solidFill>
                          <a:latin typeface="Calibri"/>
                          <a:cs typeface="Calibri"/>
                          <a:sym typeface="Arial"/>
                        </a:rPr>
                        <a:t>Well trained HCWs, specifically to support judgment-free SRH services for AGYW</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171450" marR="0" lvl="0" indent="-1714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lang="en-US" sz="1000" b="0" i="0" u="none" strike="noStrike" cap="none" dirty="0">
                          <a:solidFill>
                            <a:srgbClr val="595959"/>
                          </a:solidFill>
                          <a:latin typeface="Calibri"/>
                          <a:ea typeface="Calibri"/>
                          <a:cs typeface="Calibri"/>
                          <a:sym typeface="Calibri"/>
                        </a:rPr>
                        <a:t>Services have private spaces </a:t>
                      </a:r>
                    </a:p>
                  </a:txBody>
                  <a:tcPr marL="91450" marR="91450" marT="45725" marB="45725" anchor="ctr">
                    <a:lnL w="9525" cap="flat" cmpd="sng" algn="ctr">
                      <a:solidFill>
                        <a:schemeClr val="accent2"/>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accent2"/>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8"/>
                  </a:ext>
                </a:extLst>
              </a:tr>
            </a:tbl>
          </a:graphicData>
        </a:graphic>
      </p:graphicFrame>
      <p:sp>
        <p:nvSpPr>
          <p:cNvPr id="5" name="Google Shape;280;p25">
            <a:extLst>
              <a:ext uri="{FF2B5EF4-FFF2-40B4-BE49-F238E27FC236}">
                <a16:creationId xmlns:a16="http://schemas.microsoft.com/office/drawing/2014/main" id="{1287009B-C1EC-3D4B-9323-022314FF6B4F}"/>
              </a:ext>
            </a:extLst>
          </p:cNvPr>
          <p:cNvSpPr/>
          <p:nvPr/>
        </p:nvSpPr>
        <p:spPr>
          <a:xfrm>
            <a:off x="10178529" y="99332"/>
            <a:ext cx="1884218" cy="33250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Delivery Channels</a:t>
            </a:r>
            <a:endParaRPr dirty="0"/>
          </a:p>
        </p:txBody>
      </p:sp>
      <p:sp>
        <p:nvSpPr>
          <p:cNvPr id="6" name="Google Shape;270;p25">
            <a:extLst>
              <a:ext uri="{FF2B5EF4-FFF2-40B4-BE49-F238E27FC236}">
                <a16:creationId xmlns:a16="http://schemas.microsoft.com/office/drawing/2014/main" id="{708B473C-BD57-C34D-8F57-CA89F925CAB3}"/>
              </a:ext>
            </a:extLst>
          </p:cNvPr>
          <p:cNvSpPr/>
          <p:nvPr/>
        </p:nvSpPr>
        <p:spPr>
          <a:xfrm>
            <a:off x="427880" y="349376"/>
            <a:ext cx="457200" cy="457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rgbClr val="FFFFFF"/>
                </a:solidFill>
                <a:latin typeface="Calibri"/>
                <a:ea typeface="Calibri"/>
                <a:cs typeface="Calibri"/>
                <a:sym typeface="Calibri"/>
              </a:rPr>
              <a:t>2</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805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8"/>
          <p:cNvSpPr txBox="1">
            <a:spLocks noGrp="1"/>
          </p:cNvSpPr>
          <p:nvPr>
            <p:ph type="title"/>
          </p:nvPr>
        </p:nvSpPr>
        <p:spPr>
          <a:xfrm>
            <a:off x="335280" y="213590"/>
            <a:ext cx="11483094"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Arial"/>
              <a:buNone/>
            </a:pPr>
            <a:r>
              <a:rPr lang="en-US" dirty="0"/>
              <a:t>Prioritizing delivery channels for the ring</a:t>
            </a:r>
            <a:endParaRPr dirty="0"/>
          </a:p>
        </p:txBody>
      </p:sp>
      <p:sp>
        <p:nvSpPr>
          <p:cNvPr id="302" name="Google Shape;302;p28"/>
          <p:cNvSpPr/>
          <p:nvPr/>
        </p:nvSpPr>
        <p:spPr>
          <a:xfrm>
            <a:off x="10178529" y="99332"/>
            <a:ext cx="1884218" cy="33250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Delivery Channel</a:t>
            </a:r>
            <a:r>
              <a:rPr lang="en-US" dirty="0">
                <a:solidFill>
                  <a:srgbClr val="434343"/>
                </a:solidFill>
                <a:latin typeface="Calibri"/>
                <a:ea typeface="Calibri"/>
                <a:cs typeface="Calibri"/>
                <a:sym typeface="Calibri"/>
              </a:rPr>
              <a:t>s</a:t>
            </a:r>
            <a:endParaRPr dirty="0">
              <a:solidFill>
                <a:srgbClr val="434343"/>
              </a:solidFill>
            </a:endParaRPr>
          </a:p>
        </p:txBody>
      </p:sp>
      <p:graphicFrame>
        <p:nvGraphicFramePr>
          <p:cNvPr id="303" name="Google Shape;303;p28"/>
          <p:cNvGraphicFramePr/>
          <p:nvPr>
            <p:extLst>
              <p:ext uri="{D42A27DB-BD31-4B8C-83A1-F6EECF244321}">
                <p14:modId xmlns:p14="http://schemas.microsoft.com/office/powerpoint/2010/main" val="3728949678"/>
              </p:ext>
            </p:extLst>
          </p:nvPr>
        </p:nvGraphicFramePr>
        <p:xfrm>
          <a:off x="3670758" y="1788065"/>
          <a:ext cx="8128000" cy="4225950"/>
        </p:xfrm>
        <a:graphic>
          <a:graphicData uri="http://schemas.openxmlformats.org/drawingml/2006/table">
            <a:tbl>
              <a:tblPr firstRow="1" bandRow="1">
                <a:noFill/>
                <a:tableStyleId>{F99478E0-72AD-47CC-82B4-B543CD30A48B}</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2112975">
                <a:tc>
                  <a:txBody>
                    <a:bodyPr/>
                    <a:lstStyle/>
                    <a:p>
                      <a:pPr marL="0" marR="0" lvl="0" indent="0" algn="l" rtl="0">
                        <a:spcBef>
                          <a:spcPts val="0"/>
                        </a:spcBef>
                        <a:spcAft>
                          <a:spcPts val="0"/>
                        </a:spcAft>
                        <a:buNone/>
                      </a:pPr>
                      <a:r>
                        <a:rPr lang="en-US" sz="1800" b="0" dirty="0">
                          <a:solidFill>
                            <a:schemeClr val="dk2"/>
                          </a:solidFill>
                        </a:rPr>
                        <a:t>High access, low capacity</a:t>
                      </a:r>
                      <a:endParaRPr dirty="0"/>
                    </a:p>
                    <a:p>
                      <a:pPr marL="0" marR="0" lvl="0" indent="0" algn="l" rtl="0">
                        <a:spcBef>
                          <a:spcPts val="0"/>
                        </a:spcBef>
                        <a:spcAft>
                          <a:spcPts val="0"/>
                        </a:spcAft>
                        <a:buNone/>
                      </a:pPr>
                      <a:r>
                        <a:rPr lang="en-US" sz="1800" b="0" dirty="0">
                          <a:solidFill>
                            <a:schemeClr val="dk2"/>
                          </a:solidFill>
                        </a:rPr>
                        <a:t>&gt; Channels for information &amp; referrals</a:t>
                      </a:r>
                      <a:endParaRPr dirty="0"/>
                    </a:p>
                  </a:txBody>
                  <a:tcPr marL="91450" marR="91450" marT="45725" marB="45725">
                    <a:lnL w="9525" cap="flat" cmpd="sng">
                      <a:solidFill>
                        <a:srgbClr val="000000">
                          <a:alpha val="0"/>
                        </a:srgbClr>
                      </a:solidFill>
                      <a:prstDash val="solid"/>
                      <a:round/>
                      <a:headEnd type="none" w="sm" len="sm"/>
                      <a:tailEnd type="none" w="sm" len="sm"/>
                    </a:lnL>
                    <a:lnR w="19050" cap="flat" cmpd="sng">
                      <a:solidFill>
                        <a:schemeClr val="dk2"/>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2"/>
                      </a:solidFill>
                      <a:prstDash val="dash"/>
                      <a:round/>
                      <a:headEnd type="none" w="sm" len="sm"/>
                      <a:tailEnd type="none" w="sm" len="sm"/>
                    </a:lnB>
                    <a:solidFill>
                      <a:srgbClr val="F3F5D8"/>
                    </a:solidFill>
                  </a:tcPr>
                </a:tc>
                <a:tc>
                  <a:txBody>
                    <a:bodyPr/>
                    <a:lstStyle/>
                    <a:p>
                      <a:pPr marL="0" marR="0" lvl="0" indent="0" algn="r" rtl="0">
                        <a:spcBef>
                          <a:spcPts val="0"/>
                        </a:spcBef>
                        <a:spcAft>
                          <a:spcPts val="0"/>
                        </a:spcAft>
                        <a:buNone/>
                      </a:pPr>
                      <a:r>
                        <a:rPr lang="en-US" sz="1800" b="0" dirty="0">
                          <a:solidFill>
                            <a:schemeClr val="dk2"/>
                          </a:solidFill>
                          <a:latin typeface="Calibri"/>
                          <a:ea typeface="Calibri"/>
                          <a:cs typeface="Calibri"/>
                          <a:sym typeface="Calibri"/>
                        </a:rPr>
                        <a:t>High access, high capacity</a:t>
                      </a:r>
                      <a:endParaRPr dirty="0"/>
                    </a:p>
                    <a:p>
                      <a:pPr marL="0" marR="0" lvl="0" indent="0" algn="r" rtl="0">
                        <a:spcBef>
                          <a:spcPts val="0"/>
                        </a:spcBef>
                        <a:spcAft>
                          <a:spcPts val="0"/>
                        </a:spcAft>
                        <a:buNone/>
                      </a:pPr>
                      <a:r>
                        <a:rPr lang="en-US" sz="1800" b="0" dirty="0">
                          <a:solidFill>
                            <a:schemeClr val="dk2"/>
                          </a:solidFill>
                          <a:latin typeface="Calibri"/>
                          <a:ea typeface="Calibri"/>
                          <a:cs typeface="Calibri"/>
                          <a:sym typeface="Calibri"/>
                        </a:rPr>
                        <a:t>&gt; Priority for ring delivery</a:t>
                      </a:r>
                      <a:endParaRPr sz="1800" b="0" dirty="0">
                        <a:solidFill>
                          <a:schemeClr val="dk2"/>
                        </a:solidFill>
                        <a:latin typeface="Calibri"/>
                        <a:ea typeface="Calibri"/>
                        <a:cs typeface="Calibri"/>
                        <a:sym typeface="Calibri"/>
                      </a:endParaRPr>
                    </a:p>
                  </a:txBody>
                  <a:tcPr marL="91450" marR="91450" marT="45725" marB="45725">
                    <a:lnL w="19050" cap="flat" cmpd="sng">
                      <a:solidFill>
                        <a:schemeClr val="dk2"/>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2"/>
                      </a:solidFill>
                      <a:prstDash val="dash"/>
                      <a:round/>
                      <a:headEnd type="none" w="sm" len="sm"/>
                      <a:tailEnd type="none" w="sm" len="sm"/>
                    </a:lnB>
                    <a:solidFill>
                      <a:schemeClr val="accent3"/>
                    </a:solidFill>
                  </a:tcPr>
                </a:tc>
                <a:extLst>
                  <a:ext uri="{0D108BD9-81ED-4DB2-BD59-A6C34878D82A}">
                    <a16:rowId xmlns:a16="http://schemas.microsoft.com/office/drawing/2014/main" val="10000"/>
                  </a:ext>
                </a:extLst>
              </a:tr>
              <a:tr h="2112975">
                <a:tc>
                  <a:txBody>
                    <a:bodyPr/>
                    <a:lstStyle/>
                    <a:p>
                      <a:pPr marL="0" marR="0" lvl="0" indent="0" algn="l" rtl="0">
                        <a:spcBef>
                          <a:spcPts val="0"/>
                        </a:spcBef>
                        <a:spcAft>
                          <a:spcPts val="0"/>
                        </a:spcAft>
                        <a:buNone/>
                      </a:pPr>
                      <a:r>
                        <a:rPr lang="en-US" sz="1800" b="0" dirty="0">
                          <a:solidFill>
                            <a:schemeClr val="dk2"/>
                          </a:solidFill>
                        </a:rPr>
                        <a:t>Low access, low capacity</a:t>
                      </a:r>
                      <a:endParaRPr dirty="0"/>
                    </a:p>
                    <a:p>
                      <a:pPr marL="0" marR="0" lvl="0" indent="0" algn="l" rtl="0">
                        <a:spcBef>
                          <a:spcPts val="0"/>
                        </a:spcBef>
                        <a:spcAft>
                          <a:spcPts val="0"/>
                        </a:spcAft>
                        <a:buNone/>
                      </a:pPr>
                      <a:r>
                        <a:rPr lang="en-US" sz="1800" b="0" dirty="0">
                          <a:solidFill>
                            <a:schemeClr val="dk2"/>
                          </a:solidFill>
                        </a:rPr>
                        <a:t>&gt; Deprioritize for ring delivery</a:t>
                      </a:r>
                      <a:endParaRPr dirty="0"/>
                    </a:p>
                  </a:txBody>
                  <a:tcPr marL="91450" marR="91450" marT="45725" marB="45725" anchor="b">
                    <a:lnL w="9525" cap="flat" cmpd="sng">
                      <a:solidFill>
                        <a:srgbClr val="000000">
                          <a:alpha val="0"/>
                        </a:srgbClr>
                      </a:solidFill>
                      <a:prstDash val="solid"/>
                      <a:round/>
                      <a:headEnd type="none" w="sm" len="sm"/>
                      <a:tailEnd type="none" w="sm" len="sm"/>
                    </a:lnL>
                    <a:lnR w="19050" cap="flat" cmpd="sng">
                      <a:solidFill>
                        <a:schemeClr val="dk2"/>
                      </a:solidFill>
                      <a:prstDash val="dash"/>
                      <a:round/>
                      <a:headEnd type="none" w="sm" len="sm"/>
                      <a:tailEnd type="none" w="sm" len="sm"/>
                    </a:lnR>
                    <a:lnT w="19050" cap="flat" cmpd="sng">
                      <a:solidFill>
                        <a:schemeClr val="dk2"/>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b="0" dirty="0">
                          <a:solidFill>
                            <a:schemeClr val="dk2"/>
                          </a:solidFill>
                        </a:rPr>
                        <a:t>Low access, high capacity </a:t>
                      </a:r>
                      <a:endParaRPr dirty="0"/>
                    </a:p>
                    <a:p>
                      <a:pPr marL="0" marR="0" lvl="0" indent="0" algn="r" rtl="0">
                        <a:spcBef>
                          <a:spcPts val="0"/>
                        </a:spcBef>
                        <a:spcAft>
                          <a:spcPts val="0"/>
                        </a:spcAft>
                        <a:buNone/>
                      </a:pPr>
                      <a:r>
                        <a:rPr lang="en-US" sz="1800" b="0" dirty="0">
                          <a:solidFill>
                            <a:schemeClr val="dk2"/>
                          </a:solidFill>
                          <a:latin typeface="Calibri"/>
                          <a:ea typeface="Calibri"/>
                          <a:cs typeface="Calibri"/>
                          <a:sym typeface="Calibri"/>
                        </a:rPr>
                        <a:t>&gt; </a:t>
                      </a:r>
                      <a:r>
                        <a:rPr lang="en-US" sz="1800" b="0" dirty="0">
                          <a:solidFill>
                            <a:schemeClr val="dk2"/>
                          </a:solidFill>
                        </a:rPr>
                        <a:t>Lower priority for ring delivery</a:t>
                      </a:r>
                      <a:endParaRPr dirty="0"/>
                    </a:p>
                  </a:txBody>
                  <a:tcPr marL="91450" marR="91450" marT="45725" marB="45725" anchor="b">
                    <a:lnL w="19050" cap="flat" cmpd="sng">
                      <a:solidFill>
                        <a:schemeClr val="dk2"/>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dk2"/>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F3F5D8"/>
                    </a:solidFill>
                  </a:tcPr>
                </a:tc>
                <a:extLst>
                  <a:ext uri="{0D108BD9-81ED-4DB2-BD59-A6C34878D82A}">
                    <a16:rowId xmlns:a16="http://schemas.microsoft.com/office/drawing/2014/main" val="10001"/>
                  </a:ext>
                </a:extLst>
              </a:tr>
            </a:tbl>
          </a:graphicData>
        </a:graphic>
      </p:graphicFrame>
      <p:sp>
        <p:nvSpPr>
          <p:cNvPr id="304" name="Google Shape;304;p28"/>
          <p:cNvSpPr txBox="1"/>
          <p:nvPr/>
        </p:nvSpPr>
        <p:spPr>
          <a:xfrm rot="-5400000">
            <a:off x="2071802" y="4415071"/>
            <a:ext cx="282857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1" dirty="0">
                <a:solidFill>
                  <a:schemeClr val="dk1"/>
                </a:solidFill>
                <a:latin typeface="Calibri"/>
                <a:ea typeface="Calibri"/>
                <a:cs typeface="Calibri"/>
                <a:sym typeface="Calibri"/>
              </a:rPr>
              <a:t>Access assessment</a:t>
            </a:r>
            <a:endParaRPr dirty="0"/>
          </a:p>
        </p:txBody>
      </p:sp>
      <p:sp>
        <p:nvSpPr>
          <p:cNvPr id="305" name="Google Shape;305;p28"/>
          <p:cNvSpPr txBox="1"/>
          <p:nvPr/>
        </p:nvSpPr>
        <p:spPr>
          <a:xfrm>
            <a:off x="9648439" y="6044477"/>
            <a:ext cx="228578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1">
                <a:solidFill>
                  <a:schemeClr val="dk1"/>
                </a:solidFill>
                <a:latin typeface="Calibri"/>
                <a:ea typeface="Calibri"/>
                <a:cs typeface="Calibri"/>
                <a:sym typeface="Calibri"/>
              </a:rPr>
              <a:t>Capacity assessment</a:t>
            </a:r>
            <a:endParaRPr/>
          </a:p>
        </p:txBody>
      </p:sp>
      <p:sp>
        <p:nvSpPr>
          <p:cNvPr id="8" name="Google Shape;231;p24">
            <a:extLst>
              <a:ext uri="{FF2B5EF4-FFF2-40B4-BE49-F238E27FC236}">
                <a16:creationId xmlns:a16="http://schemas.microsoft.com/office/drawing/2014/main" id="{503F73D4-12D3-174A-8D58-99C4B7C74680}"/>
              </a:ext>
            </a:extLst>
          </p:cNvPr>
          <p:cNvSpPr/>
          <p:nvPr/>
        </p:nvSpPr>
        <p:spPr>
          <a:xfrm>
            <a:off x="8138544" y="2502634"/>
            <a:ext cx="2887500" cy="373200"/>
          </a:xfrm>
          <a:prstGeom prst="rect">
            <a:avLst/>
          </a:prstGeom>
          <a:solidFill>
            <a:srgbClr val="BCBCBC"/>
          </a:solidFill>
          <a:ln>
            <a:solidFill>
              <a:schemeClr val="tx2">
                <a:lumMod val="20000"/>
                <a:lumOff val="80000"/>
              </a:schemeClr>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Public sector FP services</a:t>
            </a:r>
            <a:endParaRPr b="1" dirty="0"/>
          </a:p>
        </p:txBody>
      </p:sp>
      <p:sp>
        <p:nvSpPr>
          <p:cNvPr id="9" name="Google Shape;232;p24">
            <a:extLst>
              <a:ext uri="{FF2B5EF4-FFF2-40B4-BE49-F238E27FC236}">
                <a16:creationId xmlns:a16="http://schemas.microsoft.com/office/drawing/2014/main" id="{3E598DE1-CC58-7547-B916-79F3DC4183FD}"/>
              </a:ext>
            </a:extLst>
          </p:cNvPr>
          <p:cNvSpPr/>
          <p:nvPr/>
        </p:nvSpPr>
        <p:spPr>
          <a:xfrm>
            <a:off x="5027248" y="2505518"/>
            <a:ext cx="2887500" cy="373200"/>
          </a:xfrm>
          <a:prstGeom prst="rect">
            <a:avLst/>
          </a:prstGeom>
          <a:solidFill>
            <a:srgbClr val="BCBCBC"/>
          </a:solidFill>
          <a:ln>
            <a:solidFill>
              <a:schemeClr val="tx2">
                <a:lumMod val="20000"/>
                <a:lumOff val="80000"/>
              </a:schemeClr>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12700" marR="0" lvl="0" indent="-12700" algn="l" rtl="0">
              <a:spcBef>
                <a:spcPts val="0"/>
              </a:spcBef>
              <a:spcAft>
                <a:spcPts val="0"/>
              </a:spcAft>
              <a:buNone/>
            </a:pPr>
            <a:r>
              <a:rPr lang="en-US" b="1" dirty="0">
                <a:solidFill>
                  <a:srgbClr val="FFFFFF"/>
                </a:solidFill>
                <a:latin typeface="Calibri"/>
                <a:ea typeface="Calibri"/>
                <a:cs typeface="Calibri"/>
                <a:sym typeface="Calibri"/>
              </a:rPr>
              <a:t>Drug shops and pharmacies</a:t>
            </a:r>
            <a:endParaRPr b="1" dirty="0"/>
          </a:p>
        </p:txBody>
      </p:sp>
      <p:sp>
        <p:nvSpPr>
          <p:cNvPr id="10" name="Google Shape;233;p24">
            <a:extLst>
              <a:ext uri="{FF2B5EF4-FFF2-40B4-BE49-F238E27FC236}">
                <a16:creationId xmlns:a16="http://schemas.microsoft.com/office/drawing/2014/main" id="{5141081A-EEF8-9B40-8DEA-4A88C9404712}"/>
              </a:ext>
            </a:extLst>
          </p:cNvPr>
          <p:cNvSpPr/>
          <p:nvPr/>
        </p:nvSpPr>
        <p:spPr>
          <a:xfrm>
            <a:off x="8259014" y="3003994"/>
            <a:ext cx="2889504" cy="373200"/>
          </a:xfrm>
          <a:prstGeom prst="rect">
            <a:avLst/>
          </a:prstGeom>
          <a:solidFill>
            <a:srgbClr val="BCBCBC"/>
          </a:solidFill>
          <a:ln>
            <a:solidFill>
              <a:schemeClr val="tx2">
                <a:lumMod val="20000"/>
                <a:lumOff val="80000"/>
              </a:schemeClr>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Public sector MCH services</a:t>
            </a:r>
            <a:endParaRPr b="1" dirty="0"/>
          </a:p>
        </p:txBody>
      </p:sp>
      <p:sp>
        <p:nvSpPr>
          <p:cNvPr id="11" name="Google Shape;234;p24">
            <a:extLst>
              <a:ext uri="{FF2B5EF4-FFF2-40B4-BE49-F238E27FC236}">
                <a16:creationId xmlns:a16="http://schemas.microsoft.com/office/drawing/2014/main" id="{899EBDE3-2DC4-E347-A8E2-28C0C9778E1E}"/>
              </a:ext>
            </a:extLst>
          </p:cNvPr>
          <p:cNvSpPr/>
          <p:nvPr/>
        </p:nvSpPr>
        <p:spPr>
          <a:xfrm>
            <a:off x="5690453" y="4455269"/>
            <a:ext cx="2887500" cy="373200"/>
          </a:xfrm>
          <a:prstGeom prst="rect">
            <a:avLst/>
          </a:prstGeom>
          <a:solidFill>
            <a:srgbClr val="BCBCBC"/>
          </a:solidFill>
          <a:ln>
            <a:solidFill>
              <a:schemeClr val="tx2">
                <a:lumMod val="20000"/>
                <a:lumOff val="80000"/>
              </a:schemeClr>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Commercial healthcare</a:t>
            </a:r>
            <a:endParaRPr b="1" dirty="0"/>
          </a:p>
        </p:txBody>
      </p:sp>
      <p:sp>
        <p:nvSpPr>
          <p:cNvPr id="12" name="Google Shape;235;p24">
            <a:extLst>
              <a:ext uri="{FF2B5EF4-FFF2-40B4-BE49-F238E27FC236}">
                <a16:creationId xmlns:a16="http://schemas.microsoft.com/office/drawing/2014/main" id="{44793AC8-99D3-134B-A328-6853686A3FAE}"/>
              </a:ext>
            </a:extLst>
          </p:cNvPr>
          <p:cNvSpPr/>
          <p:nvPr/>
        </p:nvSpPr>
        <p:spPr>
          <a:xfrm>
            <a:off x="6259620" y="5169838"/>
            <a:ext cx="2887500" cy="373200"/>
          </a:xfrm>
          <a:prstGeom prst="rect">
            <a:avLst/>
          </a:prstGeom>
          <a:solidFill>
            <a:srgbClr val="BCBCBC"/>
          </a:solidFill>
          <a:ln>
            <a:solidFill>
              <a:schemeClr val="tx2">
                <a:lumMod val="20000"/>
                <a:lumOff val="80000"/>
              </a:schemeClr>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None/>
            </a:pPr>
            <a:r>
              <a:rPr lang="en-US" b="1" dirty="0">
                <a:solidFill>
                  <a:srgbClr val="FFFFFF"/>
                </a:solidFill>
                <a:latin typeface="Calibri"/>
                <a:ea typeface="Calibri"/>
                <a:cs typeface="Calibri"/>
                <a:sym typeface="Calibri"/>
              </a:rPr>
              <a:t>Faith-based organizations</a:t>
            </a:r>
            <a:endParaRPr b="1" dirty="0"/>
          </a:p>
        </p:txBody>
      </p:sp>
      <p:sp>
        <p:nvSpPr>
          <p:cNvPr id="13" name="Google Shape;236;p24">
            <a:extLst>
              <a:ext uri="{FF2B5EF4-FFF2-40B4-BE49-F238E27FC236}">
                <a16:creationId xmlns:a16="http://schemas.microsoft.com/office/drawing/2014/main" id="{EC443C6D-87DC-A04F-8185-0BD17A87588B}"/>
              </a:ext>
            </a:extLst>
          </p:cNvPr>
          <p:cNvSpPr/>
          <p:nvPr/>
        </p:nvSpPr>
        <p:spPr>
          <a:xfrm>
            <a:off x="8762619" y="3327044"/>
            <a:ext cx="2887500" cy="373200"/>
          </a:xfrm>
          <a:prstGeom prst="rect">
            <a:avLst/>
          </a:prstGeom>
          <a:solidFill>
            <a:srgbClr val="BCBCBC"/>
          </a:solidFill>
          <a:ln>
            <a:solidFill>
              <a:schemeClr val="tx2">
                <a:lumMod val="20000"/>
                <a:lumOff val="80000"/>
              </a:schemeClr>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NGO clinics / social franchises</a:t>
            </a:r>
            <a:endParaRPr b="1" dirty="0"/>
          </a:p>
        </p:txBody>
      </p:sp>
      <p:sp>
        <p:nvSpPr>
          <p:cNvPr id="19" name="Google Shape;244;p24">
            <a:extLst>
              <a:ext uri="{FF2B5EF4-FFF2-40B4-BE49-F238E27FC236}">
                <a16:creationId xmlns:a16="http://schemas.microsoft.com/office/drawing/2014/main" id="{7D39B437-0B41-A143-B132-764D19E48E6A}"/>
              </a:ext>
            </a:extLst>
          </p:cNvPr>
          <p:cNvSpPr/>
          <p:nvPr/>
        </p:nvSpPr>
        <p:spPr>
          <a:xfrm>
            <a:off x="8762619" y="4197166"/>
            <a:ext cx="2887500" cy="373200"/>
          </a:xfrm>
          <a:prstGeom prst="rect">
            <a:avLst/>
          </a:prstGeom>
          <a:solidFill>
            <a:srgbClr val="BCBCBC"/>
          </a:solidFill>
          <a:ln>
            <a:solidFill>
              <a:schemeClr val="tx2">
                <a:lumMod val="20000"/>
                <a:lumOff val="80000"/>
              </a:schemeClr>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Public sector HIV services</a:t>
            </a:r>
            <a:endParaRPr b="1" dirty="0"/>
          </a:p>
        </p:txBody>
      </p:sp>
      <p:sp>
        <p:nvSpPr>
          <p:cNvPr id="22" name="Google Shape;235;p24">
            <a:extLst>
              <a:ext uri="{FF2B5EF4-FFF2-40B4-BE49-F238E27FC236}">
                <a16:creationId xmlns:a16="http://schemas.microsoft.com/office/drawing/2014/main" id="{E9C30301-3DB0-4946-95BE-67C3EE1B3C50}"/>
              </a:ext>
            </a:extLst>
          </p:cNvPr>
          <p:cNvSpPr/>
          <p:nvPr/>
        </p:nvSpPr>
        <p:spPr>
          <a:xfrm>
            <a:off x="4696130" y="3715932"/>
            <a:ext cx="2887500" cy="373200"/>
          </a:xfrm>
          <a:prstGeom prst="rect">
            <a:avLst/>
          </a:prstGeom>
          <a:solidFill>
            <a:srgbClr val="BCBCBC"/>
          </a:solidFill>
          <a:ln>
            <a:solidFill>
              <a:schemeClr val="tx2">
                <a:lumMod val="20000"/>
                <a:lumOff val="80000"/>
              </a:schemeClr>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12700" marR="0" lvl="0" algn="l" rtl="0">
              <a:spcBef>
                <a:spcPts val="0"/>
              </a:spcBef>
              <a:spcAft>
                <a:spcPts val="0"/>
              </a:spcAft>
              <a:buNone/>
            </a:pPr>
            <a:r>
              <a:rPr lang="en-US" b="1" dirty="0">
                <a:solidFill>
                  <a:srgbClr val="FFFFFF"/>
                </a:solidFill>
                <a:latin typeface="Calibri"/>
                <a:ea typeface="Calibri"/>
                <a:cs typeface="Calibri"/>
                <a:sym typeface="Calibri"/>
              </a:rPr>
              <a:t>Work- and school-based services</a:t>
            </a:r>
            <a:endParaRPr b="1" dirty="0"/>
          </a:p>
        </p:txBody>
      </p:sp>
      <p:sp>
        <p:nvSpPr>
          <p:cNvPr id="23" name="Google Shape;244;p24">
            <a:extLst>
              <a:ext uri="{FF2B5EF4-FFF2-40B4-BE49-F238E27FC236}">
                <a16:creationId xmlns:a16="http://schemas.microsoft.com/office/drawing/2014/main" id="{1C2A33BB-62DE-724F-8A2E-C9CC6CE78001}"/>
              </a:ext>
            </a:extLst>
          </p:cNvPr>
          <p:cNvSpPr/>
          <p:nvPr/>
        </p:nvSpPr>
        <p:spPr>
          <a:xfrm>
            <a:off x="8515774" y="3762105"/>
            <a:ext cx="2887500" cy="373200"/>
          </a:xfrm>
          <a:prstGeom prst="rect">
            <a:avLst/>
          </a:prstGeom>
          <a:solidFill>
            <a:srgbClr val="BCBCBC"/>
          </a:solidFill>
          <a:ln>
            <a:solidFill>
              <a:schemeClr val="tx2">
                <a:lumMod val="20000"/>
                <a:lumOff val="80000"/>
              </a:schemeClr>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NGO programs for AGYW</a:t>
            </a:r>
            <a:endParaRPr b="1" dirty="0"/>
          </a:p>
        </p:txBody>
      </p:sp>
      <p:sp>
        <p:nvSpPr>
          <p:cNvPr id="2" name="Rounded Rectangle 1">
            <a:extLst>
              <a:ext uri="{FF2B5EF4-FFF2-40B4-BE49-F238E27FC236}">
                <a16:creationId xmlns:a16="http://schemas.microsoft.com/office/drawing/2014/main" id="{36CC81D6-942D-F34E-AE31-B5DFA6851D37}"/>
              </a:ext>
            </a:extLst>
          </p:cNvPr>
          <p:cNvSpPr/>
          <p:nvPr/>
        </p:nvSpPr>
        <p:spPr>
          <a:xfrm>
            <a:off x="457200" y="1208533"/>
            <a:ext cx="2746824" cy="5232708"/>
          </a:xfrm>
          <a:prstGeom prst="roundRect">
            <a:avLst>
              <a:gd name="adj" fmla="val 5085"/>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300" dirty="0">
                <a:solidFill>
                  <a:schemeClr val="bg2"/>
                </a:solidFill>
                <a:latin typeface="Calibri"/>
                <a:cs typeface="Calibri"/>
                <a:sym typeface="Calibri"/>
              </a:rPr>
              <a:t>Bringing together the access and capacity dimensions allows us to assess delivery channels against </a:t>
            </a:r>
            <a:r>
              <a:rPr lang="en-US" sz="1300" b="1" dirty="0">
                <a:solidFill>
                  <a:schemeClr val="bg2"/>
                </a:solidFill>
                <a:latin typeface="Calibri"/>
                <a:cs typeface="Calibri"/>
                <a:sym typeface="Calibri"/>
              </a:rPr>
              <a:t>both criteria</a:t>
            </a:r>
          </a:p>
          <a:p>
            <a:pPr marL="285750" indent="-285750">
              <a:buFont typeface="Arial" panose="020B0604020202020204" pitchFamily="34" charset="0"/>
              <a:buChar char="•"/>
            </a:pPr>
            <a:endParaRPr lang="en-US" sz="1300" dirty="0">
              <a:solidFill>
                <a:schemeClr val="bg2"/>
              </a:solidFill>
              <a:latin typeface="Calibri"/>
              <a:cs typeface="Calibri"/>
              <a:sym typeface="Calibri"/>
            </a:endParaRPr>
          </a:p>
          <a:p>
            <a:pPr marL="285750" indent="-285750">
              <a:buFont typeface="Arial" panose="020B0604020202020204" pitchFamily="34" charset="0"/>
              <a:buChar char="•"/>
            </a:pPr>
            <a:r>
              <a:rPr lang="en-US" sz="1300" dirty="0">
                <a:solidFill>
                  <a:schemeClr val="bg2"/>
                </a:solidFill>
                <a:latin typeface="Calibri"/>
                <a:cs typeface="Calibri"/>
                <a:sym typeface="Calibri"/>
              </a:rPr>
              <a:t>The channels in the </a:t>
            </a:r>
            <a:r>
              <a:rPr lang="en-US" sz="1300" b="1" dirty="0">
                <a:solidFill>
                  <a:schemeClr val="bg2"/>
                </a:solidFill>
                <a:latin typeface="Calibri"/>
                <a:cs typeface="Calibri"/>
                <a:sym typeface="Calibri"/>
              </a:rPr>
              <a:t>upper right corner</a:t>
            </a:r>
            <a:r>
              <a:rPr lang="en-US" sz="1300" dirty="0">
                <a:solidFill>
                  <a:schemeClr val="bg2"/>
                </a:solidFill>
                <a:latin typeface="Calibri"/>
                <a:cs typeface="Calibri"/>
                <a:sym typeface="Calibri"/>
              </a:rPr>
              <a:t> have both high capacity to deliver the ring and high access to women and AGYW at high risk for HIV who would benefit from the ring </a:t>
            </a:r>
          </a:p>
          <a:p>
            <a:pPr marL="285750" indent="-285750">
              <a:buFont typeface="Arial" panose="020B0604020202020204" pitchFamily="34" charset="0"/>
              <a:buChar char="•"/>
            </a:pPr>
            <a:endParaRPr lang="en-US" sz="1300" dirty="0">
              <a:solidFill>
                <a:schemeClr val="bg2"/>
              </a:solidFill>
              <a:latin typeface="Calibri"/>
              <a:cs typeface="Calibri"/>
              <a:sym typeface="Calibri"/>
            </a:endParaRPr>
          </a:p>
          <a:p>
            <a:pPr marL="285750" indent="-285750">
              <a:buFont typeface="Arial" panose="020B0604020202020204" pitchFamily="34" charset="0"/>
              <a:buChar char="•"/>
            </a:pPr>
            <a:r>
              <a:rPr lang="en-US" sz="1300" dirty="0">
                <a:solidFill>
                  <a:schemeClr val="bg2"/>
                </a:solidFill>
                <a:latin typeface="Calibri"/>
                <a:cs typeface="Calibri"/>
                <a:sym typeface="Calibri"/>
              </a:rPr>
              <a:t>Channels in the </a:t>
            </a:r>
            <a:r>
              <a:rPr lang="en-US" sz="1300" b="1" dirty="0">
                <a:solidFill>
                  <a:schemeClr val="bg2"/>
                </a:solidFill>
                <a:latin typeface="Calibri"/>
                <a:cs typeface="Calibri"/>
                <a:sym typeface="Calibri"/>
              </a:rPr>
              <a:t>upper left </a:t>
            </a:r>
            <a:r>
              <a:rPr lang="en-US" sz="1300" dirty="0">
                <a:solidFill>
                  <a:schemeClr val="bg2"/>
                </a:solidFill>
                <a:latin typeface="Calibri"/>
                <a:cs typeface="Calibri"/>
                <a:sym typeface="Calibri"/>
              </a:rPr>
              <a:t>have less capacity to deliver the ring, but have high access to high-risk populations</a:t>
            </a:r>
          </a:p>
          <a:p>
            <a:pPr marL="285750" indent="-285750">
              <a:buFont typeface="Arial" panose="020B0604020202020204" pitchFamily="34" charset="0"/>
              <a:buChar char="•"/>
            </a:pPr>
            <a:endParaRPr lang="en-US" sz="1300" dirty="0">
              <a:solidFill>
                <a:schemeClr val="bg2"/>
              </a:solidFill>
              <a:latin typeface="Calibri"/>
              <a:cs typeface="Calibri"/>
              <a:sym typeface="Calibri"/>
            </a:endParaRPr>
          </a:p>
          <a:p>
            <a:pPr marL="285750" indent="-285750">
              <a:buFont typeface="Arial" panose="020B0604020202020204" pitchFamily="34" charset="0"/>
              <a:buChar char="•"/>
            </a:pPr>
            <a:r>
              <a:rPr lang="en-US" sz="1300" dirty="0">
                <a:solidFill>
                  <a:schemeClr val="bg2"/>
                </a:solidFill>
                <a:latin typeface="Calibri"/>
                <a:cs typeface="Calibri"/>
                <a:sym typeface="Calibri"/>
              </a:rPr>
              <a:t>Channels in the </a:t>
            </a:r>
            <a:r>
              <a:rPr lang="en-US" sz="1300" b="1" dirty="0">
                <a:solidFill>
                  <a:schemeClr val="bg2"/>
                </a:solidFill>
                <a:latin typeface="Calibri"/>
                <a:cs typeface="Calibri"/>
                <a:sym typeface="Calibri"/>
              </a:rPr>
              <a:t>lower right </a:t>
            </a:r>
            <a:r>
              <a:rPr lang="en-US" sz="1300" dirty="0">
                <a:solidFill>
                  <a:schemeClr val="bg2"/>
                </a:solidFill>
                <a:latin typeface="Calibri"/>
                <a:cs typeface="Calibri"/>
                <a:sym typeface="Calibri"/>
              </a:rPr>
              <a:t>have less access to high-risk, HIV negative populations but have high capacity to deliver the ring</a:t>
            </a:r>
          </a:p>
          <a:p>
            <a:pPr marL="285750" indent="-285750">
              <a:buFont typeface="Arial" panose="020B0604020202020204" pitchFamily="34" charset="0"/>
              <a:buChar char="•"/>
            </a:pPr>
            <a:endParaRPr lang="en-US" sz="1300" dirty="0">
              <a:solidFill>
                <a:schemeClr val="bg2"/>
              </a:solidFill>
              <a:latin typeface="Calibri"/>
              <a:cs typeface="Calibri"/>
              <a:sym typeface="Calibri"/>
            </a:endParaRPr>
          </a:p>
          <a:p>
            <a:pPr marL="285750" indent="-285750">
              <a:buFont typeface="Arial" panose="020B0604020202020204" pitchFamily="34" charset="0"/>
              <a:buChar char="•"/>
            </a:pPr>
            <a:r>
              <a:rPr lang="en-US" sz="1300" dirty="0">
                <a:solidFill>
                  <a:schemeClr val="bg2"/>
                </a:solidFill>
                <a:latin typeface="Calibri"/>
                <a:cs typeface="Calibri"/>
                <a:sym typeface="Calibri"/>
              </a:rPr>
              <a:t>Channels in the </a:t>
            </a:r>
            <a:r>
              <a:rPr lang="en-US" sz="1300" b="1" dirty="0">
                <a:solidFill>
                  <a:schemeClr val="bg2"/>
                </a:solidFill>
                <a:latin typeface="Calibri"/>
                <a:cs typeface="Calibri"/>
                <a:sym typeface="Calibri"/>
              </a:rPr>
              <a:t>lower left </a:t>
            </a:r>
            <a:r>
              <a:rPr lang="en-US" sz="1300" dirty="0">
                <a:solidFill>
                  <a:schemeClr val="bg2"/>
                </a:solidFill>
                <a:latin typeface="Calibri"/>
                <a:cs typeface="Calibri"/>
                <a:sym typeface="Calibri"/>
              </a:rPr>
              <a:t>have neither the capacity or reach to effectively deliver the ring</a:t>
            </a:r>
            <a:endParaRPr lang="en-US" sz="1300" b="1" dirty="0">
              <a:solidFill>
                <a:schemeClr val="bg2"/>
              </a:solidFill>
              <a:latin typeface="Calibri"/>
              <a:cs typeface="Calibri"/>
              <a:sym typeface="Calibri"/>
            </a:endParaRPr>
          </a:p>
        </p:txBody>
      </p:sp>
      <p:sp>
        <p:nvSpPr>
          <p:cNvPr id="17" name="Google Shape;304;p28">
            <a:extLst>
              <a:ext uri="{FF2B5EF4-FFF2-40B4-BE49-F238E27FC236}">
                <a16:creationId xmlns:a16="http://schemas.microsoft.com/office/drawing/2014/main" id="{D531494F-F008-3C4A-80F9-5DB68023EB92}"/>
              </a:ext>
            </a:extLst>
          </p:cNvPr>
          <p:cNvSpPr txBox="1"/>
          <p:nvPr/>
        </p:nvSpPr>
        <p:spPr>
          <a:xfrm>
            <a:off x="3365055" y="1186583"/>
            <a:ext cx="469911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Delivery channel prioritization </a:t>
            </a:r>
            <a:endParaRPr dirty="0"/>
          </a:p>
        </p:txBody>
      </p:sp>
      <p:cxnSp>
        <p:nvCxnSpPr>
          <p:cNvPr id="4" name="Straight Connector 3">
            <a:extLst>
              <a:ext uri="{FF2B5EF4-FFF2-40B4-BE49-F238E27FC236}">
                <a16:creationId xmlns:a16="http://schemas.microsoft.com/office/drawing/2014/main" id="{435C8B2F-74A2-FE4E-817F-284D0FDCAB42}"/>
              </a:ext>
            </a:extLst>
          </p:cNvPr>
          <p:cNvCxnSpPr/>
          <p:nvPr/>
        </p:nvCxnSpPr>
        <p:spPr>
          <a:xfrm>
            <a:off x="3462341" y="1555915"/>
            <a:ext cx="832104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689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9EA8-1943-524B-B9D0-81D6F3C438C9}"/>
              </a:ext>
            </a:extLst>
          </p:cNvPr>
          <p:cNvSpPr>
            <a:spLocks noGrp="1"/>
          </p:cNvSpPr>
          <p:nvPr>
            <p:ph type="title"/>
          </p:nvPr>
        </p:nvSpPr>
        <p:spPr>
          <a:xfrm>
            <a:off x="336395" y="253961"/>
            <a:ext cx="11595410" cy="800039"/>
          </a:xfrm>
        </p:spPr>
        <p:txBody>
          <a:bodyPr/>
          <a:lstStyle/>
          <a:p>
            <a:r>
              <a:rPr lang="en-US" dirty="0"/>
              <a:t>Priority delivery channels for the ring</a:t>
            </a:r>
          </a:p>
        </p:txBody>
      </p:sp>
      <p:sp>
        <p:nvSpPr>
          <p:cNvPr id="3" name="Rectangle 2">
            <a:extLst>
              <a:ext uri="{FF2B5EF4-FFF2-40B4-BE49-F238E27FC236}">
                <a16:creationId xmlns:a16="http://schemas.microsoft.com/office/drawing/2014/main" id="{BCE42243-35F7-5F44-B0C0-31C2FC40CAF3}"/>
              </a:ext>
            </a:extLst>
          </p:cNvPr>
          <p:cNvSpPr/>
          <p:nvPr/>
        </p:nvSpPr>
        <p:spPr>
          <a:xfrm>
            <a:off x="457200" y="1204874"/>
            <a:ext cx="11474605" cy="5478423"/>
          </a:xfrm>
          <a:prstGeom prst="rect">
            <a:avLst/>
          </a:prstGeom>
        </p:spPr>
        <p:txBody>
          <a:bodyPr wrap="square">
            <a:spAutoFit/>
          </a:bodyPr>
          <a:lstStyle/>
          <a:p>
            <a:r>
              <a:rPr lang="en-US" sz="1300" b="1" u="sng" dirty="0">
                <a:solidFill>
                  <a:schemeClr val="bg2"/>
                </a:solidFill>
                <a:latin typeface="Calibri"/>
                <a:ea typeface="Calibri"/>
                <a:cs typeface="Calibri"/>
                <a:sym typeface="Calibri"/>
              </a:rPr>
              <a:t>High priority channels for the ring </a:t>
            </a:r>
          </a:p>
          <a:p>
            <a:endParaRPr lang="en-US" sz="600" b="1" dirty="0">
              <a:solidFill>
                <a:schemeClr val="bg2"/>
              </a:solidFill>
              <a:latin typeface="Calibri"/>
              <a:ea typeface="Calibri"/>
              <a:cs typeface="Calibri"/>
              <a:sym typeface="Calibri"/>
            </a:endParaRPr>
          </a:p>
          <a:p>
            <a:pPr marL="285750" indent="-285750">
              <a:buFont typeface="Arial" panose="020B0604020202020204" pitchFamily="34" charset="0"/>
              <a:buChar char="•"/>
            </a:pPr>
            <a:r>
              <a:rPr lang="en-US" sz="1300" b="1" dirty="0">
                <a:solidFill>
                  <a:schemeClr val="bg2"/>
                </a:solidFill>
                <a:latin typeface="Calibri"/>
                <a:cs typeface="Calibri"/>
                <a:sym typeface="Calibri"/>
              </a:rPr>
              <a:t>Public sector FP and MCH services </a:t>
            </a:r>
            <a:r>
              <a:rPr lang="en-US" sz="1300" dirty="0">
                <a:solidFill>
                  <a:srgbClr val="595959"/>
                </a:solidFill>
                <a:latin typeface="Calibri"/>
                <a:cs typeface="Calibri"/>
                <a:sym typeface="Calibri"/>
              </a:rPr>
              <a:t>have the best reach to women and girls at substantial risk for HIV and high capacity to effectively deliver the ring. While these channels most effectively reach HIV negative women and girls, ring delivery through these channels requires new systems, processes, and capacities. The process to integrate HIV prevention and SRH services in Kenya is underway, led by the national HIV Prevention/SRH services integration sub-committee, which includes membership from both the National AIDS &amp; STIs Control Program (NASCOP) and the Department of Reproductive and Maternal Health as well as representatives of partners in their respective Committees of Experts (</a:t>
            </a:r>
            <a:r>
              <a:rPr lang="en-US" sz="1300" dirty="0" err="1">
                <a:solidFill>
                  <a:srgbClr val="595959"/>
                </a:solidFill>
                <a:latin typeface="Calibri"/>
                <a:cs typeface="Calibri"/>
                <a:sym typeface="Calibri"/>
              </a:rPr>
              <a:t>CoEs</a:t>
            </a:r>
            <a:r>
              <a:rPr lang="en-US" sz="1300" dirty="0">
                <a:solidFill>
                  <a:srgbClr val="595959"/>
                </a:solidFill>
                <a:latin typeface="Calibri"/>
                <a:cs typeface="Calibri"/>
                <a:sym typeface="Calibri"/>
              </a:rPr>
              <a:t>), and could support ring introduction and rollout. </a:t>
            </a:r>
          </a:p>
          <a:p>
            <a:pPr marL="285750" lvl="0" indent="-285750">
              <a:buFont typeface="Arial" panose="020B0604020202020204" pitchFamily="34" charset="0"/>
              <a:buChar char="•"/>
            </a:pPr>
            <a:endParaRPr lang="en-US" sz="1100" dirty="0">
              <a:solidFill>
                <a:schemeClr val="bg2"/>
              </a:solidFill>
              <a:latin typeface="Calibri"/>
              <a:ea typeface="Calibri"/>
              <a:cs typeface="Calibri"/>
              <a:sym typeface="Calibri"/>
            </a:endParaRPr>
          </a:p>
          <a:p>
            <a:pPr marL="285750" lvl="0" indent="-285750">
              <a:buFont typeface="Arial" panose="020B0604020202020204" pitchFamily="34" charset="0"/>
              <a:buChar char="•"/>
            </a:pPr>
            <a:r>
              <a:rPr lang="en-US" sz="1300" b="1" dirty="0">
                <a:solidFill>
                  <a:schemeClr val="bg2"/>
                </a:solidFill>
                <a:latin typeface="Calibri"/>
                <a:cs typeface="Calibri"/>
                <a:sym typeface="Calibri"/>
              </a:rPr>
              <a:t>NGO clinics/social franchises and NGO programs for AGYW </a:t>
            </a:r>
            <a:r>
              <a:rPr lang="en-US" sz="1300" dirty="0">
                <a:solidFill>
                  <a:srgbClr val="595959"/>
                </a:solidFill>
                <a:latin typeface="Calibri"/>
                <a:cs typeface="Calibri"/>
                <a:sym typeface="Calibri"/>
              </a:rPr>
              <a:t>are a second priority as an immediate delivery channel where the ring could be introduced, where existing PrEP implementation has been successful in reaching HIV negative AGYW at substantial risk.   </a:t>
            </a:r>
          </a:p>
          <a:p>
            <a:pPr lvl="0"/>
            <a:endParaRPr lang="en-US" sz="1100" dirty="0">
              <a:solidFill>
                <a:schemeClr val="bg2"/>
              </a:solidFill>
              <a:latin typeface="Calibri"/>
              <a:ea typeface="Calibri"/>
              <a:cs typeface="Calibri"/>
              <a:sym typeface="Calibri"/>
            </a:endParaRPr>
          </a:p>
          <a:p>
            <a:pPr marL="285750" indent="-285750">
              <a:buFont typeface="Arial" panose="020B0604020202020204" pitchFamily="34" charset="0"/>
              <a:buChar char="•"/>
            </a:pPr>
            <a:r>
              <a:rPr lang="en-US" sz="1300" b="1" dirty="0">
                <a:solidFill>
                  <a:schemeClr val="bg2"/>
                </a:solidFill>
                <a:latin typeface="Calibri"/>
                <a:cs typeface="Calibri"/>
                <a:sym typeface="Calibri"/>
              </a:rPr>
              <a:t>Pharmacies </a:t>
            </a:r>
            <a:r>
              <a:rPr lang="en-US" sz="1300" dirty="0">
                <a:solidFill>
                  <a:srgbClr val="595959"/>
                </a:solidFill>
                <a:latin typeface="Calibri"/>
                <a:cs typeface="Calibri"/>
                <a:sym typeface="Calibri"/>
              </a:rPr>
              <a:t>are also a high-potential channel for referrals and potentially for ring distribution, depending on the regulatory classification of the ring. This would be particularly helpful in positioning the ring as a complement to oral </a:t>
            </a:r>
            <a:r>
              <a:rPr lang="en-US" sz="1300" dirty="0" err="1">
                <a:solidFill>
                  <a:srgbClr val="595959"/>
                </a:solidFill>
                <a:latin typeface="Calibri"/>
                <a:cs typeface="Calibri"/>
                <a:sym typeface="Calibri"/>
              </a:rPr>
              <a:t>PrEP.</a:t>
            </a:r>
            <a:r>
              <a:rPr lang="en-US" sz="1300" dirty="0">
                <a:solidFill>
                  <a:srgbClr val="595959"/>
                </a:solidFill>
                <a:latin typeface="Calibri"/>
                <a:cs typeface="Calibri"/>
                <a:sym typeface="Calibri"/>
              </a:rPr>
              <a:t>  </a:t>
            </a:r>
          </a:p>
          <a:p>
            <a:pPr marL="285750" lvl="0" indent="-285750">
              <a:buFont typeface="Arial" panose="020B0604020202020204" pitchFamily="34" charset="0"/>
              <a:buChar char="•"/>
            </a:pPr>
            <a:endParaRPr lang="en-US" sz="1100" dirty="0">
              <a:solidFill>
                <a:schemeClr val="bg2"/>
              </a:solidFill>
              <a:latin typeface="Calibri"/>
              <a:ea typeface="Calibri"/>
              <a:cs typeface="Calibri"/>
              <a:sym typeface="Calibri"/>
            </a:endParaRPr>
          </a:p>
          <a:p>
            <a:pPr marL="285750" indent="-285750">
              <a:buFont typeface="Arial" panose="020B0604020202020204" pitchFamily="34" charset="0"/>
              <a:buChar char="•"/>
            </a:pPr>
            <a:r>
              <a:rPr lang="en-US" sz="1300" b="1" dirty="0">
                <a:solidFill>
                  <a:schemeClr val="bg2"/>
                </a:solidFill>
                <a:latin typeface="Calibri"/>
                <a:cs typeface="Calibri"/>
                <a:sym typeface="Calibri"/>
              </a:rPr>
              <a:t>Work/school-based programs </a:t>
            </a:r>
            <a:r>
              <a:rPr lang="en-US" sz="1300" dirty="0">
                <a:solidFill>
                  <a:srgbClr val="595959"/>
                </a:solidFill>
                <a:latin typeface="Calibri"/>
                <a:cs typeface="Calibri"/>
                <a:sym typeface="Calibri"/>
              </a:rPr>
              <a:t>reach fewer women and girls, but they can more effectively reach and support those who do not regularly frequent clinics for services and who would not be reached by targeted NGO-run programs.  </a:t>
            </a:r>
          </a:p>
          <a:p>
            <a:pPr lvl="0"/>
            <a:endParaRPr lang="en-US" sz="1300" dirty="0">
              <a:solidFill>
                <a:schemeClr val="bg2"/>
              </a:solidFill>
              <a:latin typeface="Calibri"/>
              <a:ea typeface="Calibri"/>
              <a:cs typeface="Calibri"/>
              <a:sym typeface="Calibri"/>
            </a:endParaRPr>
          </a:p>
          <a:p>
            <a:r>
              <a:rPr lang="en-US" sz="1300" b="1" u="sng" dirty="0">
                <a:solidFill>
                  <a:schemeClr val="bg2"/>
                </a:solidFill>
                <a:latin typeface="Calibri"/>
                <a:ea typeface="Calibri"/>
                <a:cs typeface="Calibri"/>
                <a:sym typeface="Calibri"/>
              </a:rPr>
              <a:t>Lower priority channels for the ring </a:t>
            </a:r>
          </a:p>
          <a:p>
            <a:pPr lvl="0"/>
            <a:endParaRPr lang="en-US" sz="600" dirty="0">
              <a:solidFill>
                <a:schemeClr val="bg2"/>
              </a:solidFill>
              <a:latin typeface="Calibri"/>
              <a:ea typeface="Calibri"/>
              <a:cs typeface="Calibri"/>
              <a:sym typeface="Calibri"/>
            </a:endParaRPr>
          </a:p>
          <a:p>
            <a:pPr marL="285750" indent="-285750">
              <a:buFont typeface="Arial" panose="020B0604020202020204" pitchFamily="34" charset="0"/>
              <a:buChar char="•"/>
            </a:pPr>
            <a:r>
              <a:rPr lang="en-US" sz="1300" dirty="0">
                <a:solidFill>
                  <a:srgbClr val="595959"/>
                </a:solidFill>
                <a:latin typeface="Calibri"/>
                <a:cs typeface="Calibri"/>
                <a:sym typeface="Calibri"/>
              </a:rPr>
              <a:t>While PrEP was initially introduced in </a:t>
            </a:r>
            <a:r>
              <a:rPr lang="en-US" sz="1300" b="1" dirty="0">
                <a:solidFill>
                  <a:schemeClr val="bg2"/>
                </a:solidFill>
                <a:latin typeface="Calibri"/>
                <a:cs typeface="Calibri"/>
                <a:sym typeface="Calibri"/>
              </a:rPr>
              <a:t>HIV channels </a:t>
            </a:r>
            <a:r>
              <a:rPr lang="en-US" sz="1300" dirty="0">
                <a:solidFill>
                  <a:srgbClr val="595959"/>
                </a:solidFill>
                <a:latin typeface="Calibri"/>
                <a:cs typeface="Calibri"/>
                <a:sym typeface="Calibri"/>
              </a:rPr>
              <a:t>(e.g., CCCs, </a:t>
            </a:r>
            <a:r>
              <a:rPr lang="en-US" sz="1300" dirty="0" err="1">
                <a:solidFill>
                  <a:srgbClr val="595959"/>
                </a:solidFill>
                <a:latin typeface="Calibri"/>
                <a:cs typeface="Calibri"/>
                <a:sym typeface="Calibri"/>
              </a:rPr>
              <a:t>DiCES</a:t>
            </a:r>
            <a:r>
              <a:rPr lang="en-US" sz="1300" dirty="0">
                <a:solidFill>
                  <a:srgbClr val="595959"/>
                </a:solidFill>
                <a:latin typeface="Calibri"/>
                <a:cs typeface="Calibri"/>
                <a:sym typeface="Calibri"/>
              </a:rPr>
              <a:t>), there is widespread recognition that these channels did not effectively reach general population women and AGYW with HIV prevention services. However, services that are designed to be adolescent-friendly will be good channels for the ring. In addition, emerging self-care channels, such as or the HIV self-testing vending machine that is currently being tested, could provide interesting opportunities to add the ring in the event it does not require a prescription from a physician.  </a:t>
            </a:r>
          </a:p>
          <a:p>
            <a:pPr marL="285750" lvl="0" indent="-285750">
              <a:buFont typeface="Arial" panose="020B0604020202020204" pitchFamily="34" charset="0"/>
              <a:buChar char="•"/>
            </a:pPr>
            <a:endParaRPr lang="en-US" sz="1100" dirty="0">
              <a:solidFill>
                <a:schemeClr val="bg2"/>
              </a:solidFill>
              <a:latin typeface="Calibri"/>
              <a:cs typeface="Calibri"/>
              <a:sym typeface="Calibri"/>
            </a:endParaRPr>
          </a:p>
          <a:p>
            <a:pPr marL="285750" lvl="0" indent="-285750">
              <a:buFont typeface="Arial" panose="020B0604020202020204" pitchFamily="34" charset="0"/>
              <a:buChar char="•"/>
            </a:pPr>
            <a:r>
              <a:rPr lang="en-US" sz="1300" b="1" dirty="0">
                <a:solidFill>
                  <a:schemeClr val="bg2"/>
                </a:solidFill>
                <a:latin typeface="Calibri"/>
                <a:cs typeface="Calibri"/>
                <a:sym typeface="Calibri"/>
              </a:rPr>
              <a:t>Commercial healthcare / private providers </a:t>
            </a:r>
            <a:r>
              <a:rPr lang="en-US" sz="1300" dirty="0">
                <a:solidFill>
                  <a:srgbClr val="595959"/>
                </a:solidFill>
                <a:latin typeface="Calibri"/>
                <a:cs typeface="Calibri"/>
                <a:sym typeface="Calibri"/>
              </a:rPr>
              <a:t>can be a good complement to public sector or NGO services, but have less reach and typically invest less in provider sensitization and training than other channels.  </a:t>
            </a:r>
          </a:p>
          <a:p>
            <a:pPr marL="285750" lvl="0" indent="-285750">
              <a:buFont typeface="Arial" panose="020B0604020202020204" pitchFamily="34" charset="0"/>
              <a:buChar char="•"/>
            </a:pPr>
            <a:endParaRPr lang="en-US" sz="1100" dirty="0">
              <a:solidFill>
                <a:schemeClr val="bg2"/>
              </a:solidFill>
              <a:latin typeface="Calibri"/>
              <a:cs typeface="Calibri"/>
              <a:sym typeface="Calibri"/>
            </a:endParaRPr>
          </a:p>
          <a:p>
            <a:pPr marL="285750" lvl="0" indent="-285750">
              <a:buFont typeface="Arial" panose="020B0604020202020204" pitchFamily="34" charset="0"/>
              <a:buChar char="•"/>
            </a:pPr>
            <a:r>
              <a:rPr lang="en-US" sz="1300" b="1" dirty="0">
                <a:solidFill>
                  <a:schemeClr val="bg2"/>
                </a:solidFill>
                <a:latin typeface="Calibri"/>
                <a:cs typeface="Calibri"/>
                <a:sym typeface="Calibri"/>
              </a:rPr>
              <a:t>Faith-based organizations </a:t>
            </a:r>
            <a:r>
              <a:rPr lang="en-US" sz="1300" dirty="0">
                <a:solidFill>
                  <a:srgbClr val="595959"/>
                </a:solidFill>
                <a:latin typeface="Calibri"/>
                <a:cs typeface="Calibri"/>
                <a:sym typeface="Calibri"/>
              </a:rPr>
              <a:t>serve few women access SRH services at FBOs, this channel is relatively low-priority for the ring.  </a:t>
            </a:r>
          </a:p>
        </p:txBody>
      </p:sp>
      <p:sp>
        <p:nvSpPr>
          <p:cNvPr id="4" name="Google Shape;280;p25">
            <a:extLst>
              <a:ext uri="{FF2B5EF4-FFF2-40B4-BE49-F238E27FC236}">
                <a16:creationId xmlns:a16="http://schemas.microsoft.com/office/drawing/2014/main" id="{69D407F9-4AA1-C744-88A6-1F82EF11BDBB}"/>
              </a:ext>
            </a:extLst>
          </p:cNvPr>
          <p:cNvSpPr/>
          <p:nvPr/>
        </p:nvSpPr>
        <p:spPr>
          <a:xfrm>
            <a:off x="10178529" y="99332"/>
            <a:ext cx="1884218" cy="33250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Delivery Channels</a:t>
            </a:r>
            <a:endParaRPr dirty="0"/>
          </a:p>
        </p:txBody>
      </p:sp>
    </p:spTree>
    <p:extLst>
      <p:ext uri="{BB962C8B-B14F-4D97-AF65-F5344CB8AC3E}">
        <p14:creationId xmlns:p14="http://schemas.microsoft.com/office/powerpoint/2010/main" val="427911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9"/>
          <p:cNvSpPr/>
          <p:nvPr/>
        </p:nvSpPr>
        <p:spPr>
          <a:xfrm>
            <a:off x="0" y="0"/>
            <a:ext cx="12192000" cy="5827619"/>
          </a:xfrm>
          <a:prstGeom prst="rect">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29"/>
          <p:cNvSpPr/>
          <p:nvPr/>
        </p:nvSpPr>
        <p:spPr>
          <a:xfrm>
            <a:off x="0" y="6570301"/>
            <a:ext cx="12192000" cy="290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13" name="Google Shape;313;p29"/>
          <p:cNvPicPr preferRelativeResize="0"/>
          <p:nvPr/>
        </p:nvPicPr>
        <p:blipFill rotWithShape="1">
          <a:blip r:embed="rId3">
            <a:alphaModFix/>
          </a:blip>
          <a:srcRect b="31206"/>
          <a:stretch/>
        </p:blipFill>
        <p:spPr>
          <a:xfrm>
            <a:off x="0" y="5827823"/>
            <a:ext cx="6096000" cy="742478"/>
          </a:xfrm>
          <a:prstGeom prst="rect">
            <a:avLst/>
          </a:prstGeom>
          <a:noFill/>
          <a:ln>
            <a:noFill/>
          </a:ln>
        </p:spPr>
      </p:pic>
      <p:pic>
        <p:nvPicPr>
          <p:cNvPr id="314" name="Google Shape;314;p29"/>
          <p:cNvPicPr preferRelativeResize="0"/>
          <p:nvPr/>
        </p:nvPicPr>
        <p:blipFill rotWithShape="1">
          <a:blip r:embed="rId3">
            <a:alphaModFix/>
          </a:blip>
          <a:srcRect b="31206"/>
          <a:stretch/>
        </p:blipFill>
        <p:spPr>
          <a:xfrm>
            <a:off x="6096000" y="5827619"/>
            <a:ext cx="6096000" cy="742478"/>
          </a:xfrm>
          <a:prstGeom prst="rect">
            <a:avLst/>
          </a:prstGeom>
          <a:noFill/>
          <a:ln>
            <a:noFill/>
          </a:ln>
        </p:spPr>
      </p:pic>
      <p:sp>
        <p:nvSpPr>
          <p:cNvPr id="315" name="Google Shape;315;p29"/>
          <p:cNvSpPr txBox="1">
            <a:spLocks noGrp="1"/>
          </p:cNvSpPr>
          <p:nvPr>
            <p:ph type="title"/>
          </p:nvPr>
        </p:nvSpPr>
        <p:spPr>
          <a:xfrm>
            <a:off x="356795" y="869806"/>
            <a:ext cx="10515600" cy="80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000">
                <a:solidFill>
                  <a:srgbClr val="94B0BC"/>
                </a:solidFill>
              </a:rPr>
              <a:t>Context for the dapivirine ring</a:t>
            </a:r>
            <a:endParaRPr sz="3000">
              <a:solidFill>
                <a:srgbClr val="94B0BC"/>
              </a:solidFill>
            </a:endParaRPr>
          </a:p>
        </p:txBody>
      </p:sp>
      <p:sp>
        <p:nvSpPr>
          <p:cNvPr id="316" name="Google Shape;316;p29"/>
          <p:cNvSpPr txBox="1"/>
          <p:nvPr/>
        </p:nvSpPr>
        <p:spPr>
          <a:xfrm>
            <a:off x="356795" y="202316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a:solidFill>
                  <a:srgbClr val="94B0BC"/>
                </a:solidFill>
                <a:latin typeface="Arial"/>
                <a:ea typeface="Arial"/>
                <a:cs typeface="Arial"/>
                <a:sym typeface="Arial"/>
              </a:rPr>
              <a:t>Delivery channels for the dapivirine ring</a:t>
            </a:r>
            <a:endParaRPr/>
          </a:p>
        </p:txBody>
      </p:sp>
      <p:sp>
        <p:nvSpPr>
          <p:cNvPr id="317" name="Google Shape;317;p29"/>
          <p:cNvSpPr txBox="1"/>
          <p:nvPr/>
        </p:nvSpPr>
        <p:spPr>
          <a:xfrm>
            <a:off x="356795" y="315685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a:solidFill>
                  <a:srgbClr val="3F5B66"/>
                </a:solidFill>
                <a:latin typeface="Arial"/>
                <a:ea typeface="Arial"/>
                <a:cs typeface="Arial"/>
                <a:sym typeface="Arial"/>
              </a:rPr>
              <a:t>Dapivirine ring introduction planning</a:t>
            </a:r>
            <a:endParaRPr/>
          </a:p>
        </p:txBody>
      </p:sp>
      <p:sp>
        <p:nvSpPr>
          <p:cNvPr id="318" name="Google Shape;318;p29"/>
          <p:cNvSpPr txBox="1"/>
          <p:nvPr/>
        </p:nvSpPr>
        <p:spPr>
          <a:xfrm>
            <a:off x="356795" y="4300373"/>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a:solidFill>
                  <a:srgbClr val="94B0BC"/>
                </a:solidFill>
                <a:latin typeface="Arial"/>
                <a:ea typeface="Arial"/>
                <a:cs typeface="Arial"/>
                <a:sym typeface="Arial"/>
              </a:rPr>
              <a:t>Sources</a:t>
            </a:r>
            <a:endParaRPr/>
          </a:p>
        </p:txBody>
      </p:sp>
    </p:spTree>
    <p:extLst>
      <p:ext uri="{BB962C8B-B14F-4D97-AF65-F5344CB8AC3E}">
        <p14:creationId xmlns:p14="http://schemas.microsoft.com/office/powerpoint/2010/main" val="2528150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0"/>
          <p:cNvSpPr txBox="1">
            <a:spLocks noGrp="1"/>
          </p:cNvSpPr>
          <p:nvPr>
            <p:ph type="title"/>
          </p:nvPr>
        </p:nvSpPr>
        <p:spPr>
          <a:xfrm>
            <a:off x="335280" y="213590"/>
            <a:ext cx="10515600"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Arial"/>
              <a:buNone/>
            </a:pPr>
            <a:r>
              <a:rPr lang="en-US" dirty="0"/>
              <a:t>Ring introduction framework</a:t>
            </a:r>
            <a:endParaRPr dirty="0"/>
          </a:p>
        </p:txBody>
      </p:sp>
      <p:sp>
        <p:nvSpPr>
          <p:cNvPr id="324" name="Google Shape;324;p30"/>
          <p:cNvSpPr/>
          <p:nvPr/>
        </p:nvSpPr>
        <p:spPr>
          <a:xfrm>
            <a:off x="509991" y="2521387"/>
            <a:ext cx="11172019" cy="3689842"/>
          </a:xfrm>
          <a:prstGeom prst="rect">
            <a:avLst/>
          </a:prstGeom>
          <a:solidFill>
            <a:srgbClr val="DBE4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aphicFrame>
        <p:nvGraphicFramePr>
          <p:cNvPr id="325" name="Google Shape;325;p30"/>
          <p:cNvGraphicFramePr/>
          <p:nvPr>
            <p:extLst>
              <p:ext uri="{D42A27DB-BD31-4B8C-83A1-F6EECF244321}">
                <p14:modId xmlns:p14="http://schemas.microsoft.com/office/powerpoint/2010/main" val="1923037732"/>
              </p:ext>
            </p:extLst>
          </p:nvPr>
        </p:nvGraphicFramePr>
        <p:xfrm>
          <a:off x="747133" y="4807154"/>
          <a:ext cx="10627100" cy="1264925"/>
        </p:xfrm>
        <a:graphic>
          <a:graphicData uri="http://schemas.openxmlformats.org/drawingml/2006/table">
            <a:tbl>
              <a:tblPr>
                <a:noFill/>
                <a:tableStyleId>{BADE8395-0A93-4C94-9F6B-9C01402E6128}</a:tableStyleId>
              </a:tblPr>
              <a:tblGrid>
                <a:gridCol w="2007225">
                  <a:extLst>
                    <a:ext uri="{9D8B030D-6E8A-4147-A177-3AD203B41FA5}">
                      <a16:colId xmlns:a16="http://schemas.microsoft.com/office/drawing/2014/main" val="20000"/>
                    </a:ext>
                  </a:extLst>
                </a:gridCol>
                <a:gridCol w="2163325">
                  <a:extLst>
                    <a:ext uri="{9D8B030D-6E8A-4147-A177-3AD203B41FA5}">
                      <a16:colId xmlns:a16="http://schemas.microsoft.com/office/drawing/2014/main" val="20001"/>
                    </a:ext>
                  </a:extLst>
                </a:gridCol>
                <a:gridCol w="2163325">
                  <a:extLst>
                    <a:ext uri="{9D8B030D-6E8A-4147-A177-3AD203B41FA5}">
                      <a16:colId xmlns:a16="http://schemas.microsoft.com/office/drawing/2014/main" val="20002"/>
                    </a:ext>
                  </a:extLst>
                </a:gridCol>
                <a:gridCol w="2167800">
                  <a:extLst>
                    <a:ext uri="{9D8B030D-6E8A-4147-A177-3AD203B41FA5}">
                      <a16:colId xmlns:a16="http://schemas.microsoft.com/office/drawing/2014/main" val="20003"/>
                    </a:ext>
                  </a:extLst>
                </a:gridCol>
                <a:gridCol w="2125425">
                  <a:extLst>
                    <a:ext uri="{9D8B030D-6E8A-4147-A177-3AD203B41FA5}">
                      <a16:colId xmlns:a16="http://schemas.microsoft.com/office/drawing/2014/main" val="20004"/>
                    </a:ext>
                  </a:extLst>
                </a:gridCol>
              </a:tblGrid>
              <a:tr h="1264925">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dirty="0">
                          <a:solidFill>
                            <a:srgbClr val="353535"/>
                          </a:solidFill>
                          <a:latin typeface="Calibri"/>
                          <a:ea typeface="Calibri"/>
                          <a:cs typeface="Calibri"/>
                          <a:sym typeface="Calibri"/>
                        </a:rPr>
                        <a:t>National and county plans are established to implement dapivirine ring guidelines for priority end user populations</a:t>
                      </a:r>
                      <a:endParaRPr dirty="0"/>
                    </a:p>
                  </a:txBody>
                  <a:tcPr marL="91450" marR="91450" marT="38100" marB="38100">
                    <a:lnL w="9525" cap="flat" cmpd="sng">
                      <a:solidFill>
                        <a:srgbClr val="000000">
                          <a:alpha val="0"/>
                        </a:srgbClr>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AD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dirty="0">
                          <a:solidFill>
                            <a:srgbClr val="353535"/>
                          </a:solidFill>
                          <a:latin typeface="Calibri"/>
                          <a:ea typeface="Calibri"/>
                          <a:cs typeface="Calibri"/>
                          <a:sym typeface="Calibri"/>
                        </a:rPr>
                        <a:t>Dapivirine ring is available and distributed in sufficient quantity to</a:t>
                      </a:r>
                      <a:br>
                        <a:rPr lang="en-US" sz="1300" i="0" u="none" strike="noStrike" cap="none" dirty="0">
                          <a:solidFill>
                            <a:srgbClr val="353535"/>
                          </a:solidFill>
                          <a:latin typeface="Calibri"/>
                          <a:ea typeface="Calibri"/>
                          <a:cs typeface="Calibri"/>
                          <a:sym typeface="Calibri"/>
                        </a:rPr>
                      </a:br>
                      <a:r>
                        <a:rPr lang="en-US" sz="1300" i="0" u="none" strike="noStrike" cap="none" dirty="0">
                          <a:solidFill>
                            <a:srgbClr val="353535"/>
                          </a:solidFill>
                          <a:latin typeface="Calibri"/>
                          <a:ea typeface="Calibri"/>
                          <a:cs typeface="Calibri"/>
                          <a:sym typeface="Calibri"/>
                        </a:rPr>
                        <a:t>meet projected demand via priority delivery channels</a:t>
                      </a:r>
                      <a:endParaRPr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AD2"/>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300" i="0" u="none" strike="noStrike" cap="none" dirty="0">
                          <a:solidFill>
                            <a:srgbClr val="353535"/>
                          </a:solidFill>
                          <a:latin typeface="Calibri"/>
                          <a:ea typeface="Calibri"/>
                          <a:cs typeface="Calibri"/>
                          <a:sym typeface="Calibri"/>
                        </a:rPr>
                        <a:t>Dapivirine ring is delivered by trained healthcare workers in priority delivery channels to effectively reach end users</a:t>
                      </a:r>
                      <a:endParaRPr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AD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dirty="0">
                          <a:solidFill>
                            <a:srgbClr val="353535"/>
                          </a:solidFill>
                          <a:latin typeface="Calibri"/>
                          <a:ea typeface="Calibri"/>
                          <a:cs typeface="Calibri"/>
                          <a:sym typeface="Calibri"/>
                        </a:rPr>
                        <a:t>End users know about and understand the ring and are able to seek, initiate, and effectively use the ring   </a:t>
                      </a:r>
                      <a:endParaRPr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AD2"/>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300" i="0" u="none" strike="noStrike" cap="none" dirty="0">
                          <a:solidFill>
                            <a:srgbClr val="353535"/>
                          </a:solidFill>
                          <a:latin typeface="Calibri"/>
                          <a:ea typeface="Calibri"/>
                          <a:cs typeface="Calibri"/>
                          <a:sym typeface="Calibri"/>
                        </a:rPr>
                        <a:t>The ring is effectively integrated into national, county, sub-county, facility, community, and program level monitoring systems</a:t>
                      </a:r>
                      <a:endParaRPr sz="1400" u="none" strike="noStrike" cap="none" dirty="0"/>
                    </a:p>
                  </a:txBody>
                  <a:tcPr marL="91450" marR="91450" marT="38100" marB="38100">
                    <a:lnL w="57150" cap="flat" cmpd="sng">
                      <a:solidFill>
                        <a:srgbClr val="DBE4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AD2"/>
                    </a:solidFill>
                  </a:tcPr>
                </a:tc>
                <a:extLst>
                  <a:ext uri="{0D108BD9-81ED-4DB2-BD59-A6C34878D82A}">
                    <a16:rowId xmlns:a16="http://schemas.microsoft.com/office/drawing/2014/main" val="10000"/>
                  </a:ext>
                </a:extLst>
              </a:tr>
            </a:tbl>
          </a:graphicData>
        </a:graphic>
      </p:graphicFrame>
      <p:sp>
        <p:nvSpPr>
          <p:cNvPr id="326" name="Google Shape;326;p30"/>
          <p:cNvSpPr/>
          <p:nvPr/>
        </p:nvSpPr>
        <p:spPr>
          <a:xfrm>
            <a:off x="582894" y="2607509"/>
            <a:ext cx="3443196" cy="3692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353535"/>
                </a:solidFill>
                <a:latin typeface="Calibri"/>
                <a:ea typeface="Calibri"/>
                <a:cs typeface="Calibri"/>
                <a:sym typeface="Calibri"/>
              </a:rPr>
              <a:t>Value Chain for </a:t>
            </a:r>
            <a:r>
              <a:rPr lang="en-US" sz="1800" b="1">
                <a:solidFill>
                  <a:srgbClr val="353535"/>
                </a:solidFill>
                <a:latin typeface="Calibri"/>
                <a:ea typeface="Calibri"/>
                <a:cs typeface="Calibri"/>
                <a:sym typeface="Calibri"/>
              </a:rPr>
              <a:t>Dapivirine Ring</a:t>
            </a:r>
            <a:endParaRPr sz="1800" b="0" i="0" u="none" strike="noStrike" cap="none">
              <a:solidFill>
                <a:srgbClr val="353535"/>
              </a:solidFill>
              <a:latin typeface="Calibri"/>
              <a:ea typeface="Calibri"/>
              <a:cs typeface="Calibri"/>
              <a:sym typeface="Calibri"/>
            </a:endParaRPr>
          </a:p>
        </p:txBody>
      </p:sp>
      <p:sp>
        <p:nvSpPr>
          <p:cNvPr id="327" name="Google Shape;327;p30"/>
          <p:cNvSpPr/>
          <p:nvPr/>
        </p:nvSpPr>
        <p:spPr>
          <a:xfrm>
            <a:off x="1237614" y="3160996"/>
            <a:ext cx="957533" cy="958305"/>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28" name="Google Shape;328;p30" descr="C:\Users\neeraja.bhavaraju\Downloads\noun_81215_cc.png"/>
          <p:cNvPicPr preferRelativeResize="0"/>
          <p:nvPr/>
        </p:nvPicPr>
        <p:blipFill rotWithShape="1">
          <a:blip r:embed="rId3">
            <a:alphaModFix/>
          </a:blip>
          <a:srcRect b="15346"/>
          <a:stretch/>
        </p:blipFill>
        <p:spPr>
          <a:xfrm>
            <a:off x="1351062" y="3330891"/>
            <a:ext cx="730637" cy="618515"/>
          </a:xfrm>
          <a:prstGeom prst="rect">
            <a:avLst/>
          </a:prstGeom>
          <a:noFill/>
          <a:ln>
            <a:noFill/>
          </a:ln>
        </p:spPr>
      </p:pic>
      <p:sp>
        <p:nvSpPr>
          <p:cNvPr id="329" name="Google Shape;329;p30"/>
          <p:cNvSpPr/>
          <p:nvPr/>
        </p:nvSpPr>
        <p:spPr>
          <a:xfrm>
            <a:off x="3376276" y="3160996"/>
            <a:ext cx="957533" cy="958305"/>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30" name="Google Shape;330;p30" descr="C:\Users\neeraja.bhavaraju\Downloads\noun_142824_cc.png"/>
          <p:cNvPicPr preferRelativeResize="0"/>
          <p:nvPr/>
        </p:nvPicPr>
        <p:blipFill rotWithShape="1">
          <a:blip r:embed="rId4">
            <a:alphaModFix/>
          </a:blip>
          <a:srcRect b="13330"/>
          <a:stretch/>
        </p:blipFill>
        <p:spPr>
          <a:xfrm>
            <a:off x="3492789" y="3326183"/>
            <a:ext cx="724507" cy="627931"/>
          </a:xfrm>
          <a:prstGeom prst="rect">
            <a:avLst/>
          </a:prstGeom>
          <a:noFill/>
          <a:ln>
            <a:noFill/>
          </a:ln>
        </p:spPr>
      </p:pic>
      <p:sp>
        <p:nvSpPr>
          <p:cNvPr id="331" name="Google Shape;331;p30"/>
          <p:cNvSpPr/>
          <p:nvPr/>
        </p:nvSpPr>
        <p:spPr>
          <a:xfrm>
            <a:off x="5564070" y="3160996"/>
            <a:ext cx="957533" cy="958305"/>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32" name="Google Shape;332;p30" descr="C:\Users\neeraja.bhavaraju\Downloads\noun_22779_cc.png"/>
          <p:cNvPicPr preferRelativeResize="0"/>
          <p:nvPr/>
        </p:nvPicPr>
        <p:blipFill rotWithShape="1">
          <a:blip r:embed="rId5">
            <a:alphaModFix/>
          </a:blip>
          <a:srcRect b="13330"/>
          <a:stretch/>
        </p:blipFill>
        <p:spPr>
          <a:xfrm>
            <a:off x="5734288" y="3372729"/>
            <a:ext cx="617096" cy="534839"/>
          </a:xfrm>
          <a:prstGeom prst="rect">
            <a:avLst/>
          </a:prstGeom>
          <a:noFill/>
          <a:ln>
            <a:noFill/>
          </a:ln>
        </p:spPr>
      </p:pic>
      <p:sp>
        <p:nvSpPr>
          <p:cNvPr id="335" name="Google Shape;335;p30"/>
          <p:cNvSpPr/>
          <p:nvPr/>
        </p:nvSpPr>
        <p:spPr>
          <a:xfrm>
            <a:off x="9848584" y="3160996"/>
            <a:ext cx="957533" cy="958305"/>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36" name="Google Shape;336;p30" descr="C:\Users\neeraja.bhavaraju\Downloads\noun_30986_cc.png"/>
          <p:cNvPicPr preferRelativeResize="0"/>
          <p:nvPr/>
        </p:nvPicPr>
        <p:blipFill rotWithShape="1">
          <a:blip r:embed="rId6">
            <a:alphaModFix/>
          </a:blip>
          <a:srcRect b="13330"/>
          <a:stretch/>
        </p:blipFill>
        <p:spPr>
          <a:xfrm>
            <a:off x="9994826" y="3351949"/>
            <a:ext cx="665049" cy="576399"/>
          </a:xfrm>
          <a:prstGeom prst="rect">
            <a:avLst/>
          </a:prstGeom>
          <a:noFill/>
          <a:ln>
            <a:noFill/>
          </a:ln>
        </p:spPr>
      </p:pic>
      <p:sp>
        <p:nvSpPr>
          <p:cNvPr id="337" name="Google Shape;337;p30"/>
          <p:cNvSpPr/>
          <p:nvPr/>
        </p:nvSpPr>
        <p:spPr>
          <a:xfrm>
            <a:off x="509991" y="1278895"/>
            <a:ext cx="11172019" cy="916573"/>
          </a:xfrm>
          <a:prstGeom prst="rect">
            <a:avLst/>
          </a:prstGeom>
          <a:solidFill>
            <a:srgbClr val="ECE7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dirty="0">
                <a:solidFill>
                  <a:srgbClr val="353535"/>
                </a:solidFill>
                <a:latin typeface="Calibri"/>
                <a:ea typeface="Calibri"/>
                <a:cs typeface="Calibri"/>
                <a:sym typeface="Calibri"/>
              </a:rPr>
              <a:t>This value chain framework has been used across countries to support planning for oral PrEP introduction. It has been adapted for the ring to identify necessary steps for ring introduction and scale-up </a:t>
            </a:r>
            <a:r>
              <a:rPr lang="en-US" sz="1600">
                <a:solidFill>
                  <a:srgbClr val="353535"/>
                </a:solidFill>
                <a:latin typeface="Calibri"/>
                <a:ea typeface="Calibri"/>
                <a:cs typeface="Calibri"/>
                <a:sym typeface="Calibri"/>
              </a:rPr>
              <a:t>across five </a:t>
            </a:r>
            <a:r>
              <a:rPr lang="en-US" sz="1600" dirty="0">
                <a:solidFill>
                  <a:srgbClr val="353535"/>
                </a:solidFill>
                <a:latin typeface="Calibri"/>
                <a:ea typeface="Calibri"/>
                <a:cs typeface="Calibri"/>
                <a:sym typeface="Calibri"/>
              </a:rPr>
              <a:t>major categories and across priority delivery channels. It can also be used to track progress towards ring introduction by different partners. </a:t>
            </a:r>
            <a:endParaRPr dirty="0"/>
          </a:p>
        </p:txBody>
      </p:sp>
      <p:sp>
        <p:nvSpPr>
          <p:cNvPr id="338" name="Google Shape;338;p30"/>
          <p:cNvSpPr/>
          <p:nvPr/>
        </p:nvSpPr>
        <p:spPr>
          <a:xfrm>
            <a:off x="10178529" y="99332"/>
            <a:ext cx="1884218" cy="332509"/>
          </a:xfrm>
          <a:prstGeom prst="roundRect">
            <a:avLst>
              <a:gd name="adj" fmla="val 16667"/>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Ring Introduction</a:t>
            </a:r>
            <a:endParaRPr/>
          </a:p>
        </p:txBody>
      </p:sp>
      <p:sp>
        <p:nvSpPr>
          <p:cNvPr id="339" name="Google Shape;339;p30"/>
          <p:cNvSpPr/>
          <p:nvPr/>
        </p:nvSpPr>
        <p:spPr>
          <a:xfrm>
            <a:off x="709676" y="4197779"/>
            <a:ext cx="2013408" cy="511877"/>
          </a:xfrm>
          <a:prstGeom prst="roundRect">
            <a:avLst>
              <a:gd name="adj" fmla="val 16667"/>
            </a:avLst>
          </a:prstGeom>
          <a:solidFill>
            <a:srgbClr val="4F7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PLANNING &amp; </a:t>
            </a:r>
            <a:endParaRPr sz="1400">
              <a:solidFill>
                <a:srgbClr val="000000"/>
              </a:solidFill>
              <a:latin typeface="Arial"/>
              <a:ea typeface="Arial"/>
              <a:cs typeface="Arial"/>
              <a:sym typeface="Arial"/>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BUDGETING</a:t>
            </a:r>
            <a:endParaRPr/>
          </a:p>
        </p:txBody>
      </p:sp>
      <p:sp>
        <p:nvSpPr>
          <p:cNvPr id="340" name="Google Shape;340;p30"/>
          <p:cNvSpPr/>
          <p:nvPr/>
        </p:nvSpPr>
        <p:spPr>
          <a:xfrm>
            <a:off x="2848338" y="4197779"/>
            <a:ext cx="2013408" cy="511877"/>
          </a:xfrm>
          <a:prstGeom prst="roundRect">
            <a:avLst>
              <a:gd name="adj" fmla="val 16667"/>
            </a:avLst>
          </a:prstGeom>
          <a:solidFill>
            <a:srgbClr val="4F7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SUPPLY CHAIN MANAGEMENT</a:t>
            </a:r>
            <a:endParaRPr/>
          </a:p>
        </p:txBody>
      </p:sp>
      <p:sp>
        <p:nvSpPr>
          <p:cNvPr id="341" name="Google Shape;341;p30"/>
          <p:cNvSpPr/>
          <p:nvPr/>
        </p:nvSpPr>
        <p:spPr>
          <a:xfrm>
            <a:off x="5036132" y="4197779"/>
            <a:ext cx="2013408" cy="511877"/>
          </a:xfrm>
          <a:prstGeom prst="roundRect">
            <a:avLst>
              <a:gd name="adj" fmla="val 16667"/>
            </a:avLst>
          </a:prstGeom>
          <a:solidFill>
            <a:srgbClr val="4F7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RING DELIVERY </a:t>
            </a:r>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PLATFORMS</a:t>
            </a:r>
            <a:endParaRPr sz="1400">
              <a:solidFill>
                <a:srgbClr val="000000"/>
              </a:solidFill>
              <a:latin typeface="Arial"/>
              <a:ea typeface="Arial"/>
              <a:cs typeface="Arial"/>
              <a:sym typeface="Arial"/>
            </a:endParaRPr>
          </a:p>
        </p:txBody>
      </p:sp>
      <p:sp>
        <p:nvSpPr>
          <p:cNvPr id="342" name="Google Shape;342;p30"/>
          <p:cNvSpPr/>
          <p:nvPr/>
        </p:nvSpPr>
        <p:spPr>
          <a:xfrm>
            <a:off x="7173072" y="4197779"/>
            <a:ext cx="2013408" cy="511877"/>
          </a:xfrm>
          <a:prstGeom prst="roundRect">
            <a:avLst>
              <a:gd name="adj" fmla="val 16667"/>
            </a:avLst>
          </a:prstGeom>
          <a:solidFill>
            <a:srgbClr val="4F7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UPTAKE &amp; </a:t>
            </a:r>
            <a:endParaRPr sz="1400">
              <a:solidFill>
                <a:srgbClr val="000000"/>
              </a:solidFill>
              <a:latin typeface="Arial"/>
              <a:ea typeface="Arial"/>
              <a:cs typeface="Arial"/>
              <a:sym typeface="Arial"/>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EFFECTIVE USE</a:t>
            </a:r>
            <a:endParaRPr/>
          </a:p>
        </p:txBody>
      </p:sp>
      <p:sp>
        <p:nvSpPr>
          <p:cNvPr id="343" name="Google Shape;343;p30"/>
          <p:cNvSpPr/>
          <p:nvPr/>
        </p:nvSpPr>
        <p:spPr>
          <a:xfrm>
            <a:off x="9320646" y="4197779"/>
            <a:ext cx="2013408" cy="511877"/>
          </a:xfrm>
          <a:prstGeom prst="roundRect">
            <a:avLst>
              <a:gd name="adj" fmla="val 16667"/>
            </a:avLst>
          </a:prstGeom>
          <a:solidFill>
            <a:srgbClr val="4F7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MONITORING</a:t>
            </a:r>
            <a:endParaRPr/>
          </a:p>
        </p:txBody>
      </p:sp>
      <p:sp>
        <p:nvSpPr>
          <p:cNvPr id="24" name="Google Shape;333;p30">
            <a:extLst>
              <a:ext uri="{FF2B5EF4-FFF2-40B4-BE49-F238E27FC236}">
                <a16:creationId xmlns:a16="http://schemas.microsoft.com/office/drawing/2014/main" id="{E84B149A-4854-3845-AE17-54C2A11C5120}"/>
              </a:ext>
            </a:extLst>
          </p:cNvPr>
          <p:cNvSpPr/>
          <p:nvPr/>
        </p:nvSpPr>
        <p:spPr>
          <a:xfrm>
            <a:off x="7701010" y="3160996"/>
            <a:ext cx="957533" cy="958305"/>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5" name="Group 24">
            <a:extLst>
              <a:ext uri="{FF2B5EF4-FFF2-40B4-BE49-F238E27FC236}">
                <a16:creationId xmlns:a16="http://schemas.microsoft.com/office/drawing/2014/main" id="{A7E84706-96E9-CB43-8E9B-C0CC67D49DAC}"/>
              </a:ext>
            </a:extLst>
          </p:cNvPr>
          <p:cNvGrpSpPr/>
          <p:nvPr/>
        </p:nvGrpSpPr>
        <p:grpSpPr>
          <a:xfrm>
            <a:off x="7818655" y="3279027"/>
            <a:ext cx="722241" cy="722241"/>
            <a:chOff x="6713399" y="3372729"/>
            <a:chExt cx="1042824" cy="1042824"/>
          </a:xfrm>
        </p:grpSpPr>
        <p:grpSp>
          <p:nvGrpSpPr>
            <p:cNvPr id="26" name="Group 25">
              <a:extLst>
                <a:ext uri="{FF2B5EF4-FFF2-40B4-BE49-F238E27FC236}">
                  <a16:creationId xmlns:a16="http://schemas.microsoft.com/office/drawing/2014/main" id="{9779EBB4-14F0-2645-84F1-57E218A7D647}"/>
                </a:ext>
              </a:extLst>
            </p:cNvPr>
            <p:cNvGrpSpPr/>
            <p:nvPr/>
          </p:nvGrpSpPr>
          <p:grpSpPr>
            <a:xfrm>
              <a:off x="6713399" y="3372729"/>
              <a:ext cx="1042824" cy="1042824"/>
              <a:chOff x="6713399" y="3372729"/>
              <a:chExt cx="1042824" cy="1042824"/>
            </a:xfrm>
          </p:grpSpPr>
          <p:pic>
            <p:nvPicPr>
              <p:cNvPr id="28" name="Graphic 27" descr="Circle with left arrow with solid fill">
                <a:extLst>
                  <a:ext uri="{FF2B5EF4-FFF2-40B4-BE49-F238E27FC236}">
                    <a16:creationId xmlns:a16="http://schemas.microsoft.com/office/drawing/2014/main" id="{FDB65E5B-60B6-3D4F-94DC-013D032F7A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3399" y="3372729"/>
                <a:ext cx="1042824" cy="1042824"/>
              </a:xfrm>
              <a:prstGeom prst="rect">
                <a:avLst/>
              </a:prstGeom>
            </p:spPr>
          </p:pic>
          <p:pic>
            <p:nvPicPr>
              <p:cNvPr id="29" name="Graphic 28" descr="Circle with left arrow with solid fill">
                <a:extLst>
                  <a:ext uri="{FF2B5EF4-FFF2-40B4-BE49-F238E27FC236}">
                    <a16:creationId xmlns:a16="http://schemas.microsoft.com/office/drawing/2014/main" id="{45F70CDD-6A9A-E943-A866-9BEAF623EA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77984" y="3440538"/>
                <a:ext cx="914400" cy="914400"/>
              </a:xfrm>
              <a:prstGeom prst="rect">
                <a:avLst/>
              </a:prstGeom>
            </p:spPr>
          </p:pic>
        </p:grpSp>
        <p:sp>
          <p:nvSpPr>
            <p:cNvPr id="27" name="Google Shape;333;p30">
              <a:extLst>
                <a:ext uri="{FF2B5EF4-FFF2-40B4-BE49-F238E27FC236}">
                  <a16:creationId xmlns:a16="http://schemas.microsoft.com/office/drawing/2014/main" id="{E671CB35-BCD0-4541-A2DE-B2706543819F}"/>
                </a:ext>
              </a:extLst>
            </p:cNvPr>
            <p:cNvSpPr/>
            <p:nvPr/>
          </p:nvSpPr>
          <p:spPr>
            <a:xfrm>
              <a:off x="6961497" y="3646663"/>
              <a:ext cx="550468" cy="511877"/>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12640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1"/>
          <p:cNvSpPr/>
          <p:nvPr/>
        </p:nvSpPr>
        <p:spPr>
          <a:xfrm>
            <a:off x="335279" y="1426069"/>
            <a:ext cx="11395803" cy="663351"/>
          </a:xfrm>
          <a:prstGeom prst="rect">
            <a:avLst/>
          </a:prstGeom>
          <a:solidFill>
            <a:srgbClr val="DBE4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9" name="Google Shape;349;p31"/>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dirty="0"/>
              <a:t>Kenya ring introduction situation analysis </a:t>
            </a:r>
            <a:endParaRPr dirty="0"/>
          </a:p>
        </p:txBody>
      </p:sp>
      <p:grpSp>
        <p:nvGrpSpPr>
          <p:cNvPr id="350" name="Google Shape;350;p31"/>
          <p:cNvGrpSpPr/>
          <p:nvPr/>
        </p:nvGrpSpPr>
        <p:grpSpPr>
          <a:xfrm>
            <a:off x="7226807" y="5576029"/>
            <a:ext cx="4719519" cy="841930"/>
            <a:chOff x="4230981" y="5643580"/>
            <a:chExt cx="4719519" cy="841930"/>
          </a:xfrm>
        </p:grpSpPr>
        <p:sp>
          <p:nvSpPr>
            <p:cNvPr id="351" name="Google Shape;351;p31"/>
            <p:cNvSpPr/>
            <p:nvPr/>
          </p:nvSpPr>
          <p:spPr>
            <a:xfrm>
              <a:off x="4278772" y="5643580"/>
              <a:ext cx="4471938" cy="841930"/>
            </a:xfrm>
            <a:prstGeom prst="rect">
              <a:avLst/>
            </a:prstGeom>
            <a:solidFill>
              <a:srgbClr val="F0F4F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352" name="Google Shape;352;p31"/>
            <p:cNvSpPr/>
            <p:nvPr/>
          </p:nvSpPr>
          <p:spPr>
            <a:xfrm>
              <a:off x="4326822" y="5935087"/>
              <a:ext cx="147131" cy="14630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353" name="Google Shape;353;p31"/>
            <p:cNvSpPr/>
            <p:nvPr/>
          </p:nvSpPr>
          <p:spPr>
            <a:xfrm>
              <a:off x="7207417" y="5935087"/>
              <a:ext cx="147131" cy="146304"/>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354" name="Google Shape;354;p31"/>
            <p:cNvSpPr/>
            <p:nvPr/>
          </p:nvSpPr>
          <p:spPr>
            <a:xfrm>
              <a:off x="5630639" y="5935087"/>
              <a:ext cx="147131" cy="1463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355" name="Google Shape;355;p31"/>
            <p:cNvSpPr/>
            <p:nvPr/>
          </p:nvSpPr>
          <p:spPr>
            <a:xfrm>
              <a:off x="4453341" y="5885386"/>
              <a:ext cx="1182862" cy="6001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1100"/>
                <a:buFont typeface="Calibri"/>
                <a:buNone/>
              </a:pPr>
              <a:r>
                <a:rPr lang="en-US" sz="1100" b="0" i="0" u="none" strike="noStrike" cap="none">
                  <a:solidFill>
                    <a:srgbClr val="595959"/>
                  </a:solidFill>
                  <a:latin typeface="Calibri"/>
                  <a:ea typeface="Calibri"/>
                  <a:cs typeface="Calibri"/>
                  <a:sym typeface="Calibri"/>
                </a:rPr>
                <a:t>Anticipate easy integration with PrEP</a:t>
              </a:r>
              <a:endParaRPr sz="1100" b="0" i="1" u="none" strike="noStrike" cap="none">
                <a:solidFill>
                  <a:srgbClr val="595959"/>
                </a:solidFill>
                <a:latin typeface="Calibri"/>
                <a:ea typeface="Calibri"/>
                <a:cs typeface="Calibri"/>
                <a:sym typeface="Calibri"/>
              </a:endParaRPr>
            </a:p>
          </p:txBody>
        </p:sp>
        <p:sp>
          <p:nvSpPr>
            <p:cNvPr id="356" name="Google Shape;356;p31"/>
            <p:cNvSpPr/>
            <p:nvPr/>
          </p:nvSpPr>
          <p:spPr>
            <a:xfrm>
              <a:off x="5757165" y="5885386"/>
              <a:ext cx="1474793" cy="6001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1100"/>
                <a:buFont typeface="Calibri"/>
                <a:buNone/>
              </a:pPr>
              <a:r>
                <a:rPr lang="en-US" sz="1100" b="0" i="0" u="none" strike="noStrike" cap="none">
                  <a:solidFill>
                    <a:srgbClr val="595959"/>
                  </a:solidFill>
                  <a:latin typeface="Calibri"/>
                  <a:ea typeface="Calibri"/>
                  <a:cs typeface="Calibri"/>
                  <a:sym typeface="Calibri"/>
                </a:rPr>
                <a:t>Will require new effort, but no anticipated challenges</a:t>
              </a:r>
              <a:endParaRPr sz="1100" b="0" i="1" u="none" strike="noStrike" cap="none">
                <a:solidFill>
                  <a:srgbClr val="595959"/>
                </a:solidFill>
                <a:latin typeface="Calibri"/>
                <a:ea typeface="Calibri"/>
                <a:cs typeface="Calibri"/>
                <a:sym typeface="Calibri"/>
              </a:endParaRPr>
            </a:p>
          </p:txBody>
        </p:sp>
        <p:sp>
          <p:nvSpPr>
            <p:cNvPr id="357" name="Google Shape;357;p31"/>
            <p:cNvSpPr txBox="1"/>
            <p:nvPr/>
          </p:nvSpPr>
          <p:spPr>
            <a:xfrm>
              <a:off x="7333942" y="5885386"/>
              <a:ext cx="1616558" cy="6001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1100"/>
                <a:buFont typeface="Calibri"/>
                <a:buNone/>
              </a:pPr>
              <a:r>
                <a:rPr lang="en-US" sz="1100" dirty="0">
                  <a:solidFill>
                    <a:srgbClr val="595959"/>
                  </a:solidFill>
                  <a:latin typeface="Calibri"/>
                  <a:ea typeface="Calibri"/>
                  <a:cs typeface="Calibri"/>
                  <a:sym typeface="Calibri"/>
                </a:rPr>
                <a:t>An area that will </a:t>
              </a:r>
            </a:p>
            <a:p>
              <a:pPr marL="0" marR="0" lvl="0" indent="0" algn="l" rtl="0">
                <a:lnSpc>
                  <a:spcPct val="100000"/>
                </a:lnSpc>
                <a:spcBef>
                  <a:spcPts val="0"/>
                </a:spcBef>
                <a:spcAft>
                  <a:spcPts val="0"/>
                </a:spcAft>
                <a:buClr>
                  <a:srgbClr val="595959"/>
                </a:buClr>
                <a:buSzPts val="1100"/>
                <a:buFont typeface="Calibri"/>
                <a:buNone/>
              </a:pPr>
              <a:r>
                <a:rPr lang="en-US" sz="1100" dirty="0">
                  <a:solidFill>
                    <a:srgbClr val="595959"/>
                  </a:solidFill>
                  <a:latin typeface="Calibri"/>
                  <a:ea typeface="Calibri"/>
                  <a:cs typeface="Calibri"/>
                  <a:sym typeface="Calibri"/>
                </a:rPr>
                <a:t>require significant consideration</a:t>
              </a:r>
              <a:endParaRPr sz="1400" b="0" i="0" u="none" strike="noStrike" cap="none" dirty="0">
                <a:solidFill>
                  <a:srgbClr val="000000"/>
                </a:solidFill>
                <a:latin typeface="Arial"/>
                <a:ea typeface="Arial"/>
                <a:cs typeface="Arial"/>
                <a:sym typeface="Arial"/>
              </a:endParaRPr>
            </a:p>
          </p:txBody>
        </p:sp>
        <p:sp>
          <p:nvSpPr>
            <p:cNvPr id="358" name="Google Shape;358;p31"/>
            <p:cNvSpPr/>
            <p:nvPr/>
          </p:nvSpPr>
          <p:spPr>
            <a:xfrm>
              <a:off x="4230981" y="5648627"/>
              <a:ext cx="2651760"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1100"/>
                <a:buFont typeface="Calibri"/>
                <a:buNone/>
              </a:pPr>
              <a:r>
                <a:rPr lang="en-US" sz="1100" b="1" i="0" u="none" strike="noStrike" cap="none">
                  <a:solidFill>
                    <a:srgbClr val="595959"/>
                  </a:solidFill>
                  <a:latin typeface="Calibri"/>
                  <a:ea typeface="Calibri"/>
                  <a:cs typeface="Calibri"/>
                  <a:sym typeface="Calibri"/>
                </a:rPr>
                <a:t>COLOR KEY </a:t>
              </a:r>
              <a:endParaRPr sz="1100" b="1" i="1" u="none" strike="noStrike" cap="none">
                <a:solidFill>
                  <a:srgbClr val="595959"/>
                </a:solidFill>
                <a:latin typeface="Calibri"/>
                <a:ea typeface="Calibri"/>
                <a:cs typeface="Calibri"/>
                <a:sym typeface="Calibri"/>
              </a:endParaRPr>
            </a:p>
          </p:txBody>
        </p:sp>
      </p:grpSp>
      <p:sp>
        <p:nvSpPr>
          <p:cNvPr id="359" name="Google Shape;359;p31"/>
          <p:cNvSpPr/>
          <p:nvPr/>
        </p:nvSpPr>
        <p:spPr>
          <a:xfrm>
            <a:off x="10178529" y="99332"/>
            <a:ext cx="1884218" cy="332509"/>
          </a:xfrm>
          <a:prstGeom prst="roundRect">
            <a:avLst>
              <a:gd name="adj" fmla="val 16667"/>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Ring Introduction</a:t>
            </a:r>
            <a:endParaRPr/>
          </a:p>
        </p:txBody>
      </p:sp>
      <p:sp>
        <p:nvSpPr>
          <p:cNvPr id="360" name="Google Shape;360;p31"/>
          <p:cNvSpPr/>
          <p:nvPr/>
        </p:nvSpPr>
        <p:spPr>
          <a:xfrm>
            <a:off x="443427" y="1501806"/>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PLANNING &amp; </a:t>
            </a:r>
            <a:endParaRPr sz="1400" dirty="0">
              <a:solidFill>
                <a:srgbClr val="000000"/>
              </a:solidFill>
              <a:latin typeface="Arial"/>
              <a:ea typeface="Arial"/>
              <a:cs typeface="Arial"/>
              <a:sym typeface="Arial"/>
            </a:endParaRP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BUDGETING</a:t>
            </a:r>
            <a:endParaRPr dirty="0"/>
          </a:p>
        </p:txBody>
      </p:sp>
      <p:graphicFrame>
        <p:nvGraphicFramePr>
          <p:cNvPr id="361" name="Google Shape;361;p31"/>
          <p:cNvGraphicFramePr/>
          <p:nvPr>
            <p:extLst>
              <p:ext uri="{D42A27DB-BD31-4B8C-83A1-F6EECF244321}">
                <p14:modId xmlns:p14="http://schemas.microsoft.com/office/powerpoint/2010/main" val="3572942413"/>
              </p:ext>
            </p:extLst>
          </p:nvPr>
        </p:nvGraphicFramePr>
        <p:xfrm>
          <a:off x="462989" y="2208908"/>
          <a:ext cx="1974275" cy="3840450"/>
        </p:xfrm>
        <a:graphic>
          <a:graphicData uri="http://schemas.openxmlformats.org/drawingml/2006/table">
            <a:tbl>
              <a:tblPr>
                <a:noFill/>
                <a:tableStyleId>{BADE8395-0A93-4C94-9F6B-9C01402E6128}</a:tableStyleId>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Convene new or existing </a:t>
                      </a:r>
                      <a:r>
                        <a:rPr lang="en-US" sz="1100" b="1" i="0" u="none" strike="noStrike" cap="none" dirty="0">
                          <a:solidFill>
                            <a:srgbClr val="353535"/>
                          </a:solidFill>
                          <a:latin typeface="Calibri"/>
                          <a:ea typeface="Calibri"/>
                          <a:cs typeface="Calibri"/>
                          <a:sym typeface="Calibri"/>
                        </a:rPr>
                        <a:t>technical working group</a:t>
                      </a:r>
                      <a:r>
                        <a:rPr lang="en-US" sz="1100" b="0" i="0" u="none" strike="noStrike" cap="none" dirty="0">
                          <a:solidFill>
                            <a:srgbClr val="353535"/>
                          </a:solidFill>
                          <a:latin typeface="Calibri"/>
                          <a:ea typeface="Calibri"/>
                          <a:cs typeface="Calibri"/>
                          <a:sym typeface="Calibri"/>
                        </a:rPr>
                        <a:t>/ subcommittee for the ring</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Identify </a:t>
                      </a:r>
                      <a:r>
                        <a:rPr lang="en-US" sz="1100" b="1" i="0" u="none" strike="noStrike" cap="none" dirty="0">
                          <a:solidFill>
                            <a:srgbClr val="353535"/>
                          </a:solidFill>
                          <a:latin typeface="Calibri"/>
                          <a:ea typeface="Calibri"/>
                          <a:cs typeface="Calibri"/>
                          <a:sym typeface="Calibri"/>
                        </a:rPr>
                        <a:t>target populations   </a:t>
                      </a:r>
                      <a:r>
                        <a:rPr lang="en-US" sz="1100" b="0" i="0" u="none" strike="noStrike" cap="none" dirty="0">
                          <a:solidFill>
                            <a:srgbClr val="353535"/>
                          </a:solidFill>
                          <a:latin typeface="Calibri"/>
                          <a:ea typeface="Calibri"/>
                          <a:cs typeface="Calibri"/>
                          <a:sym typeface="Calibri"/>
                        </a:rPr>
                        <a:t>for ring use </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Engage </a:t>
                      </a:r>
                      <a:r>
                        <a:rPr lang="en-US" sz="1100" b="1" i="0" u="none" strike="noStrike" cap="none" dirty="0">
                          <a:solidFill>
                            <a:srgbClr val="353535"/>
                          </a:solidFill>
                          <a:latin typeface="Calibri"/>
                          <a:ea typeface="Calibri"/>
                          <a:cs typeface="Calibri"/>
                          <a:sym typeface="Calibri"/>
                        </a:rPr>
                        <a:t>community </a:t>
                      </a:r>
                      <a:r>
                        <a:rPr lang="en-US" sz="1100" b="0" i="0" u="none" strike="noStrike" cap="none" dirty="0">
                          <a:solidFill>
                            <a:srgbClr val="353535"/>
                          </a:solidFill>
                          <a:latin typeface="Calibri"/>
                          <a:ea typeface="Calibri"/>
                          <a:cs typeface="Calibri"/>
                          <a:sym typeface="Calibri"/>
                        </a:rPr>
                        <a:t>stakeholders</a:t>
                      </a:r>
                      <a:r>
                        <a:rPr lang="en-US" sz="1100" b="1" i="0" u="none" strike="noStrike" cap="none" dirty="0">
                          <a:solidFill>
                            <a:srgbClr val="353535"/>
                          </a:solidFill>
                          <a:latin typeface="Calibri"/>
                          <a:ea typeface="Calibri"/>
                          <a:cs typeface="Calibri"/>
                          <a:sym typeface="Calibri"/>
                        </a:rPr>
                        <a:t> </a:t>
                      </a:r>
                      <a:r>
                        <a:rPr lang="en-US" sz="1100" b="0" i="0" u="none" strike="noStrike" cap="none" dirty="0">
                          <a:solidFill>
                            <a:srgbClr val="353535"/>
                          </a:solidFill>
                          <a:latin typeface="Calibri"/>
                          <a:ea typeface="Calibri"/>
                          <a:cs typeface="Calibri"/>
                          <a:sym typeface="Calibri"/>
                        </a:rPr>
                        <a:t>to inform planning for ring rollout</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impact, cost and/or cost-effectiveness</a:t>
                      </a:r>
                      <a:r>
                        <a:rPr lang="en-US" sz="1100" b="1" i="0" u="none" strike="noStrike" cap="none" dirty="0">
                          <a:solidFill>
                            <a:srgbClr val="353535"/>
                          </a:solidFill>
                          <a:latin typeface="Calibri"/>
                          <a:ea typeface="Calibri"/>
                          <a:cs typeface="Calibri"/>
                          <a:sym typeface="Calibri"/>
                        </a:rPr>
                        <a:t> analyses </a:t>
                      </a:r>
                      <a:r>
                        <a:rPr lang="en-US" sz="1100" b="0" i="0" u="none" strike="noStrike" cap="none" dirty="0">
                          <a:solidFill>
                            <a:srgbClr val="353535"/>
                          </a:solidFill>
                          <a:latin typeface="Calibri"/>
                          <a:ea typeface="Calibri"/>
                          <a:cs typeface="Calibri"/>
                          <a:sym typeface="Calibri"/>
                        </a:rPr>
                        <a:t>to inform ring planning</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Include the ring in national HIV prevention and other relevant </a:t>
                      </a:r>
                      <a:r>
                        <a:rPr lang="en-US" sz="1100" b="1" i="0" u="none" strike="noStrike" cap="none" dirty="0">
                          <a:solidFill>
                            <a:srgbClr val="353535"/>
                          </a:solidFill>
                          <a:latin typeface="Calibri"/>
                          <a:ea typeface="Calibri"/>
                          <a:cs typeface="Calibri"/>
                          <a:sym typeface="Calibri"/>
                        </a:rPr>
                        <a:t>plans </a:t>
                      </a:r>
                      <a:r>
                        <a:rPr lang="en-US" sz="1100" b="0" i="0" u="none" strike="noStrike" cap="none" dirty="0">
                          <a:solidFill>
                            <a:srgbClr val="353535"/>
                          </a:solidFill>
                          <a:latin typeface="Calibri"/>
                          <a:ea typeface="Calibri"/>
                          <a:cs typeface="Calibri"/>
                          <a:sym typeface="Calibri"/>
                        </a:rPr>
                        <a:t>(e.g., FP)</a:t>
                      </a:r>
                      <a:endParaRPr b="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4"/>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a:t>
                      </a:r>
                      <a:r>
                        <a:rPr lang="en-US" sz="1100" b="1" i="0" u="none" strike="noStrike" cap="none" dirty="0">
                          <a:solidFill>
                            <a:srgbClr val="353535"/>
                          </a:solidFill>
                          <a:latin typeface="Calibri"/>
                          <a:ea typeface="Calibri"/>
                          <a:cs typeface="Calibri"/>
                          <a:sym typeface="Calibri"/>
                        </a:rPr>
                        <a:t> implementation plan and budget </a:t>
                      </a:r>
                      <a:r>
                        <a:rPr lang="en-US" sz="1100" b="0" i="0" u="none" strike="noStrike" cap="none" dirty="0">
                          <a:solidFill>
                            <a:srgbClr val="353535"/>
                          </a:solidFill>
                          <a:latin typeface="Calibri"/>
                          <a:ea typeface="Calibri"/>
                          <a:cs typeface="Calibri"/>
                          <a:sym typeface="Calibri"/>
                        </a:rPr>
                        <a:t>to guide initial ring introduction and scale-up</a:t>
                      </a:r>
                      <a:endParaRPr dirty="0"/>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62" name="Google Shape;362;p31"/>
          <p:cNvSpPr/>
          <p:nvPr/>
        </p:nvSpPr>
        <p:spPr>
          <a:xfrm>
            <a:off x="2729212" y="1501806"/>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SUPPLY CHAIN MANAGEMENT</a:t>
            </a:r>
            <a:endParaRPr/>
          </a:p>
        </p:txBody>
      </p:sp>
      <p:graphicFrame>
        <p:nvGraphicFramePr>
          <p:cNvPr id="363" name="Google Shape;363;p31"/>
          <p:cNvGraphicFramePr/>
          <p:nvPr>
            <p:extLst>
              <p:ext uri="{D42A27DB-BD31-4B8C-83A1-F6EECF244321}">
                <p14:modId xmlns:p14="http://schemas.microsoft.com/office/powerpoint/2010/main" val="3021145870"/>
              </p:ext>
            </p:extLst>
          </p:nvPr>
        </p:nvGraphicFramePr>
        <p:xfrm>
          <a:off x="2748774" y="2208908"/>
          <a:ext cx="1974275" cy="1920225"/>
        </p:xfrm>
        <a:graphic>
          <a:graphicData uri="http://schemas.openxmlformats.org/drawingml/2006/table">
            <a:tbl>
              <a:tblPr>
                <a:noFill/>
                <a:tableStyleId>{BADE8395-0A93-4C94-9F6B-9C01402E6128}</a:tableStyleId>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Register</a:t>
                      </a:r>
                      <a:r>
                        <a:rPr lang="en-US" sz="1100" b="0" i="0" u="none" strike="noStrike" cap="none" dirty="0">
                          <a:solidFill>
                            <a:srgbClr val="353535"/>
                          </a:solidFill>
                          <a:latin typeface="Calibri"/>
                          <a:ea typeface="Calibri"/>
                          <a:cs typeface="Calibri"/>
                          <a:sym typeface="Calibri"/>
                        </a:rPr>
                        <a:t> the ring and include the ring on the national essential medicines list</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53535"/>
                          </a:solidFill>
                          <a:latin typeface="Calibri"/>
                          <a:ea typeface="Calibri"/>
                          <a:cs typeface="Calibri"/>
                          <a:sym typeface="Calibri"/>
                        </a:rPr>
                        <a:t>Update </a:t>
                      </a:r>
                      <a:r>
                        <a:rPr lang="en-US" sz="1100" b="1" i="0" u="none" strike="noStrike" cap="none">
                          <a:solidFill>
                            <a:srgbClr val="353535"/>
                          </a:solidFill>
                          <a:latin typeface="Calibri"/>
                          <a:ea typeface="Calibri"/>
                          <a:cs typeface="Calibri"/>
                          <a:sym typeface="Calibri"/>
                        </a:rPr>
                        <a:t>supply chain guidelines and logistics systems </a:t>
                      </a:r>
                      <a:r>
                        <a:rPr lang="en-US" sz="1100" b="0" i="0" u="none" strike="noStrike" cap="none">
                          <a:solidFill>
                            <a:srgbClr val="353535"/>
                          </a:solidFill>
                          <a:latin typeface="Calibri"/>
                          <a:ea typeface="Calibri"/>
                          <a:cs typeface="Calibri"/>
                          <a:sym typeface="Calibri"/>
                        </a:rPr>
                        <a:t>to include the ring  </a:t>
                      </a:r>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 </a:t>
                      </a:r>
                      <a:r>
                        <a:rPr lang="en-US" sz="1100" b="1" i="0" u="none" strike="noStrike" cap="none" dirty="0">
                          <a:solidFill>
                            <a:srgbClr val="353535"/>
                          </a:solidFill>
                          <a:latin typeface="Calibri"/>
                          <a:ea typeface="Calibri"/>
                          <a:cs typeface="Calibri"/>
                          <a:sym typeface="Calibri"/>
                        </a:rPr>
                        <a:t>monitoring, demand forecasting, and distribution systems </a:t>
                      </a:r>
                      <a:r>
                        <a:rPr lang="en-US" sz="1100" b="0" i="0" u="none" strike="noStrike" cap="none" dirty="0">
                          <a:solidFill>
                            <a:srgbClr val="353535"/>
                          </a:solidFill>
                          <a:latin typeface="Calibri"/>
                          <a:ea typeface="Calibri"/>
                          <a:cs typeface="Calibri"/>
                          <a:sym typeface="Calibri"/>
                        </a:rPr>
                        <a:t>to avoid stock-outs</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64" name="Google Shape;364;p31"/>
          <p:cNvSpPr/>
          <p:nvPr/>
        </p:nvSpPr>
        <p:spPr>
          <a:xfrm>
            <a:off x="5014997" y="1501806"/>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DELIVERY</a:t>
            </a:r>
            <a:endParaRPr/>
          </a:p>
        </p:txBody>
      </p:sp>
      <p:graphicFrame>
        <p:nvGraphicFramePr>
          <p:cNvPr id="365" name="Google Shape;365;p31"/>
          <p:cNvGraphicFramePr/>
          <p:nvPr>
            <p:extLst>
              <p:ext uri="{D42A27DB-BD31-4B8C-83A1-F6EECF244321}">
                <p14:modId xmlns:p14="http://schemas.microsoft.com/office/powerpoint/2010/main" val="2261098836"/>
              </p:ext>
            </p:extLst>
          </p:nvPr>
        </p:nvGraphicFramePr>
        <p:xfrm>
          <a:off x="5034559" y="2208908"/>
          <a:ext cx="1974275" cy="3200375"/>
        </p:xfrm>
        <a:graphic>
          <a:graphicData uri="http://schemas.openxmlformats.org/drawingml/2006/table">
            <a:tbl>
              <a:tblPr>
                <a:noFill/>
                <a:tableStyleId>{BADE8395-0A93-4C94-9F6B-9C01402E6128}</a:tableStyleId>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Issue standard</a:t>
                      </a:r>
                      <a:r>
                        <a:rPr lang="en-US" sz="1100" b="1" i="0" u="none" strike="noStrike" cap="none" dirty="0">
                          <a:solidFill>
                            <a:srgbClr val="353535"/>
                          </a:solidFill>
                          <a:latin typeface="Calibri"/>
                          <a:ea typeface="Calibri"/>
                          <a:cs typeface="Calibri"/>
                          <a:sym typeface="Calibri"/>
                        </a:rPr>
                        <a:t> clinical guidelines </a:t>
                      </a:r>
                      <a:r>
                        <a:rPr lang="en-US" sz="1100" b="0" i="0" u="none" strike="noStrike" cap="none" dirty="0">
                          <a:solidFill>
                            <a:srgbClr val="353535"/>
                          </a:solidFill>
                          <a:latin typeface="Calibri"/>
                          <a:ea typeface="Calibri"/>
                          <a:cs typeface="Calibri"/>
                          <a:sym typeface="Calibri"/>
                        </a:rPr>
                        <a:t>for delivery and use of the ring </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4">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en-US" sz="1100" b="0" i="0" u="none" strike="noStrike" cap="none" dirty="0">
                          <a:solidFill>
                            <a:srgbClr val="353535"/>
                          </a:solidFill>
                          <a:latin typeface="Calibri"/>
                          <a:ea typeface="+mn-ea"/>
                          <a:cs typeface="Calibri"/>
                          <a:sym typeface="Arial"/>
                        </a:rPr>
                        <a:t>Dedicate resources to conduct regular </a:t>
                      </a:r>
                      <a:r>
                        <a:rPr lang="en-US" sz="1100" b="1" i="0" u="none" strike="noStrike" cap="none" dirty="0">
                          <a:solidFill>
                            <a:srgbClr val="353535"/>
                          </a:solidFill>
                          <a:latin typeface="Calibri"/>
                          <a:ea typeface="+mn-ea"/>
                          <a:cs typeface="Calibri"/>
                          <a:sym typeface="Arial"/>
                        </a:rPr>
                        <a:t>HIV tests, initiate ring use, and support refills</a:t>
                      </a:r>
                    </a:p>
                  </a:txBody>
                  <a:tcPr marL="45720"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2143016634"/>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Develop materials and conduct trainings for </a:t>
                      </a:r>
                      <a:r>
                        <a:rPr lang="en-US" sz="1100" b="1" i="0" u="none" strike="noStrike" cap="none" dirty="0">
                          <a:solidFill>
                            <a:srgbClr val="353535"/>
                          </a:solidFill>
                          <a:latin typeface="Calibri"/>
                          <a:ea typeface="Calibri"/>
                          <a:cs typeface="Calibri"/>
                          <a:sym typeface="Calibri"/>
                        </a:rPr>
                        <a:t>health care workers </a:t>
                      </a:r>
                      <a:r>
                        <a:rPr lang="en-US" sz="1100" b="0" i="0" u="none" strike="noStrike" cap="none" dirty="0">
                          <a:solidFill>
                            <a:srgbClr val="353535"/>
                          </a:solidFill>
                          <a:latin typeface="Calibri"/>
                          <a:ea typeface="Calibri"/>
                          <a:cs typeface="Calibri"/>
                          <a:sym typeface="Calibri"/>
                        </a:rPr>
                        <a:t>on the ring</a:t>
                      </a:r>
                      <a:endParaRPr dirty="0"/>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Establish </a:t>
                      </a:r>
                      <a:r>
                        <a:rPr lang="en-US" sz="1100" b="1" i="0" u="none" strike="noStrike" cap="none" dirty="0">
                          <a:solidFill>
                            <a:srgbClr val="353535"/>
                          </a:solidFill>
                          <a:latin typeface="Calibri"/>
                          <a:ea typeface="Calibri"/>
                          <a:cs typeface="Calibri"/>
                          <a:sym typeface="Calibri"/>
                        </a:rPr>
                        <a:t>referral systems </a:t>
                      </a:r>
                      <a:r>
                        <a:rPr lang="en-US" sz="1100" b="0" i="0" u="none" strike="noStrike" cap="none" dirty="0">
                          <a:solidFill>
                            <a:srgbClr val="353535"/>
                          </a:solidFill>
                          <a:latin typeface="Calibri"/>
                          <a:ea typeface="Calibri"/>
                          <a:cs typeface="Calibri"/>
                          <a:sym typeface="Calibri"/>
                        </a:rPr>
                        <a:t>to link clients from other channels to sites dispensing the ring </a:t>
                      </a:r>
                      <a:endParaRPr dirty="0"/>
                    </a:p>
                  </a:txBody>
                  <a:tcPr marL="45725" marR="9525" marT="457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Integrate support for </a:t>
                      </a:r>
                      <a:r>
                        <a:rPr lang="en-US" sz="1100" b="1" i="0" u="none" strike="noStrike" cap="none" dirty="0">
                          <a:solidFill>
                            <a:srgbClr val="353535"/>
                          </a:solidFill>
                          <a:latin typeface="Calibri"/>
                          <a:ea typeface="Calibri"/>
                          <a:cs typeface="Calibri"/>
                          <a:sym typeface="Calibri"/>
                        </a:rPr>
                        <a:t>partner communication</a:t>
                      </a:r>
                      <a:r>
                        <a:rPr lang="en-US" sz="1100" b="0" i="0" u="none" strike="noStrike" cap="none" dirty="0">
                          <a:solidFill>
                            <a:srgbClr val="353535"/>
                          </a:solidFill>
                          <a:latin typeface="Calibri"/>
                          <a:ea typeface="Calibri"/>
                          <a:cs typeface="Calibri"/>
                          <a:sym typeface="Calibri"/>
                        </a:rPr>
                        <a:t> and intimate partner violence (IPV)</a:t>
                      </a:r>
                      <a:endParaRPr sz="1100" b="0" i="0" u="none" strike="noStrike" cap="none" dirty="0">
                        <a:solidFill>
                          <a:srgbClr val="353535"/>
                        </a:solidFill>
                        <a:latin typeface="Calibri"/>
                        <a:ea typeface="Calibri"/>
                        <a:cs typeface="Calibri"/>
                        <a:sym typeface="Calibri"/>
                      </a:endParaRPr>
                    </a:p>
                  </a:txBody>
                  <a:tcPr marL="45725" marR="9525" marT="457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66" name="Google Shape;366;p31"/>
          <p:cNvSpPr/>
          <p:nvPr/>
        </p:nvSpPr>
        <p:spPr>
          <a:xfrm>
            <a:off x="7300782" y="1501806"/>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UPTAKE &amp; </a:t>
            </a:r>
            <a:endParaRPr sz="1400">
              <a:solidFill>
                <a:srgbClr val="000000"/>
              </a:solidFill>
              <a:latin typeface="Arial"/>
              <a:ea typeface="Arial"/>
              <a:cs typeface="Arial"/>
              <a:sym typeface="Arial"/>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EFFECTIVE USE</a:t>
            </a:r>
            <a:endParaRPr/>
          </a:p>
        </p:txBody>
      </p:sp>
      <p:graphicFrame>
        <p:nvGraphicFramePr>
          <p:cNvPr id="367" name="Google Shape;367;p31"/>
          <p:cNvGraphicFramePr/>
          <p:nvPr>
            <p:extLst>
              <p:ext uri="{D42A27DB-BD31-4B8C-83A1-F6EECF244321}">
                <p14:modId xmlns:p14="http://schemas.microsoft.com/office/powerpoint/2010/main" val="1985988604"/>
              </p:ext>
            </p:extLst>
          </p:nvPr>
        </p:nvGraphicFramePr>
        <p:xfrm>
          <a:off x="7320344" y="2208908"/>
          <a:ext cx="1974275" cy="3200375"/>
        </p:xfrm>
        <a:graphic>
          <a:graphicData uri="http://schemas.openxmlformats.org/drawingml/2006/table">
            <a:tbl>
              <a:tblPr>
                <a:noFill/>
                <a:tableStyleId>{BADE8395-0A93-4C94-9F6B-9C01402E6128}</a:tableStyleId>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and implement </a:t>
                      </a:r>
                      <a:r>
                        <a:rPr lang="en-US" sz="1100" b="1" i="0" u="none" strike="noStrike" cap="none" dirty="0">
                          <a:solidFill>
                            <a:srgbClr val="353535"/>
                          </a:solidFill>
                          <a:latin typeface="Calibri"/>
                          <a:ea typeface="Calibri"/>
                          <a:cs typeface="Calibri"/>
                          <a:sym typeface="Calibri"/>
                        </a:rPr>
                        <a:t>demand creation strategies </a:t>
                      </a:r>
                      <a:r>
                        <a:rPr lang="en-US" sz="1100" b="0" i="0" u="none" strike="noStrike" cap="none" dirty="0">
                          <a:solidFill>
                            <a:srgbClr val="353535"/>
                          </a:solidFill>
                          <a:latin typeface="Calibri"/>
                          <a:ea typeface="Calibri"/>
                          <a:cs typeface="Calibri"/>
                          <a:sym typeface="Calibri"/>
                        </a:rPr>
                        <a:t>that include ring promotion</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Address social norms/stigma to build </a:t>
                      </a:r>
                      <a:r>
                        <a:rPr lang="en-US" sz="1100" b="1" i="0" u="none" strike="noStrike" cap="none" dirty="0">
                          <a:solidFill>
                            <a:srgbClr val="353535"/>
                          </a:solidFill>
                          <a:latin typeface="Calibri"/>
                          <a:ea typeface="Calibri"/>
                          <a:cs typeface="Calibri"/>
                          <a:sym typeface="Calibri"/>
                        </a:rPr>
                        <a:t>community and partner acceptance</a:t>
                      </a:r>
                      <a:r>
                        <a:rPr lang="en-US" sz="1100" b="0" i="0" u="none" strike="noStrike" cap="none" dirty="0">
                          <a:solidFill>
                            <a:srgbClr val="353535"/>
                          </a:solidFill>
                          <a:latin typeface="Calibri"/>
                          <a:ea typeface="Calibri"/>
                          <a:cs typeface="Calibri"/>
                          <a:sym typeface="Calibri"/>
                        </a:rPr>
                        <a:t> of ring use</a:t>
                      </a:r>
                      <a:endParaRPr sz="1100" b="0" i="0" u="none" strike="noStrike" cap="none" dirty="0">
                        <a:solidFill>
                          <a:srgbClr val="353535"/>
                        </a:solidFill>
                        <a:latin typeface="Calibri"/>
                        <a:ea typeface="Calibri"/>
                        <a:cs typeface="Calibri"/>
                        <a:sym typeface="Calibri"/>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53535"/>
                          </a:solidFill>
                          <a:latin typeface="Calibri"/>
                          <a:ea typeface="Calibri"/>
                          <a:cs typeface="Calibri"/>
                          <a:sym typeface="Calibri"/>
                        </a:rPr>
                        <a:t>Develop </a:t>
                      </a:r>
                      <a:r>
                        <a:rPr lang="en-US" sz="1100" b="1" i="0" u="none" strike="noStrike" cap="none">
                          <a:solidFill>
                            <a:srgbClr val="353535"/>
                          </a:solidFill>
                          <a:latin typeface="Calibri"/>
                          <a:ea typeface="Calibri"/>
                          <a:cs typeface="Calibri"/>
                          <a:sym typeface="Calibri"/>
                        </a:rPr>
                        <a:t>information and tools for clients </a:t>
                      </a:r>
                      <a:r>
                        <a:rPr lang="en-US" sz="1100" b="0" i="0" u="none" strike="noStrike" cap="none">
                          <a:solidFill>
                            <a:srgbClr val="353535"/>
                          </a:solidFill>
                          <a:latin typeface="Calibri"/>
                          <a:ea typeface="Calibri"/>
                          <a:cs typeface="Calibri"/>
                          <a:sym typeface="Calibri"/>
                        </a:rPr>
                        <a:t>to guide product choice and support ring use</a:t>
                      </a:r>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Support </a:t>
                      </a:r>
                      <a:r>
                        <a:rPr lang="en-US" sz="1100" b="1" i="0" u="none" strike="noStrike" cap="none" dirty="0">
                          <a:solidFill>
                            <a:srgbClr val="353535"/>
                          </a:solidFill>
                          <a:latin typeface="Calibri"/>
                          <a:ea typeface="Calibri"/>
                          <a:cs typeface="Calibri"/>
                          <a:sym typeface="Calibri"/>
                        </a:rPr>
                        <a:t>adherence and continuation</a:t>
                      </a:r>
                      <a:r>
                        <a:rPr lang="en-US" sz="1100" b="0" i="0" u="none" strike="noStrike" cap="none" dirty="0">
                          <a:solidFill>
                            <a:srgbClr val="353535"/>
                          </a:solidFill>
                          <a:latin typeface="Calibri"/>
                          <a:ea typeface="Calibri"/>
                          <a:cs typeface="Calibri"/>
                          <a:sym typeface="Calibri"/>
                        </a:rPr>
                        <a:t> for ring users</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and communicate plans for sanitary </a:t>
                      </a:r>
                      <a:r>
                        <a:rPr lang="en-US" sz="1100" b="1" i="0" u="none" strike="noStrike" cap="none" dirty="0">
                          <a:solidFill>
                            <a:srgbClr val="353535"/>
                          </a:solidFill>
                          <a:latin typeface="Calibri"/>
                          <a:ea typeface="Calibri"/>
                          <a:cs typeface="Calibri"/>
                          <a:sym typeface="Calibri"/>
                        </a:rPr>
                        <a:t>disposal</a:t>
                      </a:r>
                      <a:r>
                        <a:rPr lang="en-US" sz="1100" b="0" i="0" u="none" strike="noStrike" cap="none" dirty="0">
                          <a:solidFill>
                            <a:srgbClr val="353535"/>
                          </a:solidFill>
                          <a:latin typeface="Calibri"/>
                          <a:ea typeface="Calibri"/>
                          <a:cs typeface="Calibri"/>
                          <a:sym typeface="Calibri"/>
                        </a:rPr>
                        <a:t> of used rings</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68" name="Google Shape;368;p31"/>
          <p:cNvSpPr/>
          <p:nvPr/>
        </p:nvSpPr>
        <p:spPr>
          <a:xfrm>
            <a:off x="9586567" y="1501806"/>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MONITORING</a:t>
            </a:r>
            <a:endParaRPr/>
          </a:p>
        </p:txBody>
      </p:sp>
      <p:graphicFrame>
        <p:nvGraphicFramePr>
          <p:cNvPr id="369" name="Google Shape;369;p31"/>
          <p:cNvGraphicFramePr/>
          <p:nvPr>
            <p:extLst>
              <p:ext uri="{D42A27DB-BD31-4B8C-83A1-F6EECF244321}">
                <p14:modId xmlns:p14="http://schemas.microsoft.com/office/powerpoint/2010/main" val="638291705"/>
              </p:ext>
            </p:extLst>
          </p:nvPr>
        </p:nvGraphicFramePr>
        <p:xfrm>
          <a:off x="9606129" y="2208908"/>
          <a:ext cx="1974275" cy="1920225"/>
        </p:xfrm>
        <a:graphic>
          <a:graphicData uri="http://schemas.openxmlformats.org/drawingml/2006/table">
            <a:tbl>
              <a:tblPr>
                <a:noFill/>
                <a:tableStyleId>{BADE8395-0A93-4C94-9F6B-9C01402E6128}</a:tableStyleId>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2">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a:t>
                      </a:r>
                      <a:r>
                        <a:rPr lang="en-US" sz="1100" b="1" i="0" u="none" strike="noStrike" cap="none" dirty="0">
                          <a:solidFill>
                            <a:srgbClr val="353535"/>
                          </a:solidFill>
                          <a:latin typeface="Calibri"/>
                          <a:ea typeface="Calibri"/>
                          <a:cs typeface="Calibri"/>
                          <a:sym typeface="Calibri"/>
                        </a:rPr>
                        <a:t> monitoring tools</a:t>
                      </a:r>
                      <a:r>
                        <a:rPr lang="en-US" sz="1100" b="0" i="0" u="none" strike="noStrike" cap="none" dirty="0">
                          <a:solidFill>
                            <a:srgbClr val="353535"/>
                          </a:solidFill>
                          <a:latin typeface="Calibri"/>
                          <a:ea typeface="Calibri"/>
                          <a:cs typeface="Calibri"/>
                          <a:sym typeface="Calibri"/>
                        </a:rPr>
                        <a:t> to support data collection and analysis on ring use</a:t>
                      </a:r>
                      <a:endParaRPr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 systems for </a:t>
                      </a:r>
                      <a:r>
                        <a:rPr lang="en-US" sz="1100" b="1" i="0" u="none" strike="noStrike" cap="none" dirty="0">
                          <a:solidFill>
                            <a:srgbClr val="353535"/>
                          </a:solidFill>
                          <a:latin typeface="Calibri"/>
                          <a:ea typeface="Calibri"/>
                          <a:cs typeface="Calibri"/>
                          <a:sym typeface="Calibri"/>
                        </a:rPr>
                        <a:t>pharmacovigilance</a:t>
                      </a:r>
                      <a:r>
                        <a:rPr lang="en-US" sz="1100" b="0" i="0" u="none" strike="noStrike" cap="none" dirty="0">
                          <a:solidFill>
                            <a:srgbClr val="353535"/>
                          </a:solidFill>
                          <a:latin typeface="Calibri"/>
                          <a:ea typeface="Calibri"/>
                          <a:cs typeface="Calibri"/>
                          <a:sym typeface="Calibri"/>
                        </a:rPr>
                        <a:t> and to monitor drug resistance </a:t>
                      </a:r>
                      <a:endParaRPr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Conduct </a:t>
                      </a:r>
                      <a:r>
                        <a:rPr lang="en-US" sz="1100" b="1" i="0" u="none" strike="noStrike" cap="none" dirty="0">
                          <a:solidFill>
                            <a:srgbClr val="353535"/>
                          </a:solidFill>
                          <a:latin typeface="Calibri"/>
                          <a:ea typeface="Calibri"/>
                          <a:cs typeface="Calibri"/>
                          <a:sym typeface="Calibri"/>
                        </a:rPr>
                        <a:t>implementation science </a:t>
                      </a:r>
                      <a:r>
                        <a:rPr lang="en-US" sz="1100" b="0" i="0" u="none" strike="noStrike" cap="none" dirty="0">
                          <a:solidFill>
                            <a:srgbClr val="353535"/>
                          </a:solidFill>
                          <a:latin typeface="Calibri"/>
                          <a:ea typeface="Calibri"/>
                          <a:cs typeface="Calibri"/>
                          <a:sym typeface="Calibri"/>
                        </a:rPr>
                        <a:t>research to inform policy and scale-up</a:t>
                      </a:r>
                      <a:endParaRPr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4" name="Rectangle 23">
            <a:extLst>
              <a:ext uri="{FF2B5EF4-FFF2-40B4-BE49-F238E27FC236}">
                <a16:creationId xmlns:a16="http://schemas.microsoft.com/office/drawing/2014/main" id="{7F70FFFF-1D4B-CC4E-98FF-78B5BEDDFC7D}"/>
              </a:ext>
            </a:extLst>
          </p:cNvPr>
          <p:cNvSpPr/>
          <p:nvPr/>
        </p:nvSpPr>
        <p:spPr>
          <a:xfrm>
            <a:off x="334428" y="878556"/>
            <a:ext cx="11395803" cy="47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95959"/>
                </a:solidFill>
              </a:rPr>
              <a:t>This framework highlights critical elements of ring introduction and assesses the current state across these elements in Kenya.</a:t>
            </a:r>
          </a:p>
        </p:txBody>
      </p:sp>
    </p:spTree>
    <p:extLst>
      <p:ext uri="{BB962C8B-B14F-4D97-AF65-F5344CB8AC3E}">
        <p14:creationId xmlns:p14="http://schemas.microsoft.com/office/powerpoint/2010/main" val="1807166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8;p31">
            <a:extLst>
              <a:ext uri="{FF2B5EF4-FFF2-40B4-BE49-F238E27FC236}">
                <a16:creationId xmlns:a16="http://schemas.microsoft.com/office/drawing/2014/main" id="{045F631D-69F7-4C45-BCBD-550DCB035EAC}"/>
              </a:ext>
            </a:extLst>
          </p:cNvPr>
          <p:cNvSpPr/>
          <p:nvPr/>
        </p:nvSpPr>
        <p:spPr>
          <a:xfrm>
            <a:off x="335279" y="1517506"/>
            <a:ext cx="11395803" cy="663351"/>
          </a:xfrm>
          <a:prstGeom prst="rect">
            <a:avLst/>
          </a:prstGeom>
          <a:solidFill>
            <a:srgbClr val="DBE4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 name="Google Shape;349;p31">
            <a:extLst>
              <a:ext uri="{FF2B5EF4-FFF2-40B4-BE49-F238E27FC236}">
                <a16:creationId xmlns:a16="http://schemas.microsoft.com/office/drawing/2014/main" id="{A26C7E4B-F38F-854C-A29E-F6B5614A2433}"/>
              </a:ext>
            </a:extLst>
          </p:cNvPr>
          <p:cNvSpPr txBox="1">
            <a:spLocks/>
          </p:cNvSpPr>
          <p:nvPr/>
        </p:nvSpPr>
        <p:spPr>
          <a:xfrm>
            <a:off x="335279" y="213590"/>
            <a:ext cx="11395803" cy="80003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240"/>
            </a:pPr>
            <a:r>
              <a:rPr lang="en-US" dirty="0"/>
              <a:t>Kenya situation analysis summary findings</a:t>
            </a:r>
          </a:p>
        </p:txBody>
      </p:sp>
      <p:sp>
        <p:nvSpPr>
          <p:cNvPr id="5" name="Google Shape;359;p31">
            <a:extLst>
              <a:ext uri="{FF2B5EF4-FFF2-40B4-BE49-F238E27FC236}">
                <a16:creationId xmlns:a16="http://schemas.microsoft.com/office/drawing/2014/main" id="{BE440C6E-5116-8448-BB55-B8D99F783BFA}"/>
              </a:ext>
            </a:extLst>
          </p:cNvPr>
          <p:cNvSpPr/>
          <p:nvPr/>
        </p:nvSpPr>
        <p:spPr>
          <a:xfrm>
            <a:off x="10178529" y="99332"/>
            <a:ext cx="1884218" cy="332509"/>
          </a:xfrm>
          <a:prstGeom prst="roundRect">
            <a:avLst>
              <a:gd name="adj" fmla="val 16667"/>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Ring Introduction</a:t>
            </a:r>
            <a:endParaRPr/>
          </a:p>
        </p:txBody>
      </p:sp>
      <p:sp>
        <p:nvSpPr>
          <p:cNvPr id="6" name="Google Shape;360;p31">
            <a:extLst>
              <a:ext uri="{FF2B5EF4-FFF2-40B4-BE49-F238E27FC236}">
                <a16:creationId xmlns:a16="http://schemas.microsoft.com/office/drawing/2014/main" id="{F7977464-0895-BD44-A067-585C477BED91}"/>
              </a:ext>
            </a:extLst>
          </p:cNvPr>
          <p:cNvSpPr/>
          <p:nvPr/>
        </p:nvSpPr>
        <p:spPr>
          <a:xfrm>
            <a:off x="443427" y="1593243"/>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PLANNING &amp; </a:t>
            </a:r>
            <a:endParaRPr sz="1400">
              <a:solidFill>
                <a:srgbClr val="000000"/>
              </a:solidFill>
              <a:latin typeface="Arial"/>
              <a:ea typeface="Arial"/>
              <a:cs typeface="Arial"/>
              <a:sym typeface="Arial"/>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BUDGETING</a:t>
            </a:r>
            <a:endParaRPr/>
          </a:p>
        </p:txBody>
      </p:sp>
      <p:sp>
        <p:nvSpPr>
          <p:cNvPr id="7" name="Google Shape;362;p31">
            <a:extLst>
              <a:ext uri="{FF2B5EF4-FFF2-40B4-BE49-F238E27FC236}">
                <a16:creationId xmlns:a16="http://schemas.microsoft.com/office/drawing/2014/main" id="{6D46C700-9898-3440-93B4-24CD5D2966BF}"/>
              </a:ext>
            </a:extLst>
          </p:cNvPr>
          <p:cNvSpPr/>
          <p:nvPr/>
        </p:nvSpPr>
        <p:spPr>
          <a:xfrm>
            <a:off x="2729212" y="1593243"/>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SUPPLY CHAIN MANAGEMENT</a:t>
            </a:r>
            <a:endParaRPr/>
          </a:p>
        </p:txBody>
      </p:sp>
      <p:sp>
        <p:nvSpPr>
          <p:cNvPr id="8" name="Google Shape;364;p31">
            <a:extLst>
              <a:ext uri="{FF2B5EF4-FFF2-40B4-BE49-F238E27FC236}">
                <a16:creationId xmlns:a16="http://schemas.microsoft.com/office/drawing/2014/main" id="{A56328FE-0B3E-F04D-A2A9-A3528285A6D9}"/>
              </a:ext>
            </a:extLst>
          </p:cNvPr>
          <p:cNvSpPr/>
          <p:nvPr/>
        </p:nvSpPr>
        <p:spPr>
          <a:xfrm>
            <a:off x="5014997" y="1593243"/>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DELIVERY</a:t>
            </a:r>
            <a:endParaRPr/>
          </a:p>
        </p:txBody>
      </p:sp>
      <p:sp>
        <p:nvSpPr>
          <p:cNvPr id="9" name="Google Shape;366;p31">
            <a:extLst>
              <a:ext uri="{FF2B5EF4-FFF2-40B4-BE49-F238E27FC236}">
                <a16:creationId xmlns:a16="http://schemas.microsoft.com/office/drawing/2014/main" id="{0A555289-D65F-6546-A5FF-53ED2693FC75}"/>
              </a:ext>
            </a:extLst>
          </p:cNvPr>
          <p:cNvSpPr/>
          <p:nvPr/>
        </p:nvSpPr>
        <p:spPr>
          <a:xfrm>
            <a:off x="7300782" y="1593243"/>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UPTAKE &amp; </a:t>
            </a:r>
            <a:endParaRPr sz="1400" dirty="0">
              <a:solidFill>
                <a:srgbClr val="000000"/>
              </a:solidFill>
              <a:latin typeface="Arial"/>
              <a:ea typeface="Arial"/>
              <a:cs typeface="Arial"/>
              <a:sym typeface="Arial"/>
            </a:endParaRP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EFFECTIVE USE</a:t>
            </a:r>
            <a:endParaRPr dirty="0"/>
          </a:p>
        </p:txBody>
      </p:sp>
      <p:sp>
        <p:nvSpPr>
          <p:cNvPr id="10" name="Google Shape;368;p31">
            <a:extLst>
              <a:ext uri="{FF2B5EF4-FFF2-40B4-BE49-F238E27FC236}">
                <a16:creationId xmlns:a16="http://schemas.microsoft.com/office/drawing/2014/main" id="{61D80BDE-EA00-B64D-92DB-6B1609948683}"/>
              </a:ext>
            </a:extLst>
          </p:cNvPr>
          <p:cNvSpPr/>
          <p:nvPr/>
        </p:nvSpPr>
        <p:spPr>
          <a:xfrm>
            <a:off x="9586567" y="1593243"/>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MONITORING</a:t>
            </a:r>
            <a:endParaRPr/>
          </a:p>
        </p:txBody>
      </p:sp>
      <p:sp>
        <p:nvSpPr>
          <p:cNvPr id="11" name="Google Shape;436;p38">
            <a:extLst>
              <a:ext uri="{FF2B5EF4-FFF2-40B4-BE49-F238E27FC236}">
                <a16:creationId xmlns:a16="http://schemas.microsoft.com/office/drawing/2014/main" id="{9AC1068E-D16D-EC47-9999-737F5A8028E4}"/>
              </a:ext>
            </a:extLst>
          </p:cNvPr>
          <p:cNvSpPr/>
          <p:nvPr/>
        </p:nvSpPr>
        <p:spPr>
          <a:xfrm>
            <a:off x="443427" y="2241903"/>
            <a:ext cx="2013408" cy="436738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The ring can build upon existing efforts to </a:t>
            </a:r>
            <a:r>
              <a:rPr lang="en-US" sz="1100" b="1" dirty="0">
                <a:solidFill>
                  <a:srgbClr val="353535"/>
                </a:solidFill>
                <a:latin typeface="Calibri"/>
                <a:cs typeface="Calibri"/>
                <a:sym typeface="Calibri"/>
              </a:rPr>
              <a:t>integrate HIV prevention and SRH services</a:t>
            </a:r>
            <a:r>
              <a:rPr lang="en-US" sz="1100" dirty="0">
                <a:solidFill>
                  <a:srgbClr val="353535"/>
                </a:solidFill>
                <a:latin typeface="Calibri"/>
                <a:cs typeface="Calibri"/>
                <a:sym typeface="Calibri"/>
              </a:rPr>
              <a:t>, led by NASCOP and the Department of Reproductive and Maternal Health</a:t>
            </a: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The ring will </a:t>
            </a:r>
            <a:r>
              <a:rPr lang="en-US" sz="1100" b="1" dirty="0">
                <a:solidFill>
                  <a:srgbClr val="353535"/>
                </a:solidFill>
                <a:latin typeface="Calibri"/>
                <a:cs typeface="Calibri"/>
                <a:sym typeface="Calibri"/>
              </a:rPr>
              <a:t>build on experiences with oral PrEP and HIV self-testing </a:t>
            </a:r>
            <a:r>
              <a:rPr lang="en-US" sz="1100" dirty="0">
                <a:solidFill>
                  <a:srgbClr val="353535"/>
                </a:solidFill>
                <a:latin typeface="Calibri"/>
                <a:cs typeface="Calibri"/>
                <a:sym typeface="Calibri"/>
              </a:rPr>
              <a:t>rollout and relevant policies, led by the HTS/PrEP </a:t>
            </a:r>
            <a:r>
              <a:rPr lang="en-US" sz="1100" dirty="0" err="1">
                <a:solidFill>
                  <a:srgbClr val="353535"/>
                </a:solidFill>
                <a:latin typeface="Calibri"/>
                <a:cs typeface="Calibri"/>
                <a:sym typeface="Calibri"/>
              </a:rPr>
              <a:t>CoE</a:t>
            </a: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Stakeholders expect the ring to be </a:t>
            </a:r>
            <a:r>
              <a:rPr lang="en-US" sz="1100" b="1" dirty="0">
                <a:solidFill>
                  <a:srgbClr val="353535"/>
                </a:solidFill>
                <a:latin typeface="Calibri"/>
                <a:cs typeface="Calibri"/>
                <a:sym typeface="Calibri"/>
              </a:rPr>
              <a:t>introduced via demonstration projects </a:t>
            </a:r>
            <a:r>
              <a:rPr lang="en-US" sz="1100" dirty="0">
                <a:solidFill>
                  <a:srgbClr val="353535"/>
                </a:solidFill>
                <a:latin typeface="Calibri"/>
                <a:cs typeface="Calibri"/>
                <a:sym typeface="Calibri"/>
              </a:rPr>
              <a:t>with a focus on counties with high HIV incidence among AGYW</a:t>
            </a: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The ring will need to be </a:t>
            </a:r>
            <a:r>
              <a:rPr lang="en-US" sz="1100" b="1" dirty="0">
                <a:solidFill>
                  <a:srgbClr val="353535"/>
                </a:solidFill>
                <a:latin typeface="Calibri"/>
                <a:cs typeface="Calibri"/>
                <a:sym typeface="Calibri"/>
              </a:rPr>
              <a:t>included in funding requests </a:t>
            </a:r>
            <a:r>
              <a:rPr lang="en-US" sz="1100" dirty="0">
                <a:solidFill>
                  <a:srgbClr val="353535"/>
                </a:solidFill>
                <a:latin typeface="Calibri"/>
                <a:cs typeface="Calibri"/>
                <a:sym typeface="Calibri"/>
              </a:rPr>
              <a:t>for PEPFAR and Global Fund, alongside oral PrEP,  as well as for other donors</a:t>
            </a:r>
          </a:p>
          <a:p>
            <a:pPr marL="171450" indent="-171450">
              <a:buSzPts val="1100"/>
              <a:buFont typeface="Arial" panose="020B0604020202020204" pitchFamily="34" charset="0"/>
              <a:buChar char="•"/>
            </a:pPr>
            <a:endParaRPr sz="1100" dirty="0">
              <a:solidFill>
                <a:srgbClr val="353535"/>
              </a:solidFill>
              <a:latin typeface="Calibri"/>
              <a:cs typeface="Calibri"/>
            </a:endParaRPr>
          </a:p>
        </p:txBody>
      </p:sp>
      <p:sp>
        <p:nvSpPr>
          <p:cNvPr id="12" name="Google Shape;436;p38">
            <a:extLst>
              <a:ext uri="{FF2B5EF4-FFF2-40B4-BE49-F238E27FC236}">
                <a16:creationId xmlns:a16="http://schemas.microsoft.com/office/drawing/2014/main" id="{CC105D77-6FAB-804B-B292-2C3EF6B0AD2B}"/>
              </a:ext>
            </a:extLst>
          </p:cNvPr>
          <p:cNvSpPr/>
          <p:nvPr/>
        </p:nvSpPr>
        <p:spPr>
          <a:xfrm>
            <a:off x="2729212" y="2241903"/>
            <a:ext cx="2013408" cy="436738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Several dimensions will determine how the ring will be managed in the supply chain, specifically </a:t>
            </a:r>
            <a:r>
              <a:rPr lang="en-US" sz="1100" b="1" dirty="0">
                <a:solidFill>
                  <a:srgbClr val="353535"/>
                </a:solidFill>
                <a:latin typeface="Calibri"/>
                <a:cs typeface="Calibri"/>
                <a:sym typeface="Calibri"/>
              </a:rPr>
              <a:t>classification of the ring </a:t>
            </a:r>
            <a:r>
              <a:rPr lang="en-US" sz="1100" dirty="0">
                <a:solidFill>
                  <a:srgbClr val="353535"/>
                </a:solidFill>
                <a:latin typeface="Calibri"/>
                <a:cs typeface="Calibri"/>
                <a:sym typeface="Calibri"/>
              </a:rPr>
              <a:t>by the PPB</a:t>
            </a:r>
            <a:r>
              <a:rPr lang="en-US" sz="1100" b="1" dirty="0">
                <a:solidFill>
                  <a:srgbClr val="FF0000"/>
                </a:solidFill>
                <a:latin typeface="Calibri"/>
                <a:cs typeface="Calibri"/>
                <a:sym typeface="Calibri"/>
              </a:rPr>
              <a:t> </a:t>
            </a:r>
            <a:r>
              <a:rPr lang="en-US" sz="1100" dirty="0">
                <a:solidFill>
                  <a:srgbClr val="353535"/>
                </a:solidFill>
                <a:latin typeface="Calibri"/>
                <a:cs typeface="Calibri"/>
                <a:sym typeface="Calibri"/>
              </a:rPr>
              <a:t>and the extent to which the ring is integrated into non-HIV supply chains for public sector services </a:t>
            </a: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As a baseline, the ring can be integrated into </a:t>
            </a:r>
            <a:r>
              <a:rPr lang="en-US" sz="1100" b="1" dirty="0">
                <a:solidFill>
                  <a:srgbClr val="353535"/>
                </a:solidFill>
                <a:latin typeface="Calibri"/>
                <a:cs typeface="Calibri"/>
                <a:sym typeface="Calibri"/>
              </a:rPr>
              <a:t>supply chain systems and tools for antiretrovirals </a:t>
            </a:r>
            <a:r>
              <a:rPr lang="en-US" sz="1100" dirty="0">
                <a:solidFill>
                  <a:srgbClr val="353535"/>
                </a:solidFill>
                <a:latin typeface="Calibri"/>
                <a:cs typeface="Calibri"/>
                <a:sym typeface="Calibri"/>
              </a:rPr>
              <a:t>(</a:t>
            </a:r>
            <a:r>
              <a:rPr lang="en-US" sz="1100" dirty="0" err="1">
                <a:solidFill>
                  <a:srgbClr val="353535"/>
                </a:solidFill>
                <a:latin typeface="Calibri"/>
                <a:cs typeface="Calibri"/>
                <a:sym typeface="Calibri"/>
              </a:rPr>
              <a:t>ARVs</a:t>
            </a:r>
            <a:r>
              <a:rPr lang="en-US" sz="1100" dirty="0">
                <a:solidFill>
                  <a:srgbClr val="353535"/>
                </a:solidFill>
                <a:latin typeface="Calibri"/>
                <a:cs typeface="Calibri"/>
                <a:sym typeface="Calibri"/>
              </a:rPr>
              <a:t>) following the model for oral PrEP</a:t>
            </a: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b="1" dirty="0">
                <a:solidFill>
                  <a:srgbClr val="353535"/>
                </a:solidFill>
                <a:latin typeface="Calibri"/>
                <a:cs typeface="Calibri"/>
                <a:sym typeface="Calibri"/>
              </a:rPr>
              <a:t>Private sector channels</a:t>
            </a:r>
            <a:r>
              <a:rPr lang="en-US" sz="1100" dirty="0">
                <a:solidFill>
                  <a:srgbClr val="353535"/>
                </a:solidFill>
                <a:latin typeface="Calibri"/>
                <a:cs typeface="Calibri"/>
                <a:sym typeface="Calibri"/>
              </a:rPr>
              <a:t>, including not-for-profit and for-profit channels, procure commodities from manufacturers or wholesalers, who would need to stock the ring   </a:t>
            </a:r>
          </a:p>
          <a:p>
            <a:pPr>
              <a:buSzPts val="1100"/>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endParaRPr sz="1100" dirty="0">
              <a:solidFill>
                <a:srgbClr val="353535"/>
              </a:solidFill>
              <a:latin typeface="Calibri"/>
              <a:cs typeface="Calibri"/>
            </a:endParaRPr>
          </a:p>
        </p:txBody>
      </p:sp>
      <p:sp>
        <p:nvSpPr>
          <p:cNvPr id="13" name="Google Shape;436;p38">
            <a:extLst>
              <a:ext uri="{FF2B5EF4-FFF2-40B4-BE49-F238E27FC236}">
                <a16:creationId xmlns:a16="http://schemas.microsoft.com/office/drawing/2014/main" id="{A8625527-8BD7-9840-B447-3CEBE21944BC}"/>
              </a:ext>
            </a:extLst>
          </p:cNvPr>
          <p:cNvSpPr/>
          <p:nvPr/>
        </p:nvSpPr>
        <p:spPr>
          <a:xfrm>
            <a:off x="5014997" y="2241903"/>
            <a:ext cx="2013408" cy="436738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The ring is being included in the current revision of HIV prevention </a:t>
            </a:r>
            <a:r>
              <a:rPr lang="en-US" sz="1100" b="1" dirty="0">
                <a:solidFill>
                  <a:srgbClr val="353535"/>
                </a:solidFill>
                <a:latin typeface="Calibri"/>
                <a:cs typeface="Calibri"/>
                <a:sym typeface="Calibri"/>
              </a:rPr>
              <a:t>guidelines</a:t>
            </a: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The classification of the ring and other factors will determine delivery options, including frequency of </a:t>
            </a:r>
            <a:r>
              <a:rPr lang="en-US" sz="1100" b="1" dirty="0">
                <a:solidFill>
                  <a:srgbClr val="353535"/>
                </a:solidFill>
                <a:latin typeface="Calibri"/>
                <a:cs typeface="Calibri"/>
                <a:sym typeface="Calibri"/>
              </a:rPr>
              <a:t>HIV testing</a:t>
            </a:r>
            <a:r>
              <a:rPr lang="en-US" sz="1100" dirty="0">
                <a:solidFill>
                  <a:srgbClr val="353535"/>
                </a:solidFill>
                <a:latin typeface="Calibri"/>
                <a:cs typeface="Calibri"/>
                <a:sym typeface="Calibri"/>
              </a:rPr>
              <a:t> and acceptability of HIV self-testing – particularly relevant in Kenya, which has scaled-up HIVST</a:t>
            </a: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The ring will need to be incorporated into various provider trainings and related materials, including </a:t>
            </a:r>
            <a:r>
              <a:rPr lang="en-US" sz="1100" b="1" dirty="0">
                <a:solidFill>
                  <a:srgbClr val="353535"/>
                </a:solidFill>
                <a:latin typeface="Calibri"/>
                <a:cs typeface="Calibri"/>
                <a:sym typeface="Calibri"/>
              </a:rPr>
              <a:t>provider training </a:t>
            </a:r>
            <a:r>
              <a:rPr lang="en-US" sz="1100" dirty="0">
                <a:solidFill>
                  <a:srgbClr val="353535"/>
                </a:solidFill>
                <a:latin typeface="Calibri"/>
                <a:cs typeface="Calibri"/>
                <a:sym typeface="Calibri"/>
              </a:rPr>
              <a:t>on HIV prevention including PrEP and SRH services</a:t>
            </a:r>
          </a:p>
          <a:p>
            <a:pPr>
              <a:buSzPts val="1100"/>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Kenya HIV services already include standard </a:t>
            </a:r>
            <a:r>
              <a:rPr lang="en-US" sz="1100" b="1" dirty="0">
                <a:solidFill>
                  <a:srgbClr val="353535"/>
                </a:solidFill>
                <a:latin typeface="Calibri"/>
                <a:cs typeface="Calibri"/>
                <a:sym typeface="Calibri"/>
              </a:rPr>
              <a:t>screening for </a:t>
            </a:r>
            <a:r>
              <a:rPr lang="en-US" sz="1100" dirty="0">
                <a:solidFill>
                  <a:srgbClr val="353535"/>
                </a:solidFill>
                <a:latin typeface="Calibri"/>
                <a:cs typeface="Calibri"/>
                <a:sym typeface="Calibri"/>
              </a:rPr>
              <a:t>IPV, which could be used for the ring </a:t>
            </a:r>
          </a:p>
          <a:p>
            <a:pPr marL="171450" indent="-171450">
              <a:buSzPts val="1100"/>
              <a:buFont typeface="Arial" panose="020B0604020202020204" pitchFamily="34" charset="0"/>
              <a:buChar char="•"/>
            </a:pPr>
            <a:endParaRPr sz="1100" dirty="0">
              <a:solidFill>
                <a:srgbClr val="353535"/>
              </a:solidFill>
              <a:latin typeface="Calibri"/>
              <a:cs typeface="Calibri"/>
            </a:endParaRPr>
          </a:p>
        </p:txBody>
      </p:sp>
      <p:sp>
        <p:nvSpPr>
          <p:cNvPr id="14" name="Google Shape;436;p38">
            <a:extLst>
              <a:ext uri="{FF2B5EF4-FFF2-40B4-BE49-F238E27FC236}">
                <a16:creationId xmlns:a16="http://schemas.microsoft.com/office/drawing/2014/main" id="{21506202-7ED3-9A48-9005-6AF0196FE3D0}"/>
              </a:ext>
            </a:extLst>
          </p:cNvPr>
          <p:cNvSpPr/>
          <p:nvPr/>
        </p:nvSpPr>
        <p:spPr>
          <a:xfrm>
            <a:off x="7300782" y="2241903"/>
            <a:ext cx="2013408" cy="436738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The ring will require </a:t>
            </a:r>
            <a:r>
              <a:rPr lang="en-US" sz="1100" b="1" dirty="0">
                <a:solidFill>
                  <a:srgbClr val="353535"/>
                </a:solidFill>
                <a:latin typeface="Calibri"/>
                <a:cs typeface="Calibri"/>
                <a:sym typeface="Calibri"/>
              </a:rPr>
              <a:t>general awareness-raising campaigns</a:t>
            </a:r>
            <a:r>
              <a:rPr lang="en-US" sz="1100" dirty="0">
                <a:solidFill>
                  <a:srgbClr val="353535"/>
                </a:solidFill>
                <a:latin typeface="Calibri"/>
                <a:cs typeface="Calibri"/>
                <a:sym typeface="Calibri"/>
              </a:rPr>
              <a:t> that reach all communities</a:t>
            </a:r>
          </a:p>
          <a:p>
            <a:pPr>
              <a:buSzPts val="1100"/>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b="1" dirty="0">
                <a:solidFill>
                  <a:srgbClr val="353535"/>
                </a:solidFill>
                <a:latin typeface="Calibri"/>
                <a:cs typeface="Calibri"/>
                <a:sym typeface="Calibri"/>
              </a:rPr>
              <a:t>Community stakeholders and peer educators </a:t>
            </a:r>
            <a:r>
              <a:rPr lang="en-US" sz="1100" dirty="0">
                <a:solidFill>
                  <a:srgbClr val="353535"/>
                </a:solidFill>
                <a:latin typeface="Calibri"/>
                <a:cs typeface="Calibri"/>
                <a:sym typeface="Calibri"/>
              </a:rPr>
              <a:t>will need to be continuously trained to serve as educated ambassadors and advocates</a:t>
            </a:r>
          </a:p>
          <a:p>
            <a:pPr>
              <a:buSzPts val="1100"/>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b="1" dirty="0">
                <a:solidFill>
                  <a:srgbClr val="353535"/>
                </a:solidFill>
                <a:latin typeface="Calibri"/>
                <a:cs typeface="Calibri"/>
                <a:sym typeface="Calibri"/>
              </a:rPr>
              <a:t>Key messages </a:t>
            </a:r>
            <a:r>
              <a:rPr lang="en-US" sz="1100" dirty="0">
                <a:solidFill>
                  <a:srgbClr val="353535"/>
                </a:solidFill>
                <a:latin typeface="Calibri"/>
                <a:cs typeface="Calibri"/>
                <a:sym typeface="Calibri"/>
              </a:rPr>
              <a:t>that speak to the primary concerns of relevant stakeholders, particularly potential users of the ring, must be developed. For example, concerns around interference with sex and menstrual hygiene </a:t>
            </a:r>
          </a:p>
          <a:p>
            <a:pPr marL="171450" indent="-171450">
              <a:buSzPts val="1100"/>
              <a:buFont typeface="Arial" panose="020B0604020202020204" pitchFamily="34" charset="0"/>
              <a:buChar char="•"/>
            </a:pPr>
            <a:endParaRPr sz="1100" dirty="0">
              <a:solidFill>
                <a:srgbClr val="353535"/>
              </a:solidFill>
              <a:latin typeface="Calibri"/>
              <a:cs typeface="Calibri"/>
            </a:endParaRPr>
          </a:p>
        </p:txBody>
      </p:sp>
      <p:sp>
        <p:nvSpPr>
          <p:cNvPr id="15" name="Google Shape;436;p38">
            <a:extLst>
              <a:ext uri="{FF2B5EF4-FFF2-40B4-BE49-F238E27FC236}">
                <a16:creationId xmlns:a16="http://schemas.microsoft.com/office/drawing/2014/main" id="{499DFFDE-F7F2-1F42-9A2A-B3182DB03B86}"/>
              </a:ext>
            </a:extLst>
          </p:cNvPr>
          <p:cNvSpPr/>
          <p:nvPr/>
        </p:nvSpPr>
        <p:spPr>
          <a:xfrm>
            <a:off x="9586567" y="2241903"/>
            <a:ext cx="2013408" cy="436738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The ring can be easily integrated into </a:t>
            </a:r>
            <a:r>
              <a:rPr lang="en-US" sz="1100" b="1" dirty="0">
                <a:solidFill>
                  <a:srgbClr val="353535"/>
                </a:solidFill>
                <a:latin typeface="Calibri"/>
                <a:cs typeface="Calibri"/>
                <a:sym typeface="Calibri"/>
              </a:rPr>
              <a:t>monitoring and evaluation (M&amp;E) systems and tools </a:t>
            </a:r>
            <a:r>
              <a:rPr lang="en-US" sz="1100" dirty="0">
                <a:solidFill>
                  <a:srgbClr val="353535"/>
                </a:solidFill>
                <a:latin typeface="Calibri"/>
                <a:cs typeface="Calibri"/>
                <a:sym typeface="Calibri"/>
              </a:rPr>
              <a:t>for oral PrEP managed by NASCOP</a:t>
            </a: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An outstanding question is the extent to which the ring could be integrated into M&amp;E systems for </a:t>
            </a:r>
            <a:r>
              <a:rPr lang="en-US" sz="1100" b="1" dirty="0">
                <a:solidFill>
                  <a:srgbClr val="353535"/>
                </a:solidFill>
                <a:latin typeface="Calibri"/>
                <a:cs typeface="Calibri"/>
                <a:sym typeface="Calibri"/>
              </a:rPr>
              <a:t>other public sector services </a:t>
            </a:r>
            <a:r>
              <a:rPr lang="en-US" sz="1100" dirty="0">
                <a:solidFill>
                  <a:srgbClr val="353535"/>
                </a:solidFill>
                <a:latin typeface="Calibri"/>
                <a:cs typeface="Calibri"/>
                <a:sym typeface="Calibri"/>
              </a:rPr>
              <a:t>(e.g., FP)</a:t>
            </a: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dirty="0">
                <a:solidFill>
                  <a:srgbClr val="353535"/>
                </a:solidFill>
                <a:latin typeface="Calibri"/>
                <a:cs typeface="Calibri"/>
                <a:sym typeface="Calibri"/>
              </a:rPr>
              <a:t>Kenya’s </a:t>
            </a:r>
            <a:r>
              <a:rPr lang="en-US" sz="1100" b="1" dirty="0">
                <a:solidFill>
                  <a:srgbClr val="353535"/>
                </a:solidFill>
                <a:latin typeface="Calibri"/>
                <a:cs typeface="Calibri"/>
                <a:sym typeface="Calibri"/>
              </a:rPr>
              <a:t>electronic medical records </a:t>
            </a:r>
            <a:r>
              <a:rPr lang="en-US" sz="1100" dirty="0">
                <a:solidFill>
                  <a:srgbClr val="353535"/>
                </a:solidFill>
                <a:latin typeface="Calibri"/>
                <a:cs typeface="Calibri"/>
                <a:sym typeface="Calibri"/>
              </a:rPr>
              <a:t>system could support more integrated M&amp;E and should be updated to include the ring</a:t>
            </a:r>
          </a:p>
          <a:p>
            <a:pPr marL="171450" indent="-171450">
              <a:buSzPts val="1100"/>
              <a:buFont typeface="Arial" panose="020B0604020202020204" pitchFamily="34" charset="0"/>
              <a:buChar char="•"/>
            </a:pPr>
            <a:endParaRPr lang="en-US" sz="1100" dirty="0">
              <a:solidFill>
                <a:srgbClr val="353535"/>
              </a:solidFill>
              <a:latin typeface="Calibri"/>
              <a:cs typeface="Calibri"/>
              <a:sym typeface="Calibri"/>
            </a:endParaRPr>
          </a:p>
          <a:p>
            <a:pPr marL="171450" indent="-171450">
              <a:buSzPts val="1100"/>
              <a:buFont typeface="Arial" panose="020B0604020202020204" pitchFamily="34" charset="0"/>
              <a:buChar char="•"/>
            </a:pPr>
            <a:r>
              <a:rPr lang="en-US" sz="1100" b="1" dirty="0">
                <a:solidFill>
                  <a:srgbClr val="353535"/>
                </a:solidFill>
                <a:latin typeface="Calibri"/>
                <a:cs typeface="Calibri"/>
                <a:sym typeface="Calibri"/>
              </a:rPr>
              <a:t>Pharmacovigilance</a:t>
            </a:r>
            <a:r>
              <a:rPr lang="en-US" sz="1100" dirty="0">
                <a:solidFill>
                  <a:srgbClr val="353535"/>
                </a:solidFill>
                <a:latin typeface="Calibri"/>
                <a:cs typeface="Calibri"/>
                <a:sym typeface="Calibri"/>
              </a:rPr>
              <a:t> for the ring can be integrated into systems for oral PrEP, managed by the PPB</a:t>
            </a:r>
            <a:endParaRPr sz="1100" dirty="0">
              <a:solidFill>
                <a:srgbClr val="353535"/>
              </a:solidFill>
              <a:latin typeface="Calibri"/>
              <a:cs typeface="Calibri"/>
            </a:endParaRPr>
          </a:p>
        </p:txBody>
      </p:sp>
      <p:sp>
        <p:nvSpPr>
          <p:cNvPr id="16" name="Rectangle 15">
            <a:extLst>
              <a:ext uri="{FF2B5EF4-FFF2-40B4-BE49-F238E27FC236}">
                <a16:creationId xmlns:a16="http://schemas.microsoft.com/office/drawing/2014/main" id="{E415C652-8AA0-8548-91DD-816E29C26AC4}"/>
              </a:ext>
            </a:extLst>
          </p:cNvPr>
          <p:cNvSpPr/>
          <p:nvPr/>
        </p:nvSpPr>
        <p:spPr>
          <a:xfrm>
            <a:off x="334428" y="878556"/>
            <a:ext cx="11395803" cy="47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95959"/>
                </a:solidFill>
              </a:rPr>
              <a:t>Summary findings from the Kenya situation analysis are below, with details included on the following slides.  </a:t>
            </a:r>
          </a:p>
        </p:txBody>
      </p:sp>
    </p:spTree>
    <p:extLst>
      <p:ext uri="{BB962C8B-B14F-4D97-AF65-F5344CB8AC3E}">
        <p14:creationId xmlns:p14="http://schemas.microsoft.com/office/powerpoint/2010/main" val="28355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335280" y="132566"/>
            <a:ext cx="10515600"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Arial"/>
              <a:buNone/>
            </a:pPr>
            <a:r>
              <a:rPr lang="en-US" dirty="0"/>
              <a:t>Introduction</a:t>
            </a:r>
            <a:endParaRPr dirty="0"/>
          </a:p>
        </p:txBody>
      </p:sp>
      <p:pic>
        <p:nvPicPr>
          <p:cNvPr id="4" name="Picture 3">
            <a:extLst>
              <a:ext uri="{FF2B5EF4-FFF2-40B4-BE49-F238E27FC236}">
                <a16:creationId xmlns:a16="http://schemas.microsoft.com/office/drawing/2014/main" id="{BF876C88-1795-7B43-91DC-DDE94F2739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65840" y="0"/>
            <a:ext cx="4926160" cy="6578601"/>
          </a:xfrm>
          <a:prstGeom prst="rect">
            <a:avLst/>
          </a:prstGeom>
        </p:spPr>
      </p:pic>
      <p:sp>
        <p:nvSpPr>
          <p:cNvPr id="293" name="Google Shape;293;p8"/>
          <p:cNvSpPr/>
          <p:nvPr/>
        </p:nvSpPr>
        <p:spPr>
          <a:xfrm>
            <a:off x="419101" y="1255747"/>
            <a:ext cx="7471832" cy="489951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285750" indent="-285750">
              <a:buClr>
                <a:srgbClr val="000000"/>
              </a:buClr>
              <a:buSzPts val="1600"/>
              <a:buFont typeface="Arial" panose="020B0604020202020204" pitchFamily="34" charset="0"/>
              <a:buChar char="•"/>
            </a:pPr>
            <a:r>
              <a:rPr lang="en-US" sz="1600" dirty="0">
                <a:solidFill>
                  <a:srgbClr val="353535"/>
                </a:solidFill>
                <a:ea typeface="Calibri"/>
                <a:cs typeface="Calibri"/>
                <a:sym typeface="Calibri"/>
              </a:rPr>
              <a:t>This analysis can support introduction of the dapivirine ring (the ring) in Kenya across two dimensions: </a:t>
            </a:r>
          </a:p>
          <a:p>
            <a:pPr marL="635000" lvl="1" indent="-285750">
              <a:buSzPts val="1600"/>
              <a:buFontTx/>
              <a:buChar char="-"/>
            </a:pPr>
            <a:r>
              <a:rPr lang="en-US" sz="1600" dirty="0">
                <a:solidFill>
                  <a:srgbClr val="353535"/>
                </a:solidFill>
                <a:ea typeface="Calibri"/>
                <a:cs typeface="Calibri"/>
                <a:sym typeface="Calibri"/>
              </a:rPr>
              <a:t>Considering and prioritizing </a:t>
            </a:r>
            <a:r>
              <a:rPr lang="en-US" sz="1600" b="1" dirty="0">
                <a:solidFill>
                  <a:srgbClr val="353535"/>
                </a:solidFill>
                <a:ea typeface="Calibri"/>
                <a:cs typeface="Calibri"/>
                <a:sym typeface="Calibri"/>
              </a:rPr>
              <a:t>delivery channels </a:t>
            </a:r>
            <a:r>
              <a:rPr lang="en-US" sz="1600" dirty="0">
                <a:solidFill>
                  <a:srgbClr val="353535"/>
                </a:solidFill>
                <a:ea typeface="Calibri"/>
                <a:cs typeface="Calibri"/>
                <a:sym typeface="Calibri"/>
              </a:rPr>
              <a:t>for the ring</a:t>
            </a:r>
          </a:p>
          <a:p>
            <a:pPr marL="635000" lvl="1" indent="-285750">
              <a:buSzPts val="1600"/>
              <a:buFontTx/>
              <a:buChar char="-"/>
            </a:pPr>
            <a:r>
              <a:rPr lang="en-US" sz="1600" dirty="0">
                <a:solidFill>
                  <a:srgbClr val="353535"/>
                </a:solidFill>
                <a:ea typeface="Calibri"/>
                <a:cs typeface="Calibri"/>
                <a:sym typeface="Calibri"/>
              </a:rPr>
              <a:t>Identifying critical steps for </a:t>
            </a:r>
            <a:r>
              <a:rPr lang="en-US" sz="1600" b="1" dirty="0">
                <a:solidFill>
                  <a:srgbClr val="353535"/>
                </a:solidFill>
                <a:ea typeface="Calibri"/>
                <a:cs typeface="Calibri"/>
                <a:sym typeface="Calibri"/>
              </a:rPr>
              <a:t>ring introduction</a:t>
            </a:r>
            <a:r>
              <a:rPr lang="en-US" sz="1600" dirty="0">
                <a:solidFill>
                  <a:srgbClr val="353535"/>
                </a:solidFill>
                <a:ea typeface="Calibri"/>
                <a:cs typeface="Calibri"/>
                <a:sym typeface="Calibri"/>
              </a:rPr>
              <a:t>, including opportunities to build on the introduction and scale-up of oral PrEP </a:t>
            </a:r>
          </a:p>
          <a:p>
            <a:pPr marL="285750" indent="-285750">
              <a:buClr>
                <a:srgbClr val="000000"/>
              </a:buClr>
              <a:buSzPts val="1600"/>
              <a:buFont typeface="Arial" panose="020B0604020202020204" pitchFamily="34" charset="0"/>
              <a:buChar char="•"/>
            </a:pPr>
            <a:endParaRPr lang="en-US" sz="1600" dirty="0">
              <a:solidFill>
                <a:srgbClr val="353535"/>
              </a:solidFill>
              <a:ea typeface="Calibri"/>
              <a:cs typeface="Calibri"/>
              <a:sym typeface="Calibri"/>
            </a:endParaRPr>
          </a:p>
          <a:p>
            <a:pPr marL="285750" indent="-285750">
              <a:buClr>
                <a:srgbClr val="000000"/>
              </a:buClr>
              <a:buSzPts val="1600"/>
              <a:buFont typeface="Arial" panose="020B0604020202020204" pitchFamily="34" charset="0"/>
              <a:buChar char="•"/>
            </a:pPr>
            <a:r>
              <a:rPr lang="en-US" sz="1600" dirty="0">
                <a:solidFill>
                  <a:srgbClr val="353535"/>
                </a:solidFill>
                <a:ea typeface="Calibri"/>
                <a:cs typeface="Calibri"/>
                <a:sym typeface="Calibri"/>
              </a:rPr>
              <a:t>This analysis is based on several </a:t>
            </a:r>
            <a:r>
              <a:rPr lang="en-US" sz="1600" b="1" dirty="0">
                <a:solidFill>
                  <a:srgbClr val="353535"/>
                </a:solidFill>
                <a:ea typeface="Calibri"/>
                <a:cs typeface="Calibri"/>
                <a:sym typeface="Calibri"/>
              </a:rPr>
              <a:t>inputs</a:t>
            </a:r>
            <a:r>
              <a:rPr lang="en-US" sz="1600" dirty="0">
                <a:solidFill>
                  <a:srgbClr val="353535"/>
                </a:solidFill>
                <a:ea typeface="Calibri"/>
                <a:cs typeface="Calibri"/>
                <a:sym typeface="Calibri"/>
              </a:rPr>
              <a:t> including secondary research and interviews with key stakeholders in Kenya</a:t>
            </a:r>
          </a:p>
          <a:p>
            <a:pPr marL="285750" indent="-285750">
              <a:buClr>
                <a:srgbClr val="000000"/>
              </a:buClr>
              <a:buSzPts val="1600"/>
              <a:buFont typeface="Arial" panose="020B0604020202020204" pitchFamily="34" charset="0"/>
              <a:buChar char="•"/>
            </a:pPr>
            <a:endParaRPr lang="en-US" sz="1600" dirty="0">
              <a:solidFill>
                <a:srgbClr val="353535"/>
              </a:solidFill>
              <a:ea typeface="Calibri"/>
              <a:cs typeface="Calibri"/>
              <a:sym typeface="Calibri"/>
            </a:endParaRPr>
          </a:p>
          <a:p>
            <a:pPr marL="285750" indent="-285750">
              <a:buClr>
                <a:srgbClr val="000000"/>
              </a:buClr>
              <a:buSzPts val="1600"/>
              <a:buFont typeface="Arial" panose="020B0604020202020204" pitchFamily="34" charset="0"/>
              <a:buChar char="•"/>
            </a:pPr>
            <a:r>
              <a:rPr lang="en-US" sz="1600" dirty="0">
                <a:solidFill>
                  <a:srgbClr val="353535"/>
                </a:solidFill>
                <a:ea typeface="Calibri"/>
                <a:cs typeface="Calibri"/>
                <a:sym typeface="Calibri"/>
              </a:rPr>
              <a:t>This analysis can be used by </a:t>
            </a:r>
            <a:r>
              <a:rPr lang="en-US" sz="1600" b="1" dirty="0">
                <a:solidFill>
                  <a:srgbClr val="353535"/>
                </a:solidFill>
                <a:ea typeface="Calibri"/>
                <a:cs typeface="Calibri"/>
                <a:sym typeface="Calibri"/>
              </a:rPr>
              <a:t>policymakers, implementers, </a:t>
            </a:r>
            <a:r>
              <a:rPr lang="en-US" sz="1600" dirty="0">
                <a:solidFill>
                  <a:srgbClr val="353535"/>
                </a:solidFill>
                <a:ea typeface="Calibri"/>
                <a:cs typeface="Calibri"/>
                <a:sym typeface="Calibri"/>
              </a:rPr>
              <a:t>and others planning for introduction of the ring and other biomedical HIV prevention methods in Kenya</a:t>
            </a:r>
          </a:p>
          <a:p>
            <a:pPr>
              <a:buClr>
                <a:srgbClr val="000000"/>
              </a:buClr>
              <a:buSzPts val="1600"/>
            </a:pPr>
            <a:endParaRPr lang="en-US" sz="1600" dirty="0">
              <a:solidFill>
                <a:srgbClr val="353535"/>
              </a:solidFill>
              <a:ea typeface="Calibri"/>
              <a:cs typeface="Calibri"/>
              <a:sym typeface="Calibri"/>
            </a:endParaRPr>
          </a:p>
          <a:p>
            <a:pPr marL="285750" indent="-285750">
              <a:buClr>
                <a:srgbClr val="000000"/>
              </a:buClr>
              <a:buSzPts val="1600"/>
              <a:buFont typeface="Arial" panose="020B0604020202020204" pitchFamily="34" charset="0"/>
              <a:buChar char="•"/>
            </a:pPr>
            <a:r>
              <a:rPr lang="en-US" sz="1600" dirty="0">
                <a:solidFill>
                  <a:srgbClr val="353535"/>
                </a:solidFill>
                <a:ea typeface="Calibri"/>
                <a:cs typeface="Calibri"/>
                <a:sym typeface="Calibri"/>
              </a:rPr>
              <a:t>This </a:t>
            </a:r>
            <a:r>
              <a:rPr lang="en-US" sz="1600" b="1" dirty="0">
                <a:solidFill>
                  <a:srgbClr val="353535"/>
                </a:solidFill>
                <a:ea typeface="Calibri"/>
                <a:cs typeface="Calibri"/>
                <a:sym typeface="Calibri"/>
              </a:rPr>
              <a:t>analysis</a:t>
            </a:r>
            <a:r>
              <a:rPr lang="en-US" sz="1600" dirty="0">
                <a:solidFill>
                  <a:srgbClr val="353535"/>
                </a:solidFill>
                <a:ea typeface="Calibri"/>
                <a:cs typeface="Calibri"/>
                <a:sym typeface="Calibri"/>
              </a:rPr>
              <a:t> was developed in late 2020 and early 2021 by members of the PROMISE collaboration through Envision FP</a:t>
            </a:r>
          </a:p>
          <a:p>
            <a:pPr marL="285750" indent="-285750">
              <a:buClr>
                <a:srgbClr val="000000"/>
              </a:buClr>
              <a:buSzPts val="1600"/>
              <a:buFont typeface="Arial" panose="020B0604020202020204" pitchFamily="34" charset="0"/>
              <a:buChar char="•"/>
            </a:pPr>
            <a:endParaRPr lang="en-US" sz="1600" dirty="0">
              <a:solidFill>
                <a:srgbClr val="353535"/>
              </a:solidFill>
              <a:ea typeface="Calibri"/>
              <a:cs typeface="Calibri"/>
              <a:sym typeface="Calibri"/>
            </a:endParaRPr>
          </a:p>
          <a:p>
            <a:pPr marL="285750" indent="-285750">
              <a:buClr>
                <a:srgbClr val="000000"/>
              </a:buClr>
              <a:buSzPts val="1600"/>
              <a:buFont typeface="Arial" panose="020B0604020202020204" pitchFamily="34" charset="0"/>
              <a:buChar char="•"/>
            </a:pPr>
            <a:r>
              <a:rPr lang="en-US" sz="1600" dirty="0">
                <a:solidFill>
                  <a:srgbClr val="353535"/>
                </a:solidFill>
                <a:ea typeface="Calibri"/>
                <a:cs typeface="Calibri"/>
                <a:sym typeface="Calibri"/>
              </a:rPr>
              <a:t>Similar analyses for several other countries and a summary of results across countries will be available on </a:t>
            </a:r>
            <a:r>
              <a:rPr lang="en-US" sz="1600" b="1" dirty="0">
                <a:solidFill>
                  <a:srgbClr val="353535"/>
                </a:solidFill>
                <a:ea typeface="Calibri"/>
                <a:cs typeface="Calibri"/>
                <a:sym typeface="Calibri"/>
              </a:rPr>
              <a:t>PrEPWatch.org  </a:t>
            </a:r>
          </a:p>
        </p:txBody>
      </p:sp>
    </p:spTree>
    <p:extLst>
      <p:ext uri="{BB962C8B-B14F-4D97-AF65-F5344CB8AC3E}">
        <p14:creationId xmlns:p14="http://schemas.microsoft.com/office/powerpoint/2010/main" val="1691506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txBox="1">
            <a:spLocks noGrp="1"/>
          </p:cNvSpPr>
          <p:nvPr>
            <p:ph type="title"/>
          </p:nvPr>
        </p:nvSpPr>
        <p:spPr>
          <a:xfrm>
            <a:off x="349031" y="224782"/>
            <a:ext cx="11395803"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dirty="0"/>
              <a:t>Planning &amp; budgeting key steps</a:t>
            </a:r>
            <a:endParaRPr dirty="0"/>
          </a:p>
        </p:txBody>
      </p:sp>
      <p:graphicFrame>
        <p:nvGraphicFramePr>
          <p:cNvPr id="375" name="Google Shape;375;p32"/>
          <p:cNvGraphicFramePr/>
          <p:nvPr>
            <p:extLst>
              <p:ext uri="{D42A27DB-BD31-4B8C-83A1-F6EECF244321}">
                <p14:modId xmlns:p14="http://schemas.microsoft.com/office/powerpoint/2010/main" val="2072572862"/>
              </p:ext>
            </p:extLst>
          </p:nvPr>
        </p:nvGraphicFramePr>
        <p:xfrm>
          <a:off x="445862" y="1218899"/>
          <a:ext cx="11342980" cy="5256040"/>
        </p:xfrm>
        <a:graphic>
          <a:graphicData uri="http://schemas.openxmlformats.org/drawingml/2006/table">
            <a:tbl>
              <a:tblPr>
                <a:noFill/>
                <a:tableStyleId>{BADE8395-0A93-4C94-9F6B-9C01402E6128}</a:tableStyleId>
              </a:tblPr>
              <a:tblGrid>
                <a:gridCol w="135450">
                  <a:extLst>
                    <a:ext uri="{9D8B030D-6E8A-4147-A177-3AD203B41FA5}">
                      <a16:colId xmlns:a16="http://schemas.microsoft.com/office/drawing/2014/main" val="20000"/>
                    </a:ext>
                  </a:extLst>
                </a:gridCol>
                <a:gridCol w="1837950">
                  <a:extLst>
                    <a:ext uri="{9D8B030D-6E8A-4147-A177-3AD203B41FA5}">
                      <a16:colId xmlns:a16="http://schemas.microsoft.com/office/drawing/2014/main" val="20001"/>
                    </a:ext>
                  </a:extLst>
                </a:gridCol>
                <a:gridCol w="5486400">
                  <a:extLst>
                    <a:ext uri="{9D8B030D-6E8A-4147-A177-3AD203B41FA5}">
                      <a16:colId xmlns:a16="http://schemas.microsoft.com/office/drawing/2014/main" val="20002"/>
                    </a:ext>
                  </a:extLst>
                </a:gridCol>
                <a:gridCol w="1591939">
                  <a:extLst>
                    <a:ext uri="{9D8B030D-6E8A-4147-A177-3AD203B41FA5}">
                      <a16:colId xmlns:a16="http://schemas.microsoft.com/office/drawing/2014/main" val="20003"/>
                    </a:ext>
                  </a:extLst>
                </a:gridCol>
                <a:gridCol w="2291241">
                  <a:extLst>
                    <a:ext uri="{9D8B030D-6E8A-4147-A177-3AD203B41FA5}">
                      <a16:colId xmlns:a16="http://schemas.microsoft.com/office/drawing/2014/main" val="20004"/>
                    </a:ext>
                  </a:extLst>
                </a:gridCol>
              </a:tblGrid>
              <a:tr h="285181">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What is needed to introduce the ring </a:t>
                      </a:r>
                      <a:endParaRPr dirty="0"/>
                    </a:p>
                  </a:txBody>
                  <a:tcPr marL="45725" marR="9525" marT="9525" marB="0"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Relevant Stakeholders</a:t>
                      </a:r>
                      <a:endParaRPr dirty="0"/>
                    </a:p>
                  </a:txBody>
                  <a:tcPr marL="45725" marR="9525" marT="9525"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Considerations</a:t>
                      </a:r>
                      <a:endParaRPr dirty="0"/>
                    </a:p>
                  </a:txBody>
                  <a:tcPr marL="45725" marR="9525" marT="9525" marB="0" anchor="ctr">
                    <a:lnL w="28575"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96050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950" b="0" i="0" u="none" strike="noStrike" cap="none" dirty="0">
                          <a:solidFill>
                            <a:srgbClr val="353535"/>
                          </a:solidFill>
                          <a:latin typeface="Calibri"/>
                          <a:ea typeface="Calibri"/>
                          <a:cs typeface="Calibri"/>
                          <a:sym typeface="Calibri"/>
                        </a:rPr>
                        <a:t>Convene new or existing </a:t>
                      </a:r>
                      <a:r>
                        <a:rPr lang="en-US" sz="950" b="1" i="0" u="none" strike="noStrike" cap="none" dirty="0">
                          <a:solidFill>
                            <a:srgbClr val="353535"/>
                          </a:solidFill>
                          <a:latin typeface="Calibri"/>
                          <a:ea typeface="Calibri"/>
                          <a:cs typeface="Calibri"/>
                          <a:sym typeface="Calibri"/>
                        </a:rPr>
                        <a:t>technical working group </a:t>
                      </a:r>
                      <a:r>
                        <a:rPr lang="en-US" sz="950" b="0" i="0" u="none" strike="noStrike" cap="none" dirty="0">
                          <a:solidFill>
                            <a:srgbClr val="353535"/>
                          </a:solidFill>
                          <a:latin typeface="Calibri"/>
                          <a:ea typeface="Calibri"/>
                          <a:cs typeface="Calibri"/>
                          <a:sym typeface="Calibri"/>
                        </a:rPr>
                        <a:t>/ subcommittee for the ring</a:t>
                      </a:r>
                      <a:endParaRPr sz="950" dirty="0"/>
                    </a:p>
                  </a:txBody>
                  <a:tcPr marL="45725" marR="9525" marT="9525" marB="0">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Ring introduction will likely be led by NASCOP and the HTS/PrEP </a:t>
                      </a:r>
                      <a:r>
                        <a:rPr lang="en-US" sz="1000" b="0" i="0" u="none" strike="noStrike" cap="none" dirty="0" err="1">
                          <a:solidFill>
                            <a:srgbClr val="353535"/>
                          </a:solidFill>
                          <a:latin typeface="Calibri"/>
                          <a:ea typeface="Calibri"/>
                          <a:cs typeface="Calibri"/>
                          <a:sym typeface="Calibri"/>
                        </a:rPr>
                        <a:t>CoE</a:t>
                      </a:r>
                      <a:r>
                        <a:rPr lang="en-US" sz="1000" b="0" i="0" u="none" strike="noStrike" cap="none" dirty="0">
                          <a:solidFill>
                            <a:srgbClr val="353535"/>
                          </a:solidFill>
                          <a:latin typeface="Calibri"/>
                          <a:ea typeface="Calibri"/>
                          <a:cs typeface="Calibri"/>
                          <a:sym typeface="Calibri"/>
                        </a:rPr>
                        <a:t>, with existing six sub-committees (operations and service delivery, M&amp;E, commodity security, communications and advocacy, research and impact evaluation, and resource mobilization and financing) </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ea typeface="Calibri"/>
                          <a:cs typeface="Calibri"/>
                          <a:sym typeface="Calibri"/>
                        </a:rPr>
                        <a:t>In addition, the Reproductive and Maternal Health CoE will be critical and could join the </a:t>
                      </a:r>
                      <a:r>
                        <a:rPr lang="en-US" sz="1000" b="0" i="0" u="none" strike="noStrike" cap="none" dirty="0" err="1">
                          <a:solidFill>
                            <a:srgbClr val="0070C0"/>
                          </a:solidFill>
                          <a:latin typeface="Calibri"/>
                          <a:ea typeface="Calibri"/>
                          <a:cs typeface="Calibri"/>
                          <a:sym typeface="Calibri"/>
                        </a:rPr>
                        <a:t>HTS</a:t>
                      </a:r>
                      <a:r>
                        <a:rPr lang="en-US" sz="1000" b="0" i="0" u="none" strike="noStrike" cap="none" dirty="0">
                          <a:solidFill>
                            <a:srgbClr val="0070C0"/>
                          </a:solidFill>
                          <a:latin typeface="Calibri"/>
                          <a:ea typeface="Calibri"/>
                          <a:cs typeface="Calibri"/>
                          <a:sym typeface="Calibri"/>
                        </a:rPr>
                        <a:t>/</a:t>
                      </a:r>
                      <a:r>
                        <a:rPr lang="en-US" sz="1000" b="0" i="0" u="none" strike="noStrike" cap="none" dirty="0" err="1">
                          <a:solidFill>
                            <a:srgbClr val="0070C0"/>
                          </a:solidFill>
                          <a:latin typeface="Calibri"/>
                          <a:ea typeface="Calibri"/>
                          <a:cs typeface="Calibri"/>
                          <a:sym typeface="Calibri"/>
                        </a:rPr>
                        <a:t>PrEP</a:t>
                      </a:r>
                      <a:r>
                        <a:rPr lang="en-US" sz="1000" b="0" i="0" u="none" strike="noStrike" cap="none" dirty="0">
                          <a:solidFill>
                            <a:srgbClr val="0070C0"/>
                          </a:solidFill>
                          <a:latin typeface="Calibri"/>
                          <a:ea typeface="Calibri"/>
                          <a:cs typeface="Calibri"/>
                          <a:sym typeface="Calibri"/>
                        </a:rPr>
                        <a:t> CoE as a joint CoE for discussions about the ring – an HIV prevention/SRH services integration subcommittee has been established and the ring could be included in that ongoing dialogue </a:t>
                      </a: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rowSpan="6">
                  <a:txBody>
                    <a:bodyPr/>
                    <a:lstStyle/>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cs typeface="Calibri"/>
                          <a:sym typeface="Arial"/>
                        </a:rPr>
                        <a:t>NASCOP</a:t>
                      </a:r>
                    </a:p>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cs typeface="Calibri"/>
                          <a:sym typeface="Arial"/>
                        </a:rPr>
                        <a:t>National AIDS Control Council (NACC)</a:t>
                      </a:r>
                    </a:p>
                    <a:p>
                      <a:pPr marL="179388" marR="0" lvl="0" indent="-1158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cs typeface="Calibri"/>
                          <a:sym typeface="Arial"/>
                        </a:rPr>
                        <a:t>HTS/PrEP </a:t>
                      </a:r>
                      <a:r>
                        <a:rPr lang="en-US" sz="1000" b="0" i="0" u="none" strike="noStrike" cap="none" dirty="0" err="1">
                          <a:solidFill>
                            <a:srgbClr val="353535"/>
                          </a:solidFill>
                          <a:latin typeface="Calibri"/>
                          <a:cs typeface="Calibri"/>
                          <a:sym typeface="Arial"/>
                        </a:rPr>
                        <a:t>CoE</a:t>
                      </a:r>
                      <a:endParaRPr lang="en-US" sz="1000" b="0" i="0" u="none" strike="noStrike" cap="none" dirty="0">
                        <a:solidFill>
                          <a:srgbClr val="353535"/>
                        </a:solidFill>
                        <a:latin typeface="Calibri"/>
                        <a:cs typeface="Calibri"/>
                        <a:sym typeface="Arial"/>
                      </a:endParaRPr>
                    </a:p>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cs typeface="Calibri"/>
                          <a:sym typeface="Arial"/>
                        </a:rPr>
                        <a:t>National Reproductive and Maternal Health Services Unit (RMHSU)</a:t>
                      </a:r>
                    </a:p>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cs typeface="Calibri"/>
                          <a:sym typeface="Arial"/>
                        </a:rPr>
                        <a:t>Reproductive and Maternal Health </a:t>
                      </a:r>
                      <a:r>
                        <a:rPr lang="en-US" sz="1000" b="0" i="0" u="none" strike="noStrike" cap="none" dirty="0" err="1">
                          <a:solidFill>
                            <a:srgbClr val="0070C0"/>
                          </a:solidFill>
                          <a:latin typeface="Calibri"/>
                          <a:cs typeface="Calibri"/>
                          <a:sym typeface="Arial"/>
                        </a:rPr>
                        <a:t>CoE</a:t>
                      </a:r>
                      <a:r>
                        <a:rPr lang="en-US" sz="1000" b="0" i="0" u="none" strike="noStrike" cap="none" dirty="0">
                          <a:solidFill>
                            <a:srgbClr val="0070C0"/>
                          </a:solidFill>
                          <a:latin typeface="Calibri"/>
                          <a:cs typeface="Calibri"/>
                          <a:sym typeface="Arial"/>
                        </a:rPr>
                        <a:t> </a:t>
                      </a:r>
                    </a:p>
                    <a:p>
                      <a:pPr marL="179388" marR="0" lvl="0" indent="-1158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ea typeface="Calibri"/>
                          <a:cs typeface="Calibri"/>
                          <a:sym typeface="Calibri"/>
                        </a:rPr>
                        <a:t>County Health Management Team, including County AIDS and STI Coordinators (CASCOs) and SRH Coordinators</a:t>
                      </a: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cs typeface="Calibri"/>
                          <a:sym typeface="Arial"/>
                        </a:rPr>
                        <a:t>Significant ongoing work to scale up oral PrEP and HIVST and integrate HIV prevention and SRH services provides a foundation for ring introduction but also requires time and attention from a small group of relevant stakeholders</a:t>
                      </a:r>
                      <a:endParaRPr sz="1000" b="0" i="0" u="none" strike="noStrike" cap="none" dirty="0">
                        <a:solidFill>
                          <a:srgbClr val="353535"/>
                        </a:solidFill>
                        <a:latin typeface="Calibri"/>
                        <a:cs typeface="Calibri"/>
                        <a:sym typeface="Arial"/>
                      </a:endParaRP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64363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950" b="0" i="0" u="none" strike="noStrike" cap="none" dirty="0">
                          <a:solidFill>
                            <a:srgbClr val="353535"/>
                          </a:solidFill>
                          <a:latin typeface="Calibri"/>
                          <a:ea typeface="Calibri"/>
                          <a:cs typeface="Calibri"/>
                          <a:sym typeface="Calibri"/>
                        </a:rPr>
                        <a:t>Identify </a:t>
                      </a:r>
                      <a:r>
                        <a:rPr lang="en-US" sz="950" b="1" i="0" u="none" strike="noStrike" cap="none" dirty="0">
                          <a:solidFill>
                            <a:srgbClr val="353535"/>
                          </a:solidFill>
                          <a:latin typeface="Calibri"/>
                          <a:ea typeface="Calibri"/>
                          <a:cs typeface="Calibri"/>
                          <a:sym typeface="Calibri"/>
                        </a:rPr>
                        <a:t>target populations </a:t>
                      </a:r>
                      <a:r>
                        <a:rPr lang="en-US" sz="950" b="0" i="0" u="none" strike="noStrike" cap="none" dirty="0">
                          <a:solidFill>
                            <a:srgbClr val="353535"/>
                          </a:solidFill>
                          <a:latin typeface="Calibri"/>
                          <a:ea typeface="Calibri"/>
                          <a:cs typeface="Calibri"/>
                          <a:sym typeface="Calibri"/>
                        </a:rPr>
                        <a:t>for ring use </a:t>
                      </a:r>
                      <a:endParaRPr sz="950" dirty="0"/>
                    </a:p>
                  </a:txBody>
                  <a:tcPr marL="45725" marR="9525" marT="9525" marB="0">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cs typeface="Calibri"/>
                          <a:sym typeface="Arial"/>
                        </a:rPr>
                        <a:t>PrEP implementation has been defined broadly for “populations at substantial risk” </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cs typeface="Calibri"/>
                          <a:sym typeface="Arial"/>
                        </a:rPr>
                        <a:t>Stakeholders expect the ring will be a “niche” product that will help to fill gaps in current use of HIV prevention options for those who cannot effectively use oral PrEP, especially AGYW</a:t>
                      </a: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vMerge="1">
                  <a:txBody>
                    <a:bodyPr/>
                    <a:lstStyle/>
                    <a:p>
                      <a:pPr marL="285750" marR="0" lvl="0" indent="-171450" algn="l" rtl="0">
                        <a:lnSpc>
                          <a:spcPct val="100000"/>
                        </a:lnSpc>
                        <a:spcBef>
                          <a:spcPts val="0"/>
                        </a:spcBef>
                        <a:spcAft>
                          <a:spcPts val="0"/>
                        </a:spcAft>
                        <a:buClr>
                          <a:srgbClr val="000000"/>
                        </a:buClr>
                        <a:buSzPts val="1100"/>
                        <a:buFont typeface="Arial"/>
                        <a:buChar char="•"/>
                      </a:pPr>
                      <a:endParaRPr sz="1100" b="0" i="0" u="none" strike="noStrike" cap="none" dirty="0">
                        <a:solidFill>
                          <a:srgbClr val="353535"/>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793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While the ring may be made available to all at substantial risk, initial implementation will likely be focused on AGYW</a:t>
                      </a: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485203">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950" b="1" i="0" u="none" strike="noStrike" cap="none">
                          <a:solidFill>
                            <a:srgbClr val="353535"/>
                          </a:solidFill>
                          <a:latin typeface="Calibri"/>
                          <a:ea typeface="Calibri"/>
                          <a:cs typeface="Calibri"/>
                          <a:sym typeface="Calibri"/>
                        </a:rPr>
                        <a:t>Engage community stakeholders </a:t>
                      </a:r>
                      <a:r>
                        <a:rPr lang="en-US" sz="950" b="0" i="0" u="none" strike="noStrike" cap="none">
                          <a:solidFill>
                            <a:srgbClr val="353535"/>
                          </a:solidFill>
                          <a:latin typeface="Calibri"/>
                          <a:ea typeface="Calibri"/>
                          <a:cs typeface="Calibri"/>
                          <a:sym typeface="Calibri"/>
                        </a:rPr>
                        <a:t>to inform planning for ring rollout</a:t>
                      </a:r>
                      <a:endParaRPr sz="950"/>
                    </a:p>
                  </a:txBody>
                  <a:tcPr marL="45725" marR="9525" marT="9525" marB="0">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With PrEP rollout, engagement of religious leaders and parents for younger PrEP users was critical to allay fears and build buy-in </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Stakeholders expect additional effort will be needed for the ring, as a new product form </a:t>
                      </a: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vMerge="1">
                  <a:txBody>
                    <a:bodyPr/>
                    <a:lstStyle/>
                    <a:p>
                      <a:pPr marL="285750" marR="0" lvl="0" indent="-171450" algn="l" rtl="0">
                        <a:lnSpc>
                          <a:spcPct val="100000"/>
                        </a:lnSpc>
                        <a:spcBef>
                          <a:spcPts val="0"/>
                        </a:spcBef>
                        <a:spcAft>
                          <a:spcPts val="0"/>
                        </a:spcAft>
                        <a:buClr>
                          <a:srgbClr val="000000"/>
                        </a:buClr>
                        <a:buSzPts val="1100"/>
                        <a:buFont typeface="Arial"/>
                        <a:buChar char="•"/>
                      </a:pPr>
                      <a:endParaRPr sz="1100" b="0" i="0" u="none" strike="noStrike" cap="none" dirty="0">
                        <a:solidFill>
                          <a:srgbClr val="353535"/>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85750" marR="0" lvl="0" indent="-171450" algn="l" rtl="0">
                        <a:lnSpc>
                          <a:spcPct val="100000"/>
                        </a:lnSpc>
                        <a:spcBef>
                          <a:spcPts val="0"/>
                        </a:spcBef>
                        <a:spcAft>
                          <a:spcPts val="0"/>
                        </a:spcAft>
                        <a:buClr>
                          <a:srgbClr val="000000"/>
                        </a:buClr>
                        <a:buSzPts val="1100"/>
                        <a:buFont typeface="Arial"/>
                        <a:buChar char="•"/>
                      </a:pPr>
                      <a:endParaRPr sz="1000" b="0" i="0" u="none" strike="noStrike" cap="none" dirty="0">
                        <a:solidFill>
                          <a:srgbClr val="353535"/>
                        </a:solidFill>
                        <a:latin typeface="Calibri"/>
                        <a:cs typeface="Calibri"/>
                        <a:sym typeface="Arial"/>
                      </a:endParaRP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485203">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950" b="0" i="0" u="none" strike="noStrike" cap="none" dirty="0">
                          <a:solidFill>
                            <a:srgbClr val="353535"/>
                          </a:solidFill>
                          <a:latin typeface="Calibri"/>
                          <a:ea typeface="Calibri"/>
                          <a:cs typeface="Calibri"/>
                          <a:sym typeface="Calibri"/>
                        </a:rPr>
                        <a:t>Develop impact, cost and/or cost-effectiveness</a:t>
                      </a:r>
                      <a:r>
                        <a:rPr lang="en-US" sz="950" b="1" i="0" u="none" strike="noStrike" cap="none" dirty="0">
                          <a:solidFill>
                            <a:srgbClr val="353535"/>
                          </a:solidFill>
                          <a:latin typeface="Calibri"/>
                          <a:ea typeface="Calibri"/>
                          <a:cs typeface="Calibri"/>
                          <a:sym typeface="Calibri"/>
                        </a:rPr>
                        <a:t> analyses </a:t>
                      </a:r>
                      <a:r>
                        <a:rPr lang="en-US" sz="950" b="0" i="0" u="none" strike="noStrike" cap="none" dirty="0">
                          <a:solidFill>
                            <a:srgbClr val="353535"/>
                          </a:solidFill>
                          <a:latin typeface="Calibri"/>
                          <a:ea typeface="Calibri"/>
                          <a:cs typeface="Calibri"/>
                          <a:sym typeface="Calibri"/>
                        </a:rPr>
                        <a:t>to inform ring planning</a:t>
                      </a:r>
                      <a:endParaRPr sz="950" dirty="0"/>
                    </a:p>
                  </a:txBody>
                  <a:tcPr marL="45725" marR="9525" marT="9525" marB="0">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cs typeface="Calibri"/>
                          <a:sym typeface="Calibri"/>
                        </a:rPr>
                        <a:t>Several analyses costed the implementation of PrEP (e.g., IPCP) </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cs typeface="Calibri"/>
                          <a:sym typeface="Calibri"/>
                        </a:rPr>
                        <a:t>Rollout scenarios developed by OPTIONS supported prioritization among counties for more focused rollout of oral PrEP and could be applied to the ring</a:t>
                      </a: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vMerge="1">
                  <a:txBody>
                    <a:bodyPr/>
                    <a:lstStyle/>
                    <a:p>
                      <a:pPr marL="285750" marR="0" lvl="0" indent="-171450" algn="l" rtl="0">
                        <a:lnSpc>
                          <a:spcPct val="100000"/>
                        </a:lnSpc>
                        <a:spcBef>
                          <a:spcPts val="0"/>
                        </a:spcBef>
                        <a:spcAft>
                          <a:spcPts val="0"/>
                        </a:spcAft>
                        <a:buClr>
                          <a:srgbClr val="000000"/>
                        </a:buClr>
                        <a:buSzPts val="1100"/>
                        <a:buFont typeface="Arial"/>
                        <a:buChar char="•"/>
                      </a:pPr>
                      <a:endParaRPr sz="1100" b="0" i="0" u="none" strike="noStrike" cap="none" dirty="0">
                        <a:solidFill>
                          <a:srgbClr val="353535"/>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793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The cost of the ring remains an outstanding question</a:t>
                      </a: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1594240">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950" b="0" i="0" u="none" strike="noStrike" cap="none">
                          <a:solidFill>
                            <a:srgbClr val="353535"/>
                          </a:solidFill>
                          <a:latin typeface="Calibri"/>
                          <a:ea typeface="Calibri"/>
                          <a:cs typeface="Calibri"/>
                          <a:sym typeface="Calibri"/>
                        </a:rPr>
                        <a:t>Include the ring in national HIV prevention and other relevant </a:t>
                      </a:r>
                      <a:r>
                        <a:rPr lang="en-US" sz="950" b="1" i="0" u="none" strike="noStrike" cap="none">
                          <a:solidFill>
                            <a:srgbClr val="353535"/>
                          </a:solidFill>
                          <a:latin typeface="Calibri"/>
                          <a:ea typeface="Calibri"/>
                          <a:cs typeface="Calibri"/>
                          <a:sym typeface="Calibri"/>
                        </a:rPr>
                        <a:t>policies and plans </a:t>
                      </a:r>
                      <a:endParaRPr sz="950"/>
                    </a:p>
                  </a:txBody>
                  <a:tcPr marL="45725" marR="9525" marT="9525" marB="0">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The ring will need to be included in several HIV-focused plans, including: (1) the Kenya AIDS Strategic Framework (just revised), and (2) the HIV Prevention Revolution Roadmap under Strategic Direction 1 for Reducing New HIV infections (to be revised in 2021)</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The ring will need to be included in county HIV Prevention strategies </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ea typeface="Calibri"/>
                          <a:cs typeface="Calibri"/>
                          <a:sym typeface="Calibri"/>
                        </a:rPr>
                        <a:t>In addition, to support integration with family planning, the ring will need to be included in the following: (1) National Reproductive Health and HIV and AIDS Integration Strategy, (2) Minimum Package for Reproductive Health (RH) and HIV Integrated Services, and (3) National Sexual Reproductive Health and Rights, HIV, Sexual Gender Based Violence and Tuberculosis Integration Framework 2018 – 2022</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Several county and facility readiness assessments may also need to be adapted to include the ring</a:t>
                      </a: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vMerge="1">
                  <a:txBody>
                    <a:bodyPr/>
                    <a:lstStyle/>
                    <a:p>
                      <a:pPr marL="179388" marR="0" lvl="0" indent="-115888" algn="l" rtl="0">
                        <a:lnSpc>
                          <a:spcPct val="100000"/>
                        </a:lnSpc>
                        <a:spcBef>
                          <a:spcPts val="0"/>
                        </a:spcBef>
                        <a:spcAft>
                          <a:spcPts val="0"/>
                        </a:spcAft>
                        <a:buClr>
                          <a:srgbClr val="000000"/>
                        </a:buClr>
                        <a:buSzPts val="1100"/>
                        <a:buFont typeface="Arial"/>
                        <a:buChar char="•"/>
                        <a:tabLst/>
                      </a:pPr>
                      <a:endParaRPr lang="en-US" sz="1000" b="0" i="0" u="none" strike="noStrike" cap="none" dirty="0">
                        <a:solidFill>
                          <a:srgbClr val="353535"/>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793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A critical effort will be to work with priority counties to support introduction of the ring in their plans and budgets </a:t>
                      </a: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10005"/>
                  </a:ext>
                </a:extLst>
              </a:tr>
              <a:tr h="802071">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950" b="0" i="0" u="none" strike="noStrike" cap="none" dirty="0">
                          <a:solidFill>
                            <a:srgbClr val="353535"/>
                          </a:solidFill>
                          <a:latin typeface="Calibri"/>
                          <a:ea typeface="Calibri"/>
                          <a:cs typeface="Calibri"/>
                          <a:sym typeface="Calibri"/>
                        </a:rPr>
                        <a:t>Develop</a:t>
                      </a:r>
                      <a:r>
                        <a:rPr lang="en-US" sz="950" b="1" i="0" u="none" strike="noStrike" cap="none" dirty="0">
                          <a:solidFill>
                            <a:srgbClr val="353535"/>
                          </a:solidFill>
                          <a:latin typeface="Calibri"/>
                          <a:ea typeface="Calibri"/>
                          <a:cs typeface="Calibri"/>
                          <a:sym typeface="Calibri"/>
                        </a:rPr>
                        <a:t> implementation plan and budget </a:t>
                      </a:r>
                      <a:r>
                        <a:rPr lang="en-US" sz="950" b="0" i="0" u="none" strike="noStrike" cap="none" dirty="0">
                          <a:solidFill>
                            <a:srgbClr val="353535"/>
                          </a:solidFill>
                          <a:latin typeface="Calibri"/>
                          <a:ea typeface="Calibri"/>
                          <a:cs typeface="Calibri"/>
                          <a:sym typeface="Calibri"/>
                        </a:rPr>
                        <a:t>to guide initial ring introduction and scale-up</a:t>
                      </a:r>
                      <a:endParaRPr sz="950" dirty="0"/>
                    </a:p>
                  </a:txBody>
                  <a:tcPr marL="45725" marR="9525" marT="9525" marB="0">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Likely will start with a demonstration project to introduce the ring where oral PrEP is being delivered, with a focus on counties with high HIV incidence among young people and inclusion in ongoing HIV/SRH service integration initiatives</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Secure funding for ring implementation, including from PEPFAR, Global Fund, and national and county-level domestic resources</a:t>
                      </a:r>
                      <a:endParaRPr sz="1000" b="0" i="0" u="none" strike="noStrike" cap="none" dirty="0">
                        <a:solidFill>
                          <a:srgbClr val="353535"/>
                        </a:solidFill>
                        <a:latin typeface="Calibri"/>
                        <a:cs typeface="Calibri"/>
                        <a:sym typeface="Arial"/>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pPr marL="179388" marR="0" lvl="0" indent="-115888" algn="l" rtl="0">
                        <a:lnSpc>
                          <a:spcPct val="100000"/>
                        </a:lnSpc>
                        <a:spcBef>
                          <a:spcPts val="0"/>
                        </a:spcBef>
                        <a:spcAft>
                          <a:spcPts val="0"/>
                        </a:spcAft>
                        <a:buClr>
                          <a:srgbClr val="000000"/>
                        </a:buClr>
                        <a:buSzPts val="1100"/>
                        <a:buFont typeface="Arial"/>
                        <a:buChar char="•"/>
                        <a:tabLst/>
                      </a:pPr>
                      <a:endParaRPr lang="en-US" sz="1000" b="0" i="0" u="none" strike="noStrike" cap="none" dirty="0">
                        <a:solidFill>
                          <a:srgbClr val="353535"/>
                        </a:solidFill>
                        <a:latin typeface="Calibri"/>
                        <a:cs typeface="Calibri"/>
                        <a:sym typeface="Arial"/>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31775" marR="0" lvl="0" indent="-1793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cs typeface="Calibri"/>
                          <a:sym typeface="Calibri"/>
                        </a:rPr>
                        <a:t>Limited funding for oral PrEP has been a limiting factor and some elements of the oral PrEP program are underfunded – this may be a challenge for the ring </a:t>
                      </a:r>
                      <a:endParaRPr sz="1000" b="0" i="0" u="none" strike="noStrike" cap="none" dirty="0">
                        <a:solidFill>
                          <a:srgbClr val="353535"/>
                        </a:solidFill>
                        <a:latin typeface="Calibri"/>
                        <a:cs typeface="Calibri"/>
                        <a:sym typeface="Arial"/>
                      </a:endParaRP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76" name="Google Shape;376;p32"/>
          <p:cNvSpPr/>
          <p:nvPr/>
        </p:nvSpPr>
        <p:spPr>
          <a:xfrm>
            <a:off x="10069033" y="227080"/>
            <a:ext cx="1645920"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581025" marR="0" lvl="0" indent="0" algn="l" rtl="0">
              <a:spcBef>
                <a:spcPts val="0"/>
              </a:spcBef>
              <a:spcAft>
                <a:spcPts val="0"/>
              </a:spcAft>
              <a:buNone/>
            </a:pPr>
            <a:r>
              <a:rPr lang="en-US" sz="1200" b="1" dirty="0">
                <a:solidFill>
                  <a:srgbClr val="FFFFFF"/>
                </a:solidFill>
                <a:latin typeface="Calibri"/>
                <a:ea typeface="Calibri"/>
                <a:cs typeface="Calibri"/>
                <a:sym typeface="Calibri"/>
              </a:rPr>
              <a:t>PLANNING &amp; BUDGETING</a:t>
            </a:r>
            <a:endParaRPr dirty="0"/>
          </a:p>
        </p:txBody>
      </p:sp>
      <p:sp>
        <p:nvSpPr>
          <p:cNvPr id="377" name="Google Shape;377;p32"/>
          <p:cNvSpPr/>
          <p:nvPr/>
        </p:nvSpPr>
        <p:spPr>
          <a:xfrm>
            <a:off x="9604990" y="151527"/>
            <a:ext cx="685265" cy="6629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78" name="Google Shape;378;p32" descr="C:\Users\neeraja.bhavaraju\Downloads\noun_81215_cc.png"/>
          <p:cNvPicPr preferRelativeResize="0"/>
          <p:nvPr/>
        </p:nvPicPr>
        <p:blipFill rotWithShape="1">
          <a:blip r:embed="rId3">
            <a:alphaModFix/>
          </a:blip>
          <a:srcRect b="15346"/>
          <a:stretch/>
        </p:blipFill>
        <p:spPr>
          <a:xfrm>
            <a:off x="9701373" y="275736"/>
            <a:ext cx="492498" cy="414564"/>
          </a:xfrm>
          <a:prstGeom prst="rect">
            <a:avLst/>
          </a:prstGeom>
          <a:noFill/>
          <a:ln>
            <a:noFill/>
          </a:ln>
        </p:spPr>
      </p:pic>
      <p:sp>
        <p:nvSpPr>
          <p:cNvPr id="2" name="Rectangle 1">
            <a:extLst>
              <a:ext uri="{FF2B5EF4-FFF2-40B4-BE49-F238E27FC236}">
                <a16:creationId xmlns:a16="http://schemas.microsoft.com/office/drawing/2014/main" id="{A968764F-ADAE-E540-9F21-E86E1893C996}"/>
              </a:ext>
            </a:extLst>
          </p:cNvPr>
          <p:cNvSpPr/>
          <p:nvPr/>
        </p:nvSpPr>
        <p:spPr>
          <a:xfrm>
            <a:off x="8223894" y="6589418"/>
            <a:ext cx="4120039" cy="261610"/>
          </a:xfrm>
          <a:prstGeom prst="rect">
            <a:avLst/>
          </a:prstGeom>
        </p:spPr>
        <p:txBody>
          <a:bodyPr wrap="none">
            <a:spAutoFit/>
          </a:bodyPr>
          <a:lstStyle/>
          <a:p>
            <a:r>
              <a:rPr lang="en-US" sz="1100" dirty="0">
                <a:solidFill>
                  <a:schemeClr val="tx2">
                    <a:lumMod val="20000"/>
                    <a:lumOff val="80000"/>
                  </a:schemeClr>
                </a:solidFill>
                <a:latin typeface="Calibri"/>
                <a:ea typeface="Calibri"/>
                <a:cs typeface="Calibri"/>
                <a:sym typeface="Calibri"/>
              </a:rPr>
              <a:t>Text in blue indicates key steps related to diverse delivery channels </a:t>
            </a:r>
            <a:endParaRPr lang="en-US" sz="1100" dirty="0">
              <a:solidFill>
                <a:schemeClr val="tx2">
                  <a:lumMod val="20000"/>
                  <a:lumOff val="80000"/>
                </a:schemeClr>
              </a:solidFill>
            </a:endParaRPr>
          </a:p>
        </p:txBody>
      </p:sp>
    </p:spTree>
    <p:extLst>
      <p:ext uri="{BB962C8B-B14F-4D97-AF65-F5344CB8AC3E}">
        <p14:creationId xmlns:p14="http://schemas.microsoft.com/office/powerpoint/2010/main" val="212382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34"/>
          <p:cNvSpPr txBox="1">
            <a:spLocks noGrp="1"/>
          </p:cNvSpPr>
          <p:nvPr>
            <p:ph type="title"/>
          </p:nvPr>
        </p:nvSpPr>
        <p:spPr>
          <a:xfrm>
            <a:off x="323566" y="222571"/>
            <a:ext cx="11395803"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dirty="0"/>
              <a:t>Supply chain management key steps</a:t>
            </a:r>
            <a:endParaRPr dirty="0"/>
          </a:p>
        </p:txBody>
      </p:sp>
      <p:graphicFrame>
        <p:nvGraphicFramePr>
          <p:cNvPr id="395" name="Google Shape;395;p34"/>
          <p:cNvGraphicFramePr/>
          <p:nvPr>
            <p:extLst>
              <p:ext uri="{D42A27DB-BD31-4B8C-83A1-F6EECF244321}">
                <p14:modId xmlns:p14="http://schemas.microsoft.com/office/powerpoint/2010/main" val="1706028662"/>
              </p:ext>
            </p:extLst>
          </p:nvPr>
        </p:nvGraphicFramePr>
        <p:xfrm>
          <a:off x="450999" y="1183931"/>
          <a:ext cx="11300275" cy="4452311"/>
        </p:xfrm>
        <a:graphic>
          <a:graphicData uri="http://schemas.openxmlformats.org/drawingml/2006/table">
            <a:tbl>
              <a:tblPr>
                <a:noFill/>
                <a:tableStyleId>{BADE8395-0A93-4C94-9F6B-9C01402E6128}</a:tableStyleId>
              </a:tblPr>
              <a:tblGrid>
                <a:gridCol w="135450">
                  <a:extLst>
                    <a:ext uri="{9D8B030D-6E8A-4147-A177-3AD203B41FA5}">
                      <a16:colId xmlns:a16="http://schemas.microsoft.com/office/drawing/2014/main" val="20000"/>
                    </a:ext>
                  </a:extLst>
                </a:gridCol>
                <a:gridCol w="1837950">
                  <a:extLst>
                    <a:ext uri="{9D8B030D-6E8A-4147-A177-3AD203B41FA5}">
                      <a16:colId xmlns:a16="http://schemas.microsoft.com/office/drawing/2014/main" val="20001"/>
                    </a:ext>
                  </a:extLst>
                </a:gridCol>
                <a:gridCol w="4778775">
                  <a:extLst>
                    <a:ext uri="{9D8B030D-6E8A-4147-A177-3AD203B41FA5}">
                      <a16:colId xmlns:a16="http://schemas.microsoft.com/office/drawing/2014/main" val="20002"/>
                    </a:ext>
                  </a:extLst>
                </a:gridCol>
                <a:gridCol w="2379125">
                  <a:extLst>
                    <a:ext uri="{9D8B030D-6E8A-4147-A177-3AD203B41FA5}">
                      <a16:colId xmlns:a16="http://schemas.microsoft.com/office/drawing/2014/main" val="20003"/>
                    </a:ext>
                  </a:extLst>
                </a:gridCol>
                <a:gridCol w="2168975">
                  <a:extLst>
                    <a:ext uri="{9D8B030D-6E8A-4147-A177-3AD203B41FA5}">
                      <a16:colId xmlns:a16="http://schemas.microsoft.com/office/drawing/2014/main" val="20004"/>
                    </a:ext>
                  </a:extLst>
                </a:gridCol>
              </a:tblGrid>
              <a:tr h="274320">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What is needed to introduce the ring </a:t>
                      </a:r>
                      <a:endParaRPr dirty="0"/>
                    </a:p>
                  </a:txBody>
                  <a:tcPr marL="45725" marR="9525" marT="9525" marB="0"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alibri"/>
                          <a:ea typeface="Calibri"/>
                          <a:cs typeface="Calibri"/>
                          <a:sym typeface="Calibri"/>
                        </a:rPr>
                        <a:t>Relevant Stakeholders</a:t>
                      </a:r>
                      <a:endParaRPr/>
                    </a:p>
                  </a:txBody>
                  <a:tcPr marL="45725" marR="9525" marT="9525"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Considerations</a:t>
                      </a:r>
                      <a:endParaRPr lang="en-US" sz="1100" dirty="0"/>
                    </a:p>
                  </a:txBody>
                  <a:tcPr marL="45725" marR="9525" marT="9525" marB="0" anchor="ctr">
                    <a:lnL w="2857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942541">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Register</a:t>
                      </a:r>
                      <a:r>
                        <a:rPr lang="en-US" sz="1100" b="0" i="0" u="none" strike="noStrike" cap="none" dirty="0">
                          <a:solidFill>
                            <a:srgbClr val="353535"/>
                          </a:solidFill>
                          <a:latin typeface="Calibri"/>
                          <a:ea typeface="Calibri"/>
                          <a:cs typeface="Calibri"/>
                          <a:sym typeface="Calibri"/>
                        </a:rPr>
                        <a:t> the ring and include the ring on the national essential medicines list</a:t>
                      </a:r>
                      <a:endParaRPr dirty="0"/>
                    </a:p>
                  </a:txBody>
                  <a:tcPr marL="45725" marR="9525" marT="9525" marB="0">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228600" marR="0" lvl="0" indent="-11430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ea typeface="Calibri"/>
                          <a:cs typeface="Calibri"/>
                          <a:sym typeface="Calibri"/>
                        </a:rPr>
                        <a:t>The PPB must approve the ring for use in Kenya </a:t>
                      </a:r>
                    </a:p>
                    <a:p>
                      <a:pPr marL="228600" marR="0" lvl="0" indent="-11430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ea typeface="Calibri"/>
                          <a:cs typeface="Calibri"/>
                          <a:sym typeface="Calibri"/>
                        </a:rPr>
                        <a:t>For distribution across diverse channels, the ring will need to be classified as safe for self-administration. Recent experiences with contraceptive products and with </a:t>
                      </a:r>
                      <a:r>
                        <a:rPr lang="en-US" sz="1000" b="0" i="0" u="none" strike="noStrike" cap="none" dirty="0" err="1">
                          <a:solidFill>
                            <a:srgbClr val="353535"/>
                          </a:solidFill>
                          <a:latin typeface="Calibri"/>
                          <a:ea typeface="Calibri"/>
                          <a:cs typeface="Calibri"/>
                          <a:sym typeface="Calibri"/>
                        </a:rPr>
                        <a:t>HIVST</a:t>
                      </a:r>
                      <a:r>
                        <a:rPr lang="en-US" sz="1000" b="0" i="0" u="none" strike="noStrike" cap="none" dirty="0">
                          <a:solidFill>
                            <a:srgbClr val="353535"/>
                          </a:solidFill>
                          <a:latin typeface="Calibri"/>
                          <a:ea typeface="Calibri"/>
                          <a:cs typeface="Calibri"/>
                          <a:sym typeface="Calibri"/>
                        </a:rPr>
                        <a:t> provide lessons learned:</a:t>
                      </a:r>
                    </a:p>
                    <a:p>
                      <a:pPr marL="517525" marR="0" lvl="1" indent="-2222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000" b="0" i="0" u="none" strike="noStrike" cap="none" dirty="0">
                          <a:solidFill>
                            <a:srgbClr val="353535"/>
                          </a:solidFill>
                          <a:latin typeface="Calibri"/>
                          <a:ea typeface="Calibri"/>
                          <a:cs typeface="Calibri"/>
                          <a:sym typeface="Calibri"/>
                        </a:rPr>
                        <a:t>Discussions between NASCOP and PPB, with input from </a:t>
                      </a:r>
                      <a:r>
                        <a:rPr lang="en-US" sz="1000" b="0" i="0" u="none" strike="noStrike" cap="none" dirty="0" err="1">
                          <a:solidFill>
                            <a:srgbClr val="353535"/>
                          </a:solidFill>
                          <a:latin typeface="Calibri"/>
                          <a:ea typeface="Calibri"/>
                          <a:cs typeface="Calibri"/>
                          <a:sym typeface="Calibri"/>
                        </a:rPr>
                        <a:t>CoEs</a:t>
                      </a:r>
                      <a:r>
                        <a:rPr lang="en-US" sz="1000" b="0" i="0" u="none" strike="noStrike" cap="none" dirty="0">
                          <a:solidFill>
                            <a:srgbClr val="353535"/>
                          </a:solidFill>
                          <a:latin typeface="Calibri"/>
                          <a:ea typeface="Calibri"/>
                          <a:cs typeface="Calibri"/>
                          <a:sym typeface="Calibri"/>
                        </a:rPr>
                        <a:t>, will help guide classification</a:t>
                      </a:r>
                    </a:p>
                    <a:p>
                      <a:pPr marL="517525" marR="0" lvl="1" indent="-2222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000" b="0" i="0" u="none" strike="noStrike" cap="none" dirty="0" err="1">
                          <a:solidFill>
                            <a:srgbClr val="353535"/>
                          </a:solidFill>
                          <a:latin typeface="Calibri"/>
                          <a:ea typeface="Calibri"/>
                          <a:cs typeface="Calibri"/>
                          <a:sym typeface="Calibri"/>
                        </a:rPr>
                        <a:t>HIVST</a:t>
                      </a:r>
                      <a:r>
                        <a:rPr lang="en-US" sz="1000" b="0" i="0" u="none" strike="noStrike" cap="none" dirty="0">
                          <a:solidFill>
                            <a:srgbClr val="353535"/>
                          </a:solidFill>
                          <a:latin typeface="Calibri"/>
                          <a:ea typeface="Calibri"/>
                          <a:cs typeface="Calibri"/>
                          <a:sym typeface="Calibri"/>
                        </a:rPr>
                        <a:t> recently approved for distribution directly to consumers via retail stores with evidence of safety and a system for monitoring and a website for users to report concerns or issues</a:t>
                      </a:r>
                    </a:p>
                    <a:p>
                      <a:pPr marL="228600" marR="0" lvl="0" indent="-11430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The ring will need to be included as part of Kenya’s Essential Medicines List (KEML)</a:t>
                      </a:r>
                      <a:endParaRPr sz="1000" dirty="0"/>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PPB </a:t>
                      </a:r>
                    </a:p>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NASCOP</a:t>
                      </a:r>
                    </a:p>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HTS/PrEP CoE</a:t>
                      </a:r>
                    </a:p>
                    <a:p>
                      <a:pPr marL="179388" marR="0" lvl="0" indent="-1158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0070C0"/>
                          </a:solidFill>
                          <a:latin typeface="Calibri"/>
                          <a:cs typeface="Calibri"/>
                          <a:sym typeface="Arial"/>
                        </a:rPr>
                        <a:t>RMHSU</a:t>
                      </a:r>
                    </a:p>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ea typeface="Calibri"/>
                          <a:cs typeface="Calibri"/>
                          <a:sym typeface="Calibri"/>
                        </a:rPr>
                        <a:t>Reproductive and Maternal Health CoE</a:t>
                      </a:r>
                      <a:endParaRPr sz="1000" b="0" i="0" u="none" strike="noStrike" cap="none" dirty="0">
                        <a:solidFill>
                          <a:srgbClr val="0070C0"/>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1588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353535"/>
                          </a:solidFill>
                          <a:latin typeface="Calibri"/>
                          <a:ea typeface="Calibri"/>
                          <a:cs typeface="Calibri"/>
                          <a:sym typeface="Calibri"/>
                        </a:rPr>
                        <a:t>An outstanding question is how the ring will be classified by the PPB</a:t>
                      </a:r>
                    </a:p>
                    <a:p>
                      <a:pPr marL="231775" marR="0" lvl="0" indent="-11588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353535"/>
                          </a:solidFill>
                          <a:latin typeface="Calibri"/>
                          <a:ea typeface="Calibri"/>
                          <a:cs typeface="Calibri"/>
                          <a:sym typeface="Calibri"/>
                        </a:rPr>
                        <a:t>To support self-administration, additional information would likely need to be packaged with the ring (e.g., information booklet, link to a website or hotline)</a:t>
                      </a: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117134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Update </a:t>
                      </a:r>
                      <a:r>
                        <a:rPr lang="en-US" sz="1100" b="1" i="0" u="none" strike="noStrike" cap="none" dirty="0">
                          <a:solidFill>
                            <a:srgbClr val="353535"/>
                          </a:solidFill>
                          <a:latin typeface="Calibri"/>
                          <a:ea typeface="Calibri"/>
                          <a:cs typeface="Calibri"/>
                          <a:sym typeface="Calibri"/>
                        </a:rPr>
                        <a:t>supply chain guidelines and logistics systems </a:t>
                      </a:r>
                      <a:r>
                        <a:rPr lang="en-US" sz="1100" b="0" i="0" u="none" strike="noStrike" cap="none" dirty="0">
                          <a:solidFill>
                            <a:srgbClr val="353535"/>
                          </a:solidFill>
                          <a:latin typeface="Calibri"/>
                          <a:ea typeface="Calibri"/>
                          <a:cs typeface="Calibri"/>
                          <a:sym typeface="Calibri"/>
                        </a:rPr>
                        <a:t>to include the ring  </a:t>
                      </a:r>
                      <a:endParaRPr dirty="0"/>
                    </a:p>
                  </a:txBody>
                  <a:tcPr marL="45725" marR="9525" marT="9525" marB="0">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11125"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353535"/>
                          </a:solidFill>
                          <a:latin typeface="Calibri"/>
                          <a:ea typeface="Calibri"/>
                          <a:cs typeface="Calibri"/>
                          <a:sym typeface="Calibri"/>
                        </a:rPr>
                        <a:t>Oral PrEP is managed via the ARV logistics management information system (LMIS), including donor-funded stocks  </a:t>
                      </a:r>
                    </a:p>
                    <a:p>
                      <a:pPr marL="231775" marR="0" lvl="0" indent="-111125"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353535"/>
                          </a:solidFill>
                          <a:latin typeface="Calibri"/>
                          <a:ea typeface="Calibri"/>
                          <a:cs typeface="Calibri"/>
                          <a:sym typeface="Calibri"/>
                        </a:rPr>
                        <a:t>KEMSA distributes PrEP commodities to over 3K HIV treatment sites (~500 directly, then ~2.5K satellite sites that receive ARVs from primary sites); sites that did not provide ARVs were linked with ARV sites for procurement  </a:t>
                      </a:r>
                    </a:p>
                    <a:p>
                      <a:pPr marL="231775" marR="0" lvl="0" indent="-111125"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0070C0"/>
                          </a:solidFill>
                          <a:latin typeface="Calibri"/>
                          <a:ea typeface="Calibri"/>
                          <a:cs typeface="Calibri"/>
                          <a:sym typeface="Calibri"/>
                        </a:rPr>
                        <a:t>Pharmacies and private providers procure products directly from commercial distributors  </a:t>
                      </a:r>
                      <a:endParaRPr sz="1000" b="0" i="0" u="none" strike="noStrike" cap="none" dirty="0">
                        <a:solidFill>
                          <a:srgbClr val="0070C0"/>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KEMSA</a:t>
                      </a:r>
                    </a:p>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County and sub-county pharmacists</a:t>
                      </a:r>
                    </a:p>
                    <a:p>
                      <a:pPr marL="179388" marR="0" lvl="0" indent="-115888" algn="l" rtl="0">
                        <a:lnSpc>
                          <a:spcPct val="100000"/>
                        </a:lnSpc>
                        <a:spcBef>
                          <a:spcPts val="0"/>
                        </a:spcBef>
                        <a:spcAft>
                          <a:spcPts val="0"/>
                        </a:spcAft>
                        <a:buClr>
                          <a:srgbClr val="000000"/>
                        </a:buClr>
                        <a:buSzPts val="1100"/>
                        <a:buFont typeface="Arial"/>
                        <a:buChar char="•"/>
                        <a:tabLst/>
                      </a:pP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0070C0"/>
                          </a:solidFill>
                          <a:latin typeface="Calibri"/>
                          <a:ea typeface="Calibri"/>
                          <a:cs typeface="Calibri"/>
                          <a:sym typeface="Calibri"/>
                        </a:rPr>
                        <a:t>An outstanding question is to what extent the ring would need to be integrated into the FP supply chain to be delivered in FP settings</a:t>
                      </a:r>
                    </a:p>
                  </a:txBody>
                  <a:tcPr marL="45725" marR="9525" marT="9525" marB="0">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106410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 </a:t>
                      </a:r>
                      <a:r>
                        <a:rPr lang="en-US" sz="1100" b="1" i="0" u="none" strike="noStrike" cap="none" dirty="0">
                          <a:solidFill>
                            <a:srgbClr val="353535"/>
                          </a:solidFill>
                          <a:latin typeface="Calibri"/>
                          <a:ea typeface="Calibri"/>
                          <a:cs typeface="Calibri"/>
                          <a:sym typeface="Calibri"/>
                        </a:rPr>
                        <a:t>monitoring, demand forecasting, and distribution systems </a:t>
                      </a:r>
                      <a:r>
                        <a:rPr lang="en-US" sz="1100" b="0" i="0" u="none" strike="noStrike" cap="none" dirty="0">
                          <a:solidFill>
                            <a:srgbClr val="353535"/>
                          </a:solidFill>
                          <a:latin typeface="Calibri"/>
                          <a:ea typeface="Calibri"/>
                          <a:cs typeface="Calibri"/>
                          <a:sym typeface="Calibri"/>
                        </a:rPr>
                        <a:t>to avoid stock-outs</a:t>
                      </a:r>
                      <a:endParaRPr dirty="0"/>
                    </a:p>
                  </a:txBody>
                  <a:tcPr marL="45725" marR="9525" marT="9525" marB="0">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76200" cap="flat" cmpd="sng" algn="ctr">
                      <a:solidFill>
                        <a:srgbClr val="FBFFFD"/>
                      </a:solidFill>
                      <a:prstDash val="solid"/>
                      <a:round/>
                      <a:headEnd type="none" w="med" len="med"/>
                      <a:tailEnd type="none" w="med" len="med"/>
                    </a:lnB>
                  </a:tcPr>
                </a:tc>
                <a:tc>
                  <a:txBody>
                    <a:bodyPr/>
                    <a:lstStyle/>
                    <a:p>
                      <a:pPr marL="231775" marR="0" lvl="0" indent="-1111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353535"/>
                          </a:solidFill>
                          <a:latin typeface="Calibri"/>
                          <a:ea typeface="Calibri"/>
                          <a:cs typeface="Calibri"/>
                          <a:sym typeface="Calibri"/>
                        </a:rPr>
                        <a:t>Oral PrEP is managed alongside other ARVs and is included in the annual National Quantification Report for HIV &amp; AIDS commodities</a:t>
                      </a:r>
                    </a:p>
                    <a:p>
                      <a:pPr marL="231775" marR="0" lvl="0" indent="-1111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353535"/>
                          </a:solidFill>
                          <a:latin typeface="Calibri"/>
                          <a:ea typeface="Calibri"/>
                          <a:cs typeface="Calibri"/>
                          <a:sym typeface="Calibri"/>
                        </a:rPr>
                        <a:t>Regular commodity management tools that will need to incorporate the ring include pharmacy daily registers (electronic at most facilities) and facility consumption requests (completed monthly and submitted each quarter) </a:t>
                      </a: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76200" cap="flat" cmpd="sng" algn="ctr">
                      <a:solidFill>
                        <a:srgbClr val="FBFFFD"/>
                      </a:solidFill>
                      <a:prstDash val="solid"/>
                      <a:round/>
                      <a:headEnd type="none" w="med" len="med"/>
                      <a:tailEnd type="none" w="med" len="med"/>
                    </a:lnB>
                  </a:tcPr>
                </a:tc>
                <a:tc>
                  <a:txBody>
                    <a:bodyPr/>
                    <a:lstStyle/>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KEMSA</a:t>
                      </a:r>
                    </a:p>
                    <a:p>
                      <a:pPr marL="179388" marR="0" lvl="0" indent="-1158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ea typeface="Calibri"/>
                          <a:cs typeface="Calibri"/>
                          <a:sym typeface="Calibri"/>
                        </a:rPr>
                        <a:t>County and sub-county pharmacists</a:t>
                      </a: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76200" cap="flat" cmpd="sng" algn="ctr">
                      <a:solidFill>
                        <a:srgbClr val="FBFFFD"/>
                      </a:solidFill>
                      <a:prstDash val="solid"/>
                      <a:round/>
                      <a:headEnd type="none" w="med" len="med"/>
                      <a:tailEnd type="none" w="med" len="med"/>
                    </a:lnB>
                  </a:tcPr>
                </a:tc>
                <a:tc>
                  <a:txBody>
                    <a:bodyPr/>
                    <a:lstStyle/>
                    <a:p>
                      <a:pPr marL="228600" marR="0" lvl="0" indent="-11430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Forecasting for PrEP was challenging as a new product with quickly evolving dynamics (e.g., client drop-offs) and similar dynamics are expected for the ring</a:t>
                      </a:r>
                      <a:endParaRPr sz="1000" dirty="0"/>
                    </a:p>
                  </a:txBody>
                  <a:tcPr marL="45725" marR="9525" marT="9525" marB="0">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76200" cap="flat" cmpd="sng" algn="ctr">
                      <a:solidFill>
                        <a:srgbClr val="FBFFF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Google Shape;376;p32">
            <a:extLst>
              <a:ext uri="{FF2B5EF4-FFF2-40B4-BE49-F238E27FC236}">
                <a16:creationId xmlns:a16="http://schemas.microsoft.com/office/drawing/2014/main" id="{F4213063-7E4C-274A-99F6-DEC5E1DCC81C}"/>
              </a:ext>
            </a:extLst>
          </p:cNvPr>
          <p:cNvSpPr/>
          <p:nvPr/>
        </p:nvSpPr>
        <p:spPr>
          <a:xfrm>
            <a:off x="10069033" y="227080"/>
            <a:ext cx="1645920"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9525" marR="0" lvl="0" algn="r" rtl="0">
              <a:spcBef>
                <a:spcPts val="0"/>
              </a:spcBef>
              <a:spcAft>
                <a:spcPts val="0"/>
              </a:spcAft>
              <a:buNone/>
            </a:pPr>
            <a:r>
              <a:rPr lang="en-US" sz="1200" b="1" dirty="0">
                <a:solidFill>
                  <a:srgbClr val="FFFFFF"/>
                </a:solidFill>
                <a:latin typeface="Calibri"/>
                <a:ea typeface="Calibri"/>
                <a:cs typeface="Calibri"/>
                <a:sym typeface="Calibri"/>
              </a:rPr>
              <a:t>SUPPLY CHAIN MANAGEMENT</a:t>
            </a:r>
            <a:endParaRPr dirty="0"/>
          </a:p>
        </p:txBody>
      </p:sp>
      <p:sp>
        <p:nvSpPr>
          <p:cNvPr id="8" name="Google Shape;377;p32">
            <a:extLst>
              <a:ext uri="{FF2B5EF4-FFF2-40B4-BE49-F238E27FC236}">
                <a16:creationId xmlns:a16="http://schemas.microsoft.com/office/drawing/2014/main" id="{778F78C9-4F97-B040-9BBF-9D44E23F1B23}"/>
              </a:ext>
            </a:extLst>
          </p:cNvPr>
          <p:cNvSpPr/>
          <p:nvPr/>
        </p:nvSpPr>
        <p:spPr>
          <a:xfrm>
            <a:off x="9604990" y="151527"/>
            <a:ext cx="685265" cy="6629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97" name="Google Shape;397;p34" descr="C:\Users\neeraja.bhavaraju\Downloads\noun_142824_cc.png"/>
          <p:cNvPicPr preferRelativeResize="0"/>
          <p:nvPr/>
        </p:nvPicPr>
        <p:blipFill rotWithShape="1">
          <a:blip r:embed="rId3">
            <a:alphaModFix/>
          </a:blip>
          <a:srcRect b="13330"/>
          <a:stretch/>
        </p:blipFill>
        <p:spPr>
          <a:xfrm>
            <a:off x="9709639" y="262155"/>
            <a:ext cx="518498" cy="434420"/>
          </a:xfrm>
          <a:prstGeom prst="rect">
            <a:avLst/>
          </a:prstGeom>
          <a:noFill/>
          <a:ln>
            <a:noFill/>
          </a:ln>
        </p:spPr>
      </p:pic>
      <p:sp>
        <p:nvSpPr>
          <p:cNvPr id="9" name="Rectangle 8">
            <a:extLst>
              <a:ext uri="{FF2B5EF4-FFF2-40B4-BE49-F238E27FC236}">
                <a16:creationId xmlns:a16="http://schemas.microsoft.com/office/drawing/2014/main" id="{7DFCC5C8-C421-5A45-9F01-BEE8240602E0}"/>
              </a:ext>
            </a:extLst>
          </p:cNvPr>
          <p:cNvSpPr/>
          <p:nvPr/>
        </p:nvSpPr>
        <p:spPr>
          <a:xfrm>
            <a:off x="8164612" y="6589418"/>
            <a:ext cx="4120039" cy="261610"/>
          </a:xfrm>
          <a:prstGeom prst="rect">
            <a:avLst/>
          </a:prstGeom>
        </p:spPr>
        <p:txBody>
          <a:bodyPr wrap="none">
            <a:spAutoFit/>
          </a:bodyPr>
          <a:lstStyle/>
          <a:p>
            <a:r>
              <a:rPr lang="en-US" sz="1100" dirty="0">
                <a:solidFill>
                  <a:schemeClr val="tx2">
                    <a:lumMod val="20000"/>
                    <a:lumOff val="80000"/>
                  </a:schemeClr>
                </a:solidFill>
                <a:latin typeface="Calibri"/>
                <a:ea typeface="Calibri"/>
                <a:cs typeface="Calibri"/>
                <a:sym typeface="Calibri"/>
              </a:rPr>
              <a:t>Text in blue indicates key steps related to diverse delivery channels </a:t>
            </a:r>
            <a:endParaRPr lang="en-US" sz="1100" dirty="0">
              <a:solidFill>
                <a:schemeClr val="tx2">
                  <a:lumMod val="20000"/>
                  <a:lumOff val="80000"/>
                </a:schemeClr>
              </a:solidFill>
            </a:endParaRPr>
          </a:p>
        </p:txBody>
      </p:sp>
    </p:spTree>
    <p:extLst>
      <p:ext uri="{BB962C8B-B14F-4D97-AF65-F5344CB8AC3E}">
        <p14:creationId xmlns:p14="http://schemas.microsoft.com/office/powerpoint/2010/main" val="1096114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dirty="0"/>
              <a:t>Ring delivery platforms key steps</a:t>
            </a:r>
            <a:endParaRPr dirty="0"/>
          </a:p>
        </p:txBody>
      </p:sp>
      <p:graphicFrame>
        <p:nvGraphicFramePr>
          <p:cNvPr id="413" name="Google Shape;413;p36"/>
          <p:cNvGraphicFramePr/>
          <p:nvPr>
            <p:extLst>
              <p:ext uri="{D42A27DB-BD31-4B8C-83A1-F6EECF244321}">
                <p14:modId xmlns:p14="http://schemas.microsoft.com/office/powerpoint/2010/main" val="4238119078"/>
              </p:ext>
            </p:extLst>
          </p:nvPr>
        </p:nvGraphicFramePr>
        <p:xfrm>
          <a:off x="461632" y="1183915"/>
          <a:ext cx="11300275" cy="5277310"/>
        </p:xfrm>
        <a:graphic>
          <a:graphicData uri="http://schemas.openxmlformats.org/drawingml/2006/table">
            <a:tbl>
              <a:tblPr>
                <a:noFill/>
                <a:tableStyleId>{BADE8395-0A93-4C94-9F6B-9C01402E6128}</a:tableStyleId>
              </a:tblPr>
              <a:tblGrid>
                <a:gridCol w="135450">
                  <a:extLst>
                    <a:ext uri="{9D8B030D-6E8A-4147-A177-3AD203B41FA5}">
                      <a16:colId xmlns:a16="http://schemas.microsoft.com/office/drawing/2014/main" val="20000"/>
                    </a:ext>
                  </a:extLst>
                </a:gridCol>
                <a:gridCol w="1837950">
                  <a:extLst>
                    <a:ext uri="{9D8B030D-6E8A-4147-A177-3AD203B41FA5}">
                      <a16:colId xmlns:a16="http://schemas.microsoft.com/office/drawing/2014/main" val="20001"/>
                    </a:ext>
                  </a:extLst>
                </a:gridCol>
                <a:gridCol w="4784475">
                  <a:extLst>
                    <a:ext uri="{9D8B030D-6E8A-4147-A177-3AD203B41FA5}">
                      <a16:colId xmlns:a16="http://schemas.microsoft.com/office/drawing/2014/main" val="20002"/>
                    </a:ext>
                  </a:extLst>
                </a:gridCol>
                <a:gridCol w="2137144">
                  <a:extLst>
                    <a:ext uri="{9D8B030D-6E8A-4147-A177-3AD203B41FA5}">
                      <a16:colId xmlns:a16="http://schemas.microsoft.com/office/drawing/2014/main" val="20003"/>
                    </a:ext>
                  </a:extLst>
                </a:gridCol>
                <a:gridCol w="2405256">
                  <a:extLst>
                    <a:ext uri="{9D8B030D-6E8A-4147-A177-3AD203B41FA5}">
                      <a16:colId xmlns:a16="http://schemas.microsoft.com/office/drawing/2014/main" val="20004"/>
                    </a:ext>
                  </a:extLst>
                </a:gridCol>
              </a:tblGrid>
              <a:tr h="128953">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alibri"/>
                          <a:ea typeface="Calibri"/>
                          <a:cs typeface="Calibri"/>
                          <a:sym typeface="Calibri"/>
                        </a:rPr>
                        <a:t>What is needed to introduce the ring </a:t>
                      </a:r>
                      <a:endParaRPr/>
                    </a:p>
                  </a:txBody>
                  <a:tcPr marL="45725" marR="9525" marT="9525" marB="0"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Relevant Stakeholders</a:t>
                      </a:r>
                      <a:endParaRPr dirty="0"/>
                    </a:p>
                  </a:txBody>
                  <a:tcPr marL="45725" marR="9525" marT="9525"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Considerations</a:t>
                      </a:r>
                      <a:endParaRPr lang="en-US" sz="1100" dirty="0"/>
                    </a:p>
                  </a:txBody>
                  <a:tcPr marL="45725" marR="9525" marT="9525" marB="0" anchor="ctr">
                    <a:lnL w="2857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5064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Issue standard</a:t>
                      </a:r>
                      <a:r>
                        <a:rPr lang="en-US" sz="1000" b="1" i="0" u="none" strike="noStrike" cap="none" dirty="0">
                          <a:solidFill>
                            <a:srgbClr val="353535"/>
                          </a:solidFill>
                          <a:latin typeface="Calibri"/>
                          <a:ea typeface="Calibri"/>
                          <a:cs typeface="Calibri"/>
                          <a:sym typeface="Calibri"/>
                        </a:rPr>
                        <a:t> clinical guidelines </a:t>
                      </a:r>
                      <a:r>
                        <a:rPr lang="en-US" sz="1000" b="0" i="0" u="none" strike="noStrike" cap="none" dirty="0">
                          <a:solidFill>
                            <a:srgbClr val="353535"/>
                          </a:solidFill>
                          <a:latin typeface="Calibri"/>
                          <a:ea typeface="Calibri"/>
                          <a:cs typeface="Calibri"/>
                          <a:sym typeface="Calibri"/>
                        </a:rPr>
                        <a:t>for delivery and use of the ring </a:t>
                      </a:r>
                      <a:endParaRPr sz="1000" dirty="0"/>
                    </a:p>
                  </a:txBody>
                  <a:tcPr marL="45725" marR="9525" marT="9525" marB="0">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lgn="ctr">
                      <a:solidFill>
                        <a:srgbClr val="B7CAD2"/>
                      </a:solidFill>
                      <a:prstDash val="solid"/>
                      <a:round/>
                      <a:headEnd type="none" w="sm" len="sm"/>
                      <a:tailEnd type="none" w="sm" len="sm"/>
                    </a:lnB>
                  </a:tcPr>
                </a:tc>
                <a:tc>
                  <a:txBody>
                    <a:bodyPr/>
                    <a:lstStyle/>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ea typeface="Calibri"/>
                          <a:cs typeface="Calibri"/>
                          <a:sym typeface="Calibri"/>
                        </a:rPr>
                        <a:t>The ring will be included in Guidelines on Use of Antiretroviral Drugs for Treating and Preventing HIV Infection in Kenya based on adaptation of WHO guidance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0070C0"/>
                          </a:solidFill>
                          <a:latin typeface="Calibri"/>
                          <a:ea typeface="Calibri"/>
                          <a:cs typeface="Calibri"/>
                          <a:sym typeface="Calibri"/>
                        </a:rPr>
                        <a:t>For delivery in FP</a:t>
                      </a:r>
                      <a:r>
                        <a:rPr lang="en-US" sz="1000" b="1" i="0" u="none" strike="noStrike" cap="none" dirty="0">
                          <a:solidFill>
                            <a:srgbClr val="0070C0"/>
                          </a:solidFill>
                          <a:latin typeface="Calibri"/>
                          <a:ea typeface="Calibri"/>
                          <a:cs typeface="Calibri"/>
                          <a:sym typeface="Calibri"/>
                        </a:rPr>
                        <a:t> </a:t>
                      </a:r>
                      <a:r>
                        <a:rPr lang="en-US" sz="1000" b="0" i="0" u="none" strike="noStrike" cap="none" dirty="0">
                          <a:solidFill>
                            <a:srgbClr val="0070C0"/>
                          </a:solidFill>
                          <a:latin typeface="Calibri"/>
                          <a:ea typeface="Calibri"/>
                          <a:cs typeface="Calibri"/>
                          <a:sym typeface="Calibri"/>
                        </a:rPr>
                        <a:t>channels, the ring will need to be included in the National Family Planning Guidelines for Service Providers</a:t>
                      </a: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rowSpan="3">
                  <a:txBody>
                    <a:bodyPr/>
                    <a:lstStyle/>
                    <a:p>
                      <a:pPr marL="179388" marR="0" lvl="0" indent="-10953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353535"/>
                          </a:solidFill>
                          <a:latin typeface="Calibri"/>
                          <a:ea typeface="Calibri"/>
                          <a:cs typeface="Calibri"/>
                          <a:sym typeface="Calibri"/>
                        </a:rPr>
                        <a:t>NASCOP</a:t>
                      </a:r>
                    </a:p>
                    <a:p>
                      <a:pPr marL="179388" marR="0" lvl="0" indent="-10953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353535"/>
                          </a:solidFill>
                          <a:latin typeface="Calibri"/>
                          <a:ea typeface="Calibri"/>
                          <a:cs typeface="Calibri"/>
                          <a:sym typeface="Calibri"/>
                        </a:rPr>
                        <a:t>HTS/PrEP </a:t>
                      </a:r>
                      <a:r>
                        <a:rPr lang="en-US" sz="1000" b="0" i="0" u="none" strike="noStrike" cap="none" dirty="0" err="1">
                          <a:solidFill>
                            <a:srgbClr val="353535"/>
                          </a:solidFill>
                          <a:latin typeface="Calibri"/>
                          <a:ea typeface="Calibri"/>
                          <a:cs typeface="Calibri"/>
                          <a:sym typeface="Calibri"/>
                        </a:rPr>
                        <a:t>CoE</a:t>
                      </a:r>
                      <a:endParaRPr lang="en-US" sz="1000" b="0" i="0" u="none" strike="noStrike" cap="none" dirty="0">
                        <a:solidFill>
                          <a:srgbClr val="353535"/>
                        </a:solidFill>
                        <a:latin typeface="Calibri"/>
                        <a:ea typeface="Calibri"/>
                        <a:cs typeface="Calibri"/>
                        <a:sym typeface="Calibri"/>
                      </a:endParaRPr>
                    </a:p>
                    <a:p>
                      <a:pPr marL="179388" marR="0" lvl="0" indent="-10953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0070C0"/>
                          </a:solidFill>
                          <a:latin typeface="Calibri"/>
                          <a:cs typeface="Calibri"/>
                          <a:sym typeface="Arial"/>
                        </a:rPr>
                        <a:t>RMHSU</a:t>
                      </a:r>
                    </a:p>
                    <a:p>
                      <a:pPr marL="179388" marR="0" lvl="0" indent="-10953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0070C0"/>
                          </a:solidFill>
                          <a:latin typeface="Calibri"/>
                          <a:ea typeface="Calibri"/>
                          <a:cs typeface="Calibri"/>
                          <a:sym typeface="Calibri"/>
                        </a:rPr>
                        <a:t>Reproductive and Maternal Health CoE </a:t>
                      </a: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B7CAD2"/>
                      </a:solidFill>
                      <a:prstDash val="solid"/>
                      <a:round/>
                      <a:headEnd type="none" w="sm" len="sm"/>
                      <a:tailEnd type="none" w="sm" len="sm"/>
                    </a:lnB>
                  </a:tcPr>
                </a:tc>
                <a:tc rowSpan="2">
                  <a:txBody>
                    <a:bodyPr/>
                    <a:lstStyle/>
                    <a:p>
                      <a:pPr marL="179388" marR="0" lvl="0" indent="-10953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353535"/>
                          </a:solidFill>
                          <a:latin typeface="Calibri"/>
                          <a:ea typeface="Calibri"/>
                          <a:cs typeface="Calibri"/>
                          <a:sym typeface="Calibri"/>
                        </a:rPr>
                        <a:t>Collaboration will be required across departments to support development of guidelines for the dapivirine ring </a:t>
                      </a:r>
                    </a:p>
                    <a:p>
                      <a:pPr marL="179388" marR="0" lvl="0" indent="-10953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000" b="0" i="0" u="none" strike="noStrike" cap="none" dirty="0">
                        <a:solidFill>
                          <a:srgbClr val="353535"/>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86146">
                <a:tc rowSpan="2">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accent4">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000" b="0" i="0" u="none" strike="noStrike" cap="none">
                          <a:solidFill>
                            <a:srgbClr val="353535"/>
                          </a:solidFill>
                          <a:latin typeface="Calibri"/>
                          <a:ea typeface="Arial"/>
                          <a:cs typeface="Calibri"/>
                          <a:sym typeface="Arial"/>
                        </a:rPr>
                        <a:t>Dedicate resources to conduct regular </a:t>
                      </a:r>
                      <a:r>
                        <a:rPr lang="en-US" sz="1000" b="1" i="0" u="none" strike="noStrike" cap="none">
                          <a:solidFill>
                            <a:srgbClr val="353535"/>
                          </a:solidFill>
                          <a:latin typeface="Calibri"/>
                          <a:ea typeface="Arial"/>
                          <a:cs typeface="Calibri"/>
                          <a:sym typeface="Arial"/>
                        </a:rPr>
                        <a:t>HIV tests, initiate ring use, and support refills</a:t>
                      </a:r>
                      <a:endParaRPr lang="en-US" sz="1000" b="1" i="0" u="none" strike="noStrike" cap="none" dirty="0">
                        <a:solidFill>
                          <a:srgbClr val="353535"/>
                        </a:solidFill>
                        <a:latin typeface="Calibri"/>
                        <a:ea typeface="Arial"/>
                        <a:cs typeface="Calibri"/>
                        <a:sym typeface="Arial"/>
                      </a:endParaRPr>
                    </a:p>
                  </a:txBody>
                  <a:tcPr marL="45725" marR="9525" marT="9525" marB="0">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rowSpan="2">
                  <a:txBody>
                    <a:bodyPr/>
                    <a:lstStyle/>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ea typeface="Calibri"/>
                          <a:cs typeface="Calibri"/>
                          <a:sym typeface="Calibri"/>
                        </a:rPr>
                        <a:t>Different models of ring delivery may be tested; for example, NASCOP is experimenting with a vending machine for HIVST that could accommodate the ring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0070C0"/>
                          </a:solidFill>
                          <a:latin typeface="Calibri"/>
                          <a:ea typeface="Calibri"/>
                          <a:cs typeface="Calibri"/>
                          <a:sym typeface="Calibri"/>
                        </a:rPr>
                        <a:t>For provision in FP or maternal and child health settings, models might include: a 'kiosk' approach where an FP provider also provides the ring; a 'supermarket approach' where an FP provider refers a client to a PrEP provider for provision of the ring within the same visit; or an FP provider refers to another site for ring provision</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vMerge="1">
                  <a:txBody>
                    <a:bodyPr/>
                    <a:lstStyle/>
                    <a:p>
                      <a:endParaRPr lang="en-US"/>
                    </a:p>
                  </a:txBody>
                  <a:tcPr/>
                </a:tc>
                <a:tc vMerge="1">
                  <a:txBody>
                    <a:bodyPr/>
                    <a:lstStyle/>
                    <a:p>
                      <a:pPr marL="179388" marR="0" lvl="0" indent="-10953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000" b="0" i="0" u="none" strike="noStrike" cap="none" dirty="0">
                        <a:solidFill>
                          <a:srgbClr val="353535"/>
                        </a:solidFill>
                        <a:latin typeface="Calibri"/>
                        <a:ea typeface="Calibri"/>
                        <a:cs typeface="Calibri"/>
                        <a:sym typeface="Calibri"/>
                      </a:endParaRP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3307830876"/>
                  </a:ext>
                </a:extLst>
              </a:tr>
              <a:tr h="672499">
                <a:tc vMerge="1">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lt2"/>
                    </a:solidFill>
                  </a:tcPr>
                </a:tc>
                <a:tc vMerge="1">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000" b="0" i="0" u="none" strike="noStrike" cap="none" dirty="0">
                          <a:solidFill>
                            <a:srgbClr val="353535"/>
                          </a:solidFill>
                          <a:latin typeface="Calibri"/>
                          <a:ea typeface="Arial"/>
                          <a:cs typeface="Calibri"/>
                          <a:sym typeface="Arial"/>
                        </a:rPr>
                        <a:t>Dedicate resources to conduct regular </a:t>
                      </a:r>
                      <a:r>
                        <a:rPr lang="en-US" sz="1000" b="1" i="0" u="none" strike="noStrike" cap="none" dirty="0">
                          <a:solidFill>
                            <a:srgbClr val="353535"/>
                          </a:solidFill>
                          <a:latin typeface="Calibri"/>
                          <a:ea typeface="Arial"/>
                          <a:cs typeface="Calibri"/>
                          <a:sym typeface="Arial"/>
                        </a:rPr>
                        <a:t>HIV tests, initiate ring use, and support refills</a:t>
                      </a:r>
                    </a:p>
                    <a:p>
                      <a:pPr marL="0" marR="0" lvl="0" indent="0" algn="l" rtl="0">
                        <a:lnSpc>
                          <a:spcPct val="100000"/>
                        </a:lnSpc>
                        <a:spcBef>
                          <a:spcPts val="0"/>
                        </a:spcBef>
                        <a:spcAft>
                          <a:spcPts val="0"/>
                        </a:spcAft>
                        <a:buClr>
                          <a:srgbClr val="353535"/>
                        </a:buClr>
                        <a:buSzPts val="1100"/>
                        <a:buFont typeface="Calibri"/>
                        <a:buNone/>
                      </a:pPr>
                      <a:endParaRPr sz="1000" dirty="0"/>
                    </a:p>
                  </a:txBody>
                  <a:tcPr marL="45725" marR="9525" marT="9525" marB="0">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vMerge="1">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000" b="0" i="0" u="none" strike="noStrike" cap="none" dirty="0">
                        <a:solidFill>
                          <a:srgbClr val="353535"/>
                        </a:solidFill>
                        <a:highlight>
                          <a:srgbClr val="FFFF00"/>
                        </a:highlight>
                        <a:latin typeface="Calibri"/>
                        <a:ea typeface="Calibri"/>
                        <a:cs typeface="Calibri"/>
                        <a:sym typeface="Calibri"/>
                      </a:endParaRP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vMerge="1">
                  <a:txBody>
                    <a:bodyPr/>
                    <a:lstStyle/>
                    <a:p>
                      <a:pPr marL="179388" marR="0" lvl="0" indent="-115888" algn="l" rtl="0">
                        <a:lnSpc>
                          <a:spcPct val="100000"/>
                        </a:lnSpc>
                        <a:spcBef>
                          <a:spcPts val="0"/>
                        </a:spcBef>
                        <a:spcAft>
                          <a:spcPts val="0"/>
                        </a:spcAft>
                        <a:buClr>
                          <a:srgbClr val="000000"/>
                        </a:buClr>
                        <a:buSzPts val="1100"/>
                        <a:buFont typeface="Arial"/>
                        <a:buChar char="•"/>
                        <a:tabLst/>
                      </a:pPr>
                      <a:endParaRPr lang="en-US" sz="1000" b="0" i="0" u="none" strike="noStrike" cap="none" dirty="0">
                        <a:solidFill>
                          <a:srgbClr val="353535"/>
                        </a:solidFill>
                        <a:latin typeface="Calibri"/>
                        <a:ea typeface="Calibri"/>
                        <a:cs typeface="Calibri"/>
                        <a:sym typeface="Calibri"/>
                      </a:endParaRP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179388" marR="0" lvl="0" indent="-10953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353535"/>
                          </a:solidFill>
                          <a:latin typeface="Calibri"/>
                          <a:ea typeface="Calibri"/>
                          <a:cs typeface="Calibri"/>
                          <a:sym typeface="Calibri"/>
                        </a:rPr>
                        <a:t>An outstanding question is what frequency of HIV testing will be required for ring users and whether HIV self-tests could be used with the ring (HIVST is not currently used for oral PrEP)</a:t>
                      </a:r>
                    </a:p>
                    <a:p>
                      <a:pPr marL="179388" marR="0" lvl="0" indent="-109538" algn="l" rtl="0">
                        <a:lnSpc>
                          <a:spcPct val="100000"/>
                        </a:lnSpc>
                        <a:spcBef>
                          <a:spcPts val="0"/>
                        </a:spcBef>
                        <a:spcAft>
                          <a:spcPts val="0"/>
                        </a:spcAft>
                        <a:buClr>
                          <a:srgbClr val="000000"/>
                        </a:buClr>
                        <a:buSzPts val="1100"/>
                        <a:buFont typeface="Arial" panose="020B0604020202020204" pitchFamily="34" charset="0"/>
                        <a:buChar char="•"/>
                        <a:tabLst/>
                      </a:pP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3275719853"/>
                  </a:ext>
                </a:extLst>
              </a:tr>
              <a:tr h="155992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Develop materials and conduct trainings for </a:t>
                      </a:r>
                      <a:r>
                        <a:rPr lang="en-US" sz="1000" b="1" i="0" u="none" strike="noStrike" cap="none" dirty="0">
                          <a:solidFill>
                            <a:srgbClr val="353535"/>
                          </a:solidFill>
                          <a:latin typeface="Calibri"/>
                          <a:ea typeface="Calibri"/>
                          <a:cs typeface="Calibri"/>
                          <a:sym typeface="Calibri"/>
                        </a:rPr>
                        <a:t>health care workers </a:t>
                      </a:r>
                      <a:r>
                        <a:rPr lang="en-US" sz="1000" b="0" i="0" u="none" strike="noStrike" cap="none" dirty="0">
                          <a:solidFill>
                            <a:srgbClr val="353535"/>
                          </a:solidFill>
                          <a:latin typeface="Calibri"/>
                          <a:ea typeface="Calibri"/>
                          <a:cs typeface="Calibri"/>
                          <a:sym typeface="Calibri"/>
                        </a:rPr>
                        <a:t>on the ring</a:t>
                      </a:r>
                      <a:endParaRPr lang="en-US" sz="1000" dirty="0"/>
                    </a:p>
                  </a:txBody>
                  <a:tcPr marL="45725" marR="9525" marT="9525" marB="0">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The ring can be incorporated into existing training for oral PrEP – for example, the “Toolkit for Health Service Providers” (NASCOP)</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0070C0"/>
                          </a:solidFill>
                          <a:latin typeface="Calibri"/>
                          <a:ea typeface="Calibri"/>
                          <a:cs typeface="Calibri"/>
                          <a:sym typeface="Calibri"/>
                        </a:rPr>
                        <a:t>There is a training package currently being developed for the integration of HIV prevention and SRH services (“Integrating Reproductive Health and HIV Care and Treatment Services A Toolkit for Service Providers”), which will provide an opportunity to include the ring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0070C0"/>
                          </a:solidFill>
                          <a:latin typeface="Calibri"/>
                          <a:ea typeface="Calibri"/>
                          <a:cs typeface="Calibri"/>
                          <a:sym typeface="Calibri"/>
                        </a:rPr>
                        <a:t>To reach pharmacists and private providers, the ring would need to be integrated into continuing medical education</a:t>
                      </a:r>
                    </a:p>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Additional materials for providers include a risk assessment screening tool, PrEP initiation flow chart/job aid, provider counseling guidance, and an FAQ</a:t>
                      </a:r>
                    </a:p>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Ongoing provider supervision and mentorship will also be critical, and the ring should be incorporated into the supervision support tool used by county governments to conduct ongoing service quality, monitoring, and improvement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ea typeface="Calibri"/>
                          <a:cs typeface="Calibri"/>
                          <a:sym typeface="Calibri"/>
                        </a:rPr>
                        <a:t>The ring can also be incorporated into pre-service training, with support from NASCOP and the Department of Reproductive and Maternal Health</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rowSpan="2">
                  <a:txBody>
                    <a:bodyPr/>
                    <a:lstStyle/>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NASCOP </a:t>
                      </a:r>
                    </a:p>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cs typeface="Calibri"/>
                          <a:sym typeface="Arial"/>
                        </a:rPr>
                        <a:t>RMHSU</a:t>
                      </a:r>
                    </a:p>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ea typeface="Calibri"/>
                          <a:cs typeface="Calibri"/>
                          <a:sym typeface="Calibri"/>
                        </a:rPr>
                        <a:t>Kenya Pharmacists Association (for pharmacists)  </a:t>
                      </a:r>
                    </a:p>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ea typeface="Calibri"/>
                          <a:cs typeface="Calibri"/>
                          <a:sym typeface="Calibri"/>
                        </a:rPr>
                        <a:t>Kenya Medical Association (for private providers)</a:t>
                      </a:r>
                    </a:p>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Kenya Institute of Curriculum Development (for pre-service training)</a:t>
                      </a:r>
                    </a:p>
                    <a:p>
                      <a:pPr marL="179388" marR="0" lvl="0" indent="-115888"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County and Sub-County Quality Improvement teams (for ongoing supervision)</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rowSpan="2">
                  <a:txBody>
                    <a:bodyPr/>
                    <a:lstStyle/>
                    <a:p>
                      <a:pPr marL="179388" marR="0" lvl="0" indent="-10953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353535"/>
                          </a:solidFill>
                          <a:latin typeface="Calibri"/>
                          <a:ea typeface="Calibri"/>
                          <a:cs typeface="Calibri"/>
                          <a:sym typeface="Calibri"/>
                        </a:rPr>
                        <a:t>While NASCOP employs an e-learning platform (ECHO) used for oral PrEP, they found in-person learning more effective</a:t>
                      </a:r>
                    </a:p>
                    <a:p>
                      <a:pPr marL="179388" marR="0" lvl="0" indent="-109538"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353535"/>
                          </a:solidFill>
                          <a:latin typeface="Calibri"/>
                          <a:ea typeface="Calibri"/>
                          <a:cs typeface="Calibri"/>
                          <a:sym typeface="Calibri"/>
                        </a:rPr>
                        <a:t>Inclusion of the ring in pre-service training would help reach a broader cohort of providers, but requires a longer time horizon  </a:t>
                      </a: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36606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Establish </a:t>
                      </a:r>
                      <a:r>
                        <a:rPr lang="en-US" sz="1000" b="1" i="0" u="none" strike="noStrike" cap="none" dirty="0">
                          <a:solidFill>
                            <a:srgbClr val="353535"/>
                          </a:solidFill>
                          <a:latin typeface="Calibri"/>
                          <a:ea typeface="Calibri"/>
                          <a:cs typeface="Calibri"/>
                          <a:sym typeface="Calibri"/>
                        </a:rPr>
                        <a:t>referral systems </a:t>
                      </a:r>
                      <a:r>
                        <a:rPr lang="en-US" sz="1000" b="0" i="0" u="none" strike="noStrike" cap="none" dirty="0">
                          <a:solidFill>
                            <a:srgbClr val="353535"/>
                          </a:solidFill>
                          <a:latin typeface="Calibri"/>
                          <a:ea typeface="Calibri"/>
                          <a:cs typeface="Calibri"/>
                          <a:sym typeface="Calibri"/>
                        </a:rPr>
                        <a:t>to link clients from other channels to sites dispensing the ring </a:t>
                      </a:r>
                      <a:endParaRPr sz="1000" dirty="0"/>
                    </a:p>
                  </a:txBody>
                  <a:tcPr marL="45725" marR="9525" marT="45725" marB="0">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A strong referral network between different facility and community-based services will be important to support ring access and delivery </a:t>
                      </a: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vMerge="1">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vMerge="1">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672499">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Integrate support for </a:t>
                      </a:r>
                      <a:r>
                        <a:rPr lang="en-US" sz="1000" b="1" i="0" u="none" strike="noStrike" cap="none" dirty="0">
                          <a:solidFill>
                            <a:srgbClr val="353535"/>
                          </a:solidFill>
                          <a:latin typeface="Calibri"/>
                          <a:ea typeface="Calibri"/>
                          <a:cs typeface="Calibri"/>
                          <a:sym typeface="Calibri"/>
                        </a:rPr>
                        <a:t>partner communication</a:t>
                      </a:r>
                      <a:r>
                        <a:rPr lang="en-US" sz="1000" b="0" i="0" u="none" strike="noStrike" cap="none" dirty="0">
                          <a:solidFill>
                            <a:srgbClr val="353535"/>
                          </a:solidFill>
                          <a:latin typeface="Calibri"/>
                          <a:ea typeface="Calibri"/>
                          <a:cs typeface="Calibri"/>
                          <a:sym typeface="Calibri"/>
                        </a:rPr>
                        <a:t> and intimate partner violence (IPV)</a:t>
                      </a:r>
                    </a:p>
                  </a:txBody>
                  <a:tcPr marL="45725" marR="9525" marT="45725" marB="0">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179388" marR="0" lvl="0" indent="-169863"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353535"/>
                          </a:solidFill>
                          <a:latin typeface="Calibri"/>
                          <a:ea typeface="Calibri"/>
                          <a:cs typeface="Calibri"/>
                          <a:sym typeface="Calibri"/>
                        </a:rPr>
                        <a:t>Kenya guidelines currently include screening for IPV and referrals for support in all HIV service delivery</a:t>
                      </a:r>
                    </a:p>
                    <a:p>
                      <a:pPr marL="179388" marR="0" lvl="0" indent="-169863"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353535"/>
                          </a:solidFill>
                          <a:latin typeface="Calibri"/>
                          <a:ea typeface="Calibri"/>
                          <a:cs typeface="Calibri"/>
                          <a:sym typeface="Calibri"/>
                        </a:rPr>
                        <a:t>Strategies to engage male partners via demand creation or couples-counseling could also be considered </a:t>
                      </a: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179388" marR="0" lvl="0" indent="-10953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353535"/>
                          </a:solidFill>
                          <a:latin typeface="Calibri"/>
                          <a:ea typeface="Calibri"/>
                          <a:cs typeface="Calibri"/>
                          <a:sym typeface="Calibri"/>
                        </a:rPr>
                        <a:t>NASCOP</a:t>
                      </a:r>
                    </a:p>
                    <a:p>
                      <a:pPr marL="179388" marR="0" lvl="0" indent="-10953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353535"/>
                          </a:solidFill>
                          <a:latin typeface="Calibri"/>
                          <a:ea typeface="Calibri"/>
                          <a:cs typeface="Calibri"/>
                          <a:sym typeface="Calibri"/>
                        </a:rPr>
                        <a:t>HTS/PrEP </a:t>
                      </a:r>
                      <a:r>
                        <a:rPr lang="en-US" sz="1000" b="0" i="0" u="none" strike="noStrike" cap="none" dirty="0" err="1">
                          <a:solidFill>
                            <a:srgbClr val="353535"/>
                          </a:solidFill>
                          <a:latin typeface="Calibri"/>
                          <a:ea typeface="Calibri"/>
                          <a:cs typeface="Calibri"/>
                          <a:sym typeface="Calibri"/>
                        </a:rPr>
                        <a:t>CoE</a:t>
                      </a:r>
                      <a:endParaRPr lang="en-US" sz="1000" b="0" i="0" u="none" strike="noStrike" cap="none" dirty="0">
                        <a:solidFill>
                          <a:srgbClr val="353535"/>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Google Shape;376;p32">
            <a:extLst>
              <a:ext uri="{FF2B5EF4-FFF2-40B4-BE49-F238E27FC236}">
                <a16:creationId xmlns:a16="http://schemas.microsoft.com/office/drawing/2014/main" id="{28EAF8F3-3C7C-E447-905A-3B242EF88854}"/>
              </a:ext>
            </a:extLst>
          </p:cNvPr>
          <p:cNvSpPr/>
          <p:nvPr/>
        </p:nvSpPr>
        <p:spPr>
          <a:xfrm>
            <a:off x="10069033" y="227080"/>
            <a:ext cx="1645920"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9525" marR="0" lvl="0" algn="r" rtl="0">
              <a:spcBef>
                <a:spcPts val="0"/>
              </a:spcBef>
              <a:spcAft>
                <a:spcPts val="0"/>
              </a:spcAft>
              <a:buNone/>
            </a:pPr>
            <a:r>
              <a:rPr lang="en-US" sz="1200" b="1" dirty="0">
                <a:solidFill>
                  <a:srgbClr val="FFFFFF"/>
                </a:solidFill>
                <a:latin typeface="Calibri"/>
                <a:ea typeface="Calibri"/>
                <a:cs typeface="Calibri"/>
                <a:sym typeface="Calibri"/>
              </a:rPr>
              <a:t>DELIVERY PLATFORMS</a:t>
            </a:r>
            <a:endParaRPr dirty="0"/>
          </a:p>
        </p:txBody>
      </p:sp>
      <p:sp>
        <p:nvSpPr>
          <p:cNvPr id="8" name="Google Shape;377;p32">
            <a:extLst>
              <a:ext uri="{FF2B5EF4-FFF2-40B4-BE49-F238E27FC236}">
                <a16:creationId xmlns:a16="http://schemas.microsoft.com/office/drawing/2014/main" id="{6600F752-F80F-044B-848E-D3F586FEA141}"/>
              </a:ext>
            </a:extLst>
          </p:cNvPr>
          <p:cNvSpPr/>
          <p:nvPr/>
        </p:nvSpPr>
        <p:spPr>
          <a:xfrm>
            <a:off x="9604990" y="151527"/>
            <a:ext cx="685265" cy="6629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16" name="Google Shape;416;p36" descr="C:\Users\neeraja.bhavaraju\Downloads\noun_22779_cc.png"/>
          <p:cNvPicPr preferRelativeResize="0"/>
          <p:nvPr/>
        </p:nvPicPr>
        <p:blipFill rotWithShape="1">
          <a:blip r:embed="rId3">
            <a:alphaModFix/>
          </a:blip>
          <a:srcRect b="13330"/>
          <a:stretch/>
        </p:blipFill>
        <p:spPr>
          <a:xfrm>
            <a:off x="9719022" y="290811"/>
            <a:ext cx="457200" cy="365760"/>
          </a:xfrm>
          <a:prstGeom prst="rect">
            <a:avLst/>
          </a:prstGeom>
          <a:noFill/>
          <a:ln>
            <a:noFill/>
          </a:ln>
        </p:spPr>
      </p:pic>
      <p:sp>
        <p:nvSpPr>
          <p:cNvPr id="9" name="Rectangle 8">
            <a:extLst>
              <a:ext uri="{FF2B5EF4-FFF2-40B4-BE49-F238E27FC236}">
                <a16:creationId xmlns:a16="http://schemas.microsoft.com/office/drawing/2014/main" id="{A956FFC8-E83C-8A4B-84CF-218728605A1B}"/>
              </a:ext>
            </a:extLst>
          </p:cNvPr>
          <p:cNvSpPr/>
          <p:nvPr/>
        </p:nvSpPr>
        <p:spPr>
          <a:xfrm>
            <a:off x="8190738" y="6589418"/>
            <a:ext cx="4120039" cy="261610"/>
          </a:xfrm>
          <a:prstGeom prst="rect">
            <a:avLst/>
          </a:prstGeom>
        </p:spPr>
        <p:txBody>
          <a:bodyPr wrap="none">
            <a:spAutoFit/>
          </a:bodyPr>
          <a:lstStyle/>
          <a:p>
            <a:r>
              <a:rPr lang="en-US" sz="1100" dirty="0">
                <a:solidFill>
                  <a:schemeClr val="tx2">
                    <a:lumMod val="20000"/>
                    <a:lumOff val="80000"/>
                  </a:schemeClr>
                </a:solidFill>
                <a:latin typeface="Calibri"/>
                <a:ea typeface="Calibri"/>
                <a:cs typeface="Calibri"/>
                <a:sym typeface="Calibri"/>
              </a:rPr>
              <a:t>Text in blue indicates key steps related to diverse delivery channels </a:t>
            </a:r>
            <a:endParaRPr lang="en-US" sz="1100" dirty="0">
              <a:solidFill>
                <a:schemeClr val="tx2">
                  <a:lumMod val="20000"/>
                  <a:lumOff val="80000"/>
                </a:schemeClr>
              </a:solidFill>
            </a:endParaRPr>
          </a:p>
        </p:txBody>
      </p:sp>
    </p:spTree>
    <p:extLst>
      <p:ext uri="{BB962C8B-B14F-4D97-AF65-F5344CB8AC3E}">
        <p14:creationId xmlns:p14="http://schemas.microsoft.com/office/powerpoint/2010/main" val="47805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8"/>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dirty="0"/>
              <a:t>Uptake and effective use key steps</a:t>
            </a:r>
            <a:endParaRPr dirty="0"/>
          </a:p>
        </p:txBody>
      </p:sp>
      <p:graphicFrame>
        <p:nvGraphicFramePr>
          <p:cNvPr id="432" name="Google Shape;432;p38"/>
          <p:cNvGraphicFramePr/>
          <p:nvPr>
            <p:extLst>
              <p:ext uri="{D42A27DB-BD31-4B8C-83A1-F6EECF244321}">
                <p14:modId xmlns:p14="http://schemas.microsoft.com/office/powerpoint/2010/main" val="4259450799"/>
              </p:ext>
            </p:extLst>
          </p:nvPr>
        </p:nvGraphicFramePr>
        <p:xfrm>
          <a:off x="430807" y="1187708"/>
          <a:ext cx="11300275" cy="5188840"/>
        </p:xfrm>
        <a:graphic>
          <a:graphicData uri="http://schemas.openxmlformats.org/drawingml/2006/table">
            <a:tbl>
              <a:tblPr>
                <a:noFill/>
                <a:tableStyleId>{BADE8395-0A93-4C94-9F6B-9C01402E6128}</a:tableStyleId>
              </a:tblPr>
              <a:tblGrid>
                <a:gridCol w="135450">
                  <a:extLst>
                    <a:ext uri="{9D8B030D-6E8A-4147-A177-3AD203B41FA5}">
                      <a16:colId xmlns:a16="http://schemas.microsoft.com/office/drawing/2014/main" val="20000"/>
                    </a:ext>
                  </a:extLst>
                </a:gridCol>
                <a:gridCol w="1837950">
                  <a:extLst>
                    <a:ext uri="{9D8B030D-6E8A-4147-A177-3AD203B41FA5}">
                      <a16:colId xmlns:a16="http://schemas.microsoft.com/office/drawing/2014/main" val="20001"/>
                    </a:ext>
                  </a:extLst>
                </a:gridCol>
                <a:gridCol w="4778775">
                  <a:extLst>
                    <a:ext uri="{9D8B030D-6E8A-4147-A177-3AD203B41FA5}">
                      <a16:colId xmlns:a16="http://schemas.microsoft.com/office/drawing/2014/main" val="20002"/>
                    </a:ext>
                  </a:extLst>
                </a:gridCol>
                <a:gridCol w="2313443">
                  <a:extLst>
                    <a:ext uri="{9D8B030D-6E8A-4147-A177-3AD203B41FA5}">
                      <a16:colId xmlns:a16="http://schemas.microsoft.com/office/drawing/2014/main" val="20003"/>
                    </a:ext>
                  </a:extLst>
                </a:gridCol>
                <a:gridCol w="2234657">
                  <a:extLst>
                    <a:ext uri="{9D8B030D-6E8A-4147-A177-3AD203B41FA5}">
                      <a16:colId xmlns:a16="http://schemas.microsoft.com/office/drawing/2014/main" val="20004"/>
                    </a:ext>
                  </a:extLst>
                </a:gridCol>
              </a:tblGrid>
              <a:tr h="346798">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alibri"/>
                          <a:ea typeface="Calibri"/>
                          <a:cs typeface="Calibri"/>
                          <a:sym typeface="Calibri"/>
                        </a:rPr>
                        <a:t>What is needed to introduce the ring </a:t>
                      </a:r>
                      <a:endParaRPr/>
                    </a:p>
                  </a:txBody>
                  <a:tcPr marL="45725" marR="9525" marT="9525" marB="0"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alibri"/>
                          <a:ea typeface="Calibri"/>
                          <a:cs typeface="Calibri"/>
                          <a:sym typeface="Calibri"/>
                        </a:rPr>
                        <a:t>Relevant Stakeholders</a:t>
                      </a:r>
                      <a:endParaRPr/>
                    </a:p>
                  </a:txBody>
                  <a:tcPr marL="45725" marR="9525" marT="9525"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alibri"/>
                          <a:ea typeface="Calibri"/>
                          <a:cs typeface="Calibri"/>
                          <a:sym typeface="Calibri"/>
                        </a:rPr>
                        <a:t>Considerations</a:t>
                      </a:r>
                      <a:endParaRPr lang="en-US" sz="1100"/>
                    </a:p>
                  </a:txBody>
                  <a:tcPr marL="45725" marR="9525" marT="9525" marB="0" anchor="ctr">
                    <a:lnL w="2857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136326">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and implement </a:t>
                      </a:r>
                      <a:r>
                        <a:rPr lang="en-US" sz="1000" b="1" i="0" u="none" strike="noStrike" cap="none" dirty="0">
                          <a:solidFill>
                            <a:srgbClr val="353535"/>
                          </a:solidFill>
                          <a:latin typeface="Calibri"/>
                          <a:ea typeface="Calibri"/>
                          <a:cs typeface="Calibri"/>
                          <a:sym typeface="Calibri"/>
                        </a:rPr>
                        <a:t>demand creation strategies </a:t>
                      </a:r>
                      <a:r>
                        <a:rPr lang="en-US" sz="1000" b="0" i="0" u="none" strike="noStrike" cap="none" dirty="0">
                          <a:solidFill>
                            <a:srgbClr val="353535"/>
                          </a:solidFill>
                          <a:latin typeface="Calibri"/>
                          <a:ea typeface="Calibri"/>
                          <a:cs typeface="Calibri"/>
                          <a:sym typeface="Calibri"/>
                        </a:rPr>
                        <a:t>that include ring promotion</a:t>
                      </a:r>
                      <a:endParaRPr sz="1000"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Formative research to confirm barriers and facilitators of ring uptake will be helpful</a:t>
                      </a:r>
                    </a:p>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The ring could be included in the National Combination Prevention Communication Strategy (in development as of December 2020)</a:t>
                      </a:r>
                    </a:p>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The ring could be included in ongoing oral PrEP demand creation programs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ea typeface="Calibri"/>
                          <a:cs typeface="Calibri"/>
                          <a:sym typeface="Calibri"/>
                        </a:rPr>
                        <a:t>As a branded pharmaceutical product, direct-to-consumer promotion of the ring will require written permission from the Kenya PPB</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NASCOP</a:t>
                      </a:r>
                    </a:p>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0070C0"/>
                          </a:solidFill>
                          <a:latin typeface="Calibri"/>
                          <a:cs typeface="Calibri"/>
                          <a:sym typeface="Arial"/>
                        </a:rPr>
                        <a:t>RMHSU</a:t>
                      </a:r>
                    </a:p>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Development partners (donors)</a:t>
                      </a:r>
                    </a:p>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County Health Management Teams</a:t>
                      </a:r>
                    </a:p>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Implementing partners</a:t>
                      </a:r>
                    </a:p>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NACC</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It has been difficult to maintain sufficient attention and resources for demand creation for oral PrEP and the ring will face a similar challenge</a:t>
                      </a:r>
                      <a:endParaRPr sz="1000" b="0" i="0" u="none" strike="noStrike" cap="none" dirty="0">
                        <a:solidFill>
                          <a:srgbClr val="353535"/>
                        </a:solidFill>
                        <a:latin typeface="Calibri"/>
                        <a:ea typeface="Calibri"/>
                        <a:cs typeface="Calibri"/>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948891">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Address social norms/stigma to build </a:t>
                      </a:r>
                      <a:r>
                        <a:rPr lang="en-US" sz="1000" b="1" i="0" u="none" strike="noStrike" cap="none" dirty="0">
                          <a:solidFill>
                            <a:srgbClr val="353535"/>
                          </a:solidFill>
                          <a:latin typeface="Calibri"/>
                          <a:ea typeface="Calibri"/>
                          <a:cs typeface="Calibri"/>
                          <a:sym typeface="Calibri"/>
                        </a:rPr>
                        <a:t>community and partner acceptance</a:t>
                      </a:r>
                      <a:r>
                        <a:rPr lang="en-US" sz="1000" b="0" i="0" u="none" strike="noStrike" cap="none" dirty="0">
                          <a:solidFill>
                            <a:srgbClr val="353535"/>
                          </a:solidFill>
                          <a:latin typeface="Calibri"/>
                          <a:ea typeface="Calibri"/>
                          <a:cs typeface="Calibri"/>
                          <a:sym typeface="Calibri"/>
                        </a:rPr>
                        <a:t> of ring use</a:t>
                      </a:r>
                      <a:endParaRPr sz="1000" b="0" i="0" u="none" strike="noStrike" cap="none" dirty="0">
                        <a:solidFill>
                          <a:srgbClr val="353535"/>
                        </a:solidFill>
                        <a:latin typeface="Calibri"/>
                        <a:ea typeface="Calibri"/>
                        <a:cs typeface="Calibri"/>
                        <a:sym typeface="Calibri"/>
                      </a:endParaRPr>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Strategies to address community and partner acceptance of ring use should be included in the National Combination Prevention Communication Strategy</a:t>
                      </a:r>
                    </a:p>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Existing community and partner engagement activities for oral PrEP can incorporate the ring, including the HIV Prevention Ambassadors training and implementation tools</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NASCOP</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NACC</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cs typeface="Calibri"/>
                          <a:sym typeface="Arial"/>
                        </a:rPr>
                        <a:t>RMHSU</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County Health Management Teams</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Implementing partners</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Buy-in from male community leaders will be critical; identifying women in leadership to advocate to male counterparts can be effective </a:t>
                      </a:r>
                      <a:endParaRPr sz="1000" b="0" i="0" u="none" strike="noStrike" cap="none" dirty="0">
                        <a:solidFill>
                          <a:srgbClr val="353535"/>
                        </a:solidFill>
                        <a:latin typeface="Calibri"/>
                        <a:ea typeface="Calibri"/>
                        <a:cs typeface="Calibri"/>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948891">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353535"/>
                          </a:solidFill>
                          <a:latin typeface="Calibri"/>
                          <a:ea typeface="Calibri"/>
                          <a:cs typeface="Calibri"/>
                          <a:sym typeface="Calibri"/>
                        </a:rPr>
                        <a:t>Develop </a:t>
                      </a:r>
                      <a:r>
                        <a:rPr lang="en-US" sz="1000" b="1" i="0" u="none" strike="noStrike" cap="none">
                          <a:solidFill>
                            <a:srgbClr val="353535"/>
                          </a:solidFill>
                          <a:latin typeface="Calibri"/>
                          <a:ea typeface="Calibri"/>
                          <a:cs typeface="Calibri"/>
                          <a:sym typeface="Calibri"/>
                        </a:rPr>
                        <a:t>information and tools for clients </a:t>
                      </a:r>
                      <a:r>
                        <a:rPr lang="en-US" sz="1000" b="0" i="0" u="none" strike="noStrike" cap="none">
                          <a:solidFill>
                            <a:srgbClr val="353535"/>
                          </a:solidFill>
                          <a:latin typeface="Calibri"/>
                          <a:ea typeface="Calibri"/>
                          <a:cs typeface="Calibri"/>
                          <a:sym typeface="Calibri"/>
                        </a:rPr>
                        <a:t>to guide product choice and support ring use</a:t>
                      </a:r>
                      <a:endParaRPr sz="100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cs typeface="Calibri"/>
                          <a:sym typeface="Calibri"/>
                        </a:rPr>
                        <a:t>Key messages that speak to the primary concerns of relevant stakeholders, particularly potential users of the ring, must be developed. For example, concerns around interference with sex and menstrual hygiene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ea typeface="Calibri"/>
                          <a:cs typeface="Calibri"/>
                          <a:sym typeface="Calibri"/>
                        </a:rPr>
                        <a:t>Existing oral PrEP tools and materials can be expanded to include information about all forms of PrEP, including the ring</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NASCOP</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NACC</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cs typeface="Calibri"/>
                          <a:sym typeface="Arial"/>
                        </a:rPr>
                        <a:t>RMHSU</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County Health Management Teams</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Implementing partners</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000" b="0" i="0" u="none" strike="noStrike" cap="none" dirty="0">
                        <a:solidFill>
                          <a:srgbClr val="353535"/>
                        </a:solidFill>
                        <a:latin typeface="Calibri"/>
                        <a:cs typeface="Calibri"/>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964476">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Support </a:t>
                      </a:r>
                      <a:r>
                        <a:rPr lang="en-US" sz="1000" b="1" i="0" u="none" strike="noStrike" cap="none" dirty="0">
                          <a:solidFill>
                            <a:srgbClr val="353535"/>
                          </a:solidFill>
                          <a:latin typeface="Calibri"/>
                          <a:ea typeface="Calibri"/>
                          <a:cs typeface="Calibri"/>
                          <a:sym typeface="Calibri"/>
                        </a:rPr>
                        <a:t>adherence and continuation</a:t>
                      </a:r>
                      <a:r>
                        <a:rPr lang="en-US" sz="1000" b="0" i="0" u="none" strike="noStrike" cap="none" dirty="0">
                          <a:solidFill>
                            <a:srgbClr val="353535"/>
                          </a:solidFill>
                          <a:latin typeface="Calibri"/>
                          <a:ea typeface="Calibri"/>
                          <a:cs typeface="Calibri"/>
                          <a:sym typeface="Calibri"/>
                        </a:rPr>
                        <a:t> for ring users</a:t>
                      </a:r>
                      <a:endParaRPr sz="1000"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Resources will be required to sustain ring-awareness campaigns beyond initial rollout</a:t>
                      </a:r>
                    </a:p>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The existing oral PrEP support group model can be expanded to include ring users, with a focus on ring ‘champions’ for testimonials to demystify and build acceptance of the ring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panose="020F0502020204030204" pitchFamily="34" charset="0"/>
                          <a:ea typeface="Calibri"/>
                          <a:cs typeface="Calibri" panose="020F0502020204030204" pitchFamily="34" charset="0"/>
                          <a:sym typeface="Calibri"/>
                        </a:rPr>
                        <a:t>Healthcare worker training should be focused not only on clinical skills, but also on how to provide empathetic, client-centered adherence support</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NASCOP</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cs typeface="Calibri"/>
                          <a:sym typeface="Arial"/>
                        </a:rPr>
                        <a:t>RMHSU</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County Health Management Teams</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Implementing partners</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Campaigns need to last longer than a few months and be adaptable to  reach low-tech and rural areas</a:t>
                      </a:r>
                      <a:endParaRPr sz="1000" b="0" i="0" u="none" strike="noStrike" cap="none" dirty="0">
                        <a:solidFill>
                          <a:srgbClr val="353535"/>
                        </a:solidFill>
                        <a:latin typeface="Calibri"/>
                        <a:ea typeface="Calibri"/>
                        <a:cs typeface="Calibri"/>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843458">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353535"/>
                          </a:solidFill>
                          <a:latin typeface="Calibri"/>
                          <a:ea typeface="Calibri"/>
                          <a:cs typeface="Calibri"/>
                          <a:sym typeface="Calibri"/>
                        </a:rPr>
                        <a:t>Develop and communicate plans for sanitary </a:t>
                      </a:r>
                      <a:r>
                        <a:rPr lang="en-US" sz="1000" b="1" i="0" u="none" strike="noStrike" cap="none">
                          <a:solidFill>
                            <a:srgbClr val="353535"/>
                          </a:solidFill>
                          <a:latin typeface="Calibri"/>
                          <a:ea typeface="Calibri"/>
                          <a:cs typeface="Calibri"/>
                          <a:sym typeface="Calibri"/>
                        </a:rPr>
                        <a:t>disposal</a:t>
                      </a:r>
                      <a:r>
                        <a:rPr lang="en-US" sz="1000" b="0" i="0" u="none" strike="noStrike" cap="none">
                          <a:solidFill>
                            <a:srgbClr val="353535"/>
                          </a:solidFill>
                          <a:latin typeface="Calibri"/>
                          <a:ea typeface="Calibri"/>
                          <a:cs typeface="Calibri"/>
                          <a:sym typeface="Calibri"/>
                        </a:rPr>
                        <a:t> of used rings</a:t>
                      </a:r>
                      <a:endParaRPr sz="100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Messaging on ring disposal (e.g., to deter sharing of rings, guidance on the ring’s effectiveness beyond the 28-day timeframe) will need to be included in client education activities, materials, and tools </a:t>
                      </a:r>
                    </a:p>
                    <a:p>
                      <a:pPr marL="171450" marR="0" lvl="0" indent="-171450" algn="l" rtl="0">
                        <a:lnSpc>
                          <a:spcPct val="100000"/>
                        </a:lnSpc>
                        <a:spcBef>
                          <a:spcPts val="0"/>
                        </a:spcBef>
                        <a:spcAft>
                          <a:spcPts val="0"/>
                        </a:spcAft>
                        <a:buClr>
                          <a:srgbClr val="000000"/>
                        </a:buClr>
                        <a:buSzPts val="1100"/>
                        <a:buFont typeface="Arial"/>
                        <a:buChar char="•"/>
                      </a:pPr>
                      <a:r>
                        <a:rPr lang="en-US" sz="1000" b="0" i="0" u="none" strike="noStrike" cap="none" dirty="0">
                          <a:solidFill>
                            <a:srgbClr val="353535"/>
                          </a:solidFill>
                          <a:latin typeface="Calibri"/>
                          <a:ea typeface="Calibri"/>
                          <a:cs typeface="Calibri"/>
                          <a:sym typeface="Calibri"/>
                        </a:rPr>
                        <a:t>Guidance on ring disposal should also be included in provider training materials</a:t>
                      </a:r>
                      <a:endParaRPr sz="1000" b="0" i="0" u="none" strike="noStrike" cap="none" dirty="0">
                        <a:solidFill>
                          <a:srgbClr val="353535"/>
                        </a:solidFill>
                        <a:latin typeface="Calibri"/>
                        <a:ea typeface="Calibri"/>
                        <a:cs typeface="Calibri"/>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NASCOP</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cs typeface="Calibri"/>
                          <a:sym typeface="Arial"/>
                        </a:rPr>
                        <a:t>RMHSU</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County Health Management Teams</a:t>
                      </a:r>
                    </a:p>
                    <a:p>
                      <a:pPr marL="171450" marR="0" lvl="0" indent="-171450"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Implementing partners</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a:buChar char="•"/>
                      </a:pPr>
                      <a:endParaRPr sz="1000" b="0" i="0" u="none" strike="noStrike" cap="none" dirty="0">
                        <a:solidFill>
                          <a:srgbClr val="353535"/>
                        </a:solidFill>
                        <a:latin typeface="Calibri"/>
                        <a:ea typeface="Calibri"/>
                        <a:cs typeface="Calibri"/>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8" name="Google Shape;376;p32">
            <a:extLst>
              <a:ext uri="{FF2B5EF4-FFF2-40B4-BE49-F238E27FC236}">
                <a16:creationId xmlns:a16="http://schemas.microsoft.com/office/drawing/2014/main" id="{7DD565C4-BE88-BE4B-9B85-580788189388}"/>
              </a:ext>
            </a:extLst>
          </p:cNvPr>
          <p:cNvSpPr/>
          <p:nvPr/>
        </p:nvSpPr>
        <p:spPr>
          <a:xfrm>
            <a:off x="10069033" y="227080"/>
            <a:ext cx="1645920"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9525" marR="0" lvl="0" algn="r" rtl="0">
              <a:spcBef>
                <a:spcPts val="0"/>
              </a:spcBef>
              <a:spcAft>
                <a:spcPts val="0"/>
              </a:spcAft>
              <a:buNone/>
            </a:pPr>
            <a:r>
              <a:rPr lang="en-US" sz="1200" b="1">
                <a:solidFill>
                  <a:srgbClr val="FFFFFF"/>
                </a:solidFill>
                <a:latin typeface="Calibri"/>
                <a:ea typeface="Calibri"/>
                <a:cs typeface="Calibri"/>
                <a:sym typeface="Calibri"/>
              </a:rPr>
              <a:t>UPTAKE AND EFFECTIVE USE</a:t>
            </a:r>
            <a:endParaRPr/>
          </a:p>
        </p:txBody>
      </p:sp>
      <p:sp>
        <p:nvSpPr>
          <p:cNvPr id="9" name="Google Shape;377;p32">
            <a:extLst>
              <a:ext uri="{FF2B5EF4-FFF2-40B4-BE49-F238E27FC236}">
                <a16:creationId xmlns:a16="http://schemas.microsoft.com/office/drawing/2014/main" id="{14556C04-6FFA-F747-ABF0-8F8FB643D14E}"/>
              </a:ext>
            </a:extLst>
          </p:cNvPr>
          <p:cNvSpPr/>
          <p:nvPr/>
        </p:nvSpPr>
        <p:spPr>
          <a:xfrm>
            <a:off x="9604990" y="151527"/>
            <a:ext cx="685265" cy="6629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35" name="Google Shape;435;p38" descr="C:\Users\neeraja.bhavaraju\Downloads\noun_98760_cc.png"/>
          <p:cNvPicPr preferRelativeResize="0"/>
          <p:nvPr/>
        </p:nvPicPr>
        <p:blipFill rotWithShape="1">
          <a:blip r:embed="rId3">
            <a:alphaModFix/>
          </a:blip>
          <a:srcRect l="2453" b="16478"/>
          <a:stretch/>
        </p:blipFill>
        <p:spPr>
          <a:xfrm>
            <a:off x="9686099" y="227080"/>
            <a:ext cx="523047" cy="511877"/>
          </a:xfrm>
          <a:prstGeom prst="rect">
            <a:avLst/>
          </a:prstGeom>
          <a:noFill/>
          <a:ln>
            <a:noFill/>
          </a:ln>
        </p:spPr>
      </p:pic>
      <p:sp>
        <p:nvSpPr>
          <p:cNvPr id="10" name="Rectangle 9">
            <a:extLst>
              <a:ext uri="{FF2B5EF4-FFF2-40B4-BE49-F238E27FC236}">
                <a16:creationId xmlns:a16="http://schemas.microsoft.com/office/drawing/2014/main" id="{F4308DFA-EF73-AB4B-96A4-E6DAC65B8967}"/>
              </a:ext>
            </a:extLst>
          </p:cNvPr>
          <p:cNvSpPr/>
          <p:nvPr/>
        </p:nvSpPr>
        <p:spPr>
          <a:xfrm>
            <a:off x="8113851" y="6575668"/>
            <a:ext cx="4120039" cy="261610"/>
          </a:xfrm>
          <a:prstGeom prst="rect">
            <a:avLst/>
          </a:prstGeom>
        </p:spPr>
        <p:txBody>
          <a:bodyPr wrap="none">
            <a:spAutoFit/>
          </a:bodyPr>
          <a:lstStyle/>
          <a:p>
            <a:r>
              <a:rPr lang="en-US" sz="1100" dirty="0">
                <a:solidFill>
                  <a:schemeClr val="tx2">
                    <a:lumMod val="20000"/>
                    <a:lumOff val="80000"/>
                  </a:schemeClr>
                </a:solidFill>
                <a:latin typeface="Calibri"/>
                <a:ea typeface="Calibri"/>
                <a:cs typeface="Calibri"/>
                <a:sym typeface="Calibri"/>
              </a:rPr>
              <a:t>Text in blue indicates key steps related to diverse delivery channels </a:t>
            </a:r>
            <a:endParaRPr lang="en-US" sz="1100" dirty="0">
              <a:solidFill>
                <a:schemeClr val="tx2">
                  <a:lumMod val="20000"/>
                  <a:lumOff val="80000"/>
                </a:schemeClr>
              </a:solidFill>
            </a:endParaRPr>
          </a:p>
        </p:txBody>
      </p:sp>
    </p:spTree>
    <p:extLst>
      <p:ext uri="{BB962C8B-B14F-4D97-AF65-F5344CB8AC3E}">
        <p14:creationId xmlns:p14="http://schemas.microsoft.com/office/powerpoint/2010/main" val="969494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0"/>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dirty="0"/>
              <a:t>Monitoring key steps</a:t>
            </a:r>
            <a:endParaRPr dirty="0"/>
          </a:p>
        </p:txBody>
      </p:sp>
      <p:graphicFrame>
        <p:nvGraphicFramePr>
          <p:cNvPr id="452" name="Google Shape;452;p40"/>
          <p:cNvGraphicFramePr/>
          <p:nvPr>
            <p:extLst>
              <p:ext uri="{D42A27DB-BD31-4B8C-83A1-F6EECF244321}">
                <p14:modId xmlns:p14="http://schemas.microsoft.com/office/powerpoint/2010/main" val="596483111"/>
              </p:ext>
            </p:extLst>
          </p:nvPr>
        </p:nvGraphicFramePr>
        <p:xfrm>
          <a:off x="478466" y="1206681"/>
          <a:ext cx="11296371" cy="5179695"/>
        </p:xfrm>
        <a:graphic>
          <a:graphicData uri="http://schemas.openxmlformats.org/drawingml/2006/table">
            <a:tbl>
              <a:tblPr>
                <a:noFill/>
                <a:tableStyleId>{BADE8395-0A93-4C94-9F6B-9C01402E6128}</a:tableStyleId>
              </a:tblPr>
              <a:tblGrid>
                <a:gridCol w="135450">
                  <a:extLst>
                    <a:ext uri="{9D8B030D-6E8A-4147-A177-3AD203B41FA5}">
                      <a16:colId xmlns:a16="http://schemas.microsoft.com/office/drawing/2014/main" val="20000"/>
                    </a:ext>
                  </a:extLst>
                </a:gridCol>
                <a:gridCol w="1837950">
                  <a:extLst>
                    <a:ext uri="{9D8B030D-6E8A-4147-A177-3AD203B41FA5}">
                      <a16:colId xmlns:a16="http://schemas.microsoft.com/office/drawing/2014/main" val="20001"/>
                    </a:ext>
                  </a:extLst>
                </a:gridCol>
                <a:gridCol w="4778775">
                  <a:extLst>
                    <a:ext uri="{9D8B030D-6E8A-4147-A177-3AD203B41FA5}">
                      <a16:colId xmlns:a16="http://schemas.microsoft.com/office/drawing/2014/main" val="20002"/>
                    </a:ext>
                  </a:extLst>
                </a:gridCol>
                <a:gridCol w="1983876">
                  <a:extLst>
                    <a:ext uri="{9D8B030D-6E8A-4147-A177-3AD203B41FA5}">
                      <a16:colId xmlns:a16="http://schemas.microsoft.com/office/drawing/2014/main" val="20003"/>
                    </a:ext>
                  </a:extLst>
                </a:gridCol>
                <a:gridCol w="2560320">
                  <a:extLst>
                    <a:ext uri="{9D8B030D-6E8A-4147-A177-3AD203B41FA5}">
                      <a16:colId xmlns:a16="http://schemas.microsoft.com/office/drawing/2014/main" val="20004"/>
                    </a:ext>
                  </a:extLst>
                </a:gridCol>
              </a:tblGrid>
              <a:tr h="274320">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What is needed to introduce the ring </a:t>
                      </a:r>
                      <a:endParaRPr dirty="0"/>
                    </a:p>
                  </a:txBody>
                  <a:tcPr marL="45725" marR="9525" marT="9525" marB="0"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Relevant Stakeholders</a:t>
                      </a:r>
                      <a:endParaRPr dirty="0"/>
                    </a:p>
                  </a:txBody>
                  <a:tcPr marL="45725" marR="9525" marT="9525"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Considerations</a:t>
                      </a:r>
                      <a:endParaRPr dirty="0"/>
                    </a:p>
                  </a:txBody>
                  <a:tcPr marL="45725" marR="9525" marT="9525" marB="0" anchor="ctr">
                    <a:lnL w="2857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57586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Establish</a:t>
                      </a:r>
                      <a:r>
                        <a:rPr lang="en-US" sz="1000" b="1" i="0" u="none" strike="noStrike" cap="none" dirty="0">
                          <a:solidFill>
                            <a:srgbClr val="353535"/>
                          </a:solidFill>
                          <a:latin typeface="Calibri"/>
                          <a:ea typeface="Calibri"/>
                          <a:cs typeface="Calibri"/>
                          <a:sym typeface="Calibri"/>
                        </a:rPr>
                        <a:t> monitoring tools</a:t>
                      </a:r>
                      <a:r>
                        <a:rPr lang="en-US" sz="1000" b="0" i="0" u="none" strike="noStrike" cap="none" dirty="0">
                          <a:solidFill>
                            <a:srgbClr val="353535"/>
                          </a:solidFill>
                          <a:latin typeface="Calibri"/>
                          <a:ea typeface="Calibri"/>
                          <a:cs typeface="Calibri"/>
                          <a:sym typeface="Calibri"/>
                        </a:rPr>
                        <a:t> to support data collection and analysis on ring use</a:t>
                      </a:r>
                      <a:endParaRPr sz="1000" dirty="0"/>
                    </a:p>
                  </a:txBody>
                  <a:tcPr marL="91450" marR="9525" marT="9525" marB="0">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Kenya’s national health information system (KHIS Aggregate) collects data across the health system </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As an HIV prevention method, the ring will primarily be integrated with existing oral PrEP M&amp;E data collection and reporting tools including: (1) Clinical Encounter Card used for a single clinical visit, (2) Daily Activity Register used at the facility level to catalog services delivered, (3) the PrEP register to document details for PrEP users, and (4) the PrEP summary tool, a monthly report on PrEP services from health facilities to NASCOP  </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ea typeface="Calibri"/>
                          <a:cs typeface="Calibri"/>
                          <a:sym typeface="Calibri"/>
                        </a:rPr>
                        <a:t>The ring could also be integrated into FP M&amp;E registers, which currently allow reporting disaggregated by FP method</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ea typeface="Calibri"/>
                          <a:cs typeface="Calibri"/>
                          <a:sym typeface="Calibri"/>
                        </a:rPr>
                        <a:t>Broader efforts to integrate M&amp;E across HIV, FP, and ANC/maternal health public health services are underway with introduction of an Electronic Medical Records (EMR) system, starting at select health facilities – the EMR currently includes oral PrEP and event-driven </a:t>
                      </a:r>
                      <a:r>
                        <a:rPr lang="en-US" sz="1000" b="0" i="0" u="none" strike="noStrike" cap="none" dirty="0" err="1">
                          <a:solidFill>
                            <a:srgbClr val="0070C0"/>
                          </a:solidFill>
                          <a:latin typeface="Calibri"/>
                          <a:ea typeface="Calibri"/>
                          <a:cs typeface="Calibri"/>
                          <a:sym typeface="Calibri"/>
                        </a:rPr>
                        <a:t>PrEP</a:t>
                      </a:r>
                      <a:r>
                        <a:rPr lang="en-US" sz="1000" b="0" i="0" u="none" strike="noStrike" cap="none" dirty="0">
                          <a:solidFill>
                            <a:srgbClr val="0070C0"/>
                          </a:solidFill>
                          <a:latin typeface="Calibri"/>
                          <a:ea typeface="Calibri"/>
                          <a:cs typeface="Calibri"/>
                          <a:sym typeface="Calibri"/>
                        </a:rPr>
                        <a:t>; the ring could also be included as an option </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0070C0"/>
                          </a:solidFill>
                          <a:latin typeface="Calibri"/>
                          <a:ea typeface="Calibri"/>
                          <a:cs typeface="Calibri"/>
                          <a:sym typeface="Calibri"/>
                        </a:rPr>
                        <a:t>For the private sector, oral </a:t>
                      </a:r>
                      <a:r>
                        <a:rPr lang="en-US" sz="1000" b="0" i="0" u="none" strike="noStrike" cap="none" dirty="0" err="1">
                          <a:solidFill>
                            <a:srgbClr val="0070C0"/>
                          </a:solidFill>
                          <a:latin typeface="Calibri"/>
                          <a:ea typeface="Calibri"/>
                          <a:cs typeface="Calibri"/>
                          <a:sym typeface="Calibri"/>
                        </a:rPr>
                        <a:t>PrEP</a:t>
                      </a:r>
                      <a:r>
                        <a:rPr lang="en-US" sz="1000" b="0" i="0" u="none" strike="noStrike" cap="none" dirty="0">
                          <a:solidFill>
                            <a:srgbClr val="0070C0"/>
                          </a:solidFill>
                          <a:latin typeface="Calibri"/>
                          <a:ea typeface="Calibri"/>
                          <a:cs typeface="Calibri"/>
                          <a:sym typeface="Calibri"/>
                        </a:rPr>
                        <a:t> is currently delivered via well-established partners who are included in county-level M&amp;E, however there is no monitoring for smaller clinics or pharmacies </a:t>
                      </a:r>
                    </a:p>
                  </a:txBody>
                  <a:tcPr marL="45725" marR="9525" marT="9525" marB="0">
                    <a:lnL w="12700" cap="flat" cmpd="sng">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NASCOP HTS/PrEP CoE Research and Monitoring &amp; M&amp;E Sub-Committee </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NASCOP M&amp;E Managers </a:t>
                      </a:r>
                      <a:endParaRPr sz="1000" dirty="0"/>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0070C0"/>
                          </a:solidFill>
                          <a:latin typeface="Calibri"/>
                          <a:cs typeface="Calibri"/>
                          <a:sym typeface="Arial"/>
                        </a:rPr>
                        <a:t>RMHSU </a:t>
                      </a:r>
                      <a:r>
                        <a:rPr lang="en-US" sz="1000" b="0" i="0" u="none" strike="noStrike" cap="none" dirty="0">
                          <a:solidFill>
                            <a:srgbClr val="0070C0"/>
                          </a:solidFill>
                          <a:latin typeface="Calibri"/>
                          <a:ea typeface="Calibri"/>
                          <a:cs typeface="Calibri"/>
                          <a:sym typeface="Calibri"/>
                        </a:rPr>
                        <a:t>M&amp;E Managers</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cs typeface="Calibri"/>
                          <a:sym typeface="Calibri"/>
                        </a:rPr>
                        <a:t>County Health Records Information Officers (CHRIOs)</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cs typeface="Calibri"/>
                          <a:sym typeface="Calibri"/>
                        </a:rPr>
                        <a:t>Sub-County Health Records Information Officers (SCHRIOs)</a:t>
                      </a:r>
                      <a:endParaRPr sz="1000" dirty="0"/>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As an ARV, the ring will likely be included in HIV prevention monitoring tools, which may cause friction to offer the ring in other channels </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Updating M&amp;E tools and redistributing them to health facilities can be a long process</a:t>
                      </a:r>
                    </a:p>
                    <a:p>
                      <a:pPr marL="231775" marR="0" lvl="0" indent="-168275" algn="l" rtl="0">
                        <a:lnSpc>
                          <a:spcPct val="100000"/>
                        </a:lnSpc>
                        <a:spcBef>
                          <a:spcPts val="0"/>
                        </a:spcBef>
                        <a:spcAft>
                          <a:spcPts val="0"/>
                        </a:spcAft>
                        <a:buClr>
                          <a:srgbClr val="000000"/>
                        </a:buClr>
                        <a:buSzPts val="1100"/>
                        <a:buFont typeface="Arial"/>
                        <a:buChar char="•"/>
                        <a:tabLst/>
                      </a:pPr>
                      <a:r>
                        <a:rPr lang="en-US" sz="1000" b="0" i="0" u="none" strike="noStrike" cap="none" dirty="0">
                          <a:solidFill>
                            <a:srgbClr val="353535"/>
                          </a:solidFill>
                          <a:latin typeface="Calibri"/>
                          <a:ea typeface="Calibri"/>
                          <a:cs typeface="Calibri"/>
                          <a:sym typeface="Calibri"/>
                        </a:rPr>
                        <a:t>Support for implementation of updated M&amp;E tools happens in close partnership between the national government, county and sub-county governments, and implementing partners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dirty="0">
                          <a:solidFill>
                            <a:srgbClr val="353535"/>
                          </a:solidFill>
                          <a:latin typeface="Calibri"/>
                          <a:ea typeface="Calibri"/>
                          <a:cs typeface="Calibri"/>
                          <a:sym typeface="Calibri"/>
                        </a:rPr>
                        <a:t>For oral PrEP, implementation preceded the development of M&amp;E systems; for the ring, M&amp;E systems development will likely be faster as it can build on the oral PrEP experience</a:t>
                      </a: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702898">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Establish systems for </a:t>
                      </a:r>
                      <a:r>
                        <a:rPr lang="en-US" sz="1000" b="1" i="0" u="none" strike="noStrike" cap="none" dirty="0">
                          <a:solidFill>
                            <a:srgbClr val="353535"/>
                          </a:solidFill>
                          <a:latin typeface="Calibri"/>
                          <a:ea typeface="Calibri"/>
                          <a:cs typeface="Calibri"/>
                          <a:sym typeface="Calibri"/>
                        </a:rPr>
                        <a:t>pharmacovigilance</a:t>
                      </a:r>
                      <a:r>
                        <a:rPr lang="en-US" sz="1000" b="0" i="0" u="none" strike="noStrike" cap="none" dirty="0">
                          <a:solidFill>
                            <a:srgbClr val="353535"/>
                          </a:solidFill>
                          <a:latin typeface="Calibri"/>
                          <a:ea typeface="Calibri"/>
                          <a:cs typeface="Calibri"/>
                          <a:sym typeface="Calibri"/>
                        </a:rPr>
                        <a:t> and to monitor drug resistance </a:t>
                      </a:r>
                      <a:endParaRPr sz="1000" dirty="0"/>
                    </a:p>
                  </a:txBody>
                  <a:tcPr marL="91450" marR="9525" marT="9525" marB="0">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4130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000" b="0" i="0" u="none" strike="noStrike" cap="none" dirty="0">
                          <a:solidFill>
                            <a:srgbClr val="353535"/>
                          </a:solidFill>
                          <a:latin typeface="Calibri"/>
                          <a:ea typeface="Calibri"/>
                          <a:cs typeface="Calibri"/>
                          <a:sym typeface="Calibri"/>
                        </a:rPr>
                        <a:t>Pharmacovigilance systems are managed by the PPB, independent from the health systems information system</a:t>
                      </a:r>
                    </a:p>
                    <a:p>
                      <a:pPr marL="24130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000" b="0" i="0" u="none" strike="noStrike" cap="none" dirty="0">
                          <a:solidFill>
                            <a:srgbClr val="353535"/>
                          </a:solidFill>
                          <a:latin typeface="Calibri"/>
                          <a:ea typeface="Calibri"/>
                          <a:cs typeface="Calibri"/>
                          <a:sym typeface="Calibri"/>
                        </a:rPr>
                        <a:t>Tracking and reporting for PrEP occurs with other ARVs and includes adverse reactions or events, suspected poor quality medicines, and drug reactions </a:t>
                      </a:r>
                    </a:p>
                    <a:p>
                      <a:pPr marL="2413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dirty="0">
                          <a:solidFill>
                            <a:srgbClr val="353535"/>
                          </a:solidFill>
                          <a:latin typeface="Calibri"/>
                          <a:ea typeface="Calibri"/>
                          <a:cs typeface="Calibri"/>
                          <a:sym typeface="Calibri"/>
                        </a:rPr>
                        <a:t>County Health Management Teams, Sub-County Health Management Teams and healthcare facility staff will need to be oriented to the reporting of seroconversion/adverse drug reactions to the ring </a:t>
                      </a:r>
                    </a:p>
                  </a:txBody>
                  <a:tcPr marL="45725" marR="9525" marT="9525" marB="0">
                    <a:lnL w="12700" cap="flat" cmpd="sng">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68275"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353535"/>
                          </a:solidFill>
                          <a:latin typeface="Calibri"/>
                          <a:ea typeface="Calibri"/>
                          <a:cs typeface="Calibri"/>
                          <a:sym typeface="Calibri"/>
                        </a:rPr>
                        <a:t>PPB</a:t>
                      </a: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1775" marR="0" lvl="0" indent="-168275"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353535"/>
                          </a:solidFill>
                          <a:latin typeface="Calibri"/>
                          <a:ea typeface="Calibri"/>
                          <a:cs typeface="Calibri"/>
                          <a:sym typeface="Calibri"/>
                        </a:rPr>
                        <a:t>Pharmacovigilance is largely conducted via end user reporting </a:t>
                      </a: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79008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Conduct </a:t>
                      </a:r>
                      <a:r>
                        <a:rPr lang="en-US" sz="1000" b="1" i="0" u="none" strike="noStrike" cap="none" dirty="0">
                          <a:solidFill>
                            <a:srgbClr val="353535"/>
                          </a:solidFill>
                          <a:latin typeface="Calibri"/>
                          <a:ea typeface="Calibri"/>
                          <a:cs typeface="Calibri"/>
                          <a:sym typeface="Calibri"/>
                        </a:rPr>
                        <a:t>implementation  science </a:t>
                      </a:r>
                      <a:r>
                        <a:rPr lang="en-US" sz="1000" b="0" i="0" u="none" strike="noStrike" cap="none" dirty="0">
                          <a:solidFill>
                            <a:srgbClr val="353535"/>
                          </a:solidFill>
                          <a:latin typeface="Calibri"/>
                          <a:ea typeface="Calibri"/>
                          <a:cs typeface="Calibri"/>
                          <a:sym typeface="Calibri"/>
                        </a:rPr>
                        <a:t>research to inform   policy and scale-up</a:t>
                      </a:r>
                      <a:endParaRPr sz="1000" dirty="0"/>
                    </a:p>
                  </a:txBody>
                  <a:tcPr marL="91450" marR="9525" marT="9525" marB="0">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231775" marR="0" lvl="0" indent="-168275"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353535"/>
                          </a:solidFill>
                          <a:latin typeface="Calibri"/>
                          <a:ea typeface="Calibri"/>
                          <a:cs typeface="Calibri"/>
                          <a:sym typeface="Calibri"/>
                        </a:rPr>
                        <a:t>For introduction of oral PrEP, the NASCOP HTS/PrEP CoE Research and M&amp;E Sub-Committee defined a research agenda with key questions to be answered – a similar approach would work well for the ring, especially to inform early demonstration/pilot projects in 2021 – 2022</a:t>
                      </a:r>
                    </a:p>
                    <a:p>
                      <a:pPr marL="231775" marR="0" lvl="0" indent="-168275"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353535"/>
                          </a:solidFill>
                          <a:latin typeface="Calibri"/>
                          <a:ea typeface="Calibri"/>
                          <a:cs typeface="Calibri"/>
                          <a:sym typeface="Calibri"/>
                        </a:rPr>
                        <a:t>A new area of focus will be monitoring of method switching between oral PrEP and the ring </a:t>
                      </a:r>
                    </a:p>
                    <a:p>
                      <a:pPr marL="231775" marR="0" lvl="0" indent="-168275"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353535"/>
                          </a:solidFill>
                          <a:latin typeface="Calibri"/>
                          <a:ea typeface="Calibri"/>
                          <a:cs typeface="Calibri"/>
                          <a:sym typeface="Calibri"/>
                        </a:rPr>
                        <a:t>The ring could also be included in the Kenya Population-based Impact Assessment (KENPHIA) (oral PrEP was included in 2018)  </a:t>
                      </a: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231775" marR="0" lvl="0" indent="-168275"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353535"/>
                          </a:solidFill>
                          <a:latin typeface="Calibri"/>
                          <a:ea typeface="Calibri"/>
                          <a:cs typeface="Calibri"/>
                          <a:sym typeface="Calibri"/>
                        </a:rPr>
                        <a:t>NASCOP</a:t>
                      </a:r>
                    </a:p>
                    <a:p>
                      <a:pPr marL="231775" marR="0" lvl="0" indent="-168275"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353535"/>
                          </a:solidFill>
                          <a:latin typeface="Calibri"/>
                          <a:ea typeface="Calibri"/>
                          <a:cs typeface="Calibri"/>
                          <a:sym typeface="Calibri"/>
                        </a:rPr>
                        <a:t>NASCOP HTS/PrEP CoE Research and M&amp;E Sub-Committee</a:t>
                      </a:r>
                    </a:p>
                    <a:p>
                      <a:pPr marL="231775" marR="0" lvl="0" indent="-168275"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0070C0"/>
                          </a:solidFill>
                          <a:latin typeface="Calibri"/>
                          <a:ea typeface="Calibri"/>
                          <a:cs typeface="Calibri"/>
                          <a:sym typeface="Calibri"/>
                        </a:rPr>
                        <a:t>RMHSU</a:t>
                      </a:r>
                    </a:p>
                    <a:p>
                      <a:pPr marL="231775" marR="0" lvl="0" indent="-168275" algn="l" rtl="0">
                        <a:lnSpc>
                          <a:spcPct val="100000"/>
                        </a:lnSpc>
                        <a:spcBef>
                          <a:spcPts val="0"/>
                        </a:spcBef>
                        <a:spcAft>
                          <a:spcPts val="0"/>
                        </a:spcAft>
                        <a:buClr>
                          <a:srgbClr val="000000"/>
                        </a:buClr>
                        <a:buSzPts val="1100"/>
                        <a:buFont typeface="Arial" panose="020B0604020202020204" pitchFamily="34" charset="0"/>
                        <a:buChar char="•"/>
                        <a:tabLst/>
                      </a:pPr>
                      <a:r>
                        <a:rPr lang="en-US" sz="1000" b="0" i="0" u="none" strike="noStrike" cap="none" dirty="0">
                          <a:solidFill>
                            <a:srgbClr val="0070C0"/>
                          </a:solidFill>
                          <a:latin typeface="Calibri"/>
                          <a:ea typeface="Calibri"/>
                          <a:cs typeface="Calibri"/>
                          <a:sym typeface="Calibri"/>
                        </a:rPr>
                        <a:t>Reproductive and Maternal Health </a:t>
                      </a:r>
                      <a:r>
                        <a:rPr lang="en-US" sz="1000" b="0" i="0" u="none" strike="noStrike" cap="none" dirty="0" err="1">
                          <a:solidFill>
                            <a:srgbClr val="0070C0"/>
                          </a:solidFill>
                          <a:latin typeface="Calibri"/>
                          <a:ea typeface="Calibri"/>
                          <a:cs typeface="Calibri"/>
                          <a:sym typeface="Calibri"/>
                        </a:rPr>
                        <a:t>CoE</a:t>
                      </a:r>
                      <a:endParaRPr lang="en-US" sz="1000" b="0" i="0" u="none" strike="noStrike" cap="none" dirty="0">
                        <a:solidFill>
                          <a:srgbClr val="0070C0"/>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241300" marR="0" lvl="0" indent="-171450" algn="l" rtl="0">
                        <a:lnSpc>
                          <a:spcPct val="100000"/>
                        </a:lnSpc>
                        <a:spcBef>
                          <a:spcPts val="0"/>
                        </a:spcBef>
                        <a:spcAft>
                          <a:spcPts val="0"/>
                        </a:spcAft>
                        <a:buClr>
                          <a:srgbClr val="000000"/>
                        </a:buClr>
                        <a:buSzPts val="1100"/>
                        <a:buFont typeface="Arial" panose="020B0604020202020204" pitchFamily="34" charset="0"/>
                        <a:buChar char="•"/>
                      </a:pPr>
                      <a:endParaRPr sz="1000" b="0" i="0" u="none" strike="noStrike" cap="none" dirty="0">
                        <a:solidFill>
                          <a:srgbClr val="353535"/>
                        </a:solidFill>
                        <a:latin typeface="Calibri"/>
                        <a:ea typeface="Calibri"/>
                        <a:cs typeface="Calibri"/>
                        <a:sym typeface="Calibri"/>
                      </a:endParaRPr>
                    </a:p>
                  </a:txBody>
                  <a:tcPr marL="45725" marR="9525" marT="9525" marB="0">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Google Shape;376;p32">
            <a:extLst>
              <a:ext uri="{FF2B5EF4-FFF2-40B4-BE49-F238E27FC236}">
                <a16:creationId xmlns:a16="http://schemas.microsoft.com/office/drawing/2014/main" id="{C1F8367F-E446-8147-83BF-9C795A4957EE}"/>
              </a:ext>
            </a:extLst>
          </p:cNvPr>
          <p:cNvSpPr/>
          <p:nvPr/>
        </p:nvSpPr>
        <p:spPr>
          <a:xfrm>
            <a:off x="10069033" y="227080"/>
            <a:ext cx="1645920"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9525" marR="0" lvl="0" algn="r" rtl="0">
              <a:spcBef>
                <a:spcPts val="0"/>
              </a:spcBef>
              <a:spcAft>
                <a:spcPts val="0"/>
              </a:spcAft>
              <a:buNone/>
            </a:pPr>
            <a:r>
              <a:rPr lang="en-US" sz="1200" b="1" dirty="0">
                <a:solidFill>
                  <a:srgbClr val="FFFFFF"/>
                </a:solidFill>
                <a:latin typeface="Calibri"/>
                <a:ea typeface="Calibri"/>
                <a:cs typeface="Calibri"/>
                <a:sym typeface="Calibri"/>
              </a:rPr>
              <a:t>MONITORING</a:t>
            </a:r>
            <a:endParaRPr dirty="0"/>
          </a:p>
        </p:txBody>
      </p:sp>
      <p:sp>
        <p:nvSpPr>
          <p:cNvPr id="8" name="Google Shape;377;p32">
            <a:extLst>
              <a:ext uri="{FF2B5EF4-FFF2-40B4-BE49-F238E27FC236}">
                <a16:creationId xmlns:a16="http://schemas.microsoft.com/office/drawing/2014/main" id="{55DE493E-1F33-4E42-87D3-69FA428CDE27}"/>
              </a:ext>
            </a:extLst>
          </p:cNvPr>
          <p:cNvSpPr/>
          <p:nvPr/>
        </p:nvSpPr>
        <p:spPr>
          <a:xfrm>
            <a:off x="9604990" y="151527"/>
            <a:ext cx="685265" cy="6629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55" name="Google Shape;455;p40" descr="C:\Users\neeraja.bhavaraju\Downloads\noun_30986_cc.png"/>
          <p:cNvPicPr preferRelativeResize="0"/>
          <p:nvPr/>
        </p:nvPicPr>
        <p:blipFill rotWithShape="1">
          <a:blip r:embed="rId3">
            <a:alphaModFix/>
          </a:blip>
          <a:srcRect b="13330"/>
          <a:stretch/>
        </p:blipFill>
        <p:spPr>
          <a:xfrm>
            <a:off x="9718985" y="306151"/>
            <a:ext cx="457273" cy="367983"/>
          </a:xfrm>
          <a:prstGeom prst="rect">
            <a:avLst/>
          </a:prstGeom>
          <a:noFill/>
          <a:ln>
            <a:noFill/>
          </a:ln>
        </p:spPr>
      </p:pic>
      <p:sp>
        <p:nvSpPr>
          <p:cNvPr id="9" name="Rectangle 8">
            <a:extLst>
              <a:ext uri="{FF2B5EF4-FFF2-40B4-BE49-F238E27FC236}">
                <a16:creationId xmlns:a16="http://schemas.microsoft.com/office/drawing/2014/main" id="{73E53516-90BC-BD44-9245-93C6A2F41D19}"/>
              </a:ext>
            </a:extLst>
          </p:cNvPr>
          <p:cNvSpPr/>
          <p:nvPr/>
        </p:nvSpPr>
        <p:spPr>
          <a:xfrm>
            <a:off x="8116238" y="6591469"/>
            <a:ext cx="4120039" cy="261610"/>
          </a:xfrm>
          <a:prstGeom prst="rect">
            <a:avLst/>
          </a:prstGeom>
        </p:spPr>
        <p:txBody>
          <a:bodyPr wrap="none">
            <a:spAutoFit/>
          </a:bodyPr>
          <a:lstStyle/>
          <a:p>
            <a:r>
              <a:rPr lang="en-US" sz="1100" dirty="0">
                <a:solidFill>
                  <a:schemeClr val="tx2">
                    <a:lumMod val="20000"/>
                    <a:lumOff val="80000"/>
                  </a:schemeClr>
                </a:solidFill>
                <a:latin typeface="Calibri"/>
                <a:ea typeface="Calibri"/>
                <a:cs typeface="Calibri"/>
                <a:sym typeface="Calibri"/>
              </a:rPr>
              <a:t>Text in blue indicates key steps related to diverse delivery channels </a:t>
            </a:r>
            <a:endParaRPr lang="en-US" sz="1100" dirty="0">
              <a:solidFill>
                <a:schemeClr val="tx2">
                  <a:lumMod val="20000"/>
                  <a:lumOff val="80000"/>
                </a:schemeClr>
              </a:solidFill>
            </a:endParaRPr>
          </a:p>
        </p:txBody>
      </p:sp>
    </p:spTree>
    <p:extLst>
      <p:ext uri="{BB962C8B-B14F-4D97-AF65-F5344CB8AC3E}">
        <p14:creationId xmlns:p14="http://schemas.microsoft.com/office/powerpoint/2010/main" val="1974180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5"/>
          <p:cNvSpPr txBox="1">
            <a:spLocks noGrp="1"/>
          </p:cNvSpPr>
          <p:nvPr>
            <p:ph type="title"/>
          </p:nvPr>
        </p:nvSpPr>
        <p:spPr>
          <a:xfrm>
            <a:off x="335279" y="213590"/>
            <a:ext cx="11395800" cy="80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dirty="0"/>
              <a:t>Emerging questions about the ring  </a:t>
            </a:r>
            <a:endParaRPr dirty="0"/>
          </a:p>
        </p:txBody>
      </p:sp>
      <p:graphicFrame>
        <p:nvGraphicFramePr>
          <p:cNvPr id="515" name="Google Shape;515;p45"/>
          <p:cNvGraphicFramePr/>
          <p:nvPr>
            <p:extLst>
              <p:ext uri="{D42A27DB-BD31-4B8C-83A1-F6EECF244321}">
                <p14:modId xmlns:p14="http://schemas.microsoft.com/office/powerpoint/2010/main" val="1764964916"/>
              </p:ext>
            </p:extLst>
          </p:nvPr>
        </p:nvGraphicFramePr>
        <p:xfrm>
          <a:off x="446977" y="1213947"/>
          <a:ext cx="11395800" cy="5113698"/>
        </p:xfrm>
        <a:graphic>
          <a:graphicData uri="http://schemas.openxmlformats.org/drawingml/2006/table">
            <a:tbl>
              <a:tblPr>
                <a:noFill/>
                <a:tableStyleId>{BADE8395-0A93-4C94-9F6B-9C01402E6128}</a:tableStyleId>
              </a:tblPr>
              <a:tblGrid>
                <a:gridCol w="11395800">
                  <a:extLst>
                    <a:ext uri="{9D8B030D-6E8A-4147-A177-3AD203B41FA5}">
                      <a16:colId xmlns:a16="http://schemas.microsoft.com/office/drawing/2014/main" val="20000"/>
                    </a:ext>
                  </a:extLst>
                </a:gridCol>
              </a:tblGrid>
              <a:tr h="342348">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solidFill>
                            <a:srgbClr val="353535"/>
                          </a:solidFill>
                          <a:latin typeface="Calibri"/>
                          <a:ea typeface="Calibri"/>
                          <a:cs typeface="Calibri"/>
                          <a:sym typeface="Calibri"/>
                        </a:rPr>
                        <a:t>Key stakeholder questions</a:t>
                      </a:r>
                      <a:endParaRPr sz="1400" u="none" strike="noStrike" cap="none" dirty="0"/>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7713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dirty="0">
                          <a:solidFill>
                            <a:schemeClr val="bg2">
                              <a:lumMod val="50000"/>
                            </a:schemeClr>
                          </a:solidFill>
                          <a:latin typeface="Calibri Light" panose="020F0302020204030204" pitchFamily="34" charset="0"/>
                          <a:cs typeface="Calibri Light" panose="020F0302020204030204" pitchFamily="34" charset="0"/>
                        </a:rPr>
                        <a:t>What is the acceptability of the ring for Kenyan women and their partners? How comfortable are women with using the ring? Can male partners feel the ring during sexual intercourse? </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chemeClr val="lt1"/>
                      </a:solidFill>
                      <a:prstDash val="solid"/>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1"/>
                  </a:ext>
                </a:extLst>
              </a:tr>
              <a:tr h="47713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dirty="0">
                          <a:solidFill>
                            <a:schemeClr val="bg2">
                              <a:lumMod val="50000"/>
                            </a:schemeClr>
                          </a:solidFill>
                          <a:latin typeface="Calibri Light" panose="020F0302020204030204" pitchFamily="34" charset="0"/>
                          <a:cs typeface="Calibri Light" panose="020F0302020204030204" pitchFamily="34" charset="0"/>
                        </a:rPr>
                        <a:t>How much will the ring cost? If it will not be given for free, what would be a sustainable price? Will the funding for the ring take away from oral PrEP?</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extLst>
                  <a:ext uri="{0D108BD9-81ED-4DB2-BD59-A6C34878D82A}">
                    <a16:rowId xmlns:a16="http://schemas.microsoft.com/office/drawing/2014/main" val="3011797353"/>
                  </a:ext>
                </a:extLst>
              </a:tr>
              <a:tr h="47713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dirty="0">
                          <a:solidFill>
                            <a:schemeClr val="bg2">
                              <a:lumMod val="50000"/>
                            </a:schemeClr>
                          </a:solidFill>
                          <a:latin typeface="Calibri Light" panose="020F0302020204030204" pitchFamily="34" charset="0"/>
                          <a:cs typeface="Calibri Light" panose="020F0302020204030204" pitchFamily="34" charset="0"/>
                        </a:rPr>
                        <a:t>How will women be identified to participate in a demonstration study? Would women already using oral PrEP who have tried and stopped using oral PrEP be an appropriate target group? Will the ring result in a decrease in oral PrEP use?  </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2"/>
                  </a:ext>
                </a:extLst>
              </a:tr>
              <a:tr h="47713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rPr>
                        <a:t>What will be seen in terms of method switching between oral PrEP and the ring over time? What reasons will drive method switching? How often will people switch between methods? What is the best way to track method switching? </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extLst>
                  <a:ext uri="{0D108BD9-81ED-4DB2-BD59-A6C34878D82A}">
                    <a16:rowId xmlns:a16="http://schemas.microsoft.com/office/drawing/2014/main" val="728628274"/>
                  </a:ext>
                </a:extLst>
              </a:tr>
              <a:tr h="477135">
                <a:tc>
                  <a:txBody>
                    <a:bodyPr/>
                    <a:lstStyle/>
                    <a:p>
                      <a:pPr marL="0" marR="0" lvl="0" indent="0" algn="l" rtl="0">
                        <a:lnSpc>
                          <a:spcPct val="100000"/>
                        </a:lnSpc>
                        <a:spcBef>
                          <a:spcPts val="0"/>
                        </a:spcBef>
                        <a:spcAft>
                          <a:spcPts val="0"/>
                        </a:spcAft>
                        <a:buClr>
                          <a:srgbClr val="353535"/>
                        </a:buClr>
                        <a:buSzPts val="1100"/>
                        <a:buFont typeface="Calibri"/>
                        <a:buNone/>
                      </a:pPr>
                      <a:r>
                        <a:rPr lang="en-US" sz="1200" b="0" i="0" dirty="0">
                          <a:solidFill>
                            <a:schemeClr val="bg2">
                              <a:lumMod val="50000"/>
                            </a:schemeClr>
                          </a:solidFill>
                          <a:latin typeface="Calibri Light" panose="020F0302020204030204" pitchFamily="34" charset="0"/>
                          <a:cs typeface="Calibri Light" panose="020F0302020204030204" pitchFamily="34" charset="0"/>
                        </a:rPr>
                        <a:t>How safe is the ring to use for pregnant and breastfeeding women?</a:t>
                      </a:r>
                      <a:endParaRPr sz="1200" b="0" i="0" u="none" strike="noStrike" cap="none" dirty="0">
                        <a:solidFill>
                          <a:schemeClr val="bg2">
                            <a:lumMod val="50000"/>
                          </a:schemeClr>
                        </a:solidFill>
                        <a:latin typeface="Calibri Light" panose="020F0302020204030204" pitchFamily="34" charset="0"/>
                        <a:cs typeface="Calibri Light" panose="020F0302020204030204" pitchFamily="34" charset="0"/>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3"/>
                  </a:ext>
                </a:extLst>
              </a:tr>
              <a:tr h="477135">
                <a:tc>
                  <a:txBody>
                    <a:bodyPr/>
                    <a:lstStyle/>
                    <a:p>
                      <a:pPr marL="0" marR="0" lvl="0" indent="0" algn="l" rtl="0">
                        <a:lnSpc>
                          <a:spcPct val="100000"/>
                        </a:lnSpc>
                        <a:spcBef>
                          <a:spcPts val="0"/>
                        </a:spcBef>
                        <a:spcAft>
                          <a:spcPts val="0"/>
                        </a:spcAft>
                        <a:buClr>
                          <a:srgbClr val="000000"/>
                        </a:buClr>
                        <a:buSzPts val="1100"/>
                        <a:buFont typeface="Arial"/>
                        <a:buNone/>
                      </a:pPr>
                      <a:r>
                        <a:rPr lang="en-US" sz="1200" b="0" i="0" dirty="0">
                          <a:solidFill>
                            <a:schemeClr val="bg2">
                              <a:lumMod val="50000"/>
                            </a:schemeClr>
                          </a:solidFill>
                          <a:latin typeface="Calibri Light" panose="020F0302020204030204" pitchFamily="34" charset="0"/>
                          <a:cs typeface="Calibri Light" panose="020F0302020204030204" pitchFamily="34" charset="0"/>
                        </a:rPr>
                        <a:t>What will adherence look like for women aged below 21 years? In trials thus far, adherence in this group to the ring has been shown to be low.</a:t>
                      </a:r>
                      <a:endParaRPr sz="1200" b="0" i="0" u="none" strike="noStrike" cap="none" dirty="0">
                        <a:solidFill>
                          <a:schemeClr val="bg2">
                            <a:lumMod val="50000"/>
                          </a:schemeClr>
                        </a:solidFill>
                        <a:latin typeface="Calibri Light" panose="020F0302020204030204" pitchFamily="34" charset="0"/>
                        <a:cs typeface="Calibri Light" panose="020F0302020204030204" pitchFamily="34" charset="0"/>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4"/>
                  </a:ext>
                </a:extLst>
              </a:tr>
              <a:tr h="477135">
                <a:tc>
                  <a:txBody>
                    <a:bodyPr/>
                    <a:lstStyle/>
                    <a:p>
                      <a:pPr marL="0" marR="0" lvl="0" indent="0" algn="l" rtl="0">
                        <a:lnSpc>
                          <a:spcPct val="100000"/>
                        </a:lnSpc>
                        <a:spcBef>
                          <a:spcPts val="0"/>
                        </a:spcBef>
                        <a:spcAft>
                          <a:spcPts val="0"/>
                        </a:spcAft>
                        <a:buClr>
                          <a:srgbClr val="353535"/>
                        </a:buClr>
                        <a:buSzPts val="1100"/>
                        <a:buFont typeface="Calibri"/>
                        <a:buNone/>
                      </a:pPr>
                      <a:r>
                        <a:rPr lang="en-US" sz="1200" b="0" i="0" dirty="0">
                          <a:solidFill>
                            <a:schemeClr val="bg2">
                              <a:lumMod val="50000"/>
                            </a:schemeClr>
                          </a:solidFill>
                          <a:latin typeface="Calibri Light" panose="020F0302020204030204" pitchFamily="34" charset="0"/>
                          <a:cs typeface="Calibri Light" panose="020F0302020204030204" pitchFamily="34" charset="0"/>
                        </a:rPr>
                        <a:t>What will uptake and use look like in key populations, particularly FSWs?</a:t>
                      </a:r>
                      <a:endParaRPr sz="1200" b="0" i="0" u="none" strike="noStrike" cap="none" dirty="0">
                        <a:solidFill>
                          <a:schemeClr val="bg2">
                            <a:lumMod val="50000"/>
                          </a:schemeClr>
                        </a:solidFill>
                        <a:latin typeface="Calibri Light" panose="020F0302020204030204" pitchFamily="34" charset="0"/>
                        <a:cs typeface="Calibri Light" panose="020F0302020204030204" pitchFamily="34" charset="0"/>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5"/>
                  </a:ext>
                </a:extLst>
              </a:tr>
              <a:tr h="477135">
                <a:tc>
                  <a:txBody>
                    <a:bodyPr/>
                    <a:lstStyle/>
                    <a:p>
                      <a:pPr marL="0" marR="0" lvl="0" indent="0" algn="l" rtl="0">
                        <a:lnSpc>
                          <a:spcPct val="100000"/>
                        </a:lnSpc>
                        <a:spcBef>
                          <a:spcPts val="0"/>
                        </a:spcBef>
                        <a:spcAft>
                          <a:spcPts val="0"/>
                        </a:spcAft>
                        <a:buClr>
                          <a:schemeClr val="dk1"/>
                        </a:buClr>
                        <a:buSzPts val="1100"/>
                        <a:buFont typeface="Arial"/>
                        <a:buNone/>
                      </a:pPr>
                      <a:r>
                        <a:rPr lang="en-US" sz="1200" b="0" i="0" dirty="0">
                          <a:solidFill>
                            <a:schemeClr val="bg2">
                              <a:lumMod val="50000"/>
                            </a:schemeClr>
                          </a:solidFill>
                          <a:latin typeface="Calibri Light" panose="020F0302020204030204" pitchFamily="34" charset="0"/>
                          <a:cs typeface="Calibri Light" panose="020F0302020204030204" pitchFamily="34" charset="0"/>
                        </a:rPr>
                        <a:t>Is it beneficial to use both oral PrEP and the ring? What happens if you use both but aren't consistent with the use of one?</a:t>
                      </a:r>
                      <a:endParaRPr sz="12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extLst>
                  <a:ext uri="{0D108BD9-81ED-4DB2-BD59-A6C34878D82A}">
                    <a16:rowId xmlns:a16="http://schemas.microsoft.com/office/drawing/2014/main" val="10007"/>
                  </a:ext>
                </a:extLst>
              </a:tr>
              <a:tr h="477135">
                <a:tc>
                  <a:txBody>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rPr>
                        <a:t>What kind of support will be required for continued use of the ring? </a:t>
                      </a:r>
                      <a:endParaRPr sz="12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extLst>
                  <a:ext uri="{0D108BD9-81ED-4DB2-BD59-A6C34878D82A}">
                    <a16:rowId xmlns:a16="http://schemas.microsoft.com/office/drawing/2014/main" val="1398350477"/>
                  </a:ext>
                </a:extLst>
              </a:tr>
              <a:tr h="477135">
                <a:tc>
                  <a:txBody>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rPr>
                        <a:t>How will women use the ring during menstruation? What messaging will be effective to support consistent ring use? </a:t>
                      </a:r>
                      <a:endParaRPr sz="12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extLst>
                  <a:ext uri="{0D108BD9-81ED-4DB2-BD59-A6C34878D82A}">
                    <a16:rowId xmlns:a16="http://schemas.microsoft.com/office/drawing/2014/main" val="83227000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2"/>
          <p:cNvSpPr/>
          <p:nvPr/>
        </p:nvSpPr>
        <p:spPr>
          <a:xfrm>
            <a:off x="0" y="0"/>
            <a:ext cx="12192000" cy="5827619"/>
          </a:xfrm>
          <a:prstGeom prst="rect">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42"/>
          <p:cNvSpPr/>
          <p:nvPr/>
        </p:nvSpPr>
        <p:spPr>
          <a:xfrm>
            <a:off x="0" y="6570301"/>
            <a:ext cx="12192000" cy="290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71" name="Google Shape;471;p42"/>
          <p:cNvPicPr preferRelativeResize="0"/>
          <p:nvPr/>
        </p:nvPicPr>
        <p:blipFill rotWithShape="1">
          <a:blip r:embed="rId3">
            <a:alphaModFix/>
          </a:blip>
          <a:srcRect b="31206"/>
          <a:stretch/>
        </p:blipFill>
        <p:spPr>
          <a:xfrm>
            <a:off x="0" y="5827823"/>
            <a:ext cx="6096000" cy="742478"/>
          </a:xfrm>
          <a:prstGeom prst="rect">
            <a:avLst/>
          </a:prstGeom>
          <a:noFill/>
          <a:ln>
            <a:noFill/>
          </a:ln>
        </p:spPr>
      </p:pic>
      <p:pic>
        <p:nvPicPr>
          <p:cNvPr id="472" name="Google Shape;472;p42"/>
          <p:cNvPicPr preferRelativeResize="0"/>
          <p:nvPr/>
        </p:nvPicPr>
        <p:blipFill rotWithShape="1">
          <a:blip r:embed="rId3">
            <a:alphaModFix/>
          </a:blip>
          <a:srcRect b="31206"/>
          <a:stretch/>
        </p:blipFill>
        <p:spPr>
          <a:xfrm>
            <a:off x="6096000" y="5827619"/>
            <a:ext cx="6096000" cy="742478"/>
          </a:xfrm>
          <a:prstGeom prst="rect">
            <a:avLst/>
          </a:prstGeom>
          <a:noFill/>
          <a:ln>
            <a:noFill/>
          </a:ln>
        </p:spPr>
      </p:pic>
      <p:sp>
        <p:nvSpPr>
          <p:cNvPr id="473" name="Google Shape;473;p42"/>
          <p:cNvSpPr txBox="1">
            <a:spLocks noGrp="1"/>
          </p:cNvSpPr>
          <p:nvPr>
            <p:ph type="title"/>
          </p:nvPr>
        </p:nvSpPr>
        <p:spPr>
          <a:xfrm>
            <a:off x="356795" y="869806"/>
            <a:ext cx="10515600" cy="80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000">
                <a:solidFill>
                  <a:srgbClr val="94B0BC"/>
                </a:solidFill>
              </a:rPr>
              <a:t>Context for the dapivirine ring</a:t>
            </a:r>
            <a:endParaRPr sz="3000">
              <a:solidFill>
                <a:srgbClr val="94B0BC"/>
              </a:solidFill>
            </a:endParaRPr>
          </a:p>
        </p:txBody>
      </p:sp>
      <p:sp>
        <p:nvSpPr>
          <p:cNvPr id="474" name="Google Shape;474;p42"/>
          <p:cNvSpPr txBox="1"/>
          <p:nvPr/>
        </p:nvSpPr>
        <p:spPr>
          <a:xfrm>
            <a:off x="356795" y="202316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a:solidFill>
                  <a:srgbClr val="94B0BC"/>
                </a:solidFill>
                <a:latin typeface="Arial"/>
                <a:ea typeface="Arial"/>
                <a:cs typeface="Arial"/>
                <a:sym typeface="Arial"/>
              </a:rPr>
              <a:t>Delivery channels for the dapivirine ring</a:t>
            </a:r>
            <a:endParaRPr/>
          </a:p>
        </p:txBody>
      </p:sp>
      <p:sp>
        <p:nvSpPr>
          <p:cNvPr id="475" name="Google Shape;475;p42"/>
          <p:cNvSpPr txBox="1"/>
          <p:nvPr/>
        </p:nvSpPr>
        <p:spPr>
          <a:xfrm>
            <a:off x="356795" y="315685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a:solidFill>
                  <a:srgbClr val="94B0BC"/>
                </a:solidFill>
                <a:latin typeface="Arial"/>
                <a:ea typeface="Arial"/>
                <a:cs typeface="Arial"/>
                <a:sym typeface="Arial"/>
              </a:rPr>
              <a:t>Dapivirine ring introduction planning</a:t>
            </a:r>
            <a:endParaRPr/>
          </a:p>
        </p:txBody>
      </p:sp>
      <p:sp>
        <p:nvSpPr>
          <p:cNvPr id="476" name="Google Shape;476;p42"/>
          <p:cNvSpPr txBox="1"/>
          <p:nvPr/>
        </p:nvSpPr>
        <p:spPr>
          <a:xfrm>
            <a:off x="356795" y="4300373"/>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a:solidFill>
                  <a:srgbClr val="3F5B66"/>
                </a:solidFill>
                <a:latin typeface="Arial"/>
                <a:ea typeface="Arial"/>
                <a:cs typeface="Arial"/>
                <a:sym typeface="Arial"/>
              </a:rPr>
              <a:t>Sources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5"/>
          <p:cNvSpPr txBox="1">
            <a:spLocks noGrp="1"/>
          </p:cNvSpPr>
          <p:nvPr>
            <p:ph type="title"/>
          </p:nvPr>
        </p:nvSpPr>
        <p:spPr>
          <a:xfrm>
            <a:off x="359993" y="213590"/>
            <a:ext cx="11395800" cy="80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dirty="0"/>
              <a:t>Interview List</a:t>
            </a:r>
            <a:endParaRPr dirty="0"/>
          </a:p>
        </p:txBody>
      </p:sp>
      <p:graphicFrame>
        <p:nvGraphicFramePr>
          <p:cNvPr id="515" name="Google Shape;515;p45"/>
          <p:cNvGraphicFramePr/>
          <p:nvPr>
            <p:extLst>
              <p:ext uri="{D42A27DB-BD31-4B8C-83A1-F6EECF244321}">
                <p14:modId xmlns:p14="http://schemas.microsoft.com/office/powerpoint/2010/main" val="4042406959"/>
              </p:ext>
            </p:extLst>
          </p:nvPr>
        </p:nvGraphicFramePr>
        <p:xfrm>
          <a:off x="457200" y="1263374"/>
          <a:ext cx="10328115" cy="4900151"/>
        </p:xfrm>
        <a:graphic>
          <a:graphicData uri="http://schemas.openxmlformats.org/drawingml/2006/table">
            <a:tbl>
              <a:tblPr>
                <a:noFill/>
                <a:tableStyleId>{BADE8395-0A93-4C94-9F6B-9C01402E6128}</a:tableStyleId>
              </a:tblPr>
              <a:tblGrid>
                <a:gridCol w="10328115">
                  <a:extLst>
                    <a:ext uri="{9D8B030D-6E8A-4147-A177-3AD203B41FA5}">
                      <a16:colId xmlns:a16="http://schemas.microsoft.com/office/drawing/2014/main" val="20000"/>
                    </a:ext>
                  </a:extLst>
                </a:gridCol>
              </a:tblGrid>
              <a:tr h="328051">
                <a:tc>
                  <a:txBody>
                    <a:bodyPr/>
                    <a:lstStyle/>
                    <a:p>
                      <a:pPr marL="0" marR="0" lvl="0" indent="0" algn="l" rtl="0">
                        <a:lnSpc>
                          <a:spcPct val="100000"/>
                        </a:lnSpc>
                        <a:spcBef>
                          <a:spcPts val="0"/>
                        </a:spcBef>
                        <a:spcAft>
                          <a:spcPts val="0"/>
                        </a:spcAft>
                        <a:buClr>
                          <a:srgbClr val="000000"/>
                        </a:buClr>
                        <a:buSzPts val="1300"/>
                        <a:buFont typeface="Arial"/>
                        <a:buNone/>
                      </a:pPr>
                      <a:r>
                        <a:rPr lang="en-US" sz="1400" b="0" i="0" u="none" strike="noStrike" cap="none" dirty="0">
                          <a:solidFill>
                            <a:srgbClr val="353535"/>
                          </a:solidFill>
                          <a:latin typeface="Calibri"/>
                          <a:cs typeface="Calibri"/>
                          <a:sym typeface="Calibri"/>
                        </a:rPr>
                        <a:t>The following organizations were consulted in the development of this analysis: </a:t>
                      </a:r>
                      <a:endParaRPr sz="1400" b="0" i="0" u="none" strike="noStrike" cap="none" dirty="0">
                        <a:solidFill>
                          <a:srgbClr val="353535"/>
                        </a:solidFill>
                        <a:latin typeface="Calibri"/>
                        <a:cs typeface="Calibri"/>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5721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dirty="0">
                          <a:solidFill>
                            <a:schemeClr val="bg2">
                              <a:lumMod val="50000"/>
                            </a:schemeClr>
                          </a:solidFill>
                          <a:latin typeface="Calibri Light" panose="020F0302020204030204" pitchFamily="34" charset="0"/>
                          <a:cs typeface="Calibri Light" panose="020F0302020204030204" pitchFamily="34" charset="0"/>
                        </a:rPr>
                        <a:t>NASCOP</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10">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chemeClr val="bg2">
                              <a:lumMod val="50000"/>
                            </a:schemeClr>
                          </a:solidFill>
                          <a:latin typeface="Calibri Light" panose="020F0302020204030204" pitchFamily="34" charset="0"/>
                          <a:cs typeface="Calibri Light" panose="020F0302020204030204" pitchFamily="34" charset="0"/>
                        </a:rPr>
                        <a:t>National Reproductive and Maternal Health Services Unit (RMHSU)</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9283454"/>
                  </a:ext>
                </a:extLst>
              </a:tr>
              <a:tr h="457210">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chemeClr val="bg2">
                              <a:lumMod val="50000"/>
                            </a:schemeClr>
                          </a:solidFill>
                          <a:latin typeface="Calibri Light" panose="020F0302020204030204" pitchFamily="34" charset="0"/>
                          <a:cs typeface="Calibri Light" panose="020F0302020204030204" pitchFamily="34" charset="0"/>
                        </a:rPr>
                        <a:t>PS Kenya</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1797353"/>
                  </a:ext>
                </a:extLst>
              </a:tr>
              <a:tr h="457210">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chemeClr val="bg2">
                              <a:lumMod val="50000"/>
                            </a:schemeClr>
                          </a:solidFill>
                          <a:latin typeface="Calibri Light" panose="020F0302020204030204" pitchFamily="34" charset="0"/>
                          <a:cs typeface="Calibri Light" panose="020F0302020204030204" pitchFamily="34" charset="0"/>
                        </a:rPr>
                        <a:t>Pharmaceutical Society of Kenya</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10">
                <a:tc>
                  <a:txBody>
                    <a:bodyPr/>
                    <a:lstStyle/>
                    <a:p>
                      <a:pPr marL="0" marR="0" lvl="0" indent="0" algn="l" rtl="0">
                        <a:lnSpc>
                          <a:spcPct val="100000"/>
                        </a:lnSpc>
                        <a:spcBef>
                          <a:spcPts val="0"/>
                        </a:spcBef>
                        <a:spcAft>
                          <a:spcPts val="0"/>
                        </a:spcAft>
                        <a:buClr>
                          <a:srgbClr val="353535"/>
                        </a:buClr>
                        <a:buSzPts val="1100"/>
                        <a:buFont typeface="Calibri"/>
                        <a:buNone/>
                      </a:pPr>
                      <a:r>
                        <a:rPr lang="en-US" sz="1400" b="0" i="0" u="none" strike="noStrike" cap="none" dirty="0">
                          <a:solidFill>
                            <a:schemeClr val="bg2">
                              <a:lumMod val="50000"/>
                            </a:schemeClr>
                          </a:solidFill>
                          <a:latin typeface="Calibri Light" panose="020F0302020204030204" pitchFamily="34" charset="0"/>
                          <a:cs typeface="Calibri Light" panose="020F0302020204030204" pitchFamily="34" charset="0"/>
                        </a:rPr>
                        <a:t>University of Manitoba</a:t>
                      </a:r>
                      <a:endParaRPr sz="1400" b="0" i="0" u="none" strike="noStrike" cap="none" dirty="0">
                        <a:solidFill>
                          <a:schemeClr val="bg2">
                            <a:lumMod val="50000"/>
                          </a:schemeClr>
                        </a:solidFill>
                        <a:latin typeface="Calibri Light" panose="020F0302020204030204" pitchFamily="34" charset="0"/>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10">
                <a:tc>
                  <a:txBody>
                    <a:bodyPr/>
                    <a:lstStyle/>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bg2">
                              <a:lumMod val="50000"/>
                            </a:schemeClr>
                          </a:solidFill>
                          <a:latin typeface="Calibri Light" panose="020F0302020204030204" pitchFamily="34" charset="0"/>
                          <a:cs typeface="Calibri Light" panose="020F0302020204030204" pitchFamily="34" charset="0"/>
                        </a:rPr>
                        <a:t>Jhpiego</a:t>
                      </a:r>
                      <a:endParaRPr sz="1400" b="0" i="0" u="none" strike="noStrike" cap="none" dirty="0">
                        <a:solidFill>
                          <a:schemeClr val="bg2">
                            <a:lumMod val="50000"/>
                          </a:schemeClr>
                        </a:solidFill>
                        <a:latin typeface="Calibri Light" panose="020F0302020204030204" pitchFamily="34" charset="0"/>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210">
                <a:tc>
                  <a:txBody>
                    <a:bodyPr/>
                    <a:lstStyle/>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bg2">
                              <a:lumMod val="50000"/>
                            </a:schemeClr>
                          </a:solidFill>
                          <a:latin typeface="Calibri Light" panose="020F0302020204030204" pitchFamily="34" charset="0"/>
                          <a:cs typeface="Calibri Light" panose="020F0302020204030204" pitchFamily="34" charset="0"/>
                        </a:rPr>
                        <a:t>FHI 360</a:t>
                      </a:r>
                      <a:endParaRPr sz="1400" b="0" i="0" u="none" strike="noStrike" cap="none" dirty="0">
                        <a:solidFill>
                          <a:schemeClr val="bg2">
                            <a:lumMod val="50000"/>
                          </a:schemeClr>
                        </a:solidFill>
                        <a:latin typeface="Calibri Light" panose="020F0302020204030204" pitchFamily="34" charset="0"/>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3098367"/>
                  </a:ext>
                </a:extLst>
              </a:tr>
              <a:tr h="457210">
                <a:tc>
                  <a:txBody>
                    <a:bodyPr/>
                    <a:lstStyle/>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bg2">
                              <a:lumMod val="50000"/>
                            </a:schemeClr>
                          </a:solidFill>
                          <a:latin typeface="Calibri Light" panose="020F0302020204030204" pitchFamily="34" charset="0"/>
                          <a:cs typeface="Calibri Light" panose="020F0302020204030204" pitchFamily="34" charset="0"/>
                        </a:rPr>
                        <a:t>LVCT Health</a:t>
                      </a:r>
                      <a:endParaRPr sz="1400" b="0" i="0" u="none" strike="noStrike" cap="none" dirty="0">
                        <a:solidFill>
                          <a:schemeClr val="bg2">
                            <a:lumMod val="50000"/>
                          </a:schemeClr>
                        </a:solidFill>
                        <a:latin typeface="Calibri Light" panose="020F0302020204030204" pitchFamily="34" charset="0"/>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878518"/>
                  </a:ext>
                </a:extLst>
              </a:tr>
              <a:tr h="457210">
                <a:tc>
                  <a:txBody>
                    <a:bodyPr/>
                    <a:lstStyle/>
                    <a:p>
                      <a:pPr marL="0" marR="0" lvl="0" indent="0" algn="l" rtl="0">
                        <a:lnSpc>
                          <a:spcPct val="100000"/>
                        </a:lnSpc>
                        <a:spcBef>
                          <a:spcPts val="0"/>
                        </a:spcBef>
                        <a:spcAft>
                          <a:spcPts val="0"/>
                        </a:spcAft>
                        <a:buClr>
                          <a:srgbClr val="353535"/>
                        </a:buClr>
                        <a:buSzPts val="1100"/>
                        <a:buFont typeface="Calibri"/>
                        <a:buNone/>
                      </a:pPr>
                      <a:r>
                        <a:rPr lang="en-US" sz="1400" b="0" i="0" u="none" strike="noStrike" cap="none" dirty="0">
                          <a:solidFill>
                            <a:schemeClr val="bg2">
                              <a:lumMod val="50000"/>
                            </a:schemeClr>
                          </a:solidFill>
                          <a:latin typeface="Calibri Light" panose="020F0302020204030204" pitchFamily="34" charset="0"/>
                          <a:cs typeface="Calibri Light" panose="020F0302020204030204" pitchFamily="34" charset="0"/>
                        </a:rPr>
                        <a:t>Living Goods</a:t>
                      </a:r>
                      <a:endParaRPr sz="1400" b="0" i="0" u="none" strike="noStrike" cap="none" dirty="0">
                        <a:solidFill>
                          <a:schemeClr val="bg2">
                            <a:lumMod val="50000"/>
                          </a:schemeClr>
                        </a:solidFill>
                        <a:latin typeface="Calibri Light" panose="020F0302020204030204" pitchFamily="34" charset="0"/>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10">
                <a:tc>
                  <a:txBody>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dirty="0" err="1">
                          <a:solidFill>
                            <a:schemeClr val="bg2">
                              <a:lumMod val="50000"/>
                            </a:schemeClr>
                          </a:solidFill>
                          <a:latin typeface="Calibri Light" panose="020F0302020204030204" pitchFamily="34" charset="0"/>
                          <a:ea typeface="Calibri"/>
                          <a:cs typeface="Calibri Light" panose="020F0302020204030204" pitchFamily="34" charset="0"/>
                          <a:sym typeface="Calibri"/>
                        </a:rPr>
                        <a:t>Waci</a:t>
                      </a:r>
                      <a:r>
                        <a:rPr lang="en-US" sz="14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rPr>
                        <a:t> Health</a:t>
                      </a:r>
                      <a:endParaRPr sz="14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02941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5"/>
          <p:cNvSpPr txBox="1">
            <a:spLocks noGrp="1"/>
          </p:cNvSpPr>
          <p:nvPr>
            <p:ph type="title"/>
          </p:nvPr>
        </p:nvSpPr>
        <p:spPr>
          <a:xfrm>
            <a:off x="335279" y="213590"/>
            <a:ext cx="11395800" cy="80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dirty="0"/>
              <a:t>Select desk review sources </a:t>
            </a:r>
            <a:endParaRPr dirty="0"/>
          </a:p>
        </p:txBody>
      </p:sp>
      <p:graphicFrame>
        <p:nvGraphicFramePr>
          <p:cNvPr id="515" name="Google Shape;515;p45"/>
          <p:cNvGraphicFramePr/>
          <p:nvPr>
            <p:extLst>
              <p:ext uri="{D42A27DB-BD31-4B8C-83A1-F6EECF244321}">
                <p14:modId xmlns:p14="http://schemas.microsoft.com/office/powerpoint/2010/main" val="2908325463"/>
              </p:ext>
            </p:extLst>
          </p:nvPr>
        </p:nvGraphicFramePr>
        <p:xfrm>
          <a:off x="446977" y="1213948"/>
          <a:ext cx="11284102" cy="5138212"/>
        </p:xfrm>
        <a:graphic>
          <a:graphicData uri="http://schemas.openxmlformats.org/drawingml/2006/table">
            <a:tbl>
              <a:tblPr>
                <a:noFill/>
                <a:tableStyleId>{BADE8395-0A93-4C94-9F6B-9C01402E6128}</a:tableStyleId>
              </a:tblPr>
              <a:tblGrid>
                <a:gridCol w="11284102">
                  <a:extLst>
                    <a:ext uri="{9D8B030D-6E8A-4147-A177-3AD203B41FA5}">
                      <a16:colId xmlns:a16="http://schemas.microsoft.com/office/drawing/2014/main" val="20000"/>
                    </a:ext>
                  </a:extLst>
                </a:gridCol>
              </a:tblGrid>
              <a:tr h="297987">
                <a:tc>
                  <a:txBody>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a:solidFill>
                            <a:srgbClr val="353535"/>
                          </a:solidFill>
                          <a:latin typeface="Calibri"/>
                          <a:cs typeface="Calibri"/>
                          <a:sym typeface="Calibri"/>
                        </a:rPr>
                        <a:t>Sources</a:t>
                      </a:r>
                      <a:endParaRPr sz="1300" b="0" i="0" u="none" strike="noStrike" cap="none" dirty="0">
                        <a:solidFill>
                          <a:srgbClr val="353535"/>
                        </a:solidFill>
                        <a:latin typeface="Calibri"/>
                        <a:cs typeface="Calibri"/>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sym typeface="Arial"/>
                        </a:rPr>
                        <a:t>PrEP Roll Out in a National Public Sector Program: The Kenyan Case Study, </a:t>
                      </a:r>
                      <a:r>
                        <a:rPr lang="en-US" sz="1200" b="0" i="0" u="none" strike="noStrike" cap="none" dirty="0" err="1">
                          <a:solidFill>
                            <a:schemeClr val="bg2">
                              <a:lumMod val="50000"/>
                            </a:schemeClr>
                          </a:solidFill>
                          <a:latin typeface="Calibri Light" panose="020F0302020204030204" pitchFamily="34" charset="0"/>
                          <a:cs typeface="Calibri Light" panose="020F0302020204030204" pitchFamily="34" charset="0"/>
                          <a:sym typeface="Arial"/>
                        </a:rPr>
                        <a:t>Masyuko</a:t>
                      </a:r>
                      <a:r>
                        <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sym typeface="Arial"/>
                        </a:rPr>
                        <a:t> et al, November 2018</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12700" cap="flat" cmpd="sng" algn="ctr">
                      <a:noFill/>
                      <a:prstDash val="solid"/>
                      <a:round/>
                      <a:headEnd type="none" w="sm" len="sm"/>
                      <a:tailEnd type="none" w="sm" len="sm"/>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sym typeface="Arial"/>
                        </a:rPr>
                        <a:t>Kenya AIDS Strategic Framework II: Sustain Gains, Bridge Gaps, and Accelerate Progress, Kenya Ministry of Health, 2020</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9283454"/>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sym typeface="Arial"/>
                        </a:rPr>
                        <a:t>Framework for the Implementation of Pre-Exposure Prophylaxis of HIV in Kenya, NASCOP Kenya, 2017</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1797353"/>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sym typeface="Arial"/>
                        </a:rPr>
                        <a:t>Kenya HIV Prevention Revolution Road Map, NACC Kenya, June 2014</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968492"/>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sym typeface="Arial"/>
                        </a:rPr>
                        <a:t>Kenya Oral PrEP Timeline, NASCOP, 2017</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sym typeface="Arial"/>
                        </a:rPr>
                        <a:t>The Time for PrEP is Now: The Journey to Scaling Up Oral Pre-Exposure Prophylaxis in Kenya, </a:t>
                      </a:r>
                      <a:r>
                        <a:rPr lang="en-US" sz="1200" b="0" i="0" u="none" strike="noStrike" cap="none" dirty="0" err="1">
                          <a:solidFill>
                            <a:schemeClr val="bg2">
                              <a:lumMod val="50000"/>
                            </a:schemeClr>
                          </a:solidFill>
                          <a:latin typeface="Calibri Light" panose="020F0302020204030204" pitchFamily="34" charset="0"/>
                          <a:cs typeface="Calibri Light" panose="020F0302020204030204" pitchFamily="34" charset="0"/>
                          <a:sym typeface="Arial"/>
                        </a:rPr>
                        <a:t>Jilinde</a:t>
                      </a:r>
                      <a:r>
                        <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sym typeface="Arial"/>
                        </a:rPr>
                        <a:t> Project, June 2017</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0890645"/>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sym typeface="Arial"/>
                        </a:rPr>
                        <a:t>Sources of Family Planning – Kenya, SHOPS Plus Project, November 2018</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rPr>
                        <a:t>Key Role of Drug Shops and Pharmacies for Family Planning in Urban Kenya and Nigeria, </a:t>
                      </a:r>
                      <a:r>
                        <a:rPr lang="en-US" sz="1200" b="0" i="0" u="none" strike="noStrike" cap="none" dirty="0" err="1">
                          <a:solidFill>
                            <a:schemeClr val="bg2">
                              <a:lumMod val="50000"/>
                            </a:schemeClr>
                          </a:solidFill>
                          <a:latin typeface="Calibri Light" panose="020F0302020204030204" pitchFamily="34" charset="0"/>
                          <a:ea typeface="Calibri"/>
                          <a:cs typeface="Calibri Light" panose="020F0302020204030204" pitchFamily="34" charset="0"/>
                          <a:sym typeface="Calibri"/>
                        </a:rPr>
                        <a:t>Corroon</a:t>
                      </a:r>
                      <a:r>
                        <a:rPr lang="en-US" sz="12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rPr>
                        <a:t>, et al., 2016. </a:t>
                      </a:r>
                      <a:endPar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sym typeface="Arial"/>
                        </a:rPr>
                        <a:t>Kenya Demographic and Health Survey, 2014</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3098367"/>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sym typeface="Arial"/>
                        </a:rPr>
                        <a:t>Kenya Private Health Sector Assessment, World Bank, 2010</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878518"/>
                  </a:ext>
                </a:extLst>
              </a:tr>
              <a:tr h="372325">
                <a:tc>
                  <a:txBody>
                    <a:bodyPr/>
                    <a:lstStyle/>
                    <a:p>
                      <a:pPr marL="0" marR="0" lvl="0" indent="0" algn="l" rtl="0">
                        <a:lnSpc>
                          <a:spcPct val="100000"/>
                        </a:lnSpc>
                        <a:spcBef>
                          <a:spcPts val="0"/>
                        </a:spcBef>
                        <a:spcAft>
                          <a:spcPts val="0"/>
                        </a:spcAft>
                        <a:buClr>
                          <a:srgbClr val="353535"/>
                        </a:buClr>
                        <a:buSzPts val="1100"/>
                        <a:buFont typeface="Calibri"/>
                        <a:buNone/>
                      </a:pPr>
                      <a:r>
                        <a:rPr lang="en-US" sz="1200" b="0" i="0" u="none" strike="noStrike" cap="none" dirty="0">
                          <a:solidFill>
                            <a:schemeClr val="bg2">
                              <a:lumMod val="50000"/>
                            </a:schemeClr>
                          </a:solidFill>
                          <a:latin typeface="Calibri Light" panose="020F0302020204030204" pitchFamily="34" charset="0"/>
                          <a:cs typeface="Calibri Light" panose="020F0302020204030204" pitchFamily="34" charset="0"/>
                        </a:rPr>
                        <a:t>Strengthening the integration of family planning and HIV services at the community level in Kenya, The Evidence Project, March 2020</a:t>
                      </a:r>
                      <a:endParaRPr sz="1200" b="0" i="0" u="none" strike="noStrike" cap="none" dirty="0">
                        <a:solidFill>
                          <a:schemeClr val="bg2">
                            <a:lumMod val="50000"/>
                          </a:schemeClr>
                        </a:solidFill>
                        <a:latin typeface="Calibri Light" panose="020F0302020204030204" pitchFamily="34" charset="0"/>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2325">
                <a:tc>
                  <a:txBody>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rPr>
                        <a:t>Applying Lessons from Family Planning to HIV Prevention Product Introduction, HIV Prevention Market Manager Project, October 2018</a:t>
                      </a:r>
                      <a:endParaRPr sz="12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endParaRP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2325">
                <a:tc>
                  <a:txBody>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rPr>
                        <a:t>Integration of HIV Prevention and Sexual Reproductive Health Services in Kenya, HIV Prevention Market Manager Project, February 2020</a:t>
                      </a:r>
                      <a:endParaRPr sz="1200" b="0" i="0" u="none" strike="noStrike" cap="none" dirty="0">
                        <a:solidFill>
                          <a:schemeClr val="bg2">
                            <a:lumMod val="50000"/>
                          </a:schemeClr>
                        </a:solidFill>
                        <a:latin typeface="Calibri Light" panose="020F0302020204030204" pitchFamily="34" charset="0"/>
                        <a:ea typeface="Calibri"/>
                        <a:cs typeface="Calibri Light" panose="020F0302020204030204" pitchFamily="34" charset="0"/>
                        <a:sym typeface="Calibri"/>
                      </a:endParaRP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21286814"/>
                  </a:ext>
                </a:extLst>
              </a:tr>
            </a:tbl>
          </a:graphicData>
        </a:graphic>
      </p:graphicFrame>
    </p:spTree>
    <p:extLst>
      <p:ext uri="{BB962C8B-B14F-4D97-AF65-F5344CB8AC3E}">
        <p14:creationId xmlns:p14="http://schemas.microsoft.com/office/powerpoint/2010/main" val="1539650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5202655" y="331404"/>
            <a:ext cx="4890964" cy="60002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r>
              <a:rPr lang="en-US">
                <a:solidFill>
                  <a:srgbClr val="01526C"/>
                </a:solidFill>
              </a:rPr>
              <a:t>Thank You!</a:t>
            </a:r>
          </a:p>
        </p:txBody>
      </p:sp>
      <p:sp>
        <p:nvSpPr>
          <p:cNvPr id="8" name="Content Placeholder 2">
            <a:extLst>
              <a:ext uri="{FF2B5EF4-FFF2-40B4-BE49-F238E27FC236}">
                <a16:creationId xmlns:a16="http://schemas.microsoft.com/office/drawing/2014/main" id="{9257715D-6014-442C-9967-81675367AEAC}"/>
              </a:ext>
            </a:extLst>
          </p:cNvPr>
          <p:cNvSpPr>
            <a:spLocks noGrp="1"/>
          </p:cNvSpPr>
          <p:nvPr>
            <p:ph idx="1"/>
          </p:nvPr>
        </p:nvSpPr>
        <p:spPr>
          <a:xfrm>
            <a:off x="5202654" y="1081559"/>
            <a:ext cx="6095999" cy="3537427"/>
          </a:xfrm>
          <a:prstGeom prst="rect">
            <a:avLst/>
          </a:prstGeom>
        </p:spPr>
        <p:txBody>
          <a:bodyPr vert="horz" lIns="91440" tIns="45720" rIns="91440" bIns="45720" rtlCol="0" anchor="t">
            <a:noAutofit/>
          </a:bodyPr>
          <a:lstStyle>
            <a:lvl1pPr marL="346075" indent="-346075">
              <a:lnSpc>
                <a:spcPct val="95000"/>
              </a:lnSpc>
              <a:spcBef>
                <a:spcPts val="1800"/>
              </a:spcBef>
              <a:buClr>
                <a:srgbClr val="E73439"/>
              </a:buClr>
              <a:defRPr b="0" i="0">
                <a:solidFill>
                  <a:schemeClr val="tx1"/>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marL="0" indent="0">
              <a:buClr>
                <a:srgbClr val="F4711F"/>
              </a:buClr>
              <a:buNone/>
            </a:pPr>
            <a:r>
              <a:rPr lang="en-US" sz="2200" b="1" dirty="0">
                <a:solidFill>
                  <a:srgbClr val="557A89"/>
                </a:solidFill>
                <a:latin typeface="Arial"/>
                <a:cs typeface="Arial"/>
              </a:rPr>
              <a:t>For more information, please visit: </a:t>
            </a:r>
            <a:endParaRPr lang="en-US" sz="2200" b="1" dirty="0">
              <a:solidFill>
                <a:srgbClr val="557A89"/>
              </a:solidFill>
            </a:endParaRPr>
          </a:p>
          <a:p>
            <a:pPr>
              <a:buClr>
                <a:srgbClr val="F4711F"/>
              </a:buClr>
            </a:pPr>
            <a:r>
              <a:rPr lang="en-US" sz="1200" dirty="0">
                <a:solidFill>
                  <a:srgbClr val="557A89"/>
                </a:solidFill>
                <a:latin typeface="Arial"/>
                <a:cs typeface="Arial"/>
                <a:hlinkClick r:id="rId2">
                  <a:extLst>
                    <a:ext uri="{A12FA001-AC4F-418D-AE19-62706E023703}">
                      <ahyp:hlinkClr xmlns:ahyp="http://schemas.microsoft.com/office/drawing/2018/hyperlinkcolor" val="tx"/>
                    </a:ext>
                  </a:extLst>
                </a:hlinkClick>
              </a:rPr>
              <a:t>https://www.ipmglobal.org/our-work/our-products/dapivirine-ring</a:t>
            </a:r>
            <a:endParaRPr lang="en-US" sz="1200" dirty="0">
              <a:solidFill>
                <a:srgbClr val="557A89"/>
              </a:solidFill>
              <a:latin typeface="Arial"/>
              <a:cs typeface="Arial"/>
            </a:endParaRPr>
          </a:p>
          <a:p>
            <a:pPr>
              <a:buClr>
                <a:srgbClr val="F4711F"/>
              </a:buClr>
            </a:pPr>
            <a:r>
              <a:rPr lang="en-US" sz="1200" dirty="0">
                <a:solidFill>
                  <a:srgbClr val="557A89"/>
                </a:solidFill>
                <a:latin typeface="Arial"/>
                <a:cs typeface="Arial"/>
                <a:hlinkClick r:id="rId3">
                  <a:extLst>
                    <a:ext uri="{A12FA001-AC4F-418D-AE19-62706E023703}">
                      <ahyp:hlinkClr xmlns:ahyp="http://schemas.microsoft.com/office/drawing/2018/hyperlinkcolor" val="tx"/>
                    </a:ext>
                  </a:extLst>
                </a:hlinkClick>
              </a:rPr>
              <a:t>https://www.prepwatch.org/about-prep/dapivirine-ring/</a:t>
            </a:r>
            <a:br>
              <a:rPr lang="en-US" sz="1200" dirty="0">
                <a:solidFill>
                  <a:srgbClr val="557A89"/>
                </a:solidFill>
                <a:latin typeface="Arial"/>
                <a:cs typeface="Arial"/>
              </a:rPr>
            </a:br>
            <a:endParaRPr lang="en-US" sz="1200" dirty="0">
              <a:solidFill>
                <a:srgbClr val="557A89"/>
              </a:solidFill>
              <a:latin typeface="Arial"/>
              <a:cs typeface="Arial"/>
            </a:endParaRPr>
          </a:p>
          <a:p>
            <a:pPr marL="0" indent="0">
              <a:buClr>
                <a:srgbClr val="F4711F"/>
              </a:buClr>
              <a:buNone/>
            </a:pPr>
            <a:r>
              <a:rPr lang="en-US" sz="1000" i="1" dirty="0">
                <a:solidFill>
                  <a:srgbClr val="AAC1CA"/>
                </a:solidFill>
                <a:latin typeface="Arial"/>
                <a:cs typeface="Arial"/>
              </a:rPr>
              <a:t>PROMISE is made possible by the generous support of the American people through the U.S. Agency for International Development (USAID) and the U.S. President's Emergency Plan for AIDS Relief (PEPFAR) through the terms of cooperative agreement AID-OAA-A-15-00045. The contents are the responsibility of Envision FP and do not necessarily reflect the views of USAID, PEPFAR, or the U.S. Government.</a:t>
            </a:r>
            <a:br>
              <a:rPr lang="en-US" sz="1000" i="1" dirty="0"/>
            </a:br>
            <a:br>
              <a:rPr lang="en-US" sz="2200" b="1" dirty="0"/>
            </a:br>
            <a:r>
              <a:rPr lang="en-US" sz="2200" b="1" dirty="0">
                <a:solidFill>
                  <a:srgbClr val="557A89"/>
                </a:solidFill>
                <a:latin typeface="Arial"/>
                <a:cs typeface="Arial"/>
              </a:rPr>
              <a:t>PROMISE Implementing Partners</a:t>
            </a:r>
          </a:p>
        </p:txBody>
      </p:sp>
      <p:sp>
        <p:nvSpPr>
          <p:cNvPr id="10" name="Rectangle 9">
            <a:extLst>
              <a:ext uri="{FF2B5EF4-FFF2-40B4-BE49-F238E27FC236}">
                <a16:creationId xmlns:a16="http://schemas.microsoft.com/office/drawing/2014/main" id="{D98E1C10-B07F-4DDA-9808-DED4C496D0F7}"/>
              </a:ext>
            </a:extLst>
          </p:cNvPr>
          <p:cNvSpPr/>
          <p:nvPr/>
        </p:nvSpPr>
        <p:spPr>
          <a:xfrm>
            <a:off x="0" y="6651784"/>
            <a:ext cx="12192000" cy="206217"/>
          </a:xfrm>
          <a:prstGeom prst="rect">
            <a:avLst/>
          </a:prstGeom>
          <a:solidFill>
            <a:srgbClr val="01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black"/>
              </a:solidFill>
              <a:latin typeface="Calibri" panose="020F0502020204030204"/>
            </a:endParaRPr>
          </a:p>
        </p:txBody>
      </p:sp>
      <p:pic>
        <p:nvPicPr>
          <p:cNvPr id="1028" name="Picture 4" descr="Full screen preview">
            <a:extLst>
              <a:ext uri="{FF2B5EF4-FFF2-40B4-BE49-F238E27FC236}">
                <a16:creationId xmlns:a16="http://schemas.microsoft.com/office/drawing/2014/main" id="{0AFBA298-57E7-4704-9A82-F07349BD51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54" t="22089" r="1592"/>
          <a:stretch/>
        </p:blipFill>
        <p:spPr bwMode="auto">
          <a:xfrm>
            <a:off x="0" y="0"/>
            <a:ext cx="4543865" cy="60832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C3A13E4-6770-47A2-B6DB-CC6D78228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307" y="4217008"/>
            <a:ext cx="102709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385E62-7052-4526-9F48-063E64100E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592" t="26365" r="15742" b="25259"/>
          <a:stretch/>
        </p:blipFill>
        <p:spPr bwMode="auto">
          <a:xfrm>
            <a:off x="9135636" y="4164546"/>
            <a:ext cx="1014761"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DF27F9A-228C-4A53-9C72-282FB7CF1A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44" t="2689" r="4564" b="2689"/>
          <a:stretch/>
        </p:blipFill>
        <p:spPr bwMode="auto">
          <a:xfrm>
            <a:off x="7873822" y="4217008"/>
            <a:ext cx="67939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9A1B5DE-88A8-4283-904C-A08513EFC4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5384" y="5014130"/>
            <a:ext cx="100513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13C530F-05A5-4CAB-BF05-952ED3F75F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1580" y="5003802"/>
            <a:ext cx="114449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olumbia university logo">
            <a:extLst>
              <a:ext uri="{FF2B5EF4-FFF2-40B4-BE49-F238E27FC236}">
                <a16:creationId xmlns:a16="http://schemas.microsoft.com/office/drawing/2014/main" id="{DA868DF5-67E5-45FD-9340-1CE758D5604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584" t="1825" r="19072" b="5648"/>
          <a:stretch/>
        </p:blipFill>
        <p:spPr bwMode="auto">
          <a:xfrm>
            <a:off x="9967133" y="5002090"/>
            <a:ext cx="65165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F93BBC5-0D79-4BB4-B1D2-204C51FF5DF6}"/>
              </a:ext>
            </a:extLst>
          </p:cNvPr>
          <p:cNvPicPr/>
          <p:nvPr/>
        </p:nvPicPr>
        <p:blipFill rotWithShape="1">
          <a:blip r:embed="rId11">
            <a:extLst>
              <a:ext uri="{28A0092B-C50C-407E-A947-70E740481C1C}">
                <a14:useLocalDpi xmlns:a14="http://schemas.microsoft.com/office/drawing/2010/main" val="0"/>
              </a:ext>
            </a:extLst>
          </a:blip>
          <a:srcRect b="31206"/>
          <a:stretch/>
        </p:blipFill>
        <p:spPr bwMode="auto">
          <a:xfrm rot="10800000">
            <a:off x="0" y="5915006"/>
            <a:ext cx="6096000" cy="742478"/>
          </a:xfrm>
          <a:prstGeom prst="rect">
            <a:avLst/>
          </a:prstGeom>
          <a:noFill/>
          <a:ln>
            <a:noFill/>
          </a:ln>
        </p:spPr>
      </p:pic>
      <p:pic>
        <p:nvPicPr>
          <p:cNvPr id="20" name="Picture 19">
            <a:extLst>
              <a:ext uri="{FF2B5EF4-FFF2-40B4-BE49-F238E27FC236}">
                <a16:creationId xmlns:a16="http://schemas.microsoft.com/office/drawing/2014/main" id="{5C1328DD-DD74-4B45-8197-843F54B14485}"/>
              </a:ext>
            </a:extLst>
          </p:cNvPr>
          <p:cNvPicPr/>
          <p:nvPr/>
        </p:nvPicPr>
        <p:blipFill rotWithShape="1">
          <a:blip r:embed="rId11">
            <a:extLst>
              <a:ext uri="{28A0092B-C50C-407E-A947-70E740481C1C}">
                <a14:useLocalDpi xmlns:a14="http://schemas.microsoft.com/office/drawing/2010/main" val="0"/>
              </a:ext>
            </a:extLst>
          </a:blip>
          <a:srcRect b="31206"/>
          <a:stretch/>
        </p:blipFill>
        <p:spPr bwMode="auto">
          <a:xfrm rot="10800000">
            <a:off x="6096000" y="5912075"/>
            <a:ext cx="6096000" cy="742478"/>
          </a:xfrm>
          <a:prstGeom prst="rect">
            <a:avLst/>
          </a:prstGeom>
          <a:noFill/>
          <a:ln>
            <a:noFill/>
          </a:ln>
        </p:spPr>
      </p:pic>
      <p:pic>
        <p:nvPicPr>
          <p:cNvPr id="2" name="Picture 2" descr="A picture containing photo, black, room, red&#10;&#10;Description generated with very high confidence">
            <a:extLst>
              <a:ext uri="{FF2B5EF4-FFF2-40B4-BE49-F238E27FC236}">
                <a16:creationId xmlns:a16="http://schemas.microsoft.com/office/drawing/2014/main" id="{6FF0FB16-4BB1-4F82-9519-837D847AC573}"/>
              </a:ext>
            </a:extLst>
          </p:cNvPr>
          <p:cNvPicPr>
            <a:picLocks noChangeAspect="1"/>
          </p:cNvPicPr>
          <p:nvPr/>
        </p:nvPicPr>
        <p:blipFill>
          <a:blip r:embed="rId12"/>
          <a:stretch>
            <a:fillRect/>
          </a:stretch>
        </p:blipFill>
        <p:spPr>
          <a:xfrm>
            <a:off x="5637678" y="4986907"/>
            <a:ext cx="916643" cy="502025"/>
          </a:xfrm>
          <a:prstGeom prst="rect">
            <a:avLst/>
          </a:prstGeom>
        </p:spPr>
      </p:pic>
    </p:spTree>
    <p:extLst>
      <p:ext uri="{BB962C8B-B14F-4D97-AF65-F5344CB8AC3E}">
        <p14:creationId xmlns:p14="http://schemas.microsoft.com/office/powerpoint/2010/main" val="68738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CEE6-74C6-0343-B828-6F715D2B48C6}"/>
              </a:ext>
            </a:extLst>
          </p:cNvPr>
          <p:cNvSpPr>
            <a:spLocks noGrp="1"/>
          </p:cNvSpPr>
          <p:nvPr>
            <p:ph type="title"/>
          </p:nvPr>
        </p:nvSpPr>
        <p:spPr>
          <a:xfrm>
            <a:off x="359734" y="210053"/>
            <a:ext cx="10515600" cy="800039"/>
          </a:xfrm>
        </p:spPr>
        <p:txBody>
          <a:bodyPr/>
          <a:lstStyle/>
          <a:p>
            <a:r>
              <a:rPr lang="en-US" dirty="0"/>
              <a:t>Key findings</a:t>
            </a:r>
          </a:p>
        </p:txBody>
      </p:sp>
      <p:sp>
        <p:nvSpPr>
          <p:cNvPr id="3" name="Google Shape;436;p38">
            <a:extLst>
              <a:ext uri="{FF2B5EF4-FFF2-40B4-BE49-F238E27FC236}">
                <a16:creationId xmlns:a16="http://schemas.microsoft.com/office/drawing/2014/main" id="{879449B5-FC32-F945-BEE5-5FAD4D75574A}"/>
              </a:ext>
            </a:extLst>
          </p:cNvPr>
          <p:cNvSpPr/>
          <p:nvPr/>
        </p:nvSpPr>
        <p:spPr>
          <a:xfrm>
            <a:off x="725671" y="1200258"/>
            <a:ext cx="10740657" cy="4676435"/>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463550" indent="-339725">
              <a:lnSpc>
                <a:spcPct val="115000"/>
              </a:lnSpc>
              <a:spcAft>
                <a:spcPts val="500"/>
              </a:spcAft>
              <a:buClr>
                <a:schemeClr val="accent4">
                  <a:lumMod val="60000"/>
                  <a:lumOff val="40000"/>
                </a:schemeClr>
              </a:buClr>
              <a:buFont typeface="Wingdings" pitchFamily="2" charset="2"/>
              <a:buChar char="Ø"/>
            </a:pPr>
            <a:r>
              <a:rPr lang="en-US" dirty="0">
                <a:latin typeface="Calibri" panose="020F0502020204030204" pitchFamily="34" charset="0"/>
                <a:cs typeface="Calibri" panose="020F0502020204030204" pitchFamily="34" charset="0"/>
              </a:rPr>
              <a:t>As a woman-controlled and long-acting HIV prevention option, </a:t>
            </a:r>
            <a:r>
              <a:rPr lang="en-US" b="1" dirty="0">
                <a:solidFill>
                  <a:schemeClr val="accent4">
                    <a:lumMod val="60000"/>
                    <a:lumOff val="40000"/>
                  </a:schemeClr>
                </a:solidFill>
                <a:latin typeface="Calibri" panose="020F0502020204030204" pitchFamily="34" charset="0"/>
                <a:cs typeface="Calibri" panose="020F0502020204030204" pitchFamily="34" charset="0"/>
              </a:rPr>
              <a:t>key stakeholders </a:t>
            </a:r>
            <a:r>
              <a:rPr lang="en-US" dirty="0">
                <a:latin typeface="Calibri" panose="020F0502020204030204" pitchFamily="34" charset="0"/>
                <a:cs typeface="Calibri" panose="020F0502020204030204" pitchFamily="34" charset="0"/>
              </a:rPr>
              <a:t>interviewed for this analysis recognize that the dapivirine ring (the ring) can be an important complement to other HIV prevention methods in Kenya.</a:t>
            </a:r>
          </a:p>
          <a:p>
            <a:pPr marL="123825">
              <a:lnSpc>
                <a:spcPct val="115000"/>
              </a:lnSpc>
              <a:spcAft>
                <a:spcPts val="500"/>
              </a:spcAft>
              <a:buClr>
                <a:schemeClr val="accent4">
                  <a:lumMod val="60000"/>
                  <a:lumOff val="40000"/>
                </a:schemeClr>
              </a:buClr>
            </a:pPr>
            <a:endParaRPr lang="en-US" dirty="0">
              <a:latin typeface="Calibri" panose="020F0502020204030204" pitchFamily="34" charset="0"/>
              <a:cs typeface="Calibri" panose="020F0502020204030204" pitchFamily="34" charset="0"/>
            </a:endParaRPr>
          </a:p>
          <a:p>
            <a:pPr marL="463550" indent="-339725">
              <a:lnSpc>
                <a:spcPct val="115000"/>
              </a:lnSpc>
              <a:spcAft>
                <a:spcPts val="500"/>
              </a:spcAft>
              <a:buClr>
                <a:schemeClr val="accent4">
                  <a:lumMod val="60000"/>
                  <a:lumOff val="40000"/>
                </a:schemeClr>
              </a:buClr>
              <a:buFont typeface="Wingdings" pitchFamily="2" charset="2"/>
              <a:buChar char="Ø"/>
            </a:pPr>
            <a:r>
              <a:rPr lang="en-US" dirty="0">
                <a:latin typeface="Calibri" panose="020F0502020204030204" pitchFamily="34" charset="0"/>
                <a:cs typeface="Calibri" panose="020F0502020204030204" pitchFamily="34" charset="0"/>
              </a:rPr>
              <a:t>Kenya has had a </a:t>
            </a:r>
            <a:r>
              <a:rPr lang="en-US" b="1" dirty="0">
                <a:solidFill>
                  <a:schemeClr val="accent4">
                    <a:lumMod val="60000"/>
                    <a:lumOff val="40000"/>
                  </a:schemeClr>
                </a:solidFill>
                <a:latin typeface="Calibri" panose="020F0502020204030204" pitchFamily="34" charset="0"/>
                <a:cs typeface="Calibri" panose="020F0502020204030204" pitchFamily="34" charset="0"/>
              </a:rPr>
              <a:t>national rollout of oral PrEP and HIV self-testing </a:t>
            </a:r>
            <a:r>
              <a:rPr lang="en-US" dirty="0">
                <a:latin typeface="Calibri" panose="020F0502020204030204" pitchFamily="34" charset="0"/>
                <a:cs typeface="Calibri" panose="020F0502020204030204" pitchFamily="34" charset="0"/>
              </a:rPr>
              <a:t>(HIVST), both of which have established systems and yielded lessons for policy development, planning, supply chain, provider training, demand creation, and monitoring that can be leveraged for introduction of the ring. </a:t>
            </a:r>
          </a:p>
          <a:p>
            <a:pPr marL="463550" indent="-339725">
              <a:lnSpc>
                <a:spcPct val="115000"/>
              </a:lnSpc>
              <a:spcAft>
                <a:spcPts val="500"/>
              </a:spcAft>
              <a:buClr>
                <a:schemeClr val="accent4">
                  <a:lumMod val="60000"/>
                  <a:lumOff val="40000"/>
                </a:schemeClr>
              </a:buClr>
              <a:buFont typeface="Wingdings" pitchFamily="2" charset="2"/>
              <a:buChar char="Ø"/>
            </a:pPr>
            <a:endParaRPr lang="en-US" dirty="0">
              <a:latin typeface="Calibri" panose="020F0502020204030204" pitchFamily="34" charset="0"/>
              <a:cs typeface="Calibri" panose="020F0502020204030204" pitchFamily="34" charset="0"/>
            </a:endParaRPr>
          </a:p>
          <a:p>
            <a:pPr marL="463550" indent="-339725">
              <a:lnSpc>
                <a:spcPct val="115000"/>
              </a:lnSpc>
              <a:spcAft>
                <a:spcPts val="500"/>
              </a:spcAft>
              <a:buClr>
                <a:schemeClr val="accent4">
                  <a:lumMod val="60000"/>
                  <a:lumOff val="40000"/>
                </a:schemeClr>
              </a:buClr>
              <a:buFont typeface="Wingdings" pitchFamily="2" charset="2"/>
              <a:buChar char="Ø"/>
            </a:pPr>
            <a:r>
              <a:rPr lang="en-US" dirty="0">
                <a:latin typeface="Calibri" panose="020F0502020204030204" pitchFamily="34" charset="0"/>
                <a:cs typeface="Calibri" panose="020F0502020204030204" pitchFamily="34" charset="0"/>
              </a:rPr>
              <a:t>In addition, an ongoing initiative to </a:t>
            </a:r>
            <a:r>
              <a:rPr lang="en-US" b="1" dirty="0">
                <a:solidFill>
                  <a:schemeClr val="accent4">
                    <a:lumMod val="60000"/>
                    <a:lumOff val="40000"/>
                  </a:schemeClr>
                </a:solidFill>
                <a:latin typeface="Calibri" panose="020F0502020204030204" pitchFamily="34" charset="0"/>
                <a:cs typeface="Calibri" panose="020F0502020204030204" pitchFamily="34" charset="0"/>
              </a:rPr>
              <a:t>integrate HIV prevention and other sexual and reproductive health (SRH) services</a:t>
            </a:r>
            <a:r>
              <a:rPr lang="en-US" dirty="0">
                <a:latin typeface="Calibri" panose="020F0502020204030204" pitchFamily="34" charset="0"/>
                <a:cs typeface="Calibri" panose="020F0502020204030204" pitchFamily="34" charset="0"/>
              </a:rPr>
              <a:t>, will provide a good foundation for ring introduction beyond HIV channels to reach HIV negative women; there is widespread recognition that it will be important to deliver the ring outside of HIV-specific channels to better reach those who need it. </a:t>
            </a:r>
          </a:p>
          <a:p>
            <a:pPr marL="463550" indent="-339725">
              <a:lnSpc>
                <a:spcPct val="115000"/>
              </a:lnSpc>
              <a:spcAft>
                <a:spcPts val="500"/>
              </a:spcAft>
              <a:buClr>
                <a:schemeClr val="accent4">
                  <a:lumMod val="60000"/>
                  <a:lumOff val="40000"/>
                </a:schemeClr>
              </a:buClr>
              <a:buFont typeface="Wingdings" pitchFamily="2" charset="2"/>
              <a:buChar char="Ø"/>
            </a:pPr>
            <a:endParaRPr lang="en-US" dirty="0">
              <a:latin typeface="Calibri" panose="020F0502020204030204" pitchFamily="34" charset="0"/>
              <a:cs typeface="Calibri" panose="020F0502020204030204" pitchFamily="34" charset="0"/>
            </a:endParaRPr>
          </a:p>
          <a:p>
            <a:pPr marL="463550" indent="-339725">
              <a:lnSpc>
                <a:spcPct val="115000"/>
              </a:lnSpc>
              <a:spcAft>
                <a:spcPts val="500"/>
              </a:spcAft>
              <a:buClr>
                <a:schemeClr val="accent4">
                  <a:lumMod val="60000"/>
                  <a:lumOff val="40000"/>
                </a:schemeClr>
              </a:buClr>
              <a:buFont typeface="Wingdings" pitchFamily="2" charset="2"/>
              <a:buChar char="Ø"/>
            </a:pPr>
            <a:r>
              <a:rPr lang="en-US" dirty="0">
                <a:latin typeface="Calibri" panose="020F0502020204030204" pitchFamily="34" charset="0"/>
                <a:cs typeface="Calibri" panose="020F0502020204030204" pitchFamily="34" charset="0"/>
              </a:rPr>
              <a:t>Other </a:t>
            </a:r>
            <a:r>
              <a:rPr lang="en-US" b="1" dirty="0">
                <a:solidFill>
                  <a:schemeClr val="accent4">
                    <a:lumMod val="60000"/>
                    <a:lumOff val="40000"/>
                  </a:schemeClr>
                </a:solidFill>
                <a:latin typeface="Calibri" panose="020F0502020204030204" pitchFamily="34" charset="0"/>
                <a:cs typeface="Calibri" panose="020F0502020204030204" pitchFamily="34" charset="0"/>
              </a:rPr>
              <a:t>delivery channels </a:t>
            </a:r>
            <a:r>
              <a:rPr lang="en-US" dirty="0">
                <a:latin typeface="Calibri" panose="020F0502020204030204" pitchFamily="34" charset="0"/>
                <a:cs typeface="Calibri" panose="020F0502020204030204" pitchFamily="34" charset="0"/>
              </a:rPr>
              <a:t>that are high priority for ring introduction include non-governmental organization (NGO) clinics and social franchises and ongoing NGO programs for adolescent girls and young women (AGYW). Drug shops and pharmacies may also be a high priority channel depending on how the ring is classified by the Pharmacy and Poisons Board (PPB), which will determine where and how the ring can be made available.</a:t>
            </a:r>
          </a:p>
          <a:p>
            <a:pPr marL="463550" indent="-339725">
              <a:lnSpc>
                <a:spcPct val="115000"/>
              </a:lnSpc>
              <a:spcAft>
                <a:spcPts val="500"/>
              </a:spcAft>
              <a:buClr>
                <a:schemeClr val="accent4">
                  <a:lumMod val="60000"/>
                  <a:lumOff val="40000"/>
                </a:schemeClr>
              </a:buClr>
              <a:buFont typeface="Wingdings" pitchFamily="2" charset="2"/>
              <a:buChar char="Ø"/>
            </a:pPr>
            <a:endParaRPr lang="en-US" dirty="0">
              <a:latin typeface="Calibri" panose="020F0502020204030204" pitchFamily="34" charset="0"/>
              <a:cs typeface="Calibri" panose="020F0502020204030204" pitchFamily="34" charset="0"/>
            </a:endParaRPr>
          </a:p>
          <a:p>
            <a:pPr marL="463550" indent="-339725">
              <a:lnSpc>
                <a:spcPct val="115000"/>
              </a:lnSpc>
              <a:spcAft>
                <a:spcPts val="500"/>
              </a:spcAft>
              <a:buClr>
                <a:schemeClr val="accent4">
                  <a:lumMod val="60000"/>
                  <a:lumOff val="40000"/>
                </a:schemeClr>
              </a:buClr>
              <a:buFont typeface="Wingdings" pitchFamily="2" charset="2"/>
              <a:buChar char="Ø"/>
            </a:pPr>
            <a:r>
              <a:rPr lang="en-US" dirty="0">
                <a:latin typeface="Calibri" panose="020F0502020204030204" pitchFamily="34" charset="0"/>
                <a:cs typeface="Calibri" panose="020F0502020204030204" pitchFamily="34" charset="0"/>
              </a:rPr>
              <a:t>Stakeholders expect that the ring will be introduced via a </a:t>
            </a:r>
            <a:r>
              <a:rPr lang="en-US" b="1" dirty="0">
                <a:solidFill>
                  <a:schemeClr val="accent4">
                    <a:lumMod val="60000"/>
                    <a:lumOff val="40000"/>
                  </a:schemeClr>
                </a:solidFill>
                <a:latin typeface="Calibri" panose="020F0502020204030204" pitchFamily="34" charset="0"/>
                <a:cs typeface="Calibri" panose="020F0502020204030204" pitchFamily="34" charset="0"/>
              </a:rPr>
              <a:t>demonstration project</a:t>
            </a:r>
            <a:r>
              <a:rPr lang="en-US" dirty="0">
                <a:latin typeface="Calibri" panose="020F0502020204030204" pitchFamily="34" charset="0"/>
                <a:cs typeface="Calibri" panose="020F0502020204030204" pitchFamily="34" charset="0"/>
              </a:rPr>
              <a:t>, building on oral PrEP rollout and focused on counties with high HIV incidence among AGYW. </a:t>
            </a:r>
          </a:p>
        </p:txBody>
      </p:sp>
    </p:spTree>
    <p:extLst>
      <p:ext uri="{BB962C8B-B14F-4D97-AF65-F5344CB8AC3E}">
        <p14:creationId xmlns:p14="http://schemas.microsoft.com/office/powerpoint/2010/main" val="265164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p:nvPr/>
        </p:nvSpPr>
        <p:spPr>
          <a:xfrm>
            <a:off x="0" y="0"/>
            <a:ext cx="12192000" cy="5827619"/>
          </a:xfrm>
          <a:prstGeom prst="rect">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17"/>
          <p:cNvSpPr/>
          <p:nvPr/>
        </p:nvSpPr>
        <p:spPr>
          <a:xfrm>
            <a:off x="0" y="6570301"/>
            <a:ext cx="12192000" cy="290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25" name="Google Shape;125;p17"/>
          <p:cNvPicPr preferRelativeResize="0"/>
          <p:nvPr/>
        </p:nvPicPr>
        <p:blipFill rotWithShape="1">
          <a:blip r:embed="rId3">
            <a:alphaModFix/>
          </a:blip>
          <a:srcRect b="31206"/>
          <a:stretch/>
        </p:blipFill>
        <p:spPr>
          <a:xfrm>
            <a:off x="0" y="5827823"/>
            <a:ext cx="6096000" cy="742478"/>
          </a:xfrm>
          <a:prstGeom prst="rect">
            <a:avLst/>
          </a:prstGeom>
          <a:noFill/>
          <a:ln>
            <a:noFill/>
          </a:ln>
        </p:spPr>
      </p:pic>
      <p:pic>
        <p:nvPicPr>
          <p:cNvPr id="126" name="Google Shape;126;p17"/>
          <p:cNvPicPr preferRelativeResize="0"/>
          <p:nvPr/>
        </p:nvPicPr>
        <p:blipFill rotWithShape="1">
          <a:blip r:embed="rId3">
            <a:alphaModFix/>
          </a:blip>
          <a:srcRect b="31206"/>
          <a:stretch/>
        </p:blipFill>
        <p:spPr>
          <a:xfrm>
            <a:off x="6096000" y="5827619"/>
            <a:ext cx="6096000" cy="742478"/>
          </a:xfrm>
          <a:prstGeom prst="rect">
            <a:avLst/>
          </a:prstGeom>
          <a:noFill/>
          <a:ln>
            <a:noFill/>
          </a:ln>
        </p:spPr>
      </p:pic>
      <p:sp>
        <p:nvSpPr>
          <p:cNvPr id="127" name="Google Shape;127;p17"/>
          <p:cNvSpPr txBox="1">
            <a:spLocks noGrp="1"/>
          </p:cNvSpPr>
          <p:nvPr>
            <p:ph type="title"/>
          </p:nvPr>
        </p:nvSpPr>
        <p:spPr>
          <a:xfrm>
            <a:off x="356795" y="869806"/>
            <a:ext cx="10515600" cy="80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000">
                <a:solidFill>
                  <a:srgbClr val="3F5B66"/>
                </a:solidFill>
              </a:rPr>
              <a:t>Context for the dapivirine ring</a:t>
            </a:r>
            <a:endParaRPr sz="3000">
              <a:solidFill>
                <a:srgbClr val="3F5B66"/>
              </a:solidFill>
            </a:endParaRPr>
          </a:p>
        </p:txBody>
      </p:sp>
      <p:sp>
        <p:nvSpPr>
          <p:cNvPr id="128" name="Google Shape;128;p17"/>
          <p:cNvSpPr txBox="1"/>
          <p:nvPr/>
        </p:nvSpPr>
        <p:spPr>
          <a:xfrm>
            <a:off x="356795" y="202316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u="none" strike="noStrike" cap="none">
                <a:solidFill>
                  <a:srgbClr val="94B0BC"/>
                </a:solidFill>
                <a:latin typeface="Arial"/>
                <a:ea typeface="Arial"/>
                <a:cs typeface="Arial"/>
                <a:sym typeface="Arial"/>
              </a:rPr>
              <a:t>Delivery channels for the dapivirine ring</a:t>
            </a:r>
            <a:endParaRPr/>
          </a:p>
        </p:txBody>
      </p:sp>
      <p:sp>
        <p:nvSpPr>
          <p:cNvPr id="129" name="Google Shape;129;p17"/>
          <p:cNvSpPr txBox="1"/>
          <p:nvPr/>
        </p:nvSpPr>
        <p:spPr>
          <a:xfrm>
            <a:off x="356795" y="315685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u="none" strike="noStrike" cap="none">
                <a:solidFill>
                  <a:srgbClr val="94B0BC"/>
                </a:solidFill>
                <a:latin typeface="Arial"/>
                <a:ea typeface="Arial"/>
                <a:cs typeface="Arial"/>
                <a:sym typeface="Arial"/>
              </a:rPr>
              <a:t>Dapivirine ring introduction planning</a:t>
            </a:r>
            <a:endParaRPr/>
          </a:p>
        </p:txBody>
      </p:sp>
      <p:sp>
        <p:nvSpPr>
          <p:cNvPr id="130" name="Google Shape;130;p17"/>
          <p:cNvSpPr txBox="1"/>
          <p:nvPr/>
        </p:nvSpPr>
        <p:spPr>
          <a:xfrm>
            <a:off x="356795" y="4300373"/>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u="none" strike="noStrike" cap="none">
                <a:solidFill>
                  <a:srgbClr val="94B0BC"/>
                </a:solidFill>
                <a:latin typeface="Arial"/>
                <a:ea typeface="Arial"/>
                <a:cs typeface="Arial"/>
                <a:sym typeface="Arial"/>
              </a:rPr>
              <a:t>Sources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18"/>
          <p:cNvSpPr/>
          <p:nvPr/>
        </p:nvSpPr>
        <p:spPr>
          <a:xfrm>
            <a:off x="10178529" y="107496"/>
            <a:ext cx="1884218" cy="332509"/>
          </a:xfrm>
          <a:prstGeom prst="roundRect">
            <a:avLst>
              <a:gd name="adj" fmla="val 16667"/>
            </a:avLst>
          </a:prstGeom>
          <a:solidFill>
            <a:srgbClr val="FDEE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dk2"/>
                </a:solidFill>
                <a:latin typeface="Calibri"/>
                <a:ea typeface="Calibri"/>
                <a:cs typeface="Calibri"/>
                <a:sym typeface="Calibri"/>
              </a:rPr>
              <a:t>Context</a:t>
            </a:r>
            <a:endParaRPr/>
          </a:p>
        </p:txBody>
      </p:sp>
      <p:pic>
        <p:nvPicPr>
          <p:cNvPr id="139" name="Google Shape;139;p18"/>
          <p:cNvPicPr preferRelativeResize="0"/>
          <p:nvPr/>
        </p:nvPicPr>
        <p:blipFill rotWithShape="1">
          <a:blip r:embed="rId3">
            <a:alphaModFix/>
          </a:blip>
          <a:srcRect r="49956" b="3291"/>
          <a:stretch/>
        </p:blipFill>
        <p:spPr>
          <a:xfrm>
            <a:off x="704787" y="3150528"/>
            <a:ext cx="4958178" cy="3199210"/>
          </a:xfrm>
          <a:prstGeom prst="rect">
            <a:avLst/>
          </a:prstGeom>
          <a:noFill/>
          <a:ln>
            <a:noFill/>
          </a:ln>
        </p:spPr>
      </p:pic>
      <p:sp>
        <p:nvSpPr>
          <p:cNvPr id="140" name="Google Shape;140;p18"/>
          <p:cNvSpPr txBox="1"/>
          <p:nvPr/>
        </p:nvSpPr>
        <p:spPr>
          <a:xfrm>
            <a:off x="335279" y="461787"/>
            <a:ext cx="9213670" cy="800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Kenya has made significant progress on HIV prevention</a:t>
            </a:r>
            <a:endParaRPr sz="3600" b="1" i="0" u="none" strike="noStrike" cap="none" dirty="0">
              <a:solidFill>
                <a:schemeClr val="dk1"/>
              </a:solidFill>
              <a:latin typeface="Arial"/>
              <a:ea typeface="Arial"/>
              <a:cs typeface="Arial"/>
              <a:sym typeface="Arial"/>
            </a:endParaRPr>
          </a:p>
        </p:txBody>
      </p:sp>
      <p:sp>
        <p:nvSpPr>
          <p:cNvPr id="141" name="Google Shape;141;p18"/>
          <p:cNvSpPr txBox="1"/>
          <p:nvPr/>
        </p:nvSpPr>
        <p:spPr>
          <a:xfrm>
            <a:off x="412330" y="1430535"/>
            <a:ext cx="11220026" cy="1047186"/>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just">
              <a:lnSpc>
                <a:spcPct val="115000"/>
              </a:lnSpc>
              <a:buNone/>
              <a:defRPr sz="1300">
                <a:solidFill>
                  <a:srgbClr val="434343"/>
                </a:solidFill>
              </a:defRPr>
            </a:lvl1pPr>
          </a:lstStyle>
          <a:p>
            <a:pPr algn="l"/>
            <a:r>
              <a:rPr lang="en-US" sz="1400" dirty="0">
                <a:latin typeface="Calibri" panose="020F0502020204030204" pitchFamily="34" charset="0"/>
                <a:cs typeface="Calibri" panose="020F0502020204030204" pitchFamily="34" charset="0"/>
              </a:rPr>
              <a:t>Kenya has had significant success in reducing HIV incidence and prevalence. New infections have fallen dramatically in recent years from 106,000 annual new infections in 2014 to 36,000 in 2019. This is the result of significant investments in HIV treatment and prevention. Kenya has nearly reached the 90-90-90 goals and has scaled-up HIV testing, prevention, and treatment programs over the past five years, including the recent introduction of oral PrEP and HIVST.    </a:t>
            </a:r>
            <a:endParaRPr sz="1400" dirty="0">
              <a:latin typeface="Calibri" panose="020F0502020204030204" pitchFamily="34" charset="0"/>
              <a:cs typeface="Calibri" panose="020F0502020204030204" pitchFamily="34" charset="0"/>
            </a:endParaRPr>
          </a:p>
        </p:txBody>
      </p:sp>
      <p:cxnSp>
        <p:nvCxnSpPr>
          <p:cNvPr id="144" name="Google Shape;144;p18"/>
          <p:cNvCxnSpPr>
            <a:cxnSpLocks/>
          </p:cNvCxnSpPr>
          <p:nvPr/>
        </p:nvCxnSpPr>
        <p:spPr>
          <a:xfrm>
            <a:off x="6096000" y="2720649"/>
            <a:ext cx="0" cy="3840480"/>
          </a:xfrm>
          <a:prstGeom prst="straightConnector1">
            <a:avLst/>
          </a:prstGeom>
          <a:noFill/>
          <a:ln w="12700" cap="flat" cmpd="sng">
            <a:solidFill>
              <a:schemeClr val="lt2"/>
            </a:solidFill>
            <a:prstDash val="solid"/>
            <a:miter lim="800000"/>
            <a:headEnd type="none" w="sm" len="sm"/>
            <a:tailEnd type="none" w="sm" len="sm"/>
          </a:ln>
        </p:spPr>
      </p:cxnSp>
      <p:sp>
        <p:nvSpPr>
          <p:cNvPr id="12" name="Google Shape;161;p20">
            <a:extLst>
              <a:ext uri="{FF2B5EF4-FFF2-40B4-BE49-F238E27FC236}">
                <a16:creationId xmlns:a16="http://schemas.microsoft.com/office/drawing/2014/main" id="{D599F306-81C8-7046-88DE-0476BB51FA31}"/>
              </a:ext>
            </a:extLst>
          </p:cNvPr>
          <p:cNvSpPr txBox="1"/>
          <p:nvPr/>
        </p:nvSpPr>
        <p:spPr>
          <a:xfrm>
            <a:off x="6383885" y="2720650"/>
            <a:ext cx="5248478" cy="30773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Progress towards 90-90-90 goals, age 15 – 64, 2018  </a:t>
            </a:r>
            <a:endParaRPr sz="1400" dirty="0">
              <a:solidFill>
                <a:srgbClr val="FFFFFF"/>
              </a:solidFill>
              <a:latin typeface="Calibri"/>
              <a:ea typeface="Calibri"/>
              <a:cs typeface="Calibri"/>
              <a:sym typeface="Calibri"/>
            </a:endParaRPr>
          </a:p>
        </p:txBody>
      </p:sp>
      <p:sp>
        <p:nvSpPr>
          <p:cNvPr id="13" name="Google Shape;161;p20">
            <a:extLst>
              <a:ext uri="{FF2B5EF4-FFF2-40B4-BE49-F238E27FC236}">
                <a16:creationId xmlns:a16="http://schemas.microsoft.com/office/drawing/2014/main" id="{B8DDFAD9-A9B4-744E-AC4A-EA090859A211}"/>
              </a:ext>
            </a:extLst>
          </p:cNvPr>
          <p:cNvSpPr txBox="1"/>
          <p:nvPr/>
        </p:nvSpPr>
        <p:spPr>
          <a:xfrm>
            <a:off x="559637" y="2720650"/>
            <a:ext cx="5248478" cy="30773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HIV incidence and prevalence trends, 2000 – 2018</a:t>
            </a:r>
            <a:endParaRPr sz="1400" dirty="0">
              <a:solidFill>
                <a:srgbClr val="FFFFFF"/>
              </a:solidFill>
              <a:latin typeface="Calibri"/>
              <a:ea typeface="Calibri"/>
              <a:cs typeface="Calibri"/>
              <a:sym typeface="Calibri"/>
            </a:endParaRPr>
          </a:p>
        </p:txBody>
      </p:sp>
      <p:pic>
        <p:nvPicPr>
          <p:cNvPr id="4" name="Picture 3" descr="Diagram&#10;&#10;Description automatically generated">
            <a:extLst>
              <a:ext uri="{FF2B5EF4-FFF2-40B4-BE49-F238E27FC236}">
                <a16:creationId xmlns:a16="http://schemas.microsoft.com/office/drawing/2014/main" id="{BFD78EA3-A721-7A4E-A4E6-2E78293A563E}"/>
              </a:ext>
            </a:extLst>
          </p:cNvPr>
          <p:cNvPicPr>
            <a:picLocks noChangeAspect="1"/>
          </p:cNvPicPr>
          <p:nvPr/>
        </p:nvPicPr>
        <p:blipFill>
          <a:blip r:embed="rId4"/>
          <a:stretch>
            <a:fillRect/>
          </a:stretch>
        </p:blipFill>
        <p:spPr>
          <a:xfrm>
            <a:off x="6383886" y="3209089"/>
            <a:ext cx="5248470" cy="2863601"/>
          </a:xfrm>
          <a:prstGeom prst="rect">
            <a:avLst/>
          </a:prstGeom>
        </p:spPr>
      </p:pic>
      <p:sp>
        <p:nvSpPr>
          <p:cNvPr id="14" name="Google Shape;107;p4">
            <a:extLst>
              <a:ext uri="{FF2B5EF4-FFF2-40B4-BE49-F238E27FC236}">
                <a16:creationId xmlns:a16="http://schemas.microsoft.com/office/drawing/2014/main" id="{C32887D9-A8CA-894F-9136-DD78D9914434}"/>
              </a:ext>
            </a:extLst>
          </p:cNvPr>
          <p:cNvSpPr txBox="1"/>
          <p:nvPr/>
        </p:nvSpPr>
        <p:spPr>
          <a:xfrm>
            <a:off x="0" y="6435075"/>
            <a:ext cx="7441200" cy="462600"/>
          </a:xfrm>
          <a:prstGeom prst="rect">
            <a:avLst/>
          </a:prstGeom>
          <a:noFill/>
          <a:ln>
            <a:noFill/>
          </a:ln>
        </p:spPr>
        <p:txBody>
          <a:bodyPr spcFirstLastPara="1" wrap="square" lIns="91425" tIns="91425" rIns="91425" bIns="91425" anchor="b" anchorCtr="0">
            <a:noAutofit/>
          </a:bodyPr>
          <a:lstStyle/>
          <a:p>
            <a:pPr>
              <a:buClr>
                <a:srgbClr val="000000"/>
              </a:buClr>
              <a:buSzPts val="1000"/>
            </a:pPr>
            <a:r>
              <a:rPr lang="en-US" sz="1000" b="0" i="0" u="none" strike="noStrike" cap="none" dirty="0">
                <a:solidFill>
                  <a:srgbClr val="EFEFEF"/>
                </a:solidFill>
                <a:latin typeface="Arial"/>
                <a:ea typeface="Arial"/>
                <a:cs typeface="Arial"/>
                <a:sym typeface="Arial"/>
              </a:rPr>
              <a:t>Sources</a:t>
            </a:r>
            <a:r>
              <a:rPr lang="en-US" sz="1000" dirty="0">
                <a:solidFill>
                  <a:srgbClr val="EFEFEF"/>
                </a:solidFill>
                <a:latin typeface="Arial"/>
                <a:ea typeface="Arial"/>
                <a:cs typeface="Arial"/>
                <a:sym typeface="Arial"/>
              </a:rPr>
              <a:t>: UNAIDS Estimates (2020)</a:t>
            </a:r>
            <a:endParaRPr sz="1300" b="0" i="0" u="none" strike="noStrike" cap="none" baseline="30000" dirty="0">
              <a:solidFill>
                <a:srgbClr val="EFEFEF"/>
              </a:solidFill>
              <a:latin typeface="Arial"/>
              <a:ea typeface="Arial"/>
              <a:cs typeface="Arial"/>
              <a:sym typeface="Arial"/>
            </a:endParaRPr>
          </a:p>
        </p:txBody>
      </p:sp>
    </p:spTree>
    <p:extLst>
      <p:ext uri="{BB962C8B-B14F-4D97-AF65-F5344CB8AC3E}">
        <p14:creationId xmlns:p14="http://schemas.microsoft.com/office/powerpoint/2010/main" val="75603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p:nvPr/>
        </p:nvSpPr>
        <p:spPr>
          <a:xfrm>
            <a:off x="0" y="6553802"/>
            <a:ext cx="10771200" cy="674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000" b="0" i="0" u="none" strike="noStrike" cap="none" dirty="0">
                <a:solidFill>
                  <a:srgbClr val="EFEFEF"/>
                </a:solidFill>
                <a:latin typeface="Arial"/>
                <a:ea typeface="Arial"/>
                <a:cs typeface="Arial"/>
                <a:sym typeface="Arial"/>
              </a:rPr>
              <a:t>Sources: Preliminary KENPHIA 2018 Report</a:t>
            </a:r>
            <a:r>
              <a:rPr lang="en-US" sz="1000" dirty="0">
                <a:solidFill>
                  <a:srgbClr val="EFEFEF"/>
                </a:solidFill>
              </a:rPr>
              <a:t> (</a:t>
            </a:r>
            <a:r>
              <a:rPr lang="en-US" sz="1000" b="0" i="0" u="none" strike="noStrike" cap="none" dirty="0">
                <a:solidFill>
                  <a:srgbClr val="EFEFEF"/>
                </a:solidFill>
                <a:latin typeface="Arial"/>
                <a:ea typeface="Arial"/>
                <a:cs typeface="Arial"/>
                <a:sym typeface="Arial"/>
              </a:rPr>
              <a:t>NASCOP; 2020), Kenya AIDS Strategic Framework II (NACC, 2021)</a:t>
            </a:r>
            <a:endParaRPr sz="1400" b="0" i="0" u="none" strike="noStrike" cap="none" dirty="0">
              <a:solidFill>
                <a:srgbClr val="000000"/>
              </a:solidFill>
              <a:latin typeface="Arial"/>
              <a:ea typeface="Arial"/>
              <a:cs typeface="Arial"/>
              <a:sym typeface="Arial"/>
            </a:endParaRPr>
          </a:p>
        </p:txBody>
      </p:sp>
      <p:sp>
        <p:nvSpPr>
          <p:cNvPr id="136" name="Google Shape;136;p18"/>
          <p:cNvSpPr/>
          <p:nvPr/>
        </p:nvSpPr>
        <p:spPr>
          <a:xfrm>
            <a:off x="10178529" y="107496"/>
            <a:ext cx="1884218" cy="332509"/>
          </a:xfrm>
          <a:prstGeom prst="roundRect">
            <a:avLst>
              <a:gd name="adj" fmla="val 16667"/>
            </a:avLst>
          </a:prstGeom>
          <a:solidFill>
            <a:srgbClr val="FDEE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dk2"/>
                </a:solidFill>
                <a:latin typeface="Calibri"/>
                <a:ea typeface="Calibri"/>
                <a:cs typeface="Calibri"/>
                <a:sym typeface="Calibri"/>
              </a:rPr>
              <a:t>Context</a:t>
            </a:r>
            <a:endParaRPr/>
          </a:p>
        </p:txBody>
      </p:sp>
      <p:sp>
        <p:nvSpPr>
          <p:cNvPr id="140" name="Google Shape;140;p18"/>
          <p:cNvSpPr txBox="1"/>
          <p:nvPr/>
        </p:nvSpPr>
        <p:spPr>
          <a:xfrm>
            <a:off x="335280" y="213590"/>
            <a:ext cx="11373732" cy="800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HIV risk for women </a:t>
            </a:r>
            <a:r>
              <a:rPr lang="en-US" sz="3600" b="1" dirty="0">
                <a:solidFill>
                  <a:schemeClr val="dk1"/>
                </a:solidFill>
              </a:rPr>
              <a:t>in Kenya remains high</a:t>
            </a:r>
            <a:endParaRPr sz="3600" b="1" i="0" u="none" strike="noStrike" cap="none" dirty="0">
              <a:solidFill>
                <a:schemeClr val="dk1"/>
              </a:solidFill>
              <a:latin typeface="Arial"/>
              <a:ea typeface="Arial"/>
              <a:cs typeface="Arial"/>
              <a:sym typeface="Arial"/>
            </a:endParaRPr>
          </a:p>
        </p:txBody>
      </p:sp>
      <p:sp>
        <p:nvSpPr>
          <p:cNvPr id="141" name="Google Shape;141;p18"/>
          <p:cNvSpPr txBox="1"/>
          <p:nvPr/>
        </p:nvSpPr>
        <p:spPr>
          <a:xfrm>
            <a:off x="434632" y="1182337"/>
            <a:ext cx="11220031" cy="1163297"/>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rtl="0">
              <a:lnSpc>
                <a:spcPct val="115000"/>
              </a:lnSpc>
              <a:spcBef>
                <a:spcPts val="0"/>
              </a:spcBef>
              <a:spcAft>
                <a:spcPts val="0"/>
              </a:spcAft>
              <a:buNone/>
            </a:pPr>
            <a:r>
              <a:rPr lang="en-US" b="0" i="0" u="none" strike="noStrike" cap="none" dirty="0">
                <a:solidFill>
                  <a:srgbClr val="434343"/>
                </a:solidFill>
                <a:latin typeface="Calibri" panose="020F0502020204030204" pitchFamily="34" charset="0"/>
                <a:cs typeface="Calibri" panose="020F0502020204030204" pitchFamily="34" charset="0"/>
                <a:sym typeface="Arial"/>
              </a:rPr>
              <a:t>Kenya has the third-largest HIV epidemic in the world with 1.3 million adults living with HIV and 36,000 new infections per year among adults. Women are disproportionately impacted by the disease in Kenya – HIV prevalence is twice as high among women (6.6%) than it is among men (3.1%). New infections are largest among key </a:t>
            </a:r>
            <a:r>
              <a:rPr lang="en-US" dirty="0">
                <a:solidFill>
                  <a:srgbClr val="434343"/>
                </a:solidFill>
                <a:latin typeface="Calibri" panose="020F0502020204030204" pitchFamily="34" charset="0"/>
                <a:cs typeface="Calibri" panose="020F0502020204030204" pitchFamily="34" charset="0"/>
              </a:rPr>
              <a:t>populations (</a:t>
            </a:r>
            <a:r>
              <a:rPr lang="en-US" dirty="0" err="1">
                <a:solidFill>
                  <a:srgbClr val="434343"/>
                </a:solidFill>
                <a:latin typeface="Calibri" panose="020F0502020204030204" pitchFamily="34" charset="0"/>
                <a:cs typeface="Calibri" panose="020F0502020204030204" pitchFamily="34" charset="0"/>
              </a:rPr>
              <a:t>KPs</a:t>
            </a:r>
            <a:r>
              <a:rPr lang="en-US" dirty="0">
                <a:solidFill>
                  <a:srgbClr val="434343"/>
                </a:solidFill>
                <a:latin typeface="Calibri" panose="020F0502020204030204" pitchFamily="34" charset="0"/>
                <a:cs typeface="Calibri" panose="020F0502020204030204" pitchFamily="34" charset="0"/>
              </a:rPr>
              <a:t>), who account </a:t>
            </a:r>
            <a:r>
              <a:rPr lang="en-US" b="0" i="0" u="none" strike="noStrike" cap="none" dirty="0">
                <a:solidFill>
                  <a:srgbClr val="434343"/>
                </a:solidFill>
                <a:latin typeface="Calibri" panose="020F0502020204030204" pitchFamily="34" charset="0"/>
                <a:cs typeface="Calibri" panose="020F0502020204030204" pitchFamily="34" charset="0"/>
                <a:sym typeface="Arial"/>
              </a:rPr>
              <a:t>for ~30% of new infections, and adolescent and young people aged 15 – 24, who account for ~50% of new infections. Incidence is also highly concentrated by geography.   </a:t>
            </a:r>
            <a:endParaRPr dirty="0">
              <a:latin typeface="Calibri" panose="020F0502020204030204" pitchFamily="34" charset="0"/>
              <a:cs typeface="Calibri" panose="020F0502020204030204" pitchFamily="34" charset="0"/>
            </a:endParaRPr>
          </a:p>
        </p:txBody>
      </p:sp>
      <p:cxnSp>
        <p:nvCxnSpPr>
          <p:cNvPr id="144" name="Google Shape;144;p18"/>
          <p:cNvCxnSpPr>
            <a:cxnSpLocks/>
          </p:cNvCxnSpPr>
          <p:nvPr/>
        </p:nvCxnSpPr>
        <p:spPr>
          <a:xfrm>
            <a:off x="6096000" y="2474860"/>
            <a:ext cx="0" cy="3931920"/>
          </a:xfrm>
          <a:prstGeom prst="straightConnector1">
            <a:avLst/>
          </a:prstGeom>
          <a:noFill/>
          <a:ln w="12700" cap="flat" cmpd="sng">
            <a:solidFill>
              <a:schemeClr val="lt2"/>
            </a:solidFill>
            <a:prstDash val="solid"/>
            <a:miter lim="800000"/>
            <a:headEnd type="none" w="sm" len="sm"/>
            <a:tailEnd type="none" w="sm" len="sm"/>
          </a:ln>
        </p:spPr>
      </p:cxnSp>
      <p:sp>
        <p:nvSpPr>
          <p:cNvPr id="13" name="Google Shape;161;p20">
            <a:extLst>
              <a:ext uri="{FF2B5EF4-FFF2-40B4-BE49-F238E27FC236}">
                <a16:creationId xmlns:a16="http://schemas.microsoft.com/office/drawing/2014/main" id="{E4D54A90-992E-C044-B29C-DEF5103F4368}"/>
              </a:ext>
            </a:extLst>
          </p:cNvPr>
          <p:cNvSpPr txBox="1"/>
          <p:nvPr/>
        </p:nvSpPr>
        <p:spPr>
          <a:xfrm>
            <a:off x="6383885" y="2472453"/>
            <a:ext cx="5248478" cy="30773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HIV incidence by county, 2020</a:t>
            </a:r>
            <a:endParaRPr sz="1400" dirty="0">
              <a:solidFill>
                <a:srgbClr val="FFFFFF"/>
              </a:solidFill>
              <a:latin typeface="Calibri"/>
              <a:ea typeface="Calibri"/>
              <a:cs typeface="Calibri"/>
              <a:sym typeface="Calibri"/>
            </a:endParaRPr>
          </a:p>
        </p:txBody>
      </p:sp>
      <p:sp>
        <p:nvSpPr>
          <p:cNvPr id="14" name="Google Shape;161;p20">
            <a:extLst>
              <a:ext uri="{FF2B5EF4-FFF2-40B4-BE49-F238E27FC236}">
                <a16:creationId xmlns:a16="http://schemas.microsoft.com/office/drawing/2014/main" id="{FE147B40-52EE-0A42-A0CE-670FE437318E}"/>
              </a:ext>
            </a:extLst>
          </p:cNvPr>
          <p:cNvSpPr txBox="1"/>
          <p:nvPr/>
        </p:nvSpPr>
        <p:spPr>
          <a:xfrm>
            <a:off x="559637" y="2472453"/>
            <a:ext cx="5248478" cy="30773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HIV </a:t>
            </a:r>
            <a:r>
              <a:rPr lang="en-US" b="1" dirty="0">
                <a:solidFill>
                  <a:srgbClr val="FFFFFF"/>
                </a:solidFill>
                <a:latin typeface="Calibri"/>
                <a:ea typeface="Calibri"/>
                <a:cs typeface="Calibri"/>
                <a:sym typeface="Calibri"/>
              </a:rPr>
              <a:t>p</a:t>
            </a:r>
            <a:r>
              <a:rPr lang="en-US" sz="1400" b="1" i="0" u="none" strike="noStrike" cap="none" dirty="0">
                <a:solidFill>
                  <a:srgbClr val="FFFFFF"/>
                </a:solidFill>
                <a:latin typeface="Calibri"/>
                <a:ea typeface="Calibri"/>
                <a:cs typeface="Calibri"/>
                <a:sym typeface="Calibri"/>
              </a:rPr>
              <a:t>revalence by </a:t>
            </a:r>
            <a:r>
              <a:rPr lang="en-US" b="1" dirty="0">
                <a:solidFill>
                  <a:srgbClr val="FFFFFF"/>
                </a:solidFill>
                <a:latin typeface="Calibri"/>
                <a:ea typeface="Calibri"/>
                <a:cs typeface="Calibri"/>
                <a:sym typeface="Calibri"/>
              </a:rPr>
              <a:t>gender</a:t>
            </a:r>
            <a:r>
              <a:rPr lang="en-US" sz="1400" b="1" i="0" u="none" strike="noStrike" cap="none" dirty="0">
                <a:solidFill>
                  <a:srgbClr val="FFFFFF"/>
                </a:solidFill>
                <a:latin typeface="Calibri"/>
                <a:ea typeface="Calibri"/>
                <a:cs typeface="Calibri"/>
                <a:sym typeface="Calibri"/>
              </a:rPr>
              <a:t>, 2018</a:t>
            </a:r>
            <a:endParaRPr sz="1400" dirty="0">
              <a:solidFill>
                <a:srgbClr val="FFFFFF"/>
              </a:solidFill>
              <a:latin typeface="Calibri"/>
              <a:ea typeface="Calibri"/>
              <a:cs typeface="Calibri"/>
              <a:sym typeface="Calibri"/>
            </a:endParaRPr>
          </a:p>
        </p:txBody>
      </p:sp>
      <p:pic>
        <p:nvPicPr>
          <p:cNvPr id="15" name="Google Shape;171;p20">
            <a:extLst>
              <a:ext uri="{FF2B5EF4-FFF2-40B4-BE49-F238E27FC236}">
                <a16:creationId xmlns:a16="http://schemas.microsoft.com/office/drawing/2014/main" id="{C62922B0-F559-C843-9169-0B67A38B054E}"/>
              </a:ext>
            </a:extLst>
          </p:cNvPr>
          <p:cNvPicPr preferRelativeResize="0"/>
          <p:nvPr/>
        </p:nvPicPr>
        <p:blipFill rotWithShape="1">
          <a:blip r:embed="rId3">
            <a:alphaModFix/>
          </a:blip>
          <a:srcRect/>
          <a:stretch/>
        </p:blipFill>
        <p:spPr>
          <a:xfrm>
            <a:off x="559636" y="3127511"/>
            <a:ext cx="5248439" cy="3054150"/>
          </a:xfrm>
          <a:prstGeom prst="rect">
            <a:avLst/>
          </a:prstGeom>
          <a:noFill/>
          <a:ln>
            <a:noFill/>
          </a:ln>
        </p:spPr>
      </p:pic>
      <p:sp>
        <p:nvSpPr>
          <p:cNvPr id="16" name="Google Shape;168;p20">
            <a:extLst>
              <a:ext uri="{FF2B5EF4-FFF2-40B4-BE49-F238E27FC236}">
                <a16:creationId xmlns:a16="http://schemas.microsoft.com/office/drawing/2014/main" id="{C81B1762-976D-374E-AD0E-B667806031AA}"/>
              </a:ext>
            </a:extLst>
          </p:cNvPr>
          <p:cNvSpPr/>
          <p:nvPr/>
        </p:nvSpPr>
        <p:spPr>
          <a:xfrm>
            <a:off x="1601722" y="3310760"/>
            <a:ext cx="2225656" cy="753739"/>
          </a:xfrm>
          <a:prstGeom prst="roundRect">
            <a:avLst>
              <a:gd name="adj" fmla="val 16667"/>
            </a:avLst>
          </a:prstGeom>
          <a:noFill/>
          <a:ln w="28575" cap="flat" cmpd="sng">
            <a:solidFill>
              <a:schemeClr val="lt2"/>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HIV prevalence is nearly </a:t>
            </a:r>
            <a:endParaRPr dirty="0"/>
          </a:p>
          <a:p>
            <a:pPr marL="0" marR="0" lvl="0" indent="0" algn="ctr" rtl="0">
              <a:spcBef>
                <a:spcPts val="0"/>
              </a:spcBef>
              <a:spcAft>
                <a:spcPts val="0"/>
              </a:spcAft>
              <a:buNone/>
            </a:pPr>
            <a:r>
              <a:rPr lang="en-US" sz="1200" b="1" dirty="0">
                <a:solidFill>
                  <a:schemeClr val="dk1"/>
                </a:solidFill>
                <a:latin typeface="Calibri"/>
                <a:ea typeface="Calibri"/>
                <a:cs typeface="Calibri"/>
                <a:sym typeface="Calibri"/>
              </a:rPr>
              <a:t>3x higher among women </a:t>
            </a:r>
            <a:r>
              <a:rPr lang="en-US" sz="1200" dirty="0">
                <a:solidFill>
                  <a:schemeClr val="dk1"/>
                </a:solidFill>
                <a:latin typeface="Calibri"/>
                <a:ea typeface="Calibri"/>
                <a:cs typeface="Calibri"/>
                <a:sym typeface="Calibri"/>
              </a:rPr>
              <a:t>than men aged 20-34. </a:t>
            </a:r>
            <a:endParaRPr dirty="0"/>
          </a:p>
        </p:txBody>
      </p:sp>
      <p:pic>
        <p:nvPicPr>
          <p:cNvPr id="3" name="Picture 2">
            <a:extLst>
              <a:ext uri="{FF2B5EF4-FFF2-40B4-BE49-F238E27FC236}">
                <a16:creationId xmlns:a16="http://schemas.microsoft.com/office/drawing/2014/main" id="{F1CE9E20-FF26-9C44-9419-0665D4DF032F}"/>
              </a:ext>
            </a:extLst>
          </p:cNvPr>
          <p:cNvPicPr>
            <a:picLocks noChangeAspect="1"/>
          </p:cNvPicPr>
          <p:nvPr/>
        </p:nvPicPr>
        <p:blipFill rotWithShape="1">
          <a:blip r:embed="rId4"/>
          <a:srcRect t="8033" b="1"/>
          <a:stretch/>
        </p:blipFill>
        <p:spPr>
          <a:xfrm>
            <a:off x="4764919" y="2904877"/>
            <a:ext cx="1043156" cy="405883"/>
          </a:xfrm>
          <a:prstGeom prst="rect">
            <a:avLst/>
          </a:prstGeom>
        </p:spPr>
      </p:pic>
      <p:pic>
        <p:nvPicPr>
          <p:cNvPr id="4" name="Picture 3" descr="Map&#10;&#10;Description automatically generated">
            <a:extLst>
              <a:ext uri="{FF2B5EF4-FFF2-40B4-BE49-F238E27FC236}">
                <a16:creationId xmlns:a16="http://schemas.microsoft.com/office/drawing/2014/main" id="{9B39AD8C-FC25-4749-84A6-598A6424D55D}"/>
              </a:ext>
            </a:extLst>
          </p:cNvPr>
          <p:cNvPicPr>
            <a:picLocks noChangeAspect="1"/>
          </p:cNvPicPr>
          <p:nvPr/>
        </p:nvPicPr>
        <p:blipFill rotWithShape="1">
          <a:blip r:embed="rId5"/>
          <a:srcRect t="8560" r="44962"/>
          <a:stretch/>
        </p:blipFill>
        <p:spPr>
          <a:xfrm>
            <a:off x="8032661" y="2883611"/>
            <a:ext cx="3599697" cy="3572510"/>
          </a:xfrm>
          <a:prstGeom prst="rect">
            <a:avLst/>
          </a:prstGeom>
        </p:spPr>
      </p:pic>
      <p:sp>
        <p:nvSpPr>
          <p:cNvPr id="18" name="Google Shape;168;p20">
            <a:extLst>
              <a:ext uri="{FF2B5EF4-FFF2-40B4-BE49-F238E27FC236}">
                <a16:creationId xmlns:a16="http://schemas.microsoft.com/office/drawing/2014/main" id="{91355EE3-1626-AA4B-9695-2BF753F56CB0}"/>
              </a:ext>
            </a:extLst>
          </p:cNvPr>
          <p:cNvSpPr/>
          <p:nvPr/>
        </p:nvSpPr>
        <p:spPr>
          <a:xfrm>
            <a:off x="6383885" y="3030006"/>
            <a:ext cx="1420410" cy="1425036"/>
          </a:xfrm>
          <a:prstGeom prst="roundRect">
            <a:avLst>
              <a:gd name="adj" fmla="val 16667"/>
            </a:avLst>
          </a:prstGeom>
          <a:noFill/>
          <a:ln w="28575" cap="flat" cmpd="sng">
            <a:solidFill>
              <a:schemeClr val="lt2"/>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13 counties had more than 1,000 new HIV infections, and account for 72% of all new infections.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22"/>
          <p:cNvSpPr txBox="1"/>
          <p:nvPr/>
        </p:nvSpPr>
        <p:spPr>
          <a:xfrm>
            <a:off x="0" y="6540550"/>
            <a:ext cx="10771200" cy="674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000" b="0" i="0" u="none" strike="noStrike" cap="none" dirty="0">
                <a:solidFill>
                  <a:srgbClr val="EFEFEF"/>
                </a:solidFill>
                <a:latin typeface="Arial"/>
                <a:ea typeface="Arial"/>
                <a:cs typeface="Arial"/>
                <a:sym typeface="Arial"/>
              </a:rPr>
              <a:t>Source</a:t>
            </a:r>
            <a:r>
              <a:rPr lang="en-US" sz="1000" dirty="0">
                <a:solidFill>
                  <a:srgbClr val="EFEFEF"/>
                </a:solidFill>
                <a:latin typeface="Arial"/>
                <a:ea typeface="Arial"/>
                <a:cs typeface="Arial"/>
                <a:sym typeface="Arial"/>
              </a:rPr>
              <a:t>: NASCOP (February 2021) </a:t>
            </a:r>
            <a:endParaRPr sz="1400" b="0" i="0" u="none" strike="noStrike" cap="none" dirty="0">
              <a:solidFill>
                <a:srgbClr val="000000"/>
              </a:solidFill>
              <a:latin typeface="Arial"/>
              <a:ea typeface="Arial"/>
              <a:cs typeface="Arial"/>
              <a:sym typeface="Arial"/>
            </a:endParaRPr>
          </a:p>
        </p:txBody>
      </p:sp>
      <p:sp>
        <p:nvSpPr>
          <p:cNvPr id="199" name="Google Shape;199;p22"/>
          <p:cNvSpPr/>
          <p:nvPr/>
        </p:nvSpPr>
        <p:spPr>
          <a:xfrm>
            <a:off x="6096000" y="2167178"/>
            <a:ext cx="5743903" cy="4022054"/>
          </a:xfrm>
          <a:prstGeom prst="rect">
            <a:avLst/>
          </a:prstGeom>
          <a:solidFill>
            <a:srgbClr val="EDF1F3"/>
          </a:solidFill>
          <a:ln>
            <a:noFill/>
          </a:ln>
        </p:spPr>
        <p:txBody>
          <a:bodyPr spcFirstLastPara="1" wrap="square" lIns="91425" tIns="45700" rIns="91425" bIns="45700" anchor="ctr" anchorCtr="0">
            <a:noAutofit/>
          </a:bodyPr>
          <a:lstStyle/>
          <a:p>
            <a:pPr marL="285750" lvl="0" indent="-285750" rtl="0">
              <a:lnSpc>
                <a:spcPct val="115000"/>
              </a:lnSpc>
              <a:spcBef>
                <a:spcPts val="0"/>
              </a:spcBef>
              <a:spcAft>
                <a:spcPts val="0"/>
              </a:spcAft>
              <a:buClr>
                <a:srgbClr val="000000"/>
              </a:buClr>
              <a:buFont typeface="Arial" panose="020B0604020202020204" pitchFamily="34" charset="0"/>
              <a:buChar char="•"/>
            </a:pPr>
            <a:r>
              <a:rPr lang="en-US" sz="1200" dirty="0">
                <a:solidFill>
                  <a:srgbClr val="434343"/>
                </a:solidFill>
                <a:latin typeface="Calibri" panose="020F0502020204030204" pitchFamily="34" charset="0"/>
                <a:cs typeface="Calibri" panose="020F0502020204030204" pitchFamily="34" charset="0"/>
              </a:rPr>
              <a:t>PrEP is available at HIV treatment sites (comprehensive care centers or CCCs) and testing/prevention centers as well as settings aimed to reach specific populations at high-risk, including drop-in centers (</a:t>
            </a:r>
            <a:r>
              <a:rPr lang="en-US" sz="1200" dirty="0" err="1">
                <a:solidFill>
                  <a:srgbClr val="434343"/>
                </a:solidFill>
                <a:latin typeface="Calibri" panose="020F0502020204030204" pitchFamily="34" charset="0"/>
                <a:cs typeface="Calibri" panose="020F0502020204030204" pitchFamily="34" charset="0"/>
              </a:rPr>
              <a:t>DiCES</a:t>
            </a:r>
            <a:r>
              <a:rPr lang="en-US" sz="1200" dirty="0">
                <a:solidFill>
                  <a:srgbClr val="434343"/>
                </a:solidFill>
                <a:latin typeface="Calibri" panose="020F0502020204030204" pitchFamily="34" charset="0"/>
                <a:cs typeface="Calibri" panose="020F0502020204030204" pitchFamily="34" charset="0"/>
              </a:rPr>
              <a:t>) for key populations and safe spaces for adolescents. These channels account for over 90% of PrEP service delivery.   </a:t>
            </a:r>
          </a:p>
          <a:p>
            <a:pPr lvl="0" rtl="0">
              <a:lnSpc>
                <a:spcPct val="115000"/>
              </a:lnSpc>
              <a:spcBef>
                <a:spcPts val="0"/>
              </a:spcBef>
              <a:spcAft>
                <a:spcPts val="0"/>
              </a:spcAft>
              <a:buClr>
                <a:srgbClr val="000000"/>
              </a:buClr>
            </a:pPr>
            <a:endParaRPr lang="en-US" sz="1200" dirty="0">
              <a:solidFill>
                <a:srgbClr val="434343"/>
              </a:solidFill>
              <a:latin typeface="Calibri" panose="020F0502020204030204" pitchFamily="34" charset="0"/>
              <a:cs typeface="Calibri" panose="020F0502020204030204" pitchFamily="34" charset="0"/>
            </a:endParaRPr>
          </a:p>
          <a:p>
            <a:pPr marL="285750" lvl="0" indent="-285750" rtl="0">
              <a:lnSpc>
                <a:spcPct val="115000"/>
              </a:lnSpc>
              <a:spcBef>
                <a:spcPts val="0"/>
              </a:spcBef>
              <a:spcAft>
                <a:spcPts val="0"/>
              </a:spcAft>
              <a:buClr>
                <a:srgbClr val="000000"/>
              </a:buClr>
              <a:buFont typeface="Arial" panose="020B0604020202020204" pitchFamily="34" charset="0"/>
              <a:buChar char="•"/>
            </a:pPr>
            <a:r>
              <a:rPr lang="en-US" sz="1200" dirty="0">
                <a:solidFill>
                  <a:srgbClr val="434343"/>
                </a:solidFill>
                <a:latin typeface="Calibri" panose="020F0502020204030204" pitchFamily="34" charset="0"/>
                <a:cs typeface="Calibri" panose="020F0502020204030204" pitchFamily="34" charset="0"/>
              </a:rPr>
              <a:t>In addition to the national government program, a number of large donor-funded projects supported initial rollout and scale-up of oral PrEP, including the Partners Scale-Up Project for serodiscordant couples, the </a:t>
            </a:r>
            <a:r>
              <a:rPr lang="en-US" sz="1200" dirty="0" err="1">
                <a:solidFill>
                  <a:srgbClr val="434343"/>
                </a:solidFill>
                <a:latin typeface="Calibri" panose="020F0502020204030204" pitchFamily="34" charset="0"/>
                <a:cs typeface="Calibri" panose="020F0502020204030204" pitchFamily="34" charset="0"/>
              </a:rPr>
              <a:t>Jilinde</a:t>
            </a:r>
            <a:r>
              <a:rPr lang="en-US" sz="1200" dirty="0">
                <a:solidFill>
                  <a:srgbClr val="434343"/>
                </a:solidFill>
                <a:latin typeface="Calibri" panose="020F0502020204030204" pitchFamily="34" charset="0"/>
                <a:cs typeface="Calibri" panose="020F0502020204030204" pitchFamily="34" charset="0"/>
              </a:rPr>
              <a:t> project for FSW, MSM, and AGYW, and the DREAMS project for AGYW.</a:t>
            </a:r>
          </a:p>
          <a:p>
            <a:pPr lvl="0" rtl="0">
              <a:lnSpc>
                <a:spcPct val="115000"/>
              </a:lnSpc>
              <a:spcBef>
                <a:spcPts val="0"/>
              </a:spcBef>
              <a:spcAft>
                <a:spcPts val="0"/>
              </a:spcAft>
              <a:buClr>
                <a:srgbClr val="000000"/>
              </a:buClr>
            </a:pPr>
            <a:endParaRPr lang="en-US" sz="1200" dirty="0">
              <a:solidFill>
                <a:srgbClr val="434343"/>
              </a:solidFill>
              <a:latin typeface="Calibri" panose="020F0502020204030204" pitchFamily="34" charset="0"/>
              <a:cs typeface="Calibri" panose="020F0502020204030204" pitchFamily="34" charset="0"/>
            </a:endParaRPr>
          </a:p>
          <a:p>
            <a:pPr marL="285750" lvl="0" indent="-285750" rtl="0">
              <a:lnSpc>
                <a:spcPct val="115000"/>
              </a:lnSpc>
              <a:spcBef>
                <a:spcPts val="0"/>
              </a:spcBef>
              <a:spcAft>
                <a:spcPts val="0"/>
              </a:spcAft>
              <a:buClr>
                <a:srgbClr val="000000"/>
              </a:buClr>
              <a:buFont typeface="Arial" panose="020B0604020202020204" pitchFamily="34" charset="0"/>
              <a:buChar char="•"/>
            </a:pPr>
            <a:r>
              <a:rPr lang="en-US" sz="1200" dirty="0">
                <a:solidFill>
                  <a:srgbClr val="434343"/>
                </a:solidFill>
                <a:latin typeface="Calibri" panose="020F0502020204030204" pitchFamily="34" charset="0"/>
                <a:cs typeface="Calibri" panose="020F0502020204030204" pitchFamily="34" charset="0"/>
              </a:rPr>
              <a:t>Serodiscordant couples and FSW have largely driven PrEP uptake, accounting for 50% and 25% of PrEP users respectively; policies supporting PrEP for AGYW were introduced later</a:t>
            </a:r>
          </a:p>
          <a:p>
            <a:pPr marL="285750" lvl="0" indent="-285750" rtl="0">
              <a:lnSpc>
                <a:spcPct val="115000"/>
              </a:lnSpc>
              <a:spcBef>
                <a:spcPts val="0"/>
              </a:spcBef>
              <a:spcAft>
                <a:spcPts val="0"/>
              </a:spcAft>
              <a:buClr>
                <a:srgbClr val="000000"/>
              </a:buClr>
              <a:buFont typeface="Arial" panose="020B0604020202020204" pitchFamily="34" charset="0"/>
              <a:buChar char="•"/>
            </a:pPr>
            <a:endParaRPr lang="en-US" sz="1200" dirty="0">
              <a:solidFill>
                <a:srgbClr val="434343"/>
              </a:solidFill>
              <a:latin typeface="Calibri" panose="020F0502020204030204" pitchFamily="34" charset="0"/>
              <a:cs typeface="Calibri" panose="020F0502020204030204" pitchFamily="34" charset="0"/>
            </a:endParaRPr>
          </a:p>
          <a:p>
            <a:pPr marL="285750" lvl="0" indent="-285750" rtl="0">
              <a:lnSpc>
                <a:spcPct val="115000"/>
              </a:lnSpc>
              <a:spcBef>
                <a:spcPts val="0"/>
              </a:spcBef>
              <a:spcAft>
                <a:spcPts val="0"/>
              </a:spcAft>
              <a:buClr>
                <a:srgbClr val="000000"/>
              </a:buClr>
              <a:buFont typeface="Arial" panose="020B0604020202020204" pitchFamily="34" charset="0"/>
              <a:buChar char="•"/>
            </a:pPr>
            <a:r>
              <a:rPr lang="en-US" sz="1200" dirty="0">
                <a:solidFill>
                  <a:srgbClr val="434343"/>
                </a:solidFill>
                <a:latin typeface="Calibri" panose="020F0502020204030204" pitchFamily="34" charset="0"/>
                <a:cs typeface="Calibri" panose="020F0502020204030204" pitchFamily="34" charset="0"/>
              </a:rPr>
              <a:t>In addition, Kenya has also had a national rollout of HIVST, including pilot projects to deliver HIVST in pharmacies, through private sector online channels (e.g., Kasha), and via vending machines.</a:t>
            </a:r>
            <a:endParaRPr sz="1200" dirty="0">
              <a:solidFill>
                <a:srgbClr val="434343"/>
              </a:solidFill>
              <a:latin typeface="Calibri" panose="020F0502020204030204" pitchFamily="34" charset="0"/>
              <a:cs typeface="Calibri" panose="020F0502020204030204" pitchFamily="34" charset="0"/>
            </a:endParaRPr>
          </a:p>
        </p:txBody>
      </p:sp>
      <p:sp>
        <p:nvSpPr>
          <p:cNvPr id="19" name="Google Shape;141;p18">
            <a:extLst>
              <a:ext uri="{FF2B5EF4-FFF2-40B4-BE49-F238E27FC236}">
                <a16:creationId xmlns:a16="http://schemas.microsoft.com/office/drawing/2014/main" id="{DD0C4131-FA3B-1148-9042-F549AE5A28D1}"/>
              </a:ext>
            </a:extLst>
          </p:cNvPr>
          <p:cNvSpPr txBox="1"/>
          <p:nvPr/>
        </p:nvSpPr>
        <p:spPr>
          <a:xfrm>
            <a:off x="434632" y="1186523"/>
            <a:ext cx="11405271" cy="800099"/>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rtl="0">
              <a:lnSpc>
                <a:spcPct val="115000"/>
              </a:lnSpc>
              <a:spcBef>
                <a:spcPts val="0"/>
              </a:spcBef>
              <a:spcAft>
                <a:spcPts val="0"/>
              </a:spcAft>
              <a:buNone/>
            </a:pPr>
            <a:r>
              <a:rPr lang="en-US" dirty="0">
                <a:solidFill>
                  <a:srgbClr val="434343"/>
                </a:solidFill>
                <a:latin typeface="Calibri" panose="020F0502020204030204" pitchFamily="34" charset="0"/>
                <a:cs typeface="Calibri" panose="020F0502020204030204" pitchFamily="34" charset="0"/>
              </a:rPr>
              <a:t>Kenya introduced oral PrEP in 2017 and it is now widely available in ~2,000 facilities across all 47 counties and is free for all people at substantial ongoing risk of infection with HIV, including female sex workers (FSW), men who have sex with men (MSM), serodiscordant couples, people who inject drugs (PWID), and AGYW. As of early 2021, Kenya had over 30,000 PrEP users.    </a:t>
            </a:r>
            <a:endParaRPr dirty="0">
              <a:solidFill>
                <a:srgbClr val="434343"/>
              </a:solidFill>
              <a:latin typeface="Calibri" panose="020F0502020204030204" pitchFamily="34" charset="0"/>
              <a:cs typeface="Calibri" panose="020F0502020204030204" pitchFamily="34" charset="0"/>
            </a:endParaRPr>
          </a:p>
        </p:txBody>
      </p:sp>
      <p:sp>
        <p:nvSpPr>
          <p:cNvPr id="20" name="Google Shape;136;p18">
            <a:extLst>
              <a:ext uri="{FF2B5EF4-FFF2-40B4-BE49-F238E27FC236}">
                <a16:creationId xmlns:a16="http://schemas.microsoft.com/office/drawing/2014/main" id="{E8E95BF8-0EBC-0647-A3F7-7F2581E5FAA6}"/>
              </a:ext>
            </a:extLst>
          </p:cNvPr>
          <p:cNvSpPr/>
          <p:nvPr/>
        </p:nvSpPr>
        <p:spPr>
          <a:xfrm>
            <a:off x="10178529" y="107496"/>
            <a:ext cx="1884218" cy="332509"/>
          </a:xfrm>
          <a:prstGeom prst="roundRect">
            <a:avLst>
              <a:gd name="adj" fmla="val 16667"/>
            </a:avLst>
          </a:prstGeom>
          <a:solidFill>
            <a:srgbClr val="FDEE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dk2"/>
                </a:solidFill>
                <a:latin typeface="Calibri"/>
                <a:ea typeface="Calibri"/>
                <a:cs typeface="Calibri"/>
                <a:sym typeface="Calibri"/>
              </a:rPr>
              <a:t>Context</a:t>
            </a:r>
            <a:endParaRPr/>
          </a:p>
        </p:txBody>
      </p:sp>
      <p:sp>
        <p:nvSpPr>
          <p:cNvPr id="21" name="Google Shape;140;p18">
            <a:extLst>
              <a:ext uri="{FF2B5EF4-FFF2-40B4-BE49-F238E27FC236}">
                <a16:creationId xmlns:a16="http://schemas.microsoft.com/office/drawing/2014/main" id="{D633FFF0-11CE-E149-A5C8-3E0524BFDC1D}"/>
              </a:ext>
            </a:extLst>
          </p:cNvPr>
          <p:cNvSpPr txBox="1"/>
          <p:nvPr/>
        </p:nvSpPr>
        <p:spPr>
          <a:xfrm>
            <a:off x="335279" y="213590"/>
            <a:ext cx="11373731" cy="800100"/>
          </a:xfrm>
          <a:prstGeom prst="rect">
            <a:avLst/>
          </a:prstGeom>
          <a:noFill/>
          <a:ln>
            <a:noFill/>
          </a:ln>
        </p:spPr>
        <p:txBody>
          <a:bodyPr spcFirstLastPara="1" wrap="square" lIns="91425" tIns="45700" rIns="91425" bIns="45700" anchor="b" anchorCtr="0">
            <a:noAutofit/>
          </a:bodyPr>
          <a:lstStyle/>
          <a:p>
            <a:pPr lvl="0">
              <a:lnSpc>
                <a:spcPct val="90000"/>
              </a:lnSpc>
              <a:buClr>
                <a:schemeClr val="dk1"/>
              </a:buClr>
              <a:buSzPts val="3600"/>
            </a:pPr>
            <a:r>
              <a:rPr lang="en-US" sz="3600" b="1" dirty="0">
                <a:solidFill>
                  <a:schemeClr val="dk1"/>
                </a:solidFill>
              </a:rPr>
              <a:t>Oral PrEP rollout in Kenya</a:t>
            </a:r>
            <a:endParaRPr sz="3600" b="1" dirty="0">
              <a:solidFill>
                <a:schemeClr val="dk1"/>
              </a:solidFill>
            </a:endParaRPr>
          </a:p>
        </p:txBody>
      </p:sp>
      <p:sp>
        <p:nvSpPr>
          <p:cNvPr id="24" name="Google Shape;161;p20">
            <a:extLst>
              <a:ext uri="{FF2B5EF4-FFF2-40B4-BE49-F238E27FC236}">
                <a16:creationId xmlns:a16="http://schemas.microsoft.com/office/drawing/2014/main" id="{239AAC13-CC15-2A41-A517-FFEB35782347}"/>
              </a:ext>
            </a:extLst>
          </p:cNvPr>
          <p:cNvSpPr txBox="1"/>
          <p:nvPr/>
        </p:nvSpPr>
        <p:spPr>
          <a:xfrm>
            <a:off x="619999" y="2167178"/>
            <a:ext cx="5248478" cy="30773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Number of PrEP users, 2017 – 2021 </a:t>
            </a:r>
            <a:endParaRPr sz="1400" dirty="0">
              <a:solidFill>
                <a:srgbClr val="FFFFFF"/>
              </a:solidFill>
              <a:latin typeface="Calibri"/>
              <a:ea typeface="Calibri"/>
              <a:cs typeface="Calibri"/>
              <a:sym typeface="Calibri"/>
            </a:endParaRPr>
          </a:p>
        </p:txBody>
      </p:sp>
      <p:graphicFrame>
        <p:nvGraphicFramePr>
          <p:cNvPr id="10" name="Chart 9">
            <a:extLst>
              <a:ext uri="{FF2B5EF4-FFF2-40B4-BE49-F238E27FC236}">
                <a16:creationId xmlns:a16="http://schemas.microsoft.com/office/drawing/2014/main" id="{B2FC8D14-98CF-1D41-A427-725CD27AB65C}"/>
              </a:ext>
            </a:extLst>
          </p:cNvPr>
          <p:cNvGraphicFramePr/>
          <p:nvPr>
            <p:extLst>
              <p:ext uri="{D42A27DB-BD31-4B8C-83A1-F6EECF244321}">
                <p14:modId xmlns:p14="http://schemas.microsoft.com/office/powerpoint/2010/main" val="2189886020"/>
              </p:ext>
            </p:extLst>
          </p:nvPr>
        </p:nvGraphicFramePr>
        <p:xfrm>
          <a:off x="619998" y="2633504"/>
          <a:ext cx="5248477" cy="350693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6;p18">
            <a:extLst>
              <a:ext uri="{FF2B5EF4-FFF2-40B4-BE49-F238E27FC236}">
                <a16:creationId xmlns:a16="http://schemas.microsoft.com/office/drawing/2014/main" id="{925B1B18-06F2-6C4D-9583-7F41E439D387}"/>
              </a:ext>
            </a:extLst>
          </p:cNvPr>
          <p:cNvSpPr/>
          <p:nvPr/>
        </p:nvSpPr>
        <p:spPr>
          <a:xfrm>
            <a:off x="10178529" y="107496"/>
            <a:ext cx="1884218" cy="332509"/>
          </a:xfrm>
          <a:prstGeom prst="roundRect">
            <a:avLst>
              <a:gd name="adj" fmla="val 16667"/>
            </a:avLst>
          </a:prstGeom>
          <a:solidFill>
            <a:srgbClr val="FDEE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dk2"/>
                </a:solidFill>
                <a:latin typeface="Calibri"/>
                <a:ea typeface="Calibri"/>
                <a:cs typeface="Calibri"/>
                <a:sym typeface="Calibri"/>
              </a:rPr>
              <a:t>Context</a:t>
            </a:r>
            <a:endParaRPr/>
          </a:p>
        </p:txBody>
      </p:sp>
      <p:sp>
        <p:nvSpPr>
          <p:cNvPr id="4" name="Google Shape;140;p18">
            <a:extLst>
              <a:ext uri="{FF2B5EF4-FFF2-40B4-BE49-F238E27FC236}">
                <a16:creationId xmlns:a16="http://schemas.microsoft.com/office/drawing/2014/main" id="{624E5E86-CB2B-934C-BCD0-3430546BA022}"/>
              </a:ext>
            </a:extLst>
          </p:cNvPr>
          <p:cNvSpPr txBox="1"/>
          <p:nvPr/>
        </p:nvSpPr>
        <p:spPr>
          <a:xfrm>
            <a:off x="335280" y="449226"/>
            <a:ext cx="10337976" cy="800100"/>
          </a:xfrm>
          <a:prstGeom prst="rect">
            <a:avLst/>
          </a:prstGeom>
          <a:noFill/>
          <a:ln>
            <a:noFill/>
          </a:ln>
        </p:spPr>
        <p:txBody>
          <a:bodyPr spcFirstLastPara="1" wrap="square" lIns="91425" tIns="45700" rIns="91425" bIns="45700" anchor="ctr" anchorCtr="0">
            <a:noAutofit/>
          </a:bodyPr>
          <a:lstStyle/>
          <a:p>
            <a:pPr lvl="0">
              <a:lnSpc>
                <a:spcPct val="90000"/>
              </a:lnSpc>
              <a:buClr>
                <a:schemeClr val="dk1"/>
              </a:buClr>
              <a:buSzPts val="3600"/>
            </a:pPr>
            <a:r>
              <a:rPr lang="en-US" sz="3600" b="1" dirty="0">
                <a:solidFill>
                  <a:schemeClr val="dk1"/>
                </a:solidFill>
              </a:rPr>
              <a:t>The ring will be an important new HIV prevention method for women</a:t>
            </a:r>
            <a:endParaRPr sz="3600" b="1" dirty="0">
              <a:solidFill>
                <a:schemeClr val="dk1"/>
              </a:solidFill>
            </a:endParaRPr>
          </a:p>
        </p:txBody>
      </p:sp>
      <p:pic>
        <p:nvPicPr>
          <p:cNvPr id="5" name="Picture 4">
            <a:extLst>
              <a:ext uri="{FF2B5EF4-FFF2-40B4-BE49-F238E27FC236}">
                <a16:creationId xmlns:a16="http://schemas.microsoft.com/office/drawing/2014/main" id="{01182A47-EEBA-A84C-9E84-2775B11D61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668" y="1686082"/>
            <a:ext cx="3341521" cy="4462408"/>
          </a:xfrm>
          <a:prstGeom prst="rect">
            <a:avLst/>
          </a:prstGeom>
        </p:spPr>
      </p:pic>
      <p:sp>
        <p:nvSpPr>
          <p:cNvPr id="6" name="Google Shape;199;p22">
            <a:extLst>
              <a:ext uri="{FF2B5EF4-FFF2-40B4-BE49-F238E27FC236}">
                <a16:creationId xmlns:a16="http://schemas.microsoft.com/office/drawing/2014/main" id="{10FFFF32-4683-FD41-B58C-A49FAE4234EE}"/>
              </a:ext>
            </a:extLst>
          </p:cNvPr>
          <p:cNvSpPr/>
          <p:nvPr/>
        </p:nvSpPr>
        <p:spPr>
          <a:xfrm>
            <a:off x="4064098" y="1686082"/>
            <a:ext cx="7663234" cy="4462408"/>
          </a:xfrm>
          <a:prstGeom prst="rect">
            <a:avLst/>
          </a:prstGeom>
          <a:solidFill>
            <a:srgbClr val="EDF1F3"/>
          </a:solidFill>
          <a:ln>
            <a:noFill/>
          </a:ln>
        </p:spPr>
        <p:txBody>
          <a:bodyPr spcFirstLastPara="1" wrap="square" lIns="91425" tIns="45700" rIns="91425" bIns="45700" anchor="t" anchorCtr="0">
            <a:noAutofit/>
          </a:bodyPr>
          <a:lstStyle/>
          <a:p>
            <a:pPr>
              <a:lnSpc>
                <a:spcPct val="115000"/>
              </a:lnSpc>
            </a:pPr>
            <a:r>
              <a:rPr lang="en-US" sz="1300" b="1" dirty="0">
                <a:solidFill>
                  <a:srgbClr val="434343"/>
                </a:solidFill>
                <a:latin typeface="Calibri" panose="020F0502020204030204" pitchFamily="34" charset="0"/>
                <a:cs typeface="Calibri" panose="020F0502020204030204" pitchFamily="34" charset="0"/>
              </a:rPr>
              <a:t>Key findings from stakeholder consultations </a:t>
            </a:r>
          </a:p>
          <a:p>
            <a:pPr marL="285750" indent="-285750">
              <a:lnSpc>
                <a:spcPct val="115000"/>
              </a:lnSpc>
              <a:buFont typeface="Arial" panose="020B0604020202020204" pitchFamily="34" charset="0"/>
              <a:buChar char="•"/>
            </a:pPr>
            <a:endParaRPr lang="en-US" sz="600" dirty="0">
              <a:solidFill>
                <a:srgbClr val="434343"/>
              </a:solidFill>
              <a:latin typeface="Calibri" panose="020F0502020204030204" pitchFamily="34" charset="0"/>
              <a:cs typeface="Calibri" panose="020F0502020204030204" pitchFamily="34" charset="0"/>
            </a:endParaRPr>
          </a:p>
          <a:p>
            <a:pPr marL="463550" indent="-339725">
              <a:lnSpc>
                <a:spcPct val="115000"/>
              </a:lnSpc>
              <a:buFont typeface="Arial" panose="020B0604020202020204" pitchFamily="34" charset="0"/>
              <a:buChar char="•"/>
            </a:pPr>
            <a:r>
              <a:rPr lang="en-US" sz="1300" dirty="0">
                <a:solidFill>
                  <a:srgbClr val="434343"/>
                </a:solidFill>
                <a:latin typeface="Calibri" panose="020F0502020204030204" pitchFamily="34" charset="0"/>
                <a:cs typeface="Calibri" panose="020F0502020204030204" pitchFamily="34" charset="0"/>
              </a:rPr>
              <a:t>As a woman-controlled and long-acting HIV prevention option, the ring is an important complement to other HIV prevention methods in Kenya.</a:t>
            </a:r>
          </a:p>
          <a:p>
            <a:pPr marL="463550" indent="-339725">
              <a:lnSpc>
                <a:spcPct val="115000"/>
              </a:lnSpc>
              <a:buFont typeface="Arial" panose="020B0604020202020204" pitchFamily="34" charset="0"/>
              <a:buChar char="•"/>
            </a:pPr>
            <a:endParaRPr lang="en-US" sz="1300" dirty="0">
              <a:solidFill>
                <a:srgbClr val="434343"/>
              </a:solidFill>
              <a:latin typeface="Calibri" panose="020F0502020204030204" pitchFamily="34" charset="0"/>
              <a:cs typeface="Calibri" panose="020F0502020204030204" pitchFamily="34" charset="0"/>
            </a:endParaRPr>
          </a:p>
          <a:p>
            <a:pPr marL="463550" indent="-339725">
              <a:lnSpc>
                <a:spcPct val="115000"/>
              </a:lnSpc>
              <a:buFont typeface="Arial" panose="020B0604020202020204" pitchFamily="34" charset="0"/>
              <a:buChar char="•"/>
            </a:pPr>
            <a:r>
              <a:rPr lang="en-US" sz="1300" dirty="0">
                <a:solidFill>
                  <a:srgbClr val="434343"/>
                </a:solidFill>
                <a:latin typeface="Calibri" panose="020F0502020204030204" pitchFamily="34" charset="0"/>
                <a:cs typeface="Calibri" panose="020F0502020204030204" pitchFamily="34" charset="0"/>
              </a:rPr>
              <a:t>There is an opportunity to learn from the approach to family planning (FP) to inform an approach to delivering a portfolio of biomedical HIV prevention options.</a:t>
            </a:r>
          </a:p>
          <a:p>
            <a:pPr marL="463550" indent="-339725">
              <a:lnSpc>
                <a:spcPct val="115000"/>
              </a:lnSpc>
              <a:buFont typeface="Arial" panose="020B0604020202020204" pitchFamily="34" charset="0"/>
              <a:buChar char="•"/>
            </a:pPr>
            <a:endParaRPr lang="en-US" sz="1300" dirty="0">
              <a:solidFill>
                <a:srgbClr val="434343"/>
              </a:solidFill>
              <a:latin typeface="Calibri" panose="020F0502020204030204" pitchFamily="34" charset="0"/>
              <a:cs typeface="Calibri" panose="020F0502020204030204" pitchFamily="34" charset="0"/>
            </a:endParaRPr>
          </a:p>
          <a:p>
            <a:pPr marL="463550" indent="-339725">
              <a:lnSpc>
                <a:spcPct val="115000"/>
              </a:lnSpc>
              <a:buFont typeface="Arial" panose="020B0604020202020204" pitchFamily="34" charset="0"/>
              <a:buChar char="•"/>
            </a:pPr>
            <a:r>
              <a:rPr lang="en-US" sz="1300" dirty="0">
                <a:solidFill>
                  <a:srgbClr val="434343"/>
                </a:solidFill>
                <a:latin typeface="Calibri" panose="020F0502020204030204" pitchFamily="34" charset="0"/>
                <a:cs typeface="Calibri" panose="020F0502020204030204" pitchFamily="34" charset="0"/>
              </a:rPr>
              <a:t>The ring may be particularly appropriate for AGYW, who are at substantial risk for HIV, but often have challenges advocating for condom use, prefer not to take a daily pill, are seeking a more discreet option, and/or want to avoid oral PrEP side effects.</a:t>
            </a:r>
          </a:p>
          <a:p>
            <a:pPr marL="463550" indent="-339725">
              <a:lnSpc>
                <a:spcPct val="115000"/>
              </a:lnSpc>
              <a:buFont typeface="Arial" panose="020B0604020202020204" pitchFamily="34" charset="0"/>
              <a:buChar char="•"/>
            </a:pPr>
            <a:endParaRPr lang="en-US" sz="1300" dirty="0">
              <a:solidFill>
                <a:srgbClr val="434343"/>
              </a:solidFill>
              <a:latin typeface="Calibri" panose="020F0502020204030204" pitchFamily="34" charset="0"/>
              <a:cs typeface="Calibri" panose="020F0502020204030204" pitchFamily="34" charset="0"/>
            </a:endParaRPr>
          </a:p>
          <a:p>
            <a:pPr marL="463550" indent="-339725">
              <a:lnSpc>
                <a:spcPct val="115000"/>
              </a:lnSpc>
              <a:buFont typeface="Arial" panose="020B0604020202020204" pitchFamily="34" charset="0"/>
              <a:buChar char="•"/>
            </a:pPr>
            <a:r>
              <a:rPr lang="en-US" sz="1300" dirty="0">
                <a:solidFill>
                  <a:srgbClr val="434343"/>
                </a:solidFill>
                <a:latin typeface="Calibri" panose="020F0502020204030204" pitchFamily="34" charset="0"/>
                <a:cs typeface="Calibri" panose="020F0502020204030204" pitchFamily="34" charset="0"/>
              </a:rPr>
              <a:t>There is significant opportunity to build from the experience with oral PrEP to introduce the ring – for example, policies have been developed that could accommodate the ring and a Committee of Experts (</a:t>
            </a:r>
            <a:r>
              <a:rPr lang="en-US" sz="1300" dirty="0" err="1">
                <a:solidFill>
                  <a:srgbClr val="434343"/>
                </a:solidFill>
                <a:latin typeface="Calibri" panose="020F0502020204030204" pitchFamily="34" charset="0"/>
                <a:cs typeface="Calibri" panose="020F0502020204030204" pitchFamily="34" charset="0"/>
              </a:rPr>
              <a:t>CoE</a:t>
            </a:r>
            <a:r>
              <a:rPr lang="en-US" sz="1300" dirty="0">
                <a:solidFill>
                  <a:srgbClr val="434343"/>
                </a:solidFill>
                <a:latin typeface="Calibri" panose="020F0502020204030204" pitchFamily="34" charset="0"/>
                <a:cs typeface="Calibri" panose="020F0502020204030204" pitchFamily="34" charset="0"/>
              </a:rPr>
              <a:t>) for HIV testing and PrEP already exists that could also guide ring introduction.</a:t>
            </a:r>
          </a:p>
          <a:p>
            <a:pPr marL="463550" indent="-339725">
              <a:lnSpc>
                <a:spcPct val="115000"/>
              </a:lnSpc>
              <a:buFont typeface="Arial" panose="020B0604020202020204" pitchFamily="34" charset="0"/>
              <a:buChar char="•"/>
            </a:pPr>
            <a:endParaRPr lang="en-US" sz="1300" dirty="0">
              <a:solidFill>
                <a:srgbClr val="434343"/>
              </a:solidFill>
              <a:latin typeface="Calibri" panose="020F0502020204030204" pitchFamily="34" charset="0"/>
              <a:cs typeface="Calibri" panose="020F0502020204030204" pitchFamily="34" charset="0"/>
            </a:endParaRPr>
          </a:p>
          <a:p>
            <a:pPr marL="463550" indent="-339725">
              <a:lnSpc>
                <a:spcPct val="115000"/>
              </a:lnSpc>
              <a:buFont typeface="Arial" panose="020B0604020202020204" pitchFamily="34" charset="0"/>
              <a:buChar char="•"/>
            </a:pPr>
            <a:r>
              <a:rPr lang="en-US" sz="1300" dirty="0">
                <a:solidFill>
                  <a:srgbClr val="434343"/>
                </a:solidFill>
                <a:latin typeface="Calibri" panose="020F0502020204030204" pitchFamily="34" charset="0"/>
                <a:cs typeface="Calibri" panose="020F0502020204030204" pitchFamily="34" charset="0"/>
              </a:rPr>
              <a:t>The ring also presents new opportunities, specifically integration with FP services, distribution in non-clinical settings, and the opportunity to reposition PrEP in a more appealing, less stigmatized way (e.g., as a healthy lifestyle choice, rather than HIV prevention).</a:t>
            </a:r>
            <a:endParaRPr sz="1300" dirty="0">
              <a:solidFill>
                <a:srgbClr val="43434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25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p:nvPr/>
        </p:nvSpPr>
        <p:spPr>
          <a:xfrm>
            <a:off x="0" y="0"/>
            <a:ext cx="12192000" cy="5827619"/>
          </a:xfrm>
          <a:prstGeom prst="rect">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23"/>
          <p:cNvSpPr/>
          <p:nvPr/>
        </p:nvSpPr>
        <p:spPr>
          <a:xfrm>
            <a:off x="0" y="6570301"/>
            <a:ext cx="12192000" cy="290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20" name="Google Shape;220;p23"/>
          <p:cNvPicPr preferRelativeResize="0"/>
          <p:nvPr/>
        </p:nvPicPr>
        <p:blipFill rotWithShape="1">
          <a:blip r:embed="rId3">
            <a:alphaModFix/>
          </a:blip>
          <a:srcRect b="31206"/>
          <a:stretch/>
        </p:blipFill>
        <p:spPr>
          <a:xfrm>
            <a:off x="0" y="5827823"/>
            <a:ext cx="6096000" cy="742478"/>
          </a:xfrm>
          <a:prstGeom prst="rect">
            <a:avLst/>
          </a:prstGeom>
          <a:noFill/>
          <a:ln>
            <a:noFill/>
          </a:ln>
        </p:spPr>
      </p:pic>
      <p:pic>
        <p:nvPicPr>
          <p:cNvPr id="221" name="Google Shape;221;p23"/>
          <p:cNvPicPr preferRelativeResize="0"/>
          <p:nvPr/>
        </p:nvPicPr>
        <p:blipFill rotWithShape="1">
          <a:blip r:embed="rId3">
            <a:alphaModFix/>
          </a:blip>
          <a:srcRect b="31206"/>
          <a:stretch/>
        </p:blipFill>
        <p:spPr>
          <a:xfrm>
            <a:off x="6096000" y="5827619"/>
            <a:ext cx="6096000" cy="742478"/>
          </a:xfrm>
          <a:prstGeom prst="rect">
            <a:avLst/>
          </a:prstGeom>
          <a:noFill/>
          <a:ln>
            <a:noFill/>
          </a:ln>
        </p:spPr>
      </p:pic>
      <p:sp>
        <p:nvSpPr>
          <p:cNvPr id="222" name="Google Shape;222;p23"/>
          <p:cNvSpPr txBox="1">
            <a:spLocks noGrp="1"/>
          </p:cNvSpPr>
          <p:nvPr>
            <p:ph type="title"/>
          </p:nvPr>
        </p:nvSpPr>
        <p:spPr>
          <a:xfrm>
            <a:off x="356795" y="869806"/>
            <a:ext cx="10515600" cy="80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000">
                <a:solidFill>
                  <a:srgbClr val="94B0BC"/>
                </a:solidFill>
              </a:rPr>
              <a:t>Context for the dapivirine ring</a:t>
            </a:r>
            <a:endParaRPr sz="3000">
              <a:solidFill>
                <a:srgbClr val="94B0BC"/>
              </a:solidFill>
            </a:endParaRPr>
          </a:p>
        </p:txBody>
      </p:sp>
      <p:sp>
        <p:nvSpPr>
          <p:cNvPr id="223" name="Google Shape;223;p23"/>
          <p:cNvSpPr txBox="1"/>
          <p:nvPr/>
        </p:nvSpPr>
        <p:spPr>
          <a:xfrm>
            <a:off x="356795" y="202316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a:solidFill>
                  <a:srgbClr val="3F5B66"/>
                </a:solidFill>
                <a:latin typeface="Arial"/>
                <a:ea typeface="Arial"/>
                <a:cs typeface="Arial"/>
                <a:sym typeface="Arial"/>
              </a:rPr>
              <a:t>Delivery channels for the dapivirine ring</a:t>
            </a:r>
            <a:endParaRPr/>
          </a:p>
        </p:txBody>
      </p:sp>
      <p:sp>
        <p:nvSpPr>
          <p:cNvPr id="224" name="Google Shape;224;p23"/>
          <p:cNvSpPr txBox="1"/>
          <p:nvPr/>
        </p:nvSpPr>
        <p:spPr>
          <a:xfrm>
            <a:off x="356795" y="315685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a:solidFill>
                  <a:srgbClr val="94B0BC"/>
                </a:solidFill>
                <a:latin typeface="Arial"/>
                <a:ea typeface="Arial"/>
                <a:cs typeface="Arial"/>
                <a:sym typeface="Arial"/>
              </a:rPr>
              <a:t>Dapivirine ring introduction planning</a:t>
            </a:r>
            <a:endParaRPr/>
          </a:p>
        </p:txBody>
      </p:sp>
      <p:sp>
        <p:nvSpPr>
          <p:cNvPr id="225" name="Google Shape;225;p23"/>
          <p:cNvSpPr txBox="1"/>
          <p:nvPr/>
        </p:nvSpPr>
        <p:spPr>
          <a:xfrm>
            <a:off x="356795" y="4300373"/>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a:solidFill>
                  <a:srgbClr val="94B0BC"/>
                </a:solidFill>
                <a:latin typeface="Arial"/>
                <a:ea typeface="Arial"/>
                <a:cs typeface="Arial"/>
                <a:sym typeface="Arial"/>
              </a:rPr>
              <a:t>Sources</a:t>
            </a:r>
            <a:endParaRPr/>
          </a:p>
        </p:txBody>
      </p:sp>
    </p:spTree>
  </p:cSld>
  <p:clrMapOvr>
    <a:masterClrMapping/>
  </p:clrMapOvr>
</p:sld>
</file>

<file path=ppt/theme/theme1.xml><?xml version="1.0" encoding="utf-8"?>
<a:theme xmlns:a="http://schemas.openxmlformats.org/drawingml/2006/main" name="Office Theme">
  <a:themeElements>
    <a:clrScheme name="PROMISE">
      <a:dk1>
        <a:srgbClr val="01526C"/>
      </a:dk1>
      <a:lt1>
        <a:srgbClr val="7097A6"/>
      </a:lt1>
      <a:dk2>
        <a:srgbClr val="01526C"/>
      </a:dk2>
      <a:lt2>
        <a:srgbClr val="B7CBD2"/>
      </a:lt2>
      <a:accent1>
        <a:srgbClr val="AAC1CA"/>
      </a:accent1>
      <a:accent2>
        <a:srgbClr val="557A89"/>
      </a:accent2>
      <a:accent3>
        <a:srgbClr val="C3CD47"/>
      </a:accent3>
      <a:accent4>
        <a:srgbClr val="F4711F"/>
      </a:accent4>
      <a:accent5>
        <a:srgbClr val="F9B083"/>
      </a:accent5>
      <a:accent6>
        <a:srgbClr val="DAE08C"/>
      </a:accent6>
      <a:hlink>
        <a:srgbClr val="F4711F"/>
      </a:hlink>
      <a:folHlink>
        <a:srgbClr val="7097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6E9C040FE21049B42EC8A63B56A2EB" ma:contentTypeVersion="13" ma:contentTypeDescription="Create a new document." ma:contentTypeScope="" ma:versionID="e7bccadd5d40ffb55173af038cc4a5fe">
  <xsd:schema xmlns:xsd="http://www.w3.org/2001/XMLSchema" xmlns:xs="http://www.w3.org/2001/XMLSchema" xmlns:p="http://schemas.microsoft.com/office/2006/metadata/properties" xmlns:ns2="c0a2663f-5b3f-4f95-8d6c-1997e8b40ff4" xmlns:ns3="e2dc73f8-33d3-4dd9-ba84-bb84c97b9c97" targetNamespace="http://schemas.microsoft.com/office/2006/metadata/properties" ma:root="true" ma:fieldsID="7390a6d8af590ab6d7870c8800dc500f" ns2:_="" ns3:_="">
    <xsd:import namespace="c0a2663f-5b3f-4f95-8d6c-1997e8b40ff4"/>
    <xsd:import namespace="e2dc73f8-33d3-4dd9-ba84-bb84c97b9c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2663f-5b3f-4f95-8d6c-1997e8b40f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dc73f8-33d3-4dd9-ba84-bb84c97b9c9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2C72DC-B15E-49AA-9FC8-23093EDF3A68}">
  <ds:schemaRefs>
    <ds:schemaRef ds:uri="http://schemas.microsoft.com/sharepoint/v3/contenttype/forms"/>
  </ds:schemaRefs>
</ds:datastoreItem>
</file>

<file path=customXml/itemProps2.xml><?xml version="1.0" encoding="utf-8"?>
<ds:datastoreItem xmlns:ds="http://schemas.openxmlformats.org/officeDocument/2006/customXml" ds:itemID="{7EAC04BE-975C-495C-B8FE-F166CC13666A}">
  <ds:schemaRefs>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c0a2663f-5b3f-4f95-8d6c-1997e8b40ff4"/>
    <ds:schemaRef ds:uri="http://purl.org/dc/dcmitype/"/>
    <ds:schemaRef ds:uri="e2dc73f8-33d3-4dd9-ba84-bb84c97b9c97"/>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F758B7-21EB-499B-B1C0-15297F845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a2663f-5b3f-4f95-8d6c-1997e8b40ff4"/>
    <ds:schemaRef ds:uri="e2dc73f8-33d3-4dd9-ba84-bb84c97b9c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34752</TotalTime>
  <Words>8044</Words>
  <Application>Microsoft Office PowerPoint</Application>
  <PresentationFormat>Widescreen</PresentationFormat>
  <Paragraphs>672</Paragraphs>
  <Slides>29</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Arial Black</vt:lpstr>
      <vt:lpstr>Calibri</vt:lpstr>
      <vt:lpstr>Calibri Light</vt:lpstr>
      <vt:lpstr>Courier New</vt:lpstr>
      <vt:lpstr>Noto Sans Symbols</vt:lpstr>
      <vt:lpstr>System Font Regular</vt:lpstr>
      <vt:lpstr>Wingdings</vt:lpstr>
      <vt:lpstr>Office Theme</vt:lpstr>
      <vt:lpstr>1_Office Theme</vt:lpstr>
      <vt:lpstr>PowerPoint Presentation</vt:lpstr>
      <vt:lpstr>Introduction</vt:lpstr>
      <vt:lpstr>Key findings</vt:lpstr>
      <vt:lpstr>Context for the dapivirine ring</vt:lpstr>
      <vt:lpstr>PowerPoint Presentation</vt:lpstr>
      <vt:lpstr>PowerPoint Presentation</vt:lpstr>
      <vt:lpstr>PowerPoint Presentation</vt:lpstr>
      <vt:lpstr>PowerPoint Presentation</vt:lpstr>
      <vt:lpstr>Context for the dapivirine ring</vt:lpstr>
      <vt:lpstr>PowerPoint Presentation</vt:lpstr>
      <vt:lpstr>PowerPoint Presentation</vt:lpstr>
      <vt:lpstr>Delivery channel access assessment </vt:lpstr>
      <vt:lpstr>Delivery channel capacity assessment</vt:lpstr>
      <vt:lpstr>Prioritizing delivery channels for the ring</vt:lpstr>
      <vt:lpstr>Priority delivery channels for the ring</vt:lpstr>
      <vt:lpstr>Context for the dapivirine ring</vt:lpstr>
      <vt:lpstr>Ring introduction framework</vt:lpstr>
      <vt:lpstr>Kenya ring introduction situation analysis </vt:lpstr>
      <vt:lpstr>PowerPoint Presentation</vt:lpstr>
      <vt:lpstr>Planning &amp; budgeting key steps</vt:lpstr>
      <vt:lpstr>Supply chain management key steps</vt:lpstr>
      <vt:lpstr>Ring delivery platforms key steps</vt:lpstr>
      <vt:lpstr>Uptake and effective use key steps</vt:lpstr>
      <vt:lpstr>Monitoring key steps</vt:lpstr>
      <vt:lpstr>Emerging questions about the ring  </vt:lpstr>
      <vt:lpstr>Context for the dapivirine ring</vt:lpstr>
      <vt:lpstr>Interview List</vt:lpstr>
      <vt:lpstr>Select desk review sources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Regeru Regeru;MMireku</dc:creator>
  <cp:lastModifiedBy>Alisa Alano</cp:lastModifiedBy>
  <cp:revision>308</cp:revision>
  <dcterms:modified xsi:type="dcterms:W3CDTF">2021-05-25T13:55:11Z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0x0101005C6E9C040FE21049B42EC8A63B56A2EB</vt:lpwstr>
  </property>
</Properties>
</file>