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17"/>
  </p:notesMasterIdLst>
  <p:sldIdLst>
    <p:sldId id="259" r:id="rId3"/>
    <p:sldId id="544" r:id="rId4"/>
    <p:sldId id="258" r:id="rId5"/>
    <p:sldId id="536" r:id="rId6"/>
    <p:sldId id="535" r:id="rId7"/>
    <p:sldId id="537" r:id="rId8"/>
    <p:sldId id="528" r:id="rId9"/>
    <p:sldId id="298" r:id="rId10"/>
    <p:sldId id="538" r:id="rId11"/>
    <p:sldId id="539" r:id="rId12"/>
    <p:sldId id="540" r:id="rId13"/>
    <p:sldId id="541" r:id="rId14"/>
    <p:sldId id="542" r:id="rId15"/>
    <p:sldId id="5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7"/>
    <p:restoredTop sz="94558"/>
  </p:normalViewPr>
  <p:slideViewPr>
    <p:cSldViewPr snapToGrid="0" snapToObjects="1">
      <p:cViewPr varScale="1">
        <p:scale>
          <a:sx n="116" d="100"/>
          <a:sy n="116" d="100"/>
        </p:scale>
        <p:origin x="2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6/3/22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19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46" name="Google Shape;3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1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9</a:t>
            </a:fld>
            <a:endParaRPr lang="en-US"/>
          </a:p>
        </p:txBody>
      </p:sp>
    </p:spTree>
    <p:extLst>
      <p:ext uri="{BB962C8B-B14F-4D97-AF65-F5344CB8AC3E}">
        <p14:creationId xmlns:p14="http://schemas.microsoft.com/office/powerpoint/2010/main" val="349036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10</a:t>
            </a:fld>
            <a:endParaRPr lang="en-US"/>
          </a:p>
        </p:txBody>
      </p:sp>
    </p:spTree>
    <p:extLst>
      <p:ext uri="{BB962C8B-B14F-4D97-AF65-F5344CB8AC3E}">
        <p14:creationId xmlns:p14="http://schemas.microsoft.com/office/powerpoint/2010/main" val="368145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11</a:t>
            </a:fld>
            <a:endParaRPr lang="en-US"/>
          </a:p>
        </p:txBody>
      </p:sp>
    </p:spTree>
    <p:extLst>
      <p:ext uri="{BB962C8B-B14F-4D97-AF65-F5344CB8AC3E}">
        <p14:creationId xmlns:p14="http://schemas.microsoft.com/office/powerpoint/2010/main" val="418142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12</a:t>
            </a:fld>
            <a:endParaRPr lang="en-US"/>
          </a:p>
        </p:txBody>
      </p:sp>
    </p:spTree>
    <p:extLst>
      <p:ext uri="{BB962C8B-B14F-4D97-AF65-F5344CB8AC3E}">
        <p14:creationId xmlns:p14="http://schemas.microsoft.com/office/powerpoint/2010/main" val="75409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13</a:t>
            </a:fld>
            <a:endParaRPr lang="en-US"/>
          </a:p>
        </p:txBody>
      </p:sp>
    </p:spTree>
    <p:extLst>
      <p:ext uri="{BB962C8B-B14F-4D97-AF65-F5344CB8AC3E}">
        <p14:creationId xmlns:p14="http://schemas.microsoft.com/office/powerpoint/2010/main" val="9459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14</a:t>
            </a:fld>
            <a:endParaRPr lang="en-US"/>
          </a:p>
        </p:txBody>
      </p:sp>
    </p:spTree>
    <p:extLst>
      <p:ext uri="{BB962C8B-B14F-4D97-AF65-F5344CB8AC3E}">
        <p14:creationId xmlns:p14="http://schemas.microsoft.com/office/powerpoint/2010/main" val="305570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tuation Analysis - Step 3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noAutofit/>
          </a:bodyPr>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50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D29C4DE-CA1A-F97C-2223-B311D0099A06}"/>
              </a:ext>
            </a:extLst>
          </p:cNvPr>
          <p:cNvSpPr txBox="1">
            <a:spLocks/>
          </p:cNvSpPr>
          <p:nvPr userDrawn="1"/>
        </p:nvSpPr>
        <p:spPr>
          <a:xfrm>
            <a:off x="1577389" y="814302"/>
            <a:ext cx="9259944" cy="513544"/>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600" b="0" dirty="0"/>
              <a:t>This is part of the </a:t>
            </a:r>
            <a:r>
              <a:rPr lang="en-US" sz="3600" dirty="0"/>
              <a:t>PLAN </a:t>
            </a:r>
            <a:r>
              <a:rPr lang="en-US" sz="3600" b="0" dirty="0"/>
              <a:t>4</a:t>
            </a:r>
            <a:r>
              <a:rPr lang="en-US" sz="3600" dirty="0"/>
              <a:t> RING </a:t>
            </a:r>
            <a:r>
              <a:rPr lang="en-US" sz="3600" b="0" dirty="0"/>
              <a:t>TOOLKIT,</a:t>
            </a:r>
            <a:br>
              <a:rPr lang="en-US" sz="3600" b="0" dirty="0"/>
            </a:br>
            <a:r>
              <a:rPr lang="en-US" sz="2400" b="0" dirty="0"/>
              <a:t>a suite of resources and tools designed to support planning for </a:t>
            </a:r>
            <a:r>
              <a:rPr lang="en-US" sz="2400" b="0" dirty="0" err="1"/>
              <a:t>dapivirine</a:t>
            </a:r>
            <a:r>
              <a:rPr lang="en-US" sz="2400" b="0" dirty="0"/>
              <a:t> ring introduction and scale-up.</a:t>
            </a:r>
            <a:endParaRPr lang="en-US" b="0" dirty="0"/>
          </a:p>
        </p:txBody>
      </p:sp>
      <p:sp>
        <p:nvSpPr>
          <p:cNvPr id="5" name="Text Placeholder 8">
            <a:extLst>
              <a:ext uri="{FF2B5EF4-FFF2-40B4-BE49-F238E27FC236}">
                <a16:creationId xmlns:a16="http://schemas.microsoft.com/office/drawing/2014/main" id="{7A851C6D-F7B7-6689-FEB6-20C5608C8650}"/>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6" name="Rectangle 5">
            <a:hlinkClick r:id="rId2"/>
            <a:extLst>
              <a:ext uri="{FF2B5EF4-FFF2-40B4-BE49-F238E27FC236}">
                <a16:creationId xmlns:a16="http://schemas.microsoft.com/office/drawing/2014/main" id="{2233A839-BB55-0AEB-60C5-007E7E6C7F41}"/>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7" name="Group 6">
            <a:extLst>
              <a:ext uri="{FF2B5EF4-FFF2-40B4-BE49-F238E27FC236}">
                <a16:creationId xmlns:a16="http://schemas.microsoft.com/office/drawing/2014/main" id="{0A9C7AF9-3A54-2797-77A3-C6E2CE3189A9}"/>
              </a:ext>
            </a:extLst>
          </p:cNvPr>
          <p:cNvGrpSpPr/>
          <p:nvPr userDrawn="1"/>
        </p:nvGrpSpPr>
        <p:grpSpPr>
          <a:xfrm>
            <a:off x="0" y="-10885"/>
            <a:ext cx="12192000" cy="6869661"/>
            <a:chOff x="0" y="-10885"/>
            <a:chExt cx="12192000" cy="6869661"/>
          </a:xfrm>
        </p:grpSpPr>
        <p:sp>
          <p:nvSpPr>
            <p:cNvPr id="8" name="Rectangle 7">
              <a:extLst>
                <a:ext uri="{FF2B5EF4-FFF2-40B4-BE49-F238E27FC236}">
                  <a16:creationId xmlns:a16="http://schemas.microsoft.com/office/drawing/2014/main" id="{59626729-A56F-1837-148F-47B9341D3E29}"/>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9" name="Group 8">
              <a:extLst>
                <a:ext uri="{FF2B5EF4-FFF2-40B4-BE49-F238E27FC236}">
                  <a16:creationId xmlns:a16="http://schemas.microsoft.com/office/drawing/2014/main" id="{5D19A994-5302-CC8C-DA14-63A4B35A908C}"/>
                </a:ext>
              </a:extLst>
            </p:cNvPr>
            <p:cNvGrpSpPr/>
            <p:nvPr/>
          </p:nvGrpSpPr>
          <p:grpSpPr>
            <a:xfrm>
              <a:off x="479608" y="-10885"/>
              <a:ext cx="693490" cy="6869661"/>
              <a:chOff x="-9705" y="-10885"/>
              <a:chExt cx="693490" cy="6869661"/>
            </a:xfrm>
          </p:grpSpPr>
          <p:sp>
            <p:nvSpPr>
              <p:cNvPr id="14" name="Freeform 13">
                <a:extLst>
                  <a:ext uri="{FF2B5EF4-FFF2-40B4-BE49-F238E27FC236}">
                    <a16:creationId xmlns:a16="http://schemas.microsoft.com/office/drawing/2014/main" id="{9B26AA4D-757B-99CA-F4D4-65E854A49679}"/>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5" name="Freeform 14">
                <a:extLst>
                  <a:ext uri="{FF2B5EF4-FFF2-40B4-BE49-F238E27FC236}">
                    <a16:creationId xmlns:a16="http://schemas.microsoft.com/office/drawing/2014/main" id="{A907D86E-3AFC-3D1C-0281-D066CBEACFB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15">
                <a:extLst>
                  <a:ext uri="{FF2B5EF4-FFF2-40B4-BE49-F238E27FC236}">
                    <a16:creationId xmlns:a16="http://schemas.microsoft.com/office/drawing/2014/main" id="{1D97F6DA-E373-1B19-F5B0-F424509B438C}"/>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8B2E181B-1BEA-D059-2419-F8E3C6448D47}"/>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BA68332D-C892-4300-0AA1-E224074E5084}"/>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8">
                <a:extLst>
                  <a:ext uri="{FF2B5EF4-FFF2-40B4-BE49-F238E27FC236}">
                    <a16:creationId xmlns:a16="http://schemas.microsoft.com/office/drawing/2014/main" id="{E34E1EA1-460B-411A-6661-09239A661E37}"/>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19">
                <a:extLst>
                  <a:ext uri="{FF2B5EF4-FFF2-40B4-BE49-F238E27FC236}">
                    <a16:creationId xmlns:a16="http://schemas.microsoft.com/office/drawing/2014/main" id="{69FEBE59-6CF0-BB98-1EBB-795084EC97C5}"/>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20">
                <a:extLst>
                  <a:ext uri="{FF2B5EF4-FFF2-40B4-BE49-F238E27FC236}">
                    <a16:creationId xmlns:a16="http://schemas.microsoft.com/office/drawing/2014/main" id="{D4ECEEE6-8B9F-4C99-39EE-BEF765E3B9A5}"/>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527D490C-F484-6C56-EAE9-4750D44F48EB}"/>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95FCEA10-3EFA-03EA-402F-1A62BDF0045F}"/>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5369B71B-2F6A-77F8-E9AB-7F2A172C4AD7}"/>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10" name="Rectangle 9">
              <a:extLst>
                <a:ext uri="{FF2B5EF4-FFF2-40B4-BE49-F238E27FC236}">
                  <a16:creationId xmlns:a16="http://schemas.microsoft.com/office/drawing/2014/main" id="{C566B196-DE3F-4C6F-56D9-118510426274}"/>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1" name="Rectangle 10">
              <a:extLst>
                <a:ext uri="{FF2B5EF4-FFF2-40B4-BE49-F238E27FC236}">
                  <a16:creationId xmlns:a16="http://schemas.microsoft.com/office/drawing/2014/main" id="{EDA154B4-74A8-5293-879A-90A72F7B15A8}"/>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2" name="Rectangle 11">
              <a:extLst>
                <a:ext uri="{FF2B5EF4-FFF2-40B4-BE49-F238E27FC236}">
                  <a16:creationId xmlns:a16="http://schemas.microsoft.com/office/drawing/2014/main" id="{F1662D63-62F3-92A4-2F3B-38BDC5847654}"/>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3" name="Rectangle 12">
              <a:extLst>
                <a:ext uri="{FF2B5EF4-FFF2-40B4-BE49-F238E27FC236}">
                  <a16:creationId xmlns:a16="http://schemas.microsoft.com/office/drawing/2014/main" id="{B123CFDB-5D65-9E96-35B3-CBA2159308F8}"/>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25" name="Group 24">
            <a:extLst>
              <a:ext uri="{FF2B5EF4-FFF2-40B4-BE49-F238E27FC236}">
                <a16:creationId xmlns:a16="http://schemas.microsoft.com/office/drawing/2014/main" id="{0AB5EA89-2423-DAAD-CCCD-43F6F0F43238}"/>
              </a:ext>
            </a:extLst>
          </p:cNvPr>
          <p:cNvGrpSpPr/>
          <p:nvPr userDrawn="1"/>
        </p:nvGrpSpPr>
        <p:grpSpPr>
          <a:xfrm>
            <a:off x="1530224" y="3046480"/>
            <a:ext cx="9824386" cy="2450935"/>
            <a:chOff x="1530224" y="3293116"/>
            <a:chExt cx="9824386" cy="2450935"/>
          </a:xfrm>
        </p:grpSpPr>
        <p:cxnSp>
          <p:nvCxnSpPr>
            <p:cNvPr id="26" name="Straight Connector 25">
              <a:extLst>
                <a:ext uri="{FF2B5EF4-FFF2-40B4-BE49-F238E27FC236}">
                  <a16:creationId xmlns:a16="http://schemas.microsoft.com/office/drawing/2014/main" id="{3C1CCA6C-278F-1678-6DB7-87C87B8BC6FB}"/>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5BA78A3-AC23-FAEF-E700-7FB6BB7129C3}"/>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FE45FD-E816-E2B5-B021-8CF5D48A39F7}"/>
                </a:ext>
              </a:extLst>
            </p:cNvPr>
            <p:cNvGrpSpPr/>
            <p:nvPr/>
          </p:nvGrpSpPr>
          <p:grpSpPr>
            <a:xfrm>
              <a:off x="1530224" y="3296555"/>
              <a:ext cx="3267560" cy="2280280"/>
              <a:chOff x="1530224" y="3296555"/>
              <a:chExt cx="3267560" cy="2280280"/>
            </a:xfrm>
          </p:grpSpPr>
          <p:sp>
            <p:nvSpPr>
              <p:cNvPr id="41" name="Text Placeholder 8">
                <a:extLst>
                  <a:ext uri="{FF2B5EF4-FFF2-40B4-BE49-F238E27FC236}">
                    <a16:creationId xmlns:a16="http://schemas.microsoft.com/office/drawing/2014/main" id="{826831FF-C0BF-F0AB-4848-FC4AEF2E3B98}"/>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42" name="Group 41">
                <a:extLst>
                  <a:ext uri="{FF2B5EF4-FFF2-40B4-BE49-F238E27FC236}">
                    <a16:creationId xmlns:a16="http://schemas.microsoft.com/office/drawing/2014/main" id="{266F224D-814D-127C-95A2-C95E21CCC1D8}"/>
                  </a:ext>
                </a:extLst>
              </p:cNvPr>
              <p:cNvGrpSpPr/>
              <p:nvPr/>
            </p:nvGrpSpPr>
            <p:grpSpPr>
              <a:xfrm>
                <a:off x="1530224" y="3296555"/>
                <a:ext cx="3063923" cy="697162"/>
                <a:chOff x="1530224" y="3382283"/>
                <a:chExt cx="3063923" cy="697162"/>
              </a:xfrm>
            </p:grpSpPr>
            <p:sp>
              <p:nvSpPr>
                <p:cNvPr id="43" name="Text Placeholder 8">
                  <a:extLst>
                    <a:ext uri="{FF2B5EF4-FFF2-40B4-BE49-F238E27FC236}">
                      <a16:creationId xmlns:a16="http://schemas.microsoft.com/office/drawing/2014/main" id="{1C7FCA63-111E-7BB7-7A0E-7EBA8623AFF0}"/>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44" name="Straight Connector 43">
                  <a:extLst>
                    <a:ext uri="{FF2B5EF4-FFF2-40B4-BE49-F238E27FC236}">
                      <a16:creationId xmlns:a16="http://schemas.microsoft.com/office/drawing/2014/main" id="{1C81910B-C70D-CEB1-4063-8808ACE169B1}"/>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E20F0574-DD4A-17ED-6E71-ADC0EB6DD7EA}"/>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29" name="Group 28">
              <a:extLst>
                <a:ext uri="{FF2B5EF4-FFF2-40B4-BE49-F238E27FC236}">
                  <a16:creationId xmlns:a16="http://schemas.microsoft.com/office/drawing/2014/main" id="{389C46E8-C4C5-6111-D9A7-59DC2E7D364A}"/>
                </a:ext>
              </a:extLst>
            </p:cNvPr>
            <p:cNvGrpSpPr/>
            <p:nvPr/>
          </p:nvGrpSpPr>
          <p:grpSpPr>
            <a:xfrm>
              <a:off x="4920720" y="3293116"/>
              <a:ext cx="3066037" cy="2364332"/>
              <a:chOff x="4920720" y="3293116"/>
              <a:chExt cx="3066037" cy="2364332"/>
            </a:xfrm>
          </p:grpSpPr>
          <p:sp>
            <p:nvSpPr>
              <p:cNvPr id="36" name="Text Placeholder 8">
                <a:extLst>
                  <a:ext uri="{FF2B5EF4-FFF2-40B4-BE49-F238E27FC236}">
                    <a16:creationId xmlns:a16="http://schemas.microsoft.com/office/drawing/2014/main" id="{42A9D7EB-9D5B-F1AE-3C2F-85EC9899D914}"/>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37" name="Group 36">
                <a:extLst>
                  <a:ext uri="{FF2B5EF4-FFF2-40B4-BE49-F238E27FC236}">
                    <a16:creationId xmlns:a16="http://schemas.microsoft.com/office/drawing/2014/main" id="{E295FD5B-DFE6-542E-21EF-C8E97475FE99}"/>
                  </a:ext>
                </a:extLst>
              </p:cNvPr>
              <p:cNvGrpSpPr/>
              <p:nvPr/>
            </p:nvGrpSpPr>
            <p:grpSpPr>
              <a:xfrm>
                <a:off x="4920720" y="3293116"/>
                <a:ext cx="2917941" cy="697162"/>
                <a:chOff x="4877856" y="3378844"/>
                <a:chExt cx="2917941" cy="697162"/>
              </a:xfrm>
            </p:grpSpPr>
            <p:cxnSp>
              <p:nvCxnSpPr>
                <p:cNvPr id="38" name="Straight Connector 37">
                  <a:extLst>
                    <a:ext uri="{FF2B5EF4-FFF2-40B4-BE49-F238E27FC236}">
                      <a16:creationId xmlns:a16="http://schemas.microsoft.com/office/drawing/2014/main" id="{DD659CBF-DBF3-B4DC-1859-63BFABEBF23D}"/>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E402E354-3B99-99AF-BDE9-E8E48050DFBF}"/>
                    </a:ext>
                  </a:extLst>
                </p:cNvPr>
                <p:cNvPicPr>
                  <a:picLocks noChangeAspect="1"/>
                </p:cNvPicPr>
                <p:nvPr/>
              </p:nvPicPr>
              <p:blipFill>
                <a:blip r:embed="rId4"/>
                <a:stretch>
                  <a:fillRect/>
                </a:stretch>
              </p:blipFill>
              <p:spPr>
                <a:xfrm>
                  <a:off x="4877856" y="3378844"/>
                  <a:ext cx="697162" cy="697162"/>
                </a:xfrm>
                <a:prstGeom prst="rect">
                  <a:avLst/>
                </a:prstGeom>
              </p:spPr>
            </p:pic>
            <p:sp>
              <p:nvSpPr>
                <p:cNvPr id="40" name="Text Placeholder 8">
                  <a:extLst>
                    <a:ext uri="{FF2B5EF4-FFF2-40B4-BE49-F238E27FC236}">
                      <a16:creationId xmlns:a16="http://schemas.microsoft.com/office/drawing/2014/main" id="{AB91735A-F601-214A-6BC3-4275C3A2217B}"/>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30" name="Group 29">
              <a:extLst>
                <a:ext uri="{FF2B5EF4-FFF2-40B4-BE49-F238E27FC236}">
                  <a16:creationId xmlns:a16="http://schemas.microsoft.com/office/drawing/2014/main" id="{0FAA43E6-D626-B3F4-0368-368BEF26A1A3}"/>
                </a:ext>
              </a:extLst>
            </p:cNvPr>
            <p:cNvGrpSpPr/>
            <p:nvPr/>
          </p:nvGrpSpPr>
          <p:grpSpPr>
            <a:xfrm>
              <a:off x="8152881" y="3293116"/>
              <a:ext cx="3201729" cy="1922126"/>
              <a:chOff x="8152881" y="3293116"/>
              <a:chExt cx="3201729" cy="1922126"/>
            </a:xfrm>
          </p:grpSpPr>
          <p:sp>
            <p:nvSpPr>
              <p:cNvPr id="31" name="Text Placeholder 8">
                <a:extLst>
                  <a:ext uri="{FF2B5EF4-FFF2-40B4-BE49-F238E27FC236}">
                    <a16:creationId xmlns:a16="http://schemas.microsoft.com/office/drawing/2014/main" id="{C9D57C7F-6802-264B-B317-B77FADAF3E21}"/>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32" name="Group 31">
                <a:extLst>
                  <a:ext uri="{FF2B5EF4-FFF2-40B4-BE49-F238E27FC236}">
                    <a16:creationId xmlns:a16="http://schemas.microsoft.com/office/drawing/2014/main" id="{FF6BC214-03A5-25B6-FDA9-1F577E8ED8AE}"/>
                  </a:ext>
                </a:extLst>
              </p:cNvPr>
              <p:cNvGrpSpPr/>
              <p:nvPr/>
            </p:nvGrpSpPr>
            <p:grpSpPr>
              <a:xfrm>
                <a:off x="8152881" y="3293116"/>
                <a:ext cx="2724908" cy="697162"/>
                <a:chOff x="8152881" y="3378844"/>
                <a:chExt cx="2724908" cy="697162"/>
              </a:xfrm>
            </p:grpSpPr>
            <p:cxnSp>
              <p:nvCxnSpPr>
                <p:cNvPr id="33" name="Straight Connector 32">
                  <a:extLst>
                    <a:ext uri="{FF2B5EF4-FFF2-40B4-BE49-F238E27FC236}">
                      <a16:creationId xmlns:a16="http://schemas.microsoft.com/office/drawing/2014/main" id="{5ABFF265-9249-60CF-CDC1-8CDE592AE94B}"/>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740A072-C8B2-50B9-EB3F-2B2B65343DB7}"/>
                    </a:ext>
                  </a:extLst>
                </p:cNvPr>
                <p:cNvPicPr>
                  <a:picLocks noChangeAspect="1"/>
                </p:cNvPicPr>
                <p:nvPr/>
              </p:nvPicPr>
              <p:blipFill>
                <a:blip r:embed="rId5"/>
                <a:stretch>
                  <a:fillRect/>
                </a:stretch>
              </p:blipFill>
              <p:spPr>
                <a:xfrm>
                  <a:off x="8152881" y="3378844"/>
                  <a:ext cx="697162" cy="697162"/>
                </a:xfrm>
                <a:prstGeom prst="rect">
                  <a:avLst/>
                </a:prstGeom>
              </p:spPr>
            </p:pic>
            <p:sp>
              <p:nvSpPr>
                <p:cNvPr id="35" name="Text Placeholder 8">
                  <a:extLst>
                    <a:ext uri="{FF2B5EF4-FFF2-40B4-BE49-F238E27FC236}">
                      <a16:creationId xmlns:a16="http://schemas.microsoft.com/office/drawing/2014/main" id="{D6668274-E4A0-0042-5180-31DFCF3AF8BA}"/>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46" name="TextBox 45">
            <a:extLst>
              <a:ext uri="{FF2B5EF4-FFF2-40B4-BE49-F238E27FC236}">
                <a16:creationId xmlns:a16="http://schemas.microsoft.com/office/drawing/2014/main" id="{EC846990-B7AD-D249-A25F-E9653BE41B9D}"/>
              </a:ext>
            </a:extLst>
          </p:cNvPr>
          <p:cNvSpPr txBox="1"/>
          <p:nvPr userDrawn="1"/>
        </p:nvSpPr>
        <p:spPr>
          <a:xfrm>
            <a:off x="1556548" y="5749858"/>
            <a:ext cx="9923023" cy="461665"/>
          </a:xfrm>
          <a:prstGeom prst="rect">
            <a:avLst/>
          </a:prstGeom>
          <a:noFill/>
        </p:spPr>
        <p:txBody>
          <a:bodyPr wrap="square" rtlCol="0">
            <a:spAutoFit/>
          </a:bodyPr>
          <a:lstStyle/>
          <a:p>
            <a:r>
              <a:rPr lang="en-US" sz="800" dirty="0">
                <a:solidFill>
                  <a:schemeClr val="bg2">
                    <a:lumMod val="75000"/>
                  </a:schemeClr>
                </a:solidFill>
              </a:rPr>
              <a:t>The resources within this toolkit were made possible by the generous assistance from the American people through the U.S. Agency for International Development (USAID) and the U.S. President’s Emergency Plan for AIDS Relief (PEPFAR) through the terms of several cooperative agreements,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2348035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6529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730844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357841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079320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18204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A9369BC-8F5F-6C43-8FBA-A488871F5DB5}"/>
              </a:ext>
            </a:extLst>
          </p:cNvPr>
          <p:cNvSpPr>
            <a:spLocks noGrp="1"/>
          </p:cNvSpPr>
          <p:nvPr>
            <p:ph type="body" sz="quarter" idx="11" hasCustomPrompt="1"/>
          </p:nvPr>
        </p:nvSpPr>
        <p:spPr>
          <a:xfrm>
            <a:off x="1456959" y="2828925"/>
            <a:ext cx="6705600" cy="1200150"/>
          </a:xfrm>
        </p:spPr>
        <p:txBody>
          <a:bodyPr/>
          <a:lstStyle>
            <a:lvl1pPr marL="0" indent="0">
              <a:buNone/>
              <a:defRPr sz="8000" b="1">
                <a:solidFill>
                  <a:schemeClr val="accent1">
                    <a:lumMod val="20000"/>
                    <a:lumOff val="80000"/>
                  </a:schemeClr>
                </a:solidFill>
                <a:latin typeface="Arial" panose="020B0604020202020204" pitchFamily="34" charset="0"/>
                <a:cs typeface="Arial" panose="020B0604020202020204" pitchFamily="34" charset="0"/>
              </a:defRPr>
            </a:lvl1pPr>
          </a:lstStyle>
          <a:p>
            <a:pPr lvl="0"/>
            <a:r>
              <a:rPr lang="en-US" dirty="0"/>
              <a:t>Title</a:t>
            </a:r>
          </a:p>
        </p:txBody>
      </p:sp>
      <p:sp>
        <p:nvSpPr>
          <p:cNvPr id="5" name="Text Placeholder 6">
            <a:extLst>
              <a:ext uri="{FF2B5EF4-FFF2-40B4-BE49-F238E27FC236}">
                <a16:creationId xmlns:a16="http://schemas.microsoft.com/office/drawing/2014/main" id="{FD5A1F3F-ECDC-E347-A442-F824BB86A01F}"/>
              </a:ext>
            </a:extLst>
          </p:cNvPr>
          <p:cNvSpPr>
            <a:spLocks noGrp="1"/>
          </p:cNvSpPr>
          <p:nvPr>
            <p:ph type="body" sz="quarter" idx="12" hasCustomPrompt="1"/>
          </p:nvPr>
        </p:nvSpPr>
        <p:spPr>
          <a:xfrm>
            <a:off x="1457489" y="4029075"/>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942044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91303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582046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014805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602815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872255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14222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tuation Analysi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3B1225A4-0256-0C47-91EE-3472A6BEBD63}"/>
              </a:ext>
            </a:extLst>
          </p:cNvPr>
          <p:cNvGrpSpPr/>
          <p:nvPr userDrawn="1"/>
        </p:nvGrpSpPr>
        <p:grpSpPr>
          <a:xfrm>
            <a:off x="11146521" y="132565"/>
            <a:ext cx="477330" cy="333187"/>
            <a:chOff x="11151469" y="132565"/>
            <a:chExt cx="477330" cy="333187"/>
          </a:xfrm>
        </p:grpSpPr>
        <p:sp>
          <p:nvSpPr>
            <p:cNvPr id="7" name="Pentagon 6">
              <a:extLst>
                <a:ext uri="{FF2B5EF4-FFF2-40B4-BE49-F238E27FC236}">
                  <a16:creationId xmlns:a16="http://schemas.microsoft.com/office/drawing/2014/main" id="{54962C91-B940-4C43-AF69-B46A82A67837}"/>
                </a:ext>
              </a:extLst>
            </p:cNvPr>
            <p:cNvSpPr/>
            <p:nvPr/>
          </p:nvSpPr>
          <p:spPr>
            <a:xfrm>
              <a:off x="111514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7142"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grpSp>
      <p:grpSp>
        <p:nvGrpSpPr>
          <p:cNvPr id="9" name="Group 8">
            <a:extLst>
              <a:ext uri="{FF2B5EF4-FFF2-40B4-BE49-F238E27FC236}">
                <a16:creationId xmlns:a16="http://schemas.microsoft.com/office/drawing/2014/main" id="{BB366C3F-09A3-DF45-BDD5-6291A0454BD9}"/>
              </a:ext>
            </a:extLst>
          </p:cNvPr>
          <p:cNvGrpSpPr/>
          <p:nvPr userDrawn="1"/>
        </p:nvGrpSpPr>
        <p:grpSpPr>
          <a:xfrm>
            <a:off x="10728569" y="132565"/>
            <a:ext cx="477330" cy="333187"/>
            <a:chOff x="10739455" y="132565"/>
            <a:chExt cx="477330" cy="333187"/>
          </a:xfrm>
        </p:grpSpPr>
        <p:sp>
          <p:nvSpPr>
            <p:cNvPr id="11" name="Pentagon 10">
              <a:extLst>
                <a:ext uri="{FF2B5EF4-FFF2-40B4-BE49-F238E27FC236}">
                  <a16:creationId xmlns:a16="http://schemas.microsoft.com/office/drawing/2014/main" id="{E273C470-396E-C84C-A70C-E4AA9D8910E6}"/>
                </a:ext>
              </a:extLst>
            </p:cNvPr>
            <p:cNvSpPr/>
            <p:nvPr/>
          </p:nvSpPr>
          <p:spPr>
            <a:xfrm>
              <a:off x="10739455"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909185"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grpSp>
      <p:grpSp>
        <p:nvGrpSpPr>
          <p:cNvPr id="13" name="Group 12">
            <a:extLst>
              <a:ext uri="{FF2B5EF4-FFF2-40B4-BE49-F238E27FC236}">
                <a16:creationId xmlns:a16="http://schemas.microsoft.com/office/drawing/2014/main" id="{4813D041-66ED-AD4E-A5A9-276DC35BBF35}"/>
              </a:ext>
            </a:extLst>
          </p:cNvPr>
          <p:cNvGrpSpPr/>
          <p:nvPr userDrawn="1"/>
        </p:nvGrpSpPr>
        <p:grpSpPr>
          <a:xfrm>
            <a:off x="9221189" y="132566"/>
            <a:ext cx="1581727" cy="333187"/>
            <a:chOff x="9221189" y="132566"/>
            <a:chExt cx="1581727" cy="333187"/>
          </a:xfrm>
        </p:grpSpPr>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noAutofit/>
            </a:bodyP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grpSp>
    </p:spTree>
    <p:extLst>
      <p:ext uri="{BB962C8B-B14F-4D97-AF65-F5344CB8AC3E}">
        <p14:creationId xmlns:p14="http://schemas.microsoft.com/office/powerpoint/2010/main" val="153006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uation Analysis - Step 1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65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107285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339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tuation Analysi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97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uation Analysis - Step 2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84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tuation Analysi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99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no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2873943" y="198768"/>
            <a:ext cx="3810660" cy="253916"/>
          </a:xfrm>
          <a:prstGeom prst="rect">
            <a:avLst/>
          </a:prstGeom>
        </p:spPr>
        <p:txBody>
          <a:bodyPr wrap="none">
            <a:noAutofit/>
          </a:bodyPr>
          <a:lstStyle/>
          <a:p>
            <a:pPr algn="l"/>
            <a:r>
              <a:rPr lang="en-US" sz="1050" spc="50" baseline="0" dirty="0">
                <a:solidFill>
                  <a:schemeClr val="bg2">
                    <a:lumMod val="60000"/>
                    <a:lumOff val="40000"/>
                  </a:schemeClr>
                </a:solidFill>
              </a:rPr>
              <a:t>Introduction Framework</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76" r:id="rId5"/>
    <p:sldLayoutId id="2147483679" r:id="rId6"/>
    <p:sldLayoutId id="2147483677" r:id="rId7"/>
    <p:sldLayoutId id="2147483680" r:id="rId8"/>
    <p:sldLayoutId id="2147483678" r:id="rId9"/>
    <p:sldLayoutId id="2147483681" r:id="rId10"/>
    <p:sldLayoutId id="2147483651" r:id="rId11"/>
    <p:sldLayoutId id="2147483674" r:id="rId12"/>
    <p:sldLayoutId id="2147483650"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1" r:id="rId22"/>
    <p:sldLayoutId id="2147483682" r:id="rId23"/>
    <p:sldLayoutId id="2147483684" r:id="rId24"/>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12.png"/><Relationship Id="rId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19.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12.png"/><Relationship Id="rId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19.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en-US" dirty="0" err="1">
                <a:latin typeface="Arial" panose="020B0604020202020204" pitchFamily="34" charset="0"/>
                <a:cs typeface="Arial" panose="020B0604020202020204" pitchFamily="34" charset="0"/>
              </a:rPr>
              <a:t>Dapivirine</a:t>
            </a:r>
            <a:r>
              <a:rPr lang="en-US" dirty="0">
                <a:latin typeface="Arial" panose="020B0604020202020204" pitchFamily="34" charset="0"/>
                <a:cs typeface="Arial" panose="020B0604020202020204" pitchFamily="34" charset="0"/>
              </a:rPr>
              <a:t> Ring Introduction Framework and Key Insights </a:t>
            </a:r>
          </a:p>
        </p:txBody>
      </p:sp>
      <p:sp>
        <p:nvSpPr>
          <p:cNvPr id="30" name="Subtitle 29">
            <a:extLst>
              <a:ext uri="{FF2B5EF4-FFF2-40B4-BE49-F238E27FC236}">
                <a16:creationId xmlns:a16="http://schemas.microsoft.com/office/drawing/2014/main" id="{0C5CBFBB-E10B-184C-B3C3-A263F4786B44}"/>
              </a:ext>
            </a:extLst>
          </p:cNvPr>
          <p:cNvSpPr>
            <a:spLocks noGrp="1"/>
          </p:cNvSpPr>
          <p:nvPr>
            <p:ph type="subTitle" idx="1"/>
          </p:nvPr>
        </p:nvSpPr>
        <p:spPr/>
        <p:txBody>
          <a:bodyPr/>
          <a:lstStyle/>
          <a:p>
            <a:endParaRPr lang="en-US" dirty="0">
              <a:solidFill>
                <a:schemeClr val="accent2"/>
              </a:solidFill>
            </a:endParaRPr>
          </a:p>
        </p:txBody>
      </p:sp>
      <p:sp>
        <p:nvSpPr>
          <p:cNvPr id="3" name="Text Placeholder 2">
            <a:extLst>
              <a:ext uri="{FF2B5EF4-FFF2-40B4-BE49-F238E27FC236}">
                <a16:creationId xmlns:a16="http://schemas.microsoft.com/office/drawing/2014/main" id="{8F93DAB4-9222-0E47-BA99-85C373AC9FDB}"/>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1801A794-E066-4049-8981-B6B81C5B0559}"/>
              </a:ext>
            </a:extLst>
          </p:cNvPr>
          <p:cNvSpPr txBox="1"/>
          <p:nvPr/>
        </p:nvSpPr>
        <p:spPr>
          <a:xfrm>
            <a:off x="9410551" y="254000"/>
            <a:ext cx="2665153" cy="369332"/>
          </a:xfrm>
          <a:prstGeom prst="rect">
            <a:avLst/>
          </a:prstGeom>
          <a:noFill/>
        </p:spPr>
        <p:txBody>
          <a:bodyPr wrap="none" rtlCol="0">
            <a:spAutoFit/>
          </a:bodyPr>
          <a:lstStyle/>
          <a:p>
            <a:r>
              <a:rPr lang="en-US" b="1" spc="50" dirty="0">
                <a:solidFill>
                  <a:schemeClr val="bg2"/>
                </a:solidFill>
                <a:latin typeface="Franklin Gothic Demi" panose="020B0603020102020204" pitchFamily="34" charset="0"/>
              </a:rPr>
              <a:t>PLAN</a:t>
            </a:r>
            <a:r>
              <a:rPr lang="en-US" spc="50" dirty="0">
                <a:solidFill>
                  <a:schemeClr val="bg2"/>
                </a:solidFill>
              </a:rPr>
              <a:t> 4 </a:t>
            </a:r>
            <a:r>
              <a:rPr lang="en-US" b="1" spc="50" dirty="0">
                <a:solidFill>
                  <a:schemeClr val="bg2"/>
                </a:solidFill>
                <a:latin typeface="Franklin Gothic Demi" panose="020B0603020102020204" pitchFamily="34" charset="0"/>
              </a:rPr>
              <a:t>RING </a:t>
            </a:r>
            <a:r>
              <a:rPr lang="en-US" spc="50" dirty="0">
                <a:solidFill>
                  <a:schemeClr val="bg2"/>
                </a:solidFill>
              </a:rPr>
              <a:t>TOOLKIT</a:t>
            </a:r>
            <a:endParaRPr lang="en-US" b="1" spc="50" dirty="0">
              <a:solidFill>
                <a:schemeClr val="bg2"/>
              </a:solidFill>
              <a:latin typeface="Franklin Gothic Demi" panose="020B0603020102020204" pitchFamily="34" charset="0"/>
            </a:endParaRPr>
          </a:p>
        </p:txBody>
      </p:sp>
      <p:grpSp>
        <p:nvGrpSpPr>
          <p:cNvPr id="14" name="Group 13">
            <a:extLst>
              <a:ext uri="{FF2B5EF4-FFF2-40B4-BE49-F238E27FC236}">
                <a16:creationId xmlns:a16="http://schemas.microsoft.com/office/drawing/2014/main" id="{916A31E4-BF38-6B49-8184-EB0BD4E1D47E}"/>
              </a:ext>
            </a:extLst>
          </p:cNvPr>
          <p:cNvGrpSpPr/>
          <p:nvPr/>
        </p:nvGrpSpPr>
        <p:grpSpPr>
          <a:xfrm>
            <a:off x="1480217" y="5248804"/>
            <a:ext cx="9536650" cy="266700"/>
            <a:chOff x="3077682" y="5485628"/>
            <a:chExt cx="9536650" cy="266700"/>
          </a:xfrm>
        </p:grpSpPr>
        <p:sp>
          <p:nvSpPr>
            <p:cNvPr id="15" name="Text Box 3">
              <a:extLst>
                <a:ext uri="{FF2B5EF4-FFF2-40B4-BE49-F238E27FC236}">
                  <a16:creationId xmlns:a16="http://schemas.microsoft.com/office/drawing/2014/main" id="{00F80D1D-E182-9C42-866F-5619F4FFD439}"/>
                </a:ext>
              </a:extLst>
            </p:cNvPr>
            <p:cNvSpPr txBox="1"/>
            <p:nvPr userDrawn="1"/>
          </p:nvSpPr>
          <p:spPr>
            <a:xfrm>
              <a:off x="3077682" y="5485628"/>
              <a:ext cx="1351117"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892"/>
              <a:r>
                <a:rPr lang="en-US" sz="1600" b="1" spc="100" baseline="0" dirty="0">
                  <a:solidFill>
                    <a:schemeClr val="tx2"/>
                  </a:solidFill>
                  <a:latin typeface="Arial Black" panose="020B0A04020102020204" pitchFamily="34" charset="0"/>
                  <a:ea typeface="DengXian" panose="02010600030101010101" pitchFamily="2" charset="-122"/>
                  <a:cs typeface="Arial" panose="020B0604020202020204" pitchFamily="34" charset="0"/>
                </a:rPr>
                <a:t>PROMISE</a:t>
              </a:r>
              <a:endParaRPr lang="en-US" sz="1600" spc="100" baseline="0" dirty="0">
                <a:solidFill>
                  <a:schemeClr val="tx2"/>
                </a:solidFill>
                <a:latin typeface="Arial Black" panose="020B0A04020102020204" pitchFamily="34" charset="0"/>
                <a:ea typeface="DengXian" panose="02010600030101010101" pitchFamily="2" charset="-122"/>
                <a:cs typeface="Arial" panose="020B0604020202020204" pitchFamily="34" charset="0"/>
              </a:endParaRPr>
            </a:p>
          </p:txBody>
        </p:sp>
        <p:sp>
          <p:nvSpPr>
            <p:cNvPr id="16" name="Text Box 3">
              <a:extLst>
                <a:ext uri="{FF2B5EF4-FFF2-40B4-BE49-F238E27FC236}">
                  <a16:creationId xmlns:a16="http://schemas.microsoft.com/office/drawing/2014/main" id="{19B844DF-2933-244F-85EC-C0303E81A745}"/>
                </a:ext>
              </a:extLst>
            </p:cNvPr>
            <p:cNvSpPr txBox="1"/>
            <p:nvPr userDrawn="1"/>
          </p:nvSpPr>
          <p:spPr>
            <a:xfrm>
              <a:off x="4561000" y="5485628"/>
              <a:ext cx="80533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892"/>
              <a:r>
                <a:rPr lang="en-US" sz="1200" spc="1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600" spc="100"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13" name="Group 12">
            <a:extLst>
              <a:ext uri="{FF2B5EF4-FFF2-40B4-BE49-F238E27FC236}">
                <a16:creationId xmlns:a16="http://schemas.microsoft.com/office/drawing/2014/main" id="{39AF4F05-F8B0-F860-331A-08EFFC992553}"/>
              </a:ext>
            </a:extLst>
          </p:cNvPr>
          <p:cNvGrpSpPr/>
          <p:nvPr/>
        </p:nvGrpSpPr>
        <p:grpSpPr>
          <a:xfrm>
            <a:off x="1510268" y="5880121"/>
            <a:ext cx="8188843" cy="790362"/>
            <a:chOff x="1510268" y="5880121"/>
            <a:chExt cx="8188843" cy="790362"/>
          </a:xfrm>
        </p:grpSpPr>
        <p:pic>
          <p:nvPicPr>
            <p:cNvPr id="17" name="Picture 16">
              <a:extLst>
                <a:ext uri="{FF2B5EF4-FFF2-40B4-BE49-F238E27FC236}">
                  <a16:creationId xmlns:a16="http://schemas.microsoft.com/office/drawing/2014/main" id="{B4FF0B32-CBF7-5881-778B-9C2AA68CDA8D}"/>
                </a:ext>
              </a:extLst>
            </p:cNvPr>
            <p:cNvPicPr>
              <a:picLocks noChangeAspect="1"/>
            </p:cNvPicPr>
            <p:nvPr/>
          </p:nvPicPr>
          <p:blipFill>
            <a:blip r:embed="rId2"/>
            <a:stretch>
              <a:fillRect/>
            </a:stretch>
          </p:blipFill>
          <p:spPr>
            <a:xfrm>
              <a:off x="6270842" y="5880121"/>
              <a:ext cx="1244616" cy="579815"/>
            </a:xfrm>
            <a:prstGeom prst="rect">
              <a:avLst/>
            </a:prstGeom>
          </p:spPr>
        </p:pic>
        <p:pic>
          <p:nvPicPr>
            <p:cNvPr id="18" name="Picture 17">
              <a:extLst>
                <a:ext uri="{FF2B5EF4-FFF2-40B4-BE49-F238E27FC236}">
                  <a16:creationId xmlns:a16="http://schemas.microsoft.com/office/drawing/2014/main" id="{34C39BCB-4DBE-7B34-4760-AD4D885B200A}"/>
                </a:ext>
              </a:extLst>
            </p:cNvPr>
            <p:cNvPicPr>
              <a:picLocks noChangeAspect="1"/>
            </p:cNvPicPr>
            <p:nvPr/>
          </p:nvPicPr>
          <p:blipFill>
            <a:blip r:embed="rId3"/>
            <a:stretch>
              <a:fillRect/>
            </a:stretch>
          </p:blipFill>
          <p:spPr>
            <a:xfrm>
              <a:off x="1510268" y="5929741"/>
              <a:ext cx="1004756" cy="673835"/>
            </a:xfrm>
            <a:prstGeom prst="rect">
              <a:avLst/>
            </a:prstGeom>
          </p:spPr>
        </p:pic>
        <p:pic>
          <p:nvPicPr>
            <p:cNvPr id="19" name="Picture 18">
              <a:extLst>
                <a:ext uri="{FF2B5EF4-FFF2-40B4-BE49-F238E27FC236}">
                  <a16:creationId xmlns:a16="http://schemas.microsoft.com/office/drawing/2014/main" id="{C652556C-436B-E22A-52F7-F006BE250956}"/>
                </a:ext>
              </a:extLst>
            </p:cNvPr>
            <p:cNvPicPr>
              <a:picLocks noChangeAspect="1"/>
            </p:cNvPicPr>
            <p:nvPr/>
          </p:nvPicPr>
          <p:blipFill>
            <a:blip r:embed="rId4"/>
            <a:stretch>
              <a:fillRect/>
            </a:stretch>
          </p:blipFill>
          <p:spPr>
            <a:xfrm>
              <a:off x="3408278" y="5926931"/>
              <a:ext cx="1916372" cy="743552"/>
            </a:xfrm>
            <a:prstGeom prst="rect">
              <a:avLst/>
            </a:prstGeom>
          </p:spPr>
        </p:pic>
        <p:pic>
          <p:nvPicPr>
            <p:cNvPr id="20" name="Picture 19">
              <a:extLst>
                <a:ext uri="{FF2B5EF4-FFF2-40B4-BE49-F238E27FC236}">
                  <a16:creationId xmlns:a16="http://schemas.microsoft.com/office/drawing/2014/main" id="{57D14B95-97CD-E92D-36FC-06EAAD412286}"/>
                </a:ext>
              </a:extLst>
            </p:cNvPr>
            <p:cNvPicPr>
              <a:picLocks noChangeAspect="1"/>
            </p:cNvPicPr>
            <p:nvPr/>
          </p:nvPicPr>
          <p:blipFill>
            <a:blip r:embed="rId5"/>
            <a:stretch>
              <a:fillRect/>
            </a:stretch>
          </p:blipFill>
          <p:spPr>
            <a:xfrm>
              <a:off x="8738807" y="6033134"/>
              <a:ext cx="960304" cy="426802"/>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28CAC4B-B2C6-8746-85BC-F518D1F28268}"/>
              </a:ext>
            </a:extLst>
          </p:cNvPr>
          <p:cNvSpPr/>
          <p:nvPr/>
        </p:nvSpPr>
        <p:spPr>
          <a:xfrm>
            <a:off x="9829800" y="887746"/>
            <a:ext cx="2362200" cy="4154901"/>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p:txBody>
          <a:bodyPr/>
          <a:lstStyle/>
          <a:p>
            <a:r>
              <a:rPr lang="en-US" dirty="0"/>
              <a:t>Findings: Planning &amp; Budgeting</a:t>
            </a:r>
          </a:p>
        </p:txBody>
      </p:sp>
      <p:sp>
        <p:nvSpPr>
          <p:cNvPr id="6" name="Rectangle 5">
            <a:extLst>
              <a:ext uri="{FF2B5EF4-FFF2-40B4-BE49-F238E27FC236}">
                <a16:creationId xmlns:a16="http://schemas.microsoft.com/office/drawing/2014/main" id="{2C857510-3422-4B43-A406-898CB66910CF}"/>
              </a:ext>
            </a:extLst>
          </p:cNvPr>
          <p:cNvSpPr/>
          <p:nvPr/>
        </p:nvSpPr>
        <p:spPr>
          <a:xfrm>
            <a:off x="10044952" y="1363827"/>
            <a:ext cx="1982581" cy="3382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rgbClr val="595959"/>
              </a:buClr>
              <a:buSzPts val="1400"/>
              <a:defRPr/>
            </a:pPr>
            <a:r>
              <a:rPr lang="en-US" sz="1200" b="1" dirty="0">
                <a:solidFill>
                  <a:schemeClr val="accent2"/>
                </a:solidFill>
              </a:rPr>
              <a:t>Emerging questions </a:t>
            </a:r>
          </a:p>
          <a:p>
            <a:pPr marL="171450" indent="-171450">
              <a:lnSpc>
                <a:spcPct val="110000"/>
              </a:lnSpc>
              <a:spcAft>
                <a:spcPts val="600"/>
              </a:spcAft>
              <a:buClr>
                <a:schemeClr val="accent2"/>
              </a:buClr>
              <a:buSzPts val="1400"/>
              <a:buFont typeface="Arial" panose="020B0604020202020204" pitchFamily="34" charset="0"/>
              <a:buChar char="•"/>
              <a:defRPr/>
            </a:pPr>
            <a:r>
              <a:rPr lang="en-US" sz="1100" dirty="0">
                <a:solidFill>
                  <a:schemeClr val="tx1"/>
                </a:solidFill>
              </a:rPr>
              <a:t>What will the magnitude of ring uptake be, especially among AGYW? </a:t>
            </a:r>
          </a:p>
          <a:p>
            <a:pPr marL="171450" indent="-171450">
              <a:lnSpc>
                <a:spcPct val="110000"/>
              </a:lnSpc>
              <a:spcAft>
                <a:spcPts val="600"/>
              </a:spcAft>
              <a:buClr>
                <a:schemeClr val="accent2"/>
              </a:buClr>
              <a:buSzPts val="1400"/>
              <a:buFont typeface="Arial" panose="020B0604020202020204" pitchFamily="34" charset="0"/>
              <a:buChar char="•"/>
              <a:defRPr/>
            </a:pPr>
            <a:r>
              <a:rPr lang="en-US" sz="1100" dirty="0">
                <a:solidFill>
                  <a:schemeClr val="tx1"/>
                </a:solidFill>
              </a:rPr>
              <a:t>How can the ring be delivered across channels, especially in SRH/FP services? </a:t>
            </a:r>
          </a:p>
          <a:p>
            <a:pPr marL="171450" indent="-171450">
              <a:lnSpc>
                <a:spcPct val="110000"/>
              </a:lnSpc>
              <a:spcAft>
                <a:spcPts val="600"/>
              </a:spcAft>
              <a:buClr>
                <a:schemeClr val="accent2"/>
              </a:buClr>
              <a:buSzPts val="1400"/>
              <a:buFont typeface="Arial" panose="020B0604020202020204" pitchFamily="34" charset="0"/>
              <a:buChar char="•"/>
              <a:defRPr/>
            </a:pPr>
            <a:r>
              <a:rPr lang="en-US" sz="1100" dirty="0">
                <a:solidFill>
                  <a:schemeClr val="tx1"/>
                </a:solidFill>
              </a:rPr>
              <a:t>How will COVID-19 impact timelines for ring introduction? </a:t>
            </a:r>
          </a:p>
          <a:p>
            <a:pPr marL="171450" indent="-171450">
              <a:lnSpc>
                <a:spcPct val="110000"/>
              </a:lnSpc>
              <a:spcAft>
                <a:spcPts val="600"/>
              </a:spcAft>
              <a:buClr>
                <a:schemeClr val="accent2"/>
              </a:buClr>
              <a:buSzPts val="1400"/>
              <a:buFont typeface="Arial" panose="020B0604020202020204" pitchFamily="34" charset="0"/>
              <a:buChar char="•"/>
              <a:defRPr/>
            </a:pPr>
            <a:r>
              <a:rPr lang="en-US" sz="1100" dirty="0">
                <a:solidFill>
                  <a:schemeClr val="tx1"/>
                </a:solidFill>
              </a:rPr>
              <a:t>How should introduction of the ring align with oral PrEP scale-up and the future introduction of CAB-LA? </a:t>
            </a:r>
            <a:endParaRPr lang="en-US" sz="1100" dirty="0">
              <a:solidFill>
                <a:schemeClr val="tx1"/>
              </a:solidFill>
              <a:highlight>
                <a:srgbClr val="FFFF00"/>
              </a:highlight>
            </a:endParaRPr>
          </a:p>
        </p:txBody>
      </p:sp>
      <p:grpSp>
        <p:nvGrpSpPr>
          <p:cNvPr id="11" name="Group 10">
            <a:extLst>
              <a:ext uri="{FF2B5EF4-FFF2-40B4-BE49-F238E27FC236}">
                <a16:creationId xmlns:a16="http://schemas.microsoft.com/office/drawing/2014/main" id="{844BE205-3912-494F-A257-22093392AD09}"/>
              </a:ext>
            </a:extLst>
          </p:cNvPr>
          <p:cNvGrpSpPr/>
          <p:nvPr/>
        </p:nvGrpSpPr>
        <p:grpSpPr>
          <a:xfrm>
            <a:off x="10044952" y="563315"/>
            <a:ext cx="1836682" cy="648864"/>
            <a:chOff x="9282422" y="555598"/>
            <a:chExt cx="1836682" cy="648864"/>
          </a:xfrm>
        </p:grpSpPr>
        <p:sp>
          <p:nvSpPr>
            <p:cNvPr id="12" name="Rounded Rectangle 11">
              <a:extLst>
                <a:ext uri="{FF2B5EF4-FFF2-40B4-BE49-F238E27FC236}">
                  <a16:creationId xmlns:a16="http://schemas.microsoft.com/office/drawing/2014/main" id="{F1166D89-F02E-0F48-A8B6-3F35C61767B7}"/>
                </a:ext>
              </a:extLst>
            </p:cNvPr>
            <p:cNvSpPr/>
            <p:nvPr/>
          </p:nvSpPr>
          <p:spPr>
            <a:xfrm>
              <a:off x="9519752" y="624091"/>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PLANNING &amp; </a:t>
              </a:r>
              <a:endParaRPr lang="en-US" sz="1200" dirty="0">
                <a:solidFill>
                  <a:srgbClr val="000000"/>
                </a:solidFill>
                <a:latin typeface="Arial"/>
                <a:ea typeface="Arial"/>
                <a:cs typeface="Arial"/>
                <a:sym typeface="Arial"/>
              </a:endParaRPr>
            </a:p>
            <a:p>
              <a:pPr lvl="0" algn="r">
                <a:buClr>
                  <a:srgbClr val="000000"/>
                </a:buClr>
                <a:buSzPts val="1200"/>
              </a:pPr>
              <a:r>
                <a:rPr lang="en-US" sz="1100" b="1" dirty="0">
                  <a:solidFill>
                    <a:srgbClr val="FFFFFF"/>
                  </a:solidFill>
                  <a:ea typeface="Calibri"/>
                  <a:cs typeface="Calibri"/>
                  <a:sym typeface="Calibri"/>
                </a:rPr>
                <a:t>BUDGETING</a:t>
              </a:r>
            </a:p>
          </p:txBody>
        </p:sp>
        <p:grpSp>
          <p:nvGrpSpPr>
            <p:cNvPr id="13" name="Group 12">
              <a:extLst>
                <a:ext uri="{FF2B5EF4-FFF2-40B4-BE49-F238E27FC236}">
                  <a16:creationId xmlns:a16="http://schemas.microsoft.com/office/drawing/2014/main" id="{2D72A54E-C578-1343-9F1C-85C9775C6B7F}"/>
                </a:ext>
              </a:extLst>
            </p:cNvPr>
            <p:cNvGrpSpPr/>
            <p:nvPr/>
          </p:nvGrpSpPr>
          <p:grpSpPr>
            <a:xfrm>
              <a:off x="9282422" y="555598"/>
              <a:ext cx="648864" cy="648864"/>
              <a:chOff x="9282422" y="555598"/>
              <a:chExt cx="648864" cy="648864"/>
            </a:xfrm>
          </p:grpSpPr>
          <p:sp>
            <p:nvSpPr>
              <p:cNvPr id="14" name="Oval 13">
                <a:extLst>
                  <a:ext uri="{FF2B5EF4-FFF2-40B4-BE49-F238E27FC236}">
                    <a16:creationId xmlns:a16="http://schemas.microsoft.com/office/drawing/2014/main" id="{2C0F3227-3AF6-514F-9851-8004CE0B7B82}"/>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5" name="Graphic 14">
                <a:extLst>
                  <a:ext uri="{FF2B5EF4-FFF2-40B4-BE49-F238E27FC236}">
                    <a16:creationId xmlns:a16="http://schemas.microsoft.com/office/drawing/2014/main" id="{D8FB1C36-7C36-4447-B42F-2BBFADD21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6867" y="675155"/>
                <a:ext cx="382311" cy="382311"/>
              </a:xfrm>
              <a:prstGeom prst="rect">
                <a:avLst/>
              </a:prstGeom>
            </p:spPr>
          </p:pic>
        </p:grpSp>
      </p:grpSp>
      <p:graphicFrame>
        <p:nvGraphicFramePr>
          <p:cNvPr id="19" name="Google Shape;344;p10">
            <a:extLst>
              <a:ext uri="{FF2B5EF4-FFF2-40B4-BE49-F238E27FC236}">
                <a16:creationId xmlns:a16="http://schemas.microsoft.com/office/drawing/2014/main" id="{0767688A-10B0-1944-B80E-7224D15DEF58}"/>
              </a:ext>
            </a:extLst>
          </p:cNvPr>
          <p:cNvGraphicFramePr/>
          <p:nvPr>
            <p:extLst>
              <p:ext uri="{D42A27DB-BD31-4B8C-83A1-F6EECF244321}">
                <p14:modId xmlns:p14="http://schemas.microsoft.com/office/powerpoint/2010/main" val="2503222555"/>
              </p:ext>
            </p:extLst>
          </p:nvPr>
        </p:nvGraphicFramePr>
        <p:xfrm>
          <a:off x="1137669" y="1424505"/>
          <a:ext cx="8366392" cy="5260258"/>
        </p:xfrm>
        <a:graphic>
          <a:graphicData uri="http://schemas.openxmlformats.org/drawingml/2006/table">
            <a:tbl>
              <a:tblPr>
                <a:noFill/>
              </a:tblPr>
              <a:tblGrid>
                <a:gridCol w="117973">
                  <a:extLst>
                    <a:ext uri="{9D8B030D-6E8A-4147-A177-3AD203B41FA5}">
                      <a16:colId xmlns:a16="http://schemas.microsoft.com/office/drawing/2014/main" val="1297505189"/>
                    </a:ext>
                  </a:extLst>
                </a:gridCol>
                <a:gridCol w="2006787">
                  <a:extLst>
                    <a:ext uri="{9D8B030D-6E8A-4147-A177-3AD203B41FA5}">
                      <a16:colId xmlns:a16="http://schemas.microsoft.com/office/drawing/2014/main" val="20000"/>
                    </a:ext>
                  </a:extLst>
                </a:gridCol>
                <a:gridCol w="143038">
                  <a:extLst>
                    <a:ext uri="{9D8B030D-6E8A-4147-A177-3AD203B41FA5}">
                      <a16:colId xmlns:a16="http://schemas.microsoft.com/office/drawing/2014/main" val="2755911721"/>
                    </a:ext>
                  </a:extLst>
                </a:gridCol>
                <a:gridCol w="6098594">
                  <a:extLst>
                    <a:ext uri="{9D8B030D-6E8A-4147-A177-3AD203B41FA5}">
                      <a16:colId xmlns:a16="http://schemas.microsoft.com/office/drawing/2014/main" val="763010852"/>
                    </a:ext>
                  </a:extLst>
                </a:gridCol>
              </a:tblGrid>
              <a:tr h="202589">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200" b="1" i="0" u="none" strike="noStrike" cap="none" dirty="0">
                          <a:solidFill>
                            <a:srgbClr val="353535"/>
                          </a:solidFill>
                          <a:latin typeface="+mn-lt"/>
                          <a:cs typeface="Calibri"/>
                          <a:sym typeface="Arial"/>
                        </a:rPr>
                        <a:t> </a:t>
                      </a:r>
                    </a:p>
                  </a:txBody>
                  <a:tcPr marL="45720" marR="9525" marT="9525" marB="0" anchor="ctr">
                    <a:lnL w="12700" cmpd="sng">
                      <a:noFill/>
                      <a:prstDash val="solid"/>
                    </a:lnL>
                    <a:lnR w="12700" cap="flat" cmpd="sng" algn="ctr">
                      <a:noFill/>
                      <a:prstDash val="solid"/>
                      <a:round/>
                      <a:headEnd type="none" w="med" len="med"/>
                      <a:tailEnd type="none" w="med" len="med"/>
                    </a:lnR>
                    <a:lnT w="12700" cmpd="sng">
                      <a:no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9525" cap="flat" cmpd="sng" algn="ctr">
                      <a:solidFill>
                        <a:schemeClr val="bg1">
                          <a:lumMod val="60000"/>
                          <a:lumOff val="40000"/>
                        </a:schemeClr>
                      </a:solidFill>
                      <a:prstDash val="solid"/>
                      <a:round/>
                      <a:headEnd type="none" w="med" len="med"/>
                      <a:tailEnd type="none" w="med" len="med"/>
                    </a:lnR>
                    <a:lnT w="12700" cmpd="sng">
                      <a:noFill/>
                      <a:prstDash val="solid"/>
                    </a:lnT>
                    <a:lnB w="952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050" b="1" i="0" u="none" strike="noStrike" cap="none" dirty="0">
                          <a:solidFill>
                            <a:schemeClr val="accent2"/>
                          </a:solidFill>
                          <a:latin typeface="+mn-lt"/>
                          <a:cs typeface="Calibri"/>
                          <a:sym typeface="Arial"/>
                        </a:rPr>
                        <a:t>Context across countries</a:t>
                      </a:r>
                    </a:p>
                  </a:txBody>
                  <a:tcPr marL="45720" marR="9525" marT="0"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24901094"/>
                  </a:ext>
                </a:extLst>
              </a:tr>
              <a:tr h="234726">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Convene new or existing subcommittee or task team within HIV prevention or PrEP </a:t>
                      </a:r>
                      <a:r>
                        <a:rPr lang="en-US"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technical working group.</a:t>
                      </a:r>
                      <a:endParaRPr lang="en-US" sz="1050" dirty="0">
                        <a:solidFill>
                          <a:schemeClr val="tx1"/>
                        </a:solidFill>
                        <a:latin typeface="Calibri" panose="020F0502020204030204" pitchFamily="34" charset="0"/>
                        <a:cs typeface="Calibri" panose="020F0502020204030204" pitchFamily="34" charset="0"/>
                      </a:endParaRP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lang="en-US" sz="1100" b="1" kern="1200" dirty="0">
                          <a:solidFill>
                            <a:schemeClr val="accent3"/>
                          </a:solidFill>
                          <a:latin typeface="Arial" panose="020B0604020202020204" pitchFamily="34" charset="0"/>
                          <a:ea typeface="+mn-ea"/>
                          <a:cs typeface="Arial" panose="020B0604020202020204" pitchFamily="34" charset="0"/>
                          <a:sym typeface="Arial"/>
                        </a:rPr>
                        <a:t>✓</a:t>
                      </a:r>
                      <a:r>
                        <a:rPr lang="en-US" sz="1100" b="1" kern="1200" dirty="0">
                          <a:solidFill>
                            <a:srgbClr val="595959"/>
                          </a:solidFill>
                          <a:latin typeface="Arial" panose="020B0604020202020204" pitchFamily="34" charset="0"/>
                          <a:ea typeface="+mn-ea"/>
                          <a:cs typeface="Arial" panose="020B0604020202020204" pitchFamily="34" charset="0"/>
                          <a:sym typeface="Arial"/>
                        </a:rPr>
                        <a:t> </a:t>
                      </a:r>
                    </a:p>
                  </a:txBody>
                  <a:tcPr marL="45720" marR="9525" marT="0" marB="0"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TWGs for PrEP continue to be active and will manage introduction of the ring across countries </a:t>
                      </a:r>
                    </a:p>
                  </a:txBody>
                  <a:tcPr marL="45720" marR="9525" marT="0" marB="0" anchor="b">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5544">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100" b="1" kern="1200" dirty="0">
                          <a:solidFill>
                            <a:schemeClr val="accent4"/>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There is a recognized need to create alignment or integration between multiple related TWGs (e.g., HIV prevention and SRH/FP) to support ring introduction </a:t>
                      </a:r>
                    </a:p>
                  </a:txBody>
                  <a:tcPr marL="45720" marR="9525"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021938"/>
                  </a:ext>
                </a:extLst>
              </a:tr>
              <a:tr h="528134">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Identify </a:t>
                      </a:r>
                      <a:r>
                        <a:rPr lang="en-US"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focus populations </a:t>
                      </a: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for ring use and set </a:t>
                      </a:r>
                      <a:r>
                        <a:rPr lang="en-US"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targets</a:t>
                      </a: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 for  ring use.</a:t>
                      </a:r>
                      <a:endParaRPr lang="en-US" sz="1050" dirty="0">
                        <a:solidFill>
                          <a:schemeClr val="tx1"/>
                        </a:solidFill>
                        <a:latin typeface="Calibri" panose="020F0502020204030204" pitchFamily="34" charset="0"/>
                        <a:cs typeface="Calibri" panose="020F0502020204030204" pitchFamily="34" charset="0"/>
                      </a:endParaRP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 typeface="Wingdings" pitchFamily="2" charset="2"/>
                        <a:buNone/>
                        <a:tabLst/>
                        <a:defRPr/>
                      </a:pPr>
                      <a:r>
                        <a:rPr lang="en-US" sz="1100" b="1" kern="1200" dirty="0">
                          <a:solidFill>
                            <a:schemeClr val="accent3"/>
                          </a:solidFill>
                          <a:latin typeface="Arial" panose="020B0604020202020204" pitchFamily="34" charset="0"/>
                          <a:ea typeface="+mn-ea"/>
                          <a:cs typeface="Arial" panose="020B0604020202020204" pitchFamily="34" charset="0"/>
                          <a:sym typeface="Arial"/>
                        </a:rPr>
                        <a:t>✓</a:t>
                      </a:r>
                      <a:r>
                        <a:rPr lang="en-US" sz="1100" b="1" kern="1200" dirty="0">
                          <a:solidFill>
                            <a:srgbClr val="595959"/>
                          </a:solidFill>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Stakeholders recognize that additional choice is helpful and are eager to offer the ring alongside oral PrEP, especially for AGYW and for other women who cannot take oral PrEP; most stakeholders expect the ring will be a niche product to meet the needs of a subset of HIV prevention users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034381"/>
                  </a:ext>
                </a:extLst>
              </a:tr>
              <a:tr h="362402">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100" b="1" kern="1200" dirty="0">
                          <a:solidFill>
                            <a:schemeClr val="accent2"/>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There is a question about expected ring uptake and adherence among AGYW, given the adherence challenges among AGYW in clinical trials</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581623"/>
                  </a:ext>
                </a:extLst>
              </a:tr>
              <a:tr h="234726">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Engage </a:t>
                      </a:r>
                      <a:r>
                        <a:rPr lang="en-US"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community </a:t>
                      </a: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stakeholders</a:t>
                      </a:r>
                      <a:r>
                        <a:rPr lang="en-US"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 </a:t>
                      </a: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to inform planning for ring rollout.</a:t>
                      </a:r>
                      <a:endParaRPr lang="en-US" sz="1050" dirty="0">
                        <a:solidFill>
                          <a:schemeClr val="tx1"/>
                        </a:solidFill>
                        <a:latin typeface="Calibri" panose="020F0502020204030204" pitchFamily="34" charset="0"/>
                        <a:cs typeface="Calibri" panose="020F0502020204030204" pitchFamily="34" charset="0"/>
                      </a:endParaRP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1100" b="1" kern="1200" dirty="0">
                          <a:solidFill>
                            <a:schemeClr val="accent3"/>
                          </a:solidFill>
                          <a:latin typeface="Arial" panose="020B0604020202020204" pitchFamily="34" charset="0"/>
                          <a:ea typeface="+mn-ea"/>
                          <a:cs typeface="Arial" panose="020B0604020202020204" pitchFamily="34" charset="0"/>
                          <a:sym typeface="Arial"/>
                        </a:rPr>
                        <a:t>✓</a:t>
                      </a:r>
                      <a:r>
                        <a:rPr lang="en-US" sz="1100" b="1" kern="1200" dirty="0">
                          <a:solidFill>
                            <a:srgbClr val="595959"/>
                          </a:solidFill>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Community engagement processes developed for PrEP can be leveraged for introduction of the ring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492199">
                <a:tc vMerge="1">
                  <a:txBody>
                    <a:bodyPr/>
                    <a:lstStyle/>
                    <a:p>
                      <a:endParaRPr lang="en-US"/>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100" b="1" kern="1200" dirty="0">
                          <a:solidFill>
                            <a:schemeClr val="accent4"/>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There is an expectation that significant community engagement will be needed to build support for ring use, as the ring is a new product form</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251716"/>
                  </a:ext>
                </a:extLst>
              </a:tr>
              <a:tr h="352090">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Develop impact, cost, and/or cost-effectiveness</a:t>
                      </a:r>
                      <a:r>
                        <a:rPr lang="en-US"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 analyses </a:t>
                      </a: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to inform ring planning.</a:t>
                      </a:r>
                      <a:endParaRPr lang="en-US" sz="1050" dirty="0">
                        <a:solidFill>
                          <a:schemeClr val="tx1"/>
                        </a:solidFill>
                        <a:latin typeface="Calibri" panose="020F0502020204030204" pitchFamily="34" charset="0"/>
                        <a:cs typeface="Calibri" panose="020F0502020204030204" pitchFamily="34" charset="0"/>
                      </a:endParaRP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100" b="1" kern="1200" dirty="0">
                          <a:solidFill>
                            <a:schemeClr val="accent2"/>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There is an outstanding question on the expected cost of delivering the ring that will be critical to inform plans for ring introduction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2216">
                <a:tc vMerge="1">
                  <a:txBody>
                    <a:bodyPr/>
                    <a:lstStyle/>
                    <a:p>
                      <a:endParaRPr lang="en-US"/>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1100" b="1" kern="1200" dirty="0">
                          <a:solidFill>
                            <a:schemeClr val="accent3"/>
                          </a:solidFill>
                          <a:latin typeface="Arial" panose="020B0604020202020204" pitchFamily="34" charset="0"/>
                          <a:ea typeface="+mn-ea"/>
                          <a:cs typeface="Arial" panose="020B0604020202020204" pitchFamily="34" charset="0"/>
                          <a:sym typeface="Arial"/>
                        </a:rPr>
                        <a:t>✓</a:t>
                      </a:r>
                      <a:r>
                        <a:rPr lang="en-US" sz="1100" b="1" kern="1200" dirty="0">
                          <a:solidFill>
                            <a:srgbClr val="595959"/>
                          </a:solidFill>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Countries have existing costing and cost effectiveness analyses or models that have been used for oral PrEP that can be adapted to include the ring</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427465"/>
                  </a:ext>
                </a:extLst>
              </a:tr>
              <a:tr h="234726">
                <a:tc rowSpan="3">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Include the ring in national HIV prevention and other relevant </a:t>
                      </a:r>
                      <a:r>
                        <a:rPr lang="en-US"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plans </a:t>
                      </a: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(e.g., FP).</a:t>
                      </a:r>
                      <a:endParaRPr lang="en-US" sz="1050" b="0" dirty="0">
                        <a:solidFill>
                          <a:schemeClr val="tx1"/>
                        </a:solidFill>
                        <a:latin typeface="Calibri" panose="020F0502020204030204" pitchFamily="34" charset="0"/>
                        <a:cs typeface="Calibri" panose="020F0502020204030204" pitchFamily="34" charset="0"/>
                      </a:endParaRP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en-US" sz="1100" b="1" i="0" u="none" strike="noStrike" kern="1200" cap="none" spc="0" normalizeH="0" baseline="0" noProof="0" dirty="0">
                          <a:ln>
                            <a:noFill/>
                          </a:ln>
                          <a:solidFill>
                            <a:srgbClr val="C3CD47"/>
                          </a:solidFill>
                          <a:effectLst/>
                          <a:uLnTx/>
                          <a:uFillTx/>
                          <a:latin typeface="Arial" panose="020B0604020202020204" pitchFamily="34" charset="0"/>
                          <a:ea typeface="+mn-ea"/>
                          <a:cs typeface="Arial" panose="020B0604020202020204" pitchFamily="34" charset="0"/>
                          <a:sym typeface="Arial"/>
                        </a:rPr>
                        <a:t>✓</a:t>
                      </a:r>
                      <a:r>
                        <a:rPr kumimoji="0" lang="en-US" sz="11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The introduction of oral PrEP provides a strong foundation of plans and policies to build on for ring introduction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4726">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en-US" sz="1100" b="1" i="0" u="none" strike="noStrike" kern="1200" cap="none" spc="0" normalizeH="0" baseline="0" noProof="0" dirty="0">
                          <a:ln>
                            <a:noFill/>
                          </a:ln>
                          <a:solidFill>
                            <a:srgbClr val="C3CD47"/>
                          </a:solidFill>
                          <a:effectLst/>
                          <a:uLnTx/>
                          <a:uFillTx/>
                          <a:latin typeface="Arial" panose="020B0604020202020204" pitchFamily="34" charset="0"/>
                          <a:ea typeface="+mn-ea"/>
                          <a:cs typeface="Arial" panose="020B0604020202020204" pitchFamily="34" charset="0"/>
                          <a:sym typeface="Arial"/>
                        </a:rPr>
                        <a:t>✓</a:t>
                      </a:r>
                      <a:r>
                        <a:rPr kumimoji="0" lang="en-US" sz="11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Several countries have already included the ring in national HIV prevention plans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523034"/>
                  </a:ext>
                </a:extLst>
              </a:tr>
              <a:tr h="89009">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en-US" sz="1100" b="1" i="0" u="none" strike="noStrike" kern="1200" cap="none" spc="0" normalizeH="0" baseline="0" noProof="0" dirty="0">
                          <a:ln>
                            <a:noFill/>
                          </a:ln>
                          <a:solidFill>
                            <a:srgbClr val="C3CD47"/>
                          </a:solidFill>
                          <a:effectLst/>
                          <a:uLnTx/>
                          <a:uFillTx/>
                          <a:latin typeface="Arial" panose="020B0604020202020204" pitchFamily="34" charset="0"/>
                          <a:ea typeface="+mn-ea"/>
                          <a:cs typeface="Arial" panose="020B0604020202020204" pitchFamily="34" charset="0"/>
                          <a:sym typeface="Arial"/>
                        </a:rPr>
                        <a:t>✓</a:t>
                      </a:r>
                      <a:r>
                        <a:rPr kumimoji="0" lang="en-US" sz="11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Several countries (e.g., Kenya) have significant work on the integration of HIV prevention, family planning, and other sexual and reproductive health services underway which offers another platform to support ring introduction across different delivery channels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232232"/>
                  </a:ext>
                </a:extLst>
              </a:tr>
              <a:tr h="352090">
                <a:tc rowSpan="3">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Develop an</a:t>
                      </a:r>
                      <a:r>
                        <a:rPr lang="en-US"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 implementation plan and budget </a:t>
                      </a:r>
                      <a:r>
                        <a:rPr lang="en-US" sz="1050" b="0" i="0" u="none" strike="noStrike" cap="none" dirty="0">
                          <a:solidFill>
                            <a:schemeClr val="tx1"/>
                          </a:solidFill>
                          <a:latin typeface="Calibri" panose="020F0502020204030204" pitchFamily="34" charset="0"/>
                          <a:ea typeface="Calibri"/>
                          <a:cs typeface="Calibri" panose="020F0502020204030204" pitchFamily="34" charset="0"/>
                          <a:sym typeface="Calibri"/>
                        </a:rPr>
                        <a:t>to guide ring introduction and scale-up.</a:t>
                      </a:r>
                      <a:endParaRPr lang="en-US" sz="1050" dirty="0">
                        <a:solidFill>
                          <a:schemeClr val="tx1"/>
                        </a:solidFill>
                        <a:latin typeface="Calibri" panose="020F0502020204030204" pitchFamily="34" charset="0"/>
                        <a:cs typeface="Calibri" panose="020F0502020204030204" pitchFamily="34" charset="0"/>
                      </a:endParaRP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en-US" sz="1100" b="1" i="0" u="none" strike="noStrike" kern="1200" cap="none" spc="0" normalizeH="0" baseline="0" noProof="0" dirty="0">
                          <a:ln>
                            <a:noFill/>
                          </a:ln>
                          <a:solidFill>
                            <a:srgbClr val="C3CD47"/>
                          </a:solidFill>
                          <a:effectLst/>
                          <a:uLnTx/>
                          <a:uFillTx/>
                          <a:latin typeface="Arial" panose="020B0604020202020204" pitchFamily="34" charset="0"/>
                          <a:ea typeface="+mn-ea"/>
                          <a:cs typeface="Arial" panose="020B0604020202020204" pitchFamily="34" charset="0"/>
                          <a:sym typeface="Arial"/>
                        </a:rPr>
                        <a:t>✓</a:t>
                      </a:r>
                      <a:r>
                        <a:rPr kumimoji="0" lang="en-US" sz="11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The introduction of oral PrEP provides a strong foundation to support introduction of the ring, and many countries are already planning for phased rollout and targeted learning for early ring introduction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209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1100" b="1" kern="1200" dirty="0">
                          <a:solidFill>
                            <a:schemeClr val="accent2"/>
                          </a:solidFill>
                          <a:latin typeface="Arial" panose="020B0604020202020204" pitchFamily="34" charset="0"/>
                          <a:ea typeface="+mn-ea"/>
                          <a:cs typeface="Arial" panose="020B0604020202020204" pitchFamily="34" charset="0"/>
                          <a:sym typeface="Arial"/>
                        </a:rPr>
                        <a:t>?</a:t>
                      </a:r>
                      <a:r>
                        <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Across countries, the expectation is that resources for oral PrEP will also be used for the ring, although questions remain about the relative cost of the two products</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936546"/>
                  </a:ext>
                </a:extLst>
              </a:tr>
              <a:tr h="114636">
                <a:tc vMerge="1">
                  <a:txBody>
                    <a:bodyPr/>
                    <a:lstStyle/>
                    <a:p>
                      <a:endParaRPr lang="en-US"/>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1100" b="1" kern="1200" dirty="0">
                          <a:solidFill>
                            <a:schemeClr val="accent2"/>
                          </a:solidFill>
                          <a:latin typeface="Arial" panose="020B0604020202020204" pitchFamily="34" charset="0"/>
                          <a:ea typeface="+mn-ea"/>
                          <a:cs typeface="Arial" panose="020B0604020202020204" pitchFamily="34" charset="0"/>
                          <a:sym typeface="Arial"/>
                        </a:rPr>
                        <a:t>?</a:t>
                      </a: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a:endParaRP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An emerging question is how to effectively sequence and manage continued scale-up of oral PrEP, introduction of the ring, and the future introduction of CAB-LA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297610"/>
                  </a:ext>
                </a:extLst>
              </a:tr>
            </a:tbl>
          </a:graphicData>
        </a:graphic>
      </p:graphicFrame>
      <p:graphicFrame>
        <p:nvGraphicFramePr>
          <p:cNvPr id="44" name="Table 17">
            <a:extLst>
              <a:ext uri="{FF2B5EF4-FFF2-40B4-BE49-F238E27FC236}">
                <a16:creationId xmlns:a16="http://schemas.microsoft.com/office/drawing/2014/main" id="{B8EA5E17-1A96-9948-A6B1-CA7F77E8FBD8}"/>
              </a:ext>
            </a:extLst>
          </p:cNvPr>
          <p:cNvGraphicFramePr>
            <a:graphicFrameLocks noGrp="1"/>
          </p:cNvGraphicFramePr>
          <p:nvPr>
            <p:extLst>
              <p:ext uri="{D42A27DB-BD31-4B8C-83A1-F6EECF244321}">
                <p14:modId xmlns:p14="http://schemas.microsoft.com/office/powerpoint/2010/main" val="119668601"/>
              </p:ext>
            </p:extLst>
          </p:nvPr>
        </p:nvGraphicFramePr>
        <p:xfrm>
          <a:off x="10227490" y="5431063"/>
          <a:ext cx="1806601" cy="12192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83748379"/>
                    </a:ext>
                  </a:extLst>
                </a:gridCol>
                <a:gridCol w="1598321">
                  <a:extLst>
                    <a:ext uri="{9D8B030D-6E8A-4147-A177-3AD203B41FA5}">
                      <a16:colId xmlns:a16="http://schemas.microsoft.com/office/drawing/2014/main" val="1723468228"/>
                    </a:ext>
                  </a:extLst>
                </a:gridCol>
              </a:tblGrid>
              <a:tr h="339667">
                <a:tc>
                  <a:txBody>
                    <a:bodyPr/>
                    <a:lstStyle/>
                    <a:p>
                      <a:pPr marL="177800" indent="-169863" algn="ctr">
                        <a:buClr>
                          <a:srgbClr val="595959"/>
                        </a:buClr>
                        <a:buSzPts val="1400"/>
                        <a:defRPr/>
                      </a:pPr>
                      <a:r>
                        <a:rPr lang="en-US" sz="1800" b="0" dirty="0">
                          <a:solidFill>
                            <a:schemeClr val="accent3"/>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Opportunity to build </a:t>
                      </a:r>
                      <a:br>
                        <a:rPr lang="en-US" sz="1100" b="0" dirty="0">
                          <a:solidFill>
                            <a:srgbClr val="595959"/>
                          </a:solidFill>
                        </a:rPr>
                      </a:br>
                      <a:r>
                        <a:rPr lang="en-US" sz="1100" b="0" dirty="0">
                          <a:solidFill>
                            <a:srgbClr val="595959"/>
                          </a:solidFill>
                        </a:rPr>
                        <a:t>on oral PrEP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33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4"/>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Area for consideration for ring introduction</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14917">
                <a:tc>
                  <a:txBody>
                    <a:bodyPr/>
                    <a:lstStyle/>
                    <a:p>
                      <a:pPr algn="ctr"/>
                      <a:r>
                        <a:rPr lang="en-US" sz="1800" b="0" dirty="0">
                          <a:solidFill>
                            <a:schemeClr val="accent2"/>
                          </a:solidFill>
                          <a:sym typeface="Arial"/>
                        </a:rPr>
                        <a:t>?</a:t>
                      </a:r>
                      <a:endParaRPr lang="en-US" sz="1800" b="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Outstanding question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45" name="Rectangle 44">
            <a:extLst>
              <a:ext uri="{FF2B5EF4-FFF2-40B4-BE49-F238E27FC236}">
                <a16:creationId xmlns:a16="http://schemas.microsoft.com/office/drawing/2014/main" id="{3CAB9786-44D7-F145-8E30-924FED19815C}"/>
              </a:ext>
            </a:extLst>
          </p:cNvPr>
          <p:cNvSpPr/>
          <p:nvPr/>
        </p:nvSpPr>
        <p:spPr>
          <a:xfrm>
            <a:off x="10132500" y="5203335"/>
            <a:ext cx="648864"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en-US" sz="1200" b="1" dirty="0">
                <a:solidFill>
                  <a:srgbClr val="595959"/>
                </a:solidFill>
              </a:rPr>
              <a:t>Key</a:t>
            </a:r>
            <a:endParaRPr lang="en-US" sz="1200" b="1" dirty="0">
              <a:solidFill>
                <a:schemeClr val="accent4"/>
              </a:solidFill>
              <a:sym typeface="Arial"/>
            </a:endParaRP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spTree>
    <p:extLst>
      <p:ext uri="{BB962C8B-B14F-4D97-AF65-F5344CB8AC3E}">
        <p14:creationId xmlns:p14="http://schemas.microsoft.com/office/powerpoint/2010/main" val="370780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822F52-53D5-E847-BE26-8FBEC440262D}"/>
              </a:ext>
            </a:extLst>
          </p:cNvPr>
          <p:cNvSpPr/>
          <p:nvPr/>
        </p:nvSpPr>
        <p:spPr>
          <a:xfrm>
            <a:off x="9829800" y="887746"/>
            <a:ext cx="2362200" cy="4154901"/>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p:txBody>
          <a:bodyPr/>
          <a:lstStyle/>
          <a:p>
            <a:r>
              <a:rPr lang="en-US" dirty="0"/>
              <a:t>Findings: Supply Chain Management</a:t>
            </a:r>
          </a:p>
        </p:txBody>
      </p:sp>
      <p:sp>
        <p:nvSpPr>
          <p:cNvPr id="6" name="Rectangle 5">
            <a:extLst>
              <a:ext uri="{FF2B5EF4-FFF2-40B4-BE49-F238E27FC236}">
                <a16:creationId xmlns:a16="http://schemas.microsoft.com/office/drawing/2014/main" id="{2C857510-3422-4B43-A406-898CB66910CF}"/>
              </a:ext>
            </a:extLst>
          </p:cNvPr>
          <p:cNvSpPr/>
          <p:nvPr/>
        </p:nvSpPr>
        <p:spPr>
          <a:xfrm>
            <a:off x="10051818" y="1363827"/>
            <a:ext cx="1982273" cy="3473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chemeClr val="accent2"/>
              </a:buClr>
              <a:buSzPts val="1400"/>
              <a:defRPr/>
            </a:pPr>
            <a:r>
              <a:rPr lang="en-US" sz="1200" b="1" dirty="0">
                <a:solidFill>
                  <a:schemeClr val="accent2"/>
                </a:solidFill>
              </a:rPr>
              <a:t>Emerging questions </a:t>
            </a:r>
          </a:p>
          <a:p>
            <a:pPr marL="171450" indent="-171450">
              <a:spcAft>
                <a:spcPts val="600"/>
              </a:spcAft>
              <a:buClr>
                <a:schemeClr val="accent2"/>
              </a:buClr>
              <a:buSzPts val="1400"/>
              <a:buFont typeface="Arial" panose="020B0604020202020204" pitchFamily="34" charset="0"/>
              <a:buChar char="•"/>
              <a:defRPr/>
            </a:pPr>
            <a:r>
              <a:rPr lang="en-US" sz="1100" dirty="0">
                <a:solidFill>
                  <a:schemeClr val="tx1"/>
                </a:solidFill>
              </a:rPr>
              <a:t>How will regulatory agencies schedule or classify the ring? </a:t>
            </a:r>
          </a:p>
          <a:p>
            <a:pPr marL="171450" indent="-171450">
              <a:spcAft>
                <a:spcPts val="600"/>
              </a:spcAft>
              <a:buClr>
                <a:schemeClr val="accent2"/>
              </a:buClr>
              <a:buSzPts val="1400"/>
              <a:buFont typeface="Arial" panose="020B0604020202020204" pitchFamily="34" charset="0"/>
              <a:buChar char="•"/>
              <a:defRPr/>
            </a:pPr>
            <a:r>
              <a:rPr lang="en-US" sz="1100" dirty="0">
                <a:solidFill>
                  <a:schemeClr val="tx1"/>
                </a:solidFill>
              </a:rPr>
              <a:t>How can adequate end user information be included with packaging and delivery of the ring? </a:t>
            </a:r>
          </a:p>
          <a:p>
            <a:pPr marL="171450" indent="-171450">
              <a:spcAft>
                <a:spcPts val="600"/>
              </a:spcAft>
              <a:buClr>
                <a:schemeClr val="accent2"/>
              </a:buClr>
              <a:buSzPts val="1400"/>
              <a:buFont typeface="Arial" panose="020B0604020202020204" pitchFamily="34" charset="0"/>
              <a:buChar char="•"/>
              <a:defRPr/>
            </a:pPr>
            <a:r>
              <a:rPr lang="en-US" sz="1100" dirty="0">
                <a:solidFill>
                  <a:schemeClr val="tx1"/>
                </a:solidFill>
              </a:rPr>
              <a:t>To what extent should the ring be included in supply chains for other channels, especially family planning or SRH services? </a:t>
            </a:r>
          </a:p>
          <a:p>
            <a:pPr marL="171450" indent="-171450">
              <a:spcAft>
                <a:spcPts val="600"/>
              </a:spcAft>
              <a:buClr>
                <a:schemeClr val="accent2"/>
              </a:buClr>
              <a:buSzPts val="1400"/>
              <a:buFont typeface="Arial" panose="020B0604020202020204" pitchFamily="34" charset="0"/>
              <a:buChar char="•"/>
              <a:defRPr/>
            </a:pPr>
            <a:r>
              <a:rPr lang="en-US" sz="1100" dirty="0">
                <a:solidFill>
                  <a:schemeClr val="tx1"/>
                </a:solidFill>
              </a:rPr>
              <a:t>What inputs can support forecasting and quantification for the ring given uncertainty around uptake?</a:t>
            </a:r>
            <a:endParaRPr lang="en-US" sz="1100" dirty="0">
              <a:solidFill>
                <a:schemeClr val="tx1"/>
              </a:solidFill>
              <a:highlight>
                <a:srgbClr val="FFFF00"/>
              </a:highlight>
            </a:endParaRPr>
          </a:p>
        </p:txBody>
      </p:sp>
      <p:graphicFrame>
        <p:nvGraphicFramePr>
          <p:cNvPr id="17" name="Table 17">
            <a:extLst>
              <a:ext uri="{FF2B5EF4-FFF2-40B4-BE49-F238E27FC236}">
                <a16:creationId xmlns:a16="http://schemas.microsoft.com/office/drawing/2014/main" id="{848C8009-C592-2745-97F7-B270D307BFAF}"/>
              </a:ext>
            </a:extLst>
          </p:cNvPr>
          <p:cNvGraphicFramePr>
            <a:graphicFrameLocks noGrp="1"/>
          </p:cNvGraphicFramePr>
          <p:nvPr>
            <p:extLst>
              <p:ext uri="{D42A27DB-BD31-4B8C-83A1-F6EECF244321}">
                <p14:modId xmlns:p14="http://schemas.microsoft.com/office/powerpoint/2010/main" val="605568588"/>
              </p:ext>
            </p:extLst>
          </p:nvPr>
        </p:nvGraphicFramePr>
        <p:xfrm>
          <a:off x="10227490" y="5431063"/>
          <a:ext cx="1806601" cy="12192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83748379"/>
                    </a:ext>
                  </a:extLst>
                </a:gridCol>
                <a:gridCol w="1598321">
                  <a:extLst>
                    <a:ext uri="{9D8B030D-6E8A-4147-A177-3AD203B41FA5}">
                      <a16:colId xmlns:a16="http://schemas.microsoft.com/office/drawing/2014/main" val="1723468228"/>
                    </a:ext>
                  </a:extLst>
                </a:gridCol>
              </a:tblGrid>
              <a:tr h="339667">
                <a:tc>
                  <a:txBody>
                    <a:bodyPr/>
                    <a:lstStyle/>
                    <a:p>
                      <a:pPr marL="177800" indent="-169863" algn="ctr">
                        <a:buClr>
                          <a:srgbClr val="595959"/>
                        </a:buClr>
                        <a:buSzPts val="1400"/>
                        <a:defRPr/>
                      </a:pPr>
                      <a:r>
                        <a:rPr lang="en-US" sz="1800" b="0" dirty="0">
                          <a:solidFill>
                            <a:schemeClr val="accent3"/>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Opportunity to build </a:t>
                      </a:r>
                      <a:br>
                        <a:rPr lang="en-US" sz="1100" b="0" dirty="0">
                          <a:solidFill>
                            <a:srgbClr val="595959"/>
                          </a:solidFill>
                        </a:rPr>
                      </a:br>
                      <a:r>
                        <a:rPr lang="en-US" sz="1100" b="0" dirty="0">
                          <a:solidFill>
                            <a:srgbClr val="595959"/>
                          </a:solidFill>
                        </a:rPr>
                        <a:t>on oral PrEP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33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4"/>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Area for consideration for ring introduction</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14917">
                <a:tc>
                  <a:txBody>
                    <a:bodyPr/>
                    <a:lstStyle/>
                    <a:p>
                      <a:pPr algn="ctr"/>
                      <a:r>
                        <a:rPr lang="en-US" sz="1800" b="0" dirty="0">
                          <a:solidFill>
                            <a:schemeClr val="accent2"/>
                          </a:solidFill>
                          <a:sym typeface="Arial"/>
                        </a:rPr>
                        <a:t>?</a:t>
                      </a:r>
                      <a:endParaRPr lang="en-US" sz="1800" b="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Outstanding question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7" name="Rectangle 6">
            <a:extLst>
              <a:ext uri="{FF2B5EF4-FFF2-40B4-BE49-F238E27FC236}">
                <a16:creationId xmlns:a16="http://schemas.microsoft.com/office/drawing/2014/main" id="{3F4245B1-78B7-A143-85BA-83AFB9C52876}"/>
              </a:ext>
            </a:extLst>
          </p:cNvPr>
          <p:cNvSpPr/>
          <p:nvPr/>
        </p:nvSpPr>
        <p:spPr>
          <a:xfrm>
            <a:off x="10132500" y="5203335"/>
            <a:ext cx="648864"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en-US" sz="1200" b="1" dirty="0">
                <a:solidFill>
                  <a:srgbClr val="595959"/>
                </a:solidFill>
              </a:rPr>
              <a:t>Key</a:t>
            </a:r>
            <a:endParaRPr lang="en-US" sz="1200" b="1" dirty="0">
              <a:solidFill>
                <a:schemeClr val="accent4"/>
              </a:solidFill>
              <a:sym typeface="Arial"/>
            </a:endParaRP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nvGrpSpPr>
          <p:cNvPr id="23" name="Group 22">
            <a:extLst>
              <a:ext uri="{FF2B5EF4-FFF2-40B4-BE49-F238E27FC236}">
                <a16:creationId xmlns:a16="http://schemas.microsoft.com/office/drawing/2014/main" id="{3975E03B-F492-F54D-BBEA-E3A6956527BC}"/>
              </a:ext>
            </a:extLst>
          </p:cNvPr>
          <p:cNvGrpSpPr/>
          <p:nvPr/>
        </p:nvGrpSpPr>
        <p:grpSpPr>
          <a:xfrm>
            <a:off x="10025883" y="560279"/>
            <a:ext cx="1862617" cy="648864"/>
            <a:chOff x="9012647" y="1844932"/>
            <a:chExt cx="1862617" cy="648864"/>
          </a:xfrm>
        </p:grpSpPr>
        <p:sp>
          <p:nvSpPr>
            <p:cNvPr id="24" name="Rounded Rectangle 23">
              <a:extLst>
                <a:ext uri="{FF2B5EF4-FFF2-40B4-BE49-F238E27FC236}">
                  <a16:creationId xmlns:a16="http://schemas.microsoft.com/office/drawing/2014/main" id="{D50AED68-B69F-F849-A11F-8142A22E11D2}"/>
                </a:ext>
              </a:extLst>
            </p:cNvPr>
            <p:cNvSpPr/>
            <p:nvPr/>
          </p:nvSpPr>
          <p:spPr>
            <a:xfrm>
              <a:off x="9275912" y="1909291"/>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SUPLY CHAIN MANAGEMENT</a:t>
              </a:r>
            </a:p>
          </p:txBody>
        </p:sp>
        <p:grpSp>
          <p:nvGrpSpPr>
            <p:cNvPr id="25" name="Group 24">
              <a:extLst>
                <a:ext uri="{FF2B5EF4-FFF2-40B4-BE49-F238E27FC236}">
                  <a16:creationId xmlns:a16="http://schemas.microsoft.com/office/drawing/2014/main" id="{39691600-7860-9C46-AE6C-DB470FC6F1BB}"/>
                </a:ext>
              </a:extLst>
            </p:cNvPr>
            <p:cNvGrpSpPr/>
            <p:nvPr/>
          </p:nvGrpSpPr>
          <p:grpSpPr>
            <a:xfrm>
              <a:off x="9012647" y="1844932"/>
              <a:ext cx="648864" cy="648864"/>
              <a:chOff x="4043314" y="1460044"/>
              <a:chExt cx="648864" cy="648864"/>
            </a:xfrm>
          </p:grpSpPr>
          <p:sp>
            <p:nvSpPr>
              <p:cNvPr id="26" name="Oval 25">
                <a:extLst>
                  <a:ext uri="{FF2B5EF4-FFF2-40B4-BE49-F238E27FC236}">
                    <a16:creationId xmlns:a16="http://schemas.microsoft.com/office/drawing/2014/main" id="{0106D58A-87BC-3240-9619-925FFB4F80B7}"/>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7" name="Graphic 26">
                <a:extLst>
                  <a:ext uri="{FF2B5EF4-FFF2-40B4-BE49-F238E27FC236}">
                    <a16:creationId xmlns:a16="http://schemas.microsoft.com/office/drawing/2014/main" id="{F0918A0E-D70A-5F4D-AA53-FA72B86101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0830" y="1544194"/>
                <a:ext cx="463173" cy="463173"/>
              </a:xfrm>
              <a:prstGeom prst="rect">
                <a:avLst/>
              </a:prstGeom>
            </p:spPr>
          </p:pic>
        </p:grpSp>
      </p:grpSp>
      <p:graphicFrame>
        <p:nvGraphicFramePr>
          <p:cNvPr id="4" name="Table 3">
            <a:extLst>
              <a:ext uri="{FF2B5EF4-FFF2-40B4-BE49-F238E27FC236}">
                <a16:creationId xmlns:a16="http://schemas.microsoft.com/office/drawing/2014/main" id="{0F70847A-30E3-0D43-A5DD-C466E88DE5BC}"/>
              </a:ext>
            </a:extLst>
          </p:cNvPr>
          <p:cNvGraphicFramePr>
            <a:graphicFrameLocks noGrp="1"/>
          </p:cNvGraphicFramePr>
          <p:nvPr>
            <p:extLst>
              <p:ext uri="{D42A27DB-BD31-4B8C-83A1-F6EECF244321}">
                <p14:modId xmlns:p14="http://schemas.microsoft.com/office/powerpoint/2010/main" val="680214199"/>
              </p:ext>
            </p:extLst>
          </p:nvPr>
        </p:nvGraphicFramePr>
        <p:xfrm>
          <a:off x="1167625" y="1610845"/>
          <a:ext cx="8437031" cy="4870637"/>
        </p:xfrm>
        <a:graphic>
          <a:graphicData uri="http://schemas.openxmlformats.org/drawingml/2006/table">
            <a:tbl>
              <a:tblPr>
                <a:noFill/>
              </a:tblPr>
              <a:tblGrid>
                <a:gridCol w="123293">
                  <a:extLst>
                    <a:ext uri="{9D8B030D-6E8A-4147-A177-3AD203B41FA5}">
                      <a16:colId xmlns:a16="http://schemas.microsoft.com/office/drawing/2014/main" val="3954207601"/>
                    </a:ext>
                  </a:extLst>
                </a:gridCol>
                <a:gridCol w="1551742">
                  <a:extLst>
                    <a:ext uri="{9D8B030D-6E8A-4147-A177-3AD203B41FA5}">
                      <a16:colId xmlns:a16="http://schemas.microsoft.com/office/drawing/2014/main" val="324479581"/>
                    </a:ext>
                  </a:extLst>
                </a:gridCol>
                <a:gridCol w="234270">
                  <a:extLst>
                    <a:ext uri="{9D8B030D-6E8A-4147-A177-3AD203B41FA5}">
                      <a16:colId xmlns:a16="http://schemas.microsoft.com/office/drawing/2014/main" val="4198874855"/>
                    </a:ext>
                  </a:extLst>
                </a:gridCol>
                <a:gridCol w="6527726">
                  <a:extLst>
                    <a:ext uri="{9D8B030D-6E8A-4147-A177-3AD203B41FA5}">
                      <a16:colId xmlns:a16="http://schemas.microsoft.com/office/drawing/2014/main" val="2393885761"/>
                    </a:ext>
                  </a:extLst>
                </a:gridCol>
              </a:tblGrid>
              <a:tr h="150720">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200" b="1" i="0" u="none" strike="noStrike" cap="none" dirty="0">
                          <a:solidFill>
                            <a:srgbClr val="353535"/>
                          </a:solidFill>
                          <a:latin typeface="+mn-lt"/>
                          <a:cs typeface="Calibri"/>
                          <a:sym typeface="Arial"/>
                        </a:rPr>
                        <a:t> </a:t>
                      </a:r>
                    </a:p>
                  </a:txBody>
                  <a:tcPr marL="45720" marR="9525" marT="9525" marB="0" anchor="ctr">
                    <a:lnL w="12700" cmpd="sng">
                      <a:noFill/>
                      <a:prstDash val="soli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050" b="1" i="0" u="none" strike="noStrike" cap="none" dirty="0">
                          <a:solidFill>
                            <a:schemeClr val="accent2"/>
                          </a:solidFill>
                          <a:latin typeface="+mn-lt"/>
                          <a:cs typeface="Calibri"/>
                          <a:sym typeface="Arial"/>
                        </a:rPr>
                        <a:t>Context across countries</a:t>
                      </a:r>
                    </a:p>
                  </a:txBody>
                  <a:tcPr marL="45720" marR="9525" marT="0" marB="0">
                    <a:lnL w="12700"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7590552"/>
                  </a:ext>
                </a:extLst>
              </a:tr>
              <a:tr h="838393">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en-US" sz="1050" b="1" i="0" u="none" strike="noStrike" cap="none" dirty="0">
                          <a:solidFill>
                            <a:srgbClr val="353535"/>
                          </a:solidFill>
                          <a:latin typeface="Calibri"/>
                          <a:ea typeface="Calibri"/>
                          <a:cs typeface="Calibri"/>
                          <a:sym typeface="Calibri"/>
                        </a:rPr>
                        <a:t>Register</a:t>
                      </a:r>
                      <a:r>
                        <a:rPr lang="en-US" sz="1050" b="0" i="0" u="none" strike="noStrike" cap="none" dirty="0">
                          <a:solidFill>
                            <a:srgbClr val="353535"/>
                          </a:solidFill>
                          <a:latin typeface="Calibri"/>
                          <a:ea typeface="Calibri"/>
                          <a:cs typeface="Calibri"/>
                          <a:sym typeface="Calibri"/>
                        </a:rPr>
                        <a:t> the ring and include the ring on the national essential medicines list.</a:t>
                      </a:r>
                      <a:endParaRPr lang="en-US" sz="1050" dirty="0"/>
                    </a:p>
                  </a:txBody>
                  <a:tcPr marL="45720" marR="19240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lang="en-US" sz="1600" b="1" kern="1200" dirty="0">
                          <a:solidFill>
                            <a:schemeClr val="accent2"/>
                          </a:solidFill>
                          <a:latin typeface="+mn-lt"/>
                          <a:ea typeface="+mn-ea"/>
                          <a:cs typeface="+mn-cs"/>
                          <a:sym typeface="Arial"/>
                        </a:rPr>
                        <a:t>?</a:t>
                      </a:r>
                      <a:r>
                        <a:rPr lang="en-US" sz="1600" b="1" kern="1200" dirty="0">
                          <a:solidFill>
                            <a:srgbClr val="595959"/>
                          </a:solidFill>
                          <a:latin typeface="+mn-lt"/>
                          <a:ea typeface="+mn-ea"/>
                          <a:cs typeface="+mn-cs"/>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The ring has been submitted for regulatory review in each country, however a large outstanding question is how the ring will be classified or scheduled – for example, for direct purchase and self-administration, provision by a pharmacist without a prescription, or requiring a clinician prescription – which will have significant implications for how and where the ring can be delivered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0547869"/>
                  </a:ext>
                </a:extLst>
              </a:tr>
              <a:tr h="437733">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600" b="1" kern="1200" dirty="0">
                          <a:solidFill>
                            <a:schemeClr val="accent4"/>
                          </a:solidFill>
                          <a:latin typeface="+mn-lt"/>
                          <a:ea typeface="+mn-ea"/>
                          <a:cs typeface="+mn-cs"/>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Depending on how the ring is initially classified or scheduled, additional research (e.g., to demonstrate the feasibility and safety of ring delivery by non-clinical cadres of health workers) may be needed to support reclassifications in future years to support wider access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667921"/>
                  </a:ext>
                </a:extLst>
              </a:tr>
              <a:tr h="670714">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dirty="0">
                          <a:solidFill>
                            <a:srgbClr val="434343"/>
                          </a:solidFill>
                          <a:latin typeface="+mn-lt"/>
                          <a:ea typeface="Calibri"/>
                          <a:cs typeface="Calibri"/>
                          <a:sym typeface="Calibri"/>
                        </a:rPr>
                        <a:t>Update </a:t>
                      </a:r>
                      <a:r>
                        <a:rPr lang="en-US" sz="1050" b="1" i="0" u="none" strike="noStrike" cap="none" dirty="0">
                          <a:solidFill>
                            <a:srgbClr val="434343"/>
                          </a:solidFill>
                          <a:latin typeface="+mn-lt"/>
                          <a:ea typeface="Calibri"/>
                          <a:cs typeface="Calibri"/>
                          <a:sym typeface="Calibri"/>
                        </a:rPr>
                        <a:t>supply chain guidelines and logistics systems </a:t>
                      </a:r>
                      <a:r>
                        <a:rPr lang="en-US" sz="1050" b="0" i="0" u="none" strike="noStrike" cap="none" dirty="0">
                          <a:solidFill>
                            <a:srgbClr val="434343"/>
                          </a:solidFill>
                          <a:latin typeface="+mn-lt"/>
                          <a:ea typeface="Calibri"/>
                          <a:cs typeface="Calibri"/>
                          <a:sym typeface="Calibri"/>
                        </a:rPr>
                        <a:t>to include the ring.  </a:t>
                      </a:r>
                      <a:endParaRPr lang="en-US" sz="1050" dirty="0">
                        <a:solidFill>
                          <a:srgbClr val="434343"/>
                        </a:solidFill>
                      </a:endParaRPr>
                    </a:p>
                  </a:txBody>
                  <a:tcPr marL="45720" marR="19240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 typeface="Wingdings" pitchFamily="2" charset="2"/>
                        <a:buNone/>
                        <a:tabLst/>
                        <a:defRPr/>
                      </a:pPr>
                      <a:r>
                        <a:rPr lang="en-US" sz="1400" b="1" kern="1200" dirty="0">
                          <a:solidFill>
                            <a:schemeClr val="accent3"/>
                          </a:solidFill>
                          <a:latin typeface="+mn-lt"/>
                          <a:ea typeface="+mn-ea"/>
                          <a:cs typeface="+mn-cs"/>
                          <a:sym typeface="Arial"/>
                        </a:rPr>
                        <a:t>✓</a:t>
                      </a:r>
                      <a:r>
                        <a:rPr lang="en-US" sz="1600" b="1" kern="1200" dirty="0">
                          <a:solidFill>
                            <a:srgbClr val="595959"/>
                          </a:solidFill>
                          <a:latin typeface="+mn-lt"/>
                          <a:ea typeface="+mn-ea"/>
                          <a:cs typeface="+mn-cs"/>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In all countries, oral PrEP was integrated into the supply chain for antiretrovirals (ARVs) relatively easily; this may be slightly different for the ring as a non-pill product form, although stakeholders do not anticipate challenges</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5868959"/>
                  </a:ext>
                </a:extLst>
              </a:tr>
              <a:tr h="385584">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dirty="0"/>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600" b="1" kern="1200" dirty="0">
                          <a:solidFill>
                            <a:schemeClr val="accent2"/>
                          </a:solidFill>
                          <a:latin typeface="+mn-lt"/>
                          <a:ea typeface="+mn-ea"/>
                          <a:cs typeface="+mn-cs"/>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An outstanding question is whether the ring will need to be integrated into supply chains for other health services (e.g., SRH/FP) to be delivered via those channels at scale – this was not pursued for oral PrEP as it has largely been delivered in HIV clinical settings</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43915"/>
                  </a:ext>
                </a:extLst>
              </a:tr>
              <a:tr h="1057937">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dirty="0">
                          <a:solidFill>
                            <a:srgbClr val="434343"/>
                          </a:solidFill>
                          <a:latin typeface="+mn-lt"/>
                          <a:ea typeface="Calibri"/>
                          <a:cs typeface="Calibri"/>
                          <a:sym typeface="Calibri"/>
                        </a:rPr>
                        <a:t>Conduct </a:t>
                      </a:r>
                      <a:r>
                        <a:rPr lang="en-US" sz="1050" b="1" i="0" u="none" strike="noStrike" cap="none" dirty="0">
                          <a:solidFill>
                            <a:srgbClr val="434343"/>
                          </a:solidFill>
                          <a:latin typeface="+mn-lt"/>
                          <a:ea typeface="Calibri"/>
                          <a:cs typeface="Calibri"/>
                          <a:sym typeface="Calibri"/>
                        </a:rPr>
                        <a:t>forecasting and/or quantification</a:t>
                      </a:r>
                      <a:r>
                        <a:rPr lang="en-US" sz="1050" b="0" i="0" u="none" strike="noStrike" cap="none" dirty="0">
                          <a:solidFill>
                            <a:srgbClr val="434343"/>
                          </a:solidFill>
                          <a:latin typeface="+mn-lt"/>
                          <a:ea typeface="Calibri"/>
                          <a:cs typeface="Calibri"/>
                          <a:sym typeface="Calibri"/>
                        </a:rPr>
                        <a:t> exercises to guide procurement of the ring.</a:t>
                      </a:r>
                      <a:endParaRPr lang="en-US" sz="1050" b="0" dirty="0">
                        <a:solidFill>
                          <a:srgbClr val="434343"/>
                        </a:solidFill>
                      </a:endParaRPr>
                    </a:p>
                  </a:txBody>
                  <a:tcPr marL="45720" marR="19240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1600" b="1" kern="1200" dirty="0">
                          <a:solidFill>
                            <a:schemeClr val="accent4"/>
                          </a:solidFill>
                          <a:latin typeface="+mn-lt"/>
                          <a:ea typeface="+mn-ea"/>
                          <a:cs typeface="+mn-cs"/>
                          <a:sym typeface="Arial"/>
                        </a:rPr>
                        <a:t>!</a:t>
                      </a:r>
                      <a:r>
                        <a:rPr lang="en-US" sz="1600" b="1" kern="1200" dirty="0">
                          <a:solidFill>
                            <a:srgbClr val="595959"/>
                          </a:solidFill>
                          <a:latin typeface="+mn-lt"/>
                          <a:ea typeface="+mn-ea"/>
                          <a:cs typeface="+mn-cs"/>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Forecasting for oral PrEP supplies was challenging in initial rollout given uncertainty about uptake; stakeholders expect this will likely be more challenging for the ring as there is greater uncertainty  around uptake and additional stocks cannot be diverted to HIV treatment as some countries did with unused oral PrEP stocks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1055649"/>
                  </a:ext>
                </a:extLst>
              </a:tr>
              <a:tr h="119678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0" i="0" u="none" strike="noStrike" cap="none" dirty="0">
                          <a:solidFill>
                            <a:srgbClr val="434343"/>
                          </a:solidFill>
                          <a:latin typeface="+mn-lt"/>
                          <a:ea typeface="Calibri"/>
                          <a:cs typeface="Calibri"/>
                          <a:sym typeface="Calibri"/>
                        </a:rPr>
                        <a:t>Establish</a:t>
                      </a:r>
                      <a:r>
                        <a:rPr lang="en-US" sz="1050" b="1" i="0" u="none" strike="noStrike" cap="none" dirty="0">
                          <a:solidFill>
                            <a:srgbClr val="434343"/>
                          </a:solidFill>
                          <a:latin typeface="+mn-lt"/>
                          <a:ea typeface="Calibri"/>
                          <a:cs typeface="Calibri"/>
                          <a:sym typeface="Calibri"/>
                        </a:rPr>
                        <a:t> procurement, commodity monitoring, and distribution systems </a:t>
                      </a:r>
                      <a:r>
                        <a:rPr lang="en-US" sz="1050" b="0" i="0" u="none" strike="noStrike" cap="none" dirty="0">
                          <a:solidFill>
                            <a:srgbClr val="434343"/>
                          </a:solidFill>
                          <a:latin typeface="+mn-lt"/>
                          <a:ea typeface="Calibri"/>
                          <a:cs typeface="Calibri"/>
                          <a:sym typeface="Calibri"/>
                        </a:rPr>
                        <a:t>to avoid stock-outs.</a:t>
                      </a:r>
                      <a:endParaRPr lang="en-US" sz="1050" dirty="0">
                        <a:solidFill>
                          <a:srgbClr val="434343"/>
                        </a:solidFill>
                      </a:endParaRPr>
                    </a:p>
                  </a:txBody>
                  <a:tcPr marL="45720" marR="19240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1600" b="1" kern="1200" dirty="0">
                          <a:solidFill>
                            <a:schemeClr val="accent4"/>
                          </a:solidFill>
                          <a:latin typeface="+mn-lt"/>
                          <a:ea typeface="+mn-ea"/>
                          <a:cs typeface="+mn-cs"/>
                          <a:sym typeface="Arial"/>
                        </a:rPr>
                        <a:t>!</a:t>
                      </a:r>
                      <a:endParaRPr lang="en-US" sz="1600" b="1" kern="1200" dirty="0">
                        <a:solidFill>
                          <a:srgbClr val="595959"/>
                        </a:solidFill>
                        <a:latin typeface="+mn-lt"/>
                        <a:ea typeface="+mn-ea"/>
                        <a:cs typeface="+mn-cs"/>
                        <a:sym typeface="Arial"/>
                      </a:endParaRP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kern="1200" dirty="0">
                          <a:solidFill>
                            <a:srgbClr val="595959"/>
                          </a:solidFill>
                          <a:latin typeface="Calibri" panose="020F0502020204030204" pitchFamily="34" charset="0"/>
                          <a:ea typeface="+mn-ea"/>
                          <a:cs typeface="Calibri" panose="020F0502020204030204" pitchFamily="34" charset="0"/>
                          <a:sym typeface="Arial"/>
                        </a:rPr>
                        <a:t>Procurement and distribution for the ring is expected to be different than for oral PrEP because the ring is a new product form that has not been procured previously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6751883"/>
                  </a:ext>
                </a:extLst>
              </a:tr>
            </a:tbl>
          </a:graphicData>
        </a:graphic>
      </p:graphicFrame>
    </p:spTree>
    <p:extLst>
      <p:ext uri="{BB962C8B-B14F-4D97-AF65-F5344CB8AC3E}">
        <p14:creationId xmlns:p14="http://schemas.microsoft.com/office/powerpoint/2010/main" val="122938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822F52-53D5-E847-BE26-8FBEC440262D}"/>
              </a:ext>
            </a:extLst>
          </p:cNvPr>
          <p:cNvSpPr/>
          <p:nvPr/>
        </p:nvSpPr>
        <p:spPr>
          <a:xfrm>
            <a:off x="9829800" y="887747"/>
            <a:ext cx="2362200" cy="3832172"/>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p:txBody>
          <a:bodyPr/>
          <a:lstStyle/>
          <a:p>
            <a:r>
              <a:rPr lang="en-US" dirty="0"/>
              <a:t>Findings: Delivery Platforms</a:t>
            </a:r>
          </a:p>
        </p:txBody>
      </p:sp>
      <p:sp>
        <p:nvSpPr>
          <p:cNvPr id="6" name="Rectangle 5">
            <a:extLst>
              <a:ext uri="{FF2B5EF4-FFF2-40B4-BE49-F238E27FC236}">
                <a16:creationId xmlns:a16="http://schemas.microsoft.com/office/drawing/2014/main" id="{2C857510-3422-4B43-A406-898CB66910CF}"/>
              </a:ext>
            </a:extLst>
          </p:cNvPr>
          <p:cNvSpPr/>
          <p:nvPr/>
        </p:nvSpPr>
        <p:spPr>
          <a:xfrm>
            <a:off x="10051818" y="1363827"/>
            <a:ext cx="1982273" cy="3473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chemeClr val="accent2"/>
              </a:buClr>
              <a:buSzPts val="1400"/>
              <a:defRPr/>
            </a:pPr>
            <a:r>
              <a:rPr lang="en-US" sz="1200" b="1" dirty="0">
                <a:solidFill>
                  <a:schemeClr val="accent2"/>
                </a:solidFill>
              </a:rPr>
              <a:t>Emerging questions </a:t>
            </a:r>
          </a:p>
          <a:p>
            <a:pPr marL="171450" indent="-171450">
              <a:spcAft>
                <a:spcPts val="1200"/>
              </a:spcAft>
              <a:buClr>
                <a:schemeClr val="accent2"/>
              </a:buClr>
              <a:buSzPts val="1400"/>
              <a:buFont typeface="Arial" panose="020B0604020202020204" pitchFamily="34" charset="0"/>
              <a:buChar char="•"/>
              <a:defRPr/>
            </a:pPr>
            <a:r>
              <a:rPr lang="en-US" sz="1100" dirty="0">
                <a:solidFill>
                  <a:schemeClr val="tx1"/>
                </a:solidFill>
              </a:rPr>
              <a:t>What delivery channels will be most acceptable to ring users? Will they want the support of a healthcare worker for the initiation visit? </a:t>
            </a:r>
          </a:p>
          <a:p>
            <a:pPr marL="171450" indent="-171450">
              <a:spcAft>
                <a:spcPts val="1200"/>
              </a:spcAft>
              <a:buClr>
                <a:schemeClr val="accent2"/>
              </a:buClr>
              <a:buSzPts val="1400"/>
              <a:buFont typeface="Arial" panose="020B0604020202020204" pitchFamily="34" charset="0"/>
              <a:buChar char="•"/>
              <a:defRPr/>
            </a:pPr>
            <a:r>
              <a:rPr lang="en-US" sz="1100" dirty="0">
                <a:solidFill>
                  <a:schemeClr val="tx1"/>
                </a:solidFill>
              </a:rPr>
              <a:t>To what extent can the ring be delivered outside of clinical settings (pending regulatory classification)? </a:t>
            </a:r>
          </a:p>
          <a:p>
            <a:pPr marL="171450" indent="-171450">
              <a:spcAft>
                <a:spcPts val="1200"/>
              </a:spcAft>
              <a:buClr>
                <a:schemeClr val="accent2"/>
              </a:buClr>
              <a:buSzPts val="1400"/>
              <a:buFont typeface="Arial" panose="020B0604020202020204" pitchFamily="34" charset="0"/>
              <a:buChar char="•"/>
              <a:defRPr/>
            </a:pPr>
            <a:r>
              <a:rPr lang="en-US" sz="1100" dirty="0">
                <a:solidFill>
                  <a:schemeClr val="tx1"/>
                </a:solidFill>
              </a:rPr>
              <a:t>Can multi-month dispensing or HIV self-testing support follow-up? </a:t>
            </a:r>
          </a:p>
        </p:txBody>
      </p:sp>
      <p:graphicFrame>
        <p:nvGraphicFramePr>
          <p:cNvPr id="17" name="Table 17">
            <a:extLst>
              <a:ext uri="{FF2B5EF4-FFF2-40B4-BE49-F238E27FC236}">
                <a16:creationId xmlns:a16="http://schemas.microsoft.com/office/drawing/2014/main" id="{848C8009-C592-2745-97F7-B270D307BFAF}"/>
              </a:ext>
            </a:extLst>
          </p:cNvPr>
          <p:cNvGraphicFramePr>
            <a:graphicFrameLocks noGrp="1"/>
          </p:cNvGraphicFramePr>
          <p:nvPr/>
        </p:nvGraphicFramePr>
        <p:xfrm>
          <a:off x="10227490" y="5431063"/>
          <a:ext cx="1806601" cy="12192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83748379"/>
                    </a:ext>
                  </a:extLst>
                </a:gridCol>
                <a:gridCol w="1598321">
                  <a:extLst>
                    <a:ext uri="{9D8B030D-6E8A-4147-A177-3AD203B41FA5}">
                      <a16:colId xmlns:a16="http://schemas.microsoft.com/office/drawing/2014/main" val="1723468228"/>
                    </a:ext>
                  </a:extLst>
                </a:gridCol>
              </a:tblGrid>
              <a:tr h="339667">
                <a:tc>
                  <a:txBody>
                    <a:bodyPr/>
                    <a:lstStyle/>
                    <a:p>
                      <a:pPr marL="177800" indent="-169863" algn="ctr">
                        <a:buClr>
                          <a:srgbClr val="595959"/>
                        </a:buClr>
                        <a:buSzPts val="1400"/>
                        <a:defRPr/>
                      </a:pPr>
                      <a:r>
                        <a:rPr lang="en-US" sz="1800" b="0" dirty="0">
                          <a:solidFill>
                            <a:schemeClr val="accent3"/>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Opportunity to build </a:t>
                      </a:r>
                      <a:br>
                        <a:rPr lang="en-US" sz="1100" b="0" dirty="0">
                          <a:solidFill>
                            <a:srgbClr val="595959"/>
                          </a:solidFill>
                        </a:rPr>
                      </a:br>
                      <a:r>
                        <a:rPr lang="en-US" sz="1100" b="0" dirty="0">
                          <a:solidFill>
                            <a:srgbClr val="595959"/>
                          </a:solidFill>
                        </a:rPr>
                        <a:t>on oral PrEP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33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4"/>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Area for consideration for ring introduction</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14917">
                <a:tc>
                  <a:txBody>
                    <a:bodyPr/>
                    <a:lstStyle/>
                    <a:p>
                      <a:pPr algn="ctr"/>
                      <a:r>
                        <a:rPr lang="en-US" sz="1800" b="0" dirty="0">
                          <a:solidFill>
                            <a:schemeClr val="accent2"/>
                          </a:solidFill>
                          <a:sym typeface="Arial"/>
                        </a:rPr>
                        <a:t>?</a:t>
                      </a:r>
                      <a:endParaRPr lang="en-US" sz="1800" b="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Outstanding question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7" name="Rectangle 6">
            <a:extLst>
              <a:ext uri="{FF2B5EF4-FFF2-40B4-BE49-F238E27FC236}">
                <a16:creationId xmlns:a16="http://schemas.microsoft.com/office/drawing/2014/main" id="{3F4245B1-78B7-A143-85BA-83AFB9C52876}"/>
              </a:ext>
            </a:extLst>
          </p:cNvPr>
          <p:cNvSpPr/>
          <p:nvPr/>
        </p:nvSpPr>
        <p:spPr>
          <a:xfrm>
            <a:off x="10132500" y="5203335"/>
            <a:ext cx="648864"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en-US" sz="1200" b="1" dirty="0">
                <a:solidFill>
                  <a:srgbClr val="595959"/>
                </a:solidFill>
              </a:rPr>
              <a:t>Key</a:t>
            </a:r>
            <a:endParaRPr lang="en-US" sz="1200" b="1" dirty="0">
              <a:solidFill>
                <a:schemeClr val="accent4"/>
              </a:solidFill>
              <a:sym typeface="Arial"/>
            </a:endParaRP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nvGrpSpPr>
          <p:cNvPr id="19" name="Group 18">
            <a:extLst>
              <a:ext uri="{FF2B5EF4-FFF2-40B4-BE49-F238E27FC236}">
                <a16:creationId xmlns:a16="http://schemas.microsoft.com/office/drawing/2014/main" id="{E49932C1-B8E8-4B4F-BF6F-F9EAC831D99B}"/>
              </a:ext>
            </a:extLst>
          </p:cNvPr>
          <p:cNvGrpSpPr/>
          <p:nvPr/>
        </p:nvGrpSpPr>
        <p:grpSpPr>
          <a:xfrm>
            <a:off x="9723356" y="560279"/>
            <a:ext cx="2310735" cy="648864"/>
            <a:chOff x="8356933" y="1572131"/>
            <a:chExt cx="2310735" cy="648864"/>
          </a:xfrm>
        </p:grpSpPr>
        <p:sp>
          <p:nvSpPr>
            <p:cNvPr id="20" name="Rounded Rectangle 19">
              <a:extLst>
                <a:ext uri="{FF2B5EF4-FFF2-40B4-BE49-F238E27FC236}">
                  <a16:creationId xmlns:a16="http://schemas.microsoft.com/office/drawing/2014/main" id="{5B0AE9DC-1D6B-2B4A-AECB-E7904BFF10F4}"/>
                </a:ext>
              </a:extLst>
            </p:cNvPr>
            <p:cNvSpPr/>
            <p:nvPr/>
          </p:nvSpPr>
          <p:spPr>
            <a:xfrm>
              <a:off x="8680373" y="1641846"/>
              <a:ext cx="1987295"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PrEP RING DELIVERY PLATFORMS</a:t>
              </a:r>
            </a:p>
          </p:txBody>
        </p:sp>
        <p:grpSp>
          <p:nvGrpSpPr>
            <p:cNvPr id="21" name="Group 20">
              <a:extLst>
                <a:ext uri="{FF2B5EF4-FFF2-40B4-BE49-F238E27FC236}">
                  <a16:creationId xmlns:a16="http://schemas.microsoft.com/office/drawing/2014/main" id="{8DCFB2F3-2F48-694D-9349-F0AE41767A92}"/>
                </a:ext>
              </a:extLst>
            </p:cNvPr>
            <p:cNvGrpSpPr/>
            <p:nvPr/>
          </p:nvGrpSpPr>
          <p:grpSpPr>
            <a:xfrm>
              <a:off x="8356933" y="1572131"/>
              <a:ext cx="648864" cy="648864"/>
              <a:chOff x="5373393" y="3069525"/>
              <a:chExt cx="1005462" cy="1005462"/>
            </a:xfrm>
          </p:grpSpPr>
          <p:sp>
            <p:nvSpPr>
              <p:cNvPr id="22" name="Oval 21">
                <a:extLst>
                  <a:ext uri="{FF2B5EF4-FFF2-40B4-BE49-F238E27FC236}">
                    <a16:creationId xmlns:a16="http://schemas.microsoft.com/office/drawing/2014/main" id="{5FFBFE4E-B538-314F-8A30-E493E2F2774A}"/>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8" name="Graphic 27">
                <a:extLst>
                  <a:ext uri="{FF2B5EF4-FFF2-40B4-BE49-F238E27FC236}">
                    <a16:creationId xmlns:a16="http://schemas.microsoft.com/office/drawing/2014/main" id="{7E25C31F-49D6-3D43-8C67-B53092B662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7643" y="3199920"/>
                <a:ext cx="717721" cy="717721"/>
              </a:xfrm>
              <a:prstGeom prst="rect">
                <a:avLst/>
              </a:prstGeom>
            </p:spPr>
          </p:pic>
        </p:grpSp>
      </p:grpSp>
      <p:graphicFrame>
        <p:nvGraphicFramePr>
          <p:cNvPr id="30" name="Google Shape;344;p10">
            <a:extLst>
              <a:ext uri="{FF2B5EF4-FFF2-40B4-BE49-F238E27FC236}">
                <a16:creationId xmlns:a16="http://schemas.microsoft.com/office/drawing/2014/main" id="{82A7A66E-006C-8141-A24F-B8FD59FCB43C}"/>
              </a:ext>
            </a:extLst>
          </p:cNvPr>
          <p:cNvGraphicFramePr/>
          <p:nvPr>
            <p:extLst>
              <p:ext uri="{D42A27DB-BD31-4B8C-83A1-F6EECF244321}">
                <p14:modId xmlns:p14="http://schemas.microsoft.com/office/powerpoint/2010/main" val="336194250"/>
              </p:ext>
            </p:extLst>
          </p:nvPr>
        </p:nvGraphicFramePr>
        <p:xfrm>
          <a:off x="1167625" y="1379017"/>
          <a:ext cx="8361965" cy="5259675"/>
        </p:xfrm>
        <a:graphic>
          <a:graphicData uri="http://schemas.openxmlformats.org/drawingml/2006/table">
            <a:tbl>
              <a:tblPr>
                <a:noFill/>
              </a:tblPr>
              <a:tblGrid>
                <a:gridCol w="109688">
                  <a:extLst>
                    <a:ext uri="{9D8B030D-6E8A-4147-A177-3AD203B41FA5}">
                      <a16:colId xmlns:a16="http://schemas.microsoft.com/office/drawing/2014/main" val="1297505189"/>
                    </a:ext>
                  </a:extLst>
                </a:gridCol>
                <a:gridCol w="1706410">
                  <a:extLst>
                    <a:ext uri="{9D8B030D-6E8A-4147-A177-3AD203B41FA5}">
                      <a16:colId xmlns:a16="http://schemas.microsoft.com/office/drawing/2014/main" val="20000"/>
                    </a:ext>
                  </a:extLst>
                </a:gridCol>
                <a:gridCol w="254000">
                  <a:extLst>
                    <a:ext uri="{9D8B030D-6E8A-4147-A177-3AD203B41FA5}">
                      <a16:colId xmlns:a16="http://schemas.microsoft.com/office/drawing/2014/main" val="2755911721"/>
                    </a:ext>
                  </a:extLst>
                </a:gridCol>
                <a:gridCol w="6291867">
                  <a:extLst>
                    <a:ext uri="{9D8B030D-6E8A-4147-A177-3AD203B41FA5}">
                      <a16:colId xmlns:a16="http://schemas.microsoft.com/office/drawing/2014/main" val="763010852"/>
                    </a:ext>
                  </a:extLst>
                </a:gridCol>
              </a:tblGrid>
              <a:tr h="215268">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200" b="1" i="0" u="none" strike="noStrike" cap="none" dirty="0">
                          <a:solidFill>
                            <a:srgbClr val="353535"/>
                          </a:solidFill>
                          <a:latin typeface="+mn-lt"/>
                          <a:cs typeface="Calibri"/>
                          <a:sym typeface="Arial"/>
                        </a:rPr>
                        <a:t> </a:t>
                      </a:r>
                    </a:p>
                  </a:txBody>
                  <a:tcPr marL="45720" marR="9525" marT="9525" marB="0" anchor="ctr">
                    <a:lnL w="12700" cmpd="sng">
                      <a:noFill/>
                      <a:prstDash val="solid"/>
                    </a:lnL>
                    <a:lnR w="12700" cap="flat" cmpd="sng" algn="ctr">
                      <a:noFill/>
                      <a:prstDash val="solid"/>
                      <a:round/>
                      <a:headEnd type="none" w="med" len="med"/>
                      <a:tailEnd type="none" w="med" len="med"/>
                    </a:lnR>
                    <a:lnT w="12700" cmpd="sng">
                      <a:no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9525" cap="flat" cmpd="sng" algn="ctr">
                      <a:solidFill>
                        <a:schemeClr val="bg1">
                          <a:lumMod val="60000"/>
                          <a:lumOff val="40000"/>
                        </a:schemeClr>
                      </a:solidFill>
                      <a:prstDash val="solid"/>
                      <a:round/>
                      <a:headEnd type="none" w="med" len="med"/>
                      <a:tailEnd type="none" w="med" len="med"/>
                    </a:lnR>
                    <a:lnT w="12700" cmpd="sng">
                      <a:noFill/>
                      <a:prstDash val="solid"/>
                    </a:lnT>
                    <a:lnB w="952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050" b="1" i="0" u="none" strike="noStrike" cap="none" dirty="0">
                          <a:solidFill>
                            <a:schemeClr val="accent2"/>
                          </a:solidFill>
                          <a:latin typeface="+mn-lt"/>
                          <a:cs typeface="Calibri"/>
                          <a:sym typeface="Arial"/>
                        </a:rPr>
                        <a:t>Context across countries</a:t>
                      </a:r>
                    </a:p>
                  </a:txBody>
                  <a:tcPr marL="45720" marR="9525" marT="0" marB="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24901094"/>
                  </a:ext>
                </a:extLst>
              </a:tr>
              <a:tr h="371011">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050" b="0" i="0" u="none" strike="noStrike" kern="1200" cap="none" dirty="0">
                          <a:solidFill>
                            <a:srgbClr val="353535"/>
                          </a:solidFill>
                          <a:latin typeface="Calibri" panose="020F0502020204030204" pitchFamily="34" charset="0"/>
                          <a:ea typeface="+mn-ea"/>
                          <a:cs typeface="Calibri" panose="020F0502020204030204" pitchFamily="34" charset="0"/>
                          <a:sym typeface="Arial"/>
                        </a:rPr>
                        <a:t>Issue standard</a:t>
                      </a:r>
                      <a:r>
                        <a:rPr lang="en-US" sz="1050" b="1" i="0" u="none" strike="noStrike" kern="1200" cap="none" dirty="0">
                          <a:solidFill>
                            <a:srgbClr val="353535"/>
                          </a:solidFill>
                          <a:latin typeface="Calibri" panose="020F0502020204030204" pitchFamily="34" charset="0"/>
                          <a:ea typeface="+mn-ea"/>
                          <a:cs typeface="Calibri" panose="020F0502020204030204" pitchFamily="34" charset="0"/>
                          <a:sym typeface="Arial"/>
                        </a:rPr>
                        <a:t> clinical guidelines </a:t>
                      </a:r>
                      <a:r>
                        <a:rPr lang="en-US" sz="1050" b="0" i="0" u="none" strike="noStrike" kern="1200" cap="none" dirty="0">
                          <a:solidFill>
                            <a:srgbClr val="353535"/>
                          </a:solidFill>
                          <a:latin typeface="Calibri" panose="020F0502020204030204" pitchFamily="34" charset="0"/>
                          <a:ea typeface="+mn-ea"/>
                          <a:cs typeface="Calibri" panose="020F0502020204030204" pitchFamily="34" charset="0"/>
                          <a:sym typeface="Arial"/>
                        </a:rPr>
                        <a:t>for delivery  and use of the ring. </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kumimoji="0" lang="en-US" sz="1400" b="1" i="0" u="none" strike="noStrike" kern="1200" cap="none" spc="0" normalizeH="0" baseline="0" noProof="0" dirty="0">
                          <a:ln>
                            <a:noFill/>
                          </a:ln>
                          <a:solidFill>
                            <a:srgbClr val="C3CD47"/>
                          </a:solidFill>
                          <a:effectLst/>
                          <a:uLnTx/>
                          <a:uFillTx/>
                          <a:latin typeface="+mn-lt"/>
                          <a:ea typeface="+mn-ea"/>
                          <a:cs typeface="+mn-cs"/>
                          <a:sym typeface="Arial"/>
                        </a:rPr>
                        <a:t>✓</a:t>
                      </a:r>
                      <a:r>
                        <a:rPr kumimoji="0" lang="en-US" sz="1600" b="1" i="0" u="none" strike="noStrike" kern="1200" cap="none" spc="0" normalizeH="0" baseline="0" noProof="0" dirty="0">
                          <a:ln>
                            <a:noFill/>
                          </a:ln>
                          <a:solidFill>
                            <a:srgbClr val="595959"/>
                          </a:solidFill>
                          <a:effectLst/>
                          <a:uLnTx/>
                          <a:uFillTx/>
                          <a:latin typeface="+mn-lt"/>
                          <a:ea typeface="+mn-ea"/>
                          <a:cs typeface="+mn-cs"/>
                          <a:sym typeface="Arial"/>
                        </a:rPr>
                        <a:t> </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The process to develop guidelines for biomedical HIV prevention products has been well-established based on the experience with oral PrEP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2023">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600" b="1" kern="1200" dirty="0">
                          <a:solidFill>
                            <a:schemeClr val="accent2"/>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There are several remaining questions about guidelines for ring delivery that have yet to be clarified, including: what cadres of clinical or lay health workers will be able to provide the ring (in some countries, this is defined by regulatory scheduling), what follow-up HIV testing schedule will be required, and whether HIV self-tests will be allowed for use in ongoing HIV testing for ring users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0021938"/>
                  </a:ext>
                </a:extLst>
              </a:tr>
              <a:tr h="742023">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050" b="0" i="0" u="none" strike="noStrike" cap="none" dirty="0">
                          <a:solidFill>
                            <a:srgbClr val="353535"/>
                          </a:solidFill>
                          <a:latin typeface="Calibri" panose="020F0502020204030204" pitchFamily="34" charset="0"/>
                          <a:ea typeface="+mn-ea"/>
                          <a:cs typeface="Calibri" panose="020F0502020204030204" pitchFamily="34" charset="0"/>
                          <a:sym typeface="Arial"/>
                        </a:rPr>
                        <a:t>Dedicate resources to conduct regular </a:t>
                      </a:r>
                      <a:r>
                        <a:rPr lang="en-US" sz="1050" b="1" i="0" u="none" strike="noStrike" cap="none" dirty="0">
                          <a:solidFill>
                            <a:srgbClr val="353535"/>
                          </a:solidFill>
                          <a:latin typeface="Calibri" panose="020F0502020204030204" pitchFamily="34" charset="0"/>
                          <a:ea typeface="+mn-ea"/>
                          <a:cs typeface="Calibri" panose="020F0502020204030204" pitchFamily="34" charset="0"/>
                          <a:sym typeface="Arial"/>
                        </a:rPr>
                        <a:t>HIV tests, initiate ring use, and support refills.</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F9B083">
                            <a:lumMod val="75000"/>
                          </a:srgbClr>
                        </a:buClr>
                        <a:buSzPts val="1400"/>
                        <a:buFont typeface="System Font Regular"/>
                        <a:buNone/>
                        <a:tabLst/>
                        <a:defRPr/>
                      </a:pPr>
                      <a:r>
                        <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Several outstanding questions will inform the capacity required to deliver the ring, including the regulatory scheduling or classification, the cadres of healthcare workers who can deliver the ring or take on certain components of ring delivery (e.g., counseling, HIV testing), whether HIV self-tests can be used for ongoing HIV testing, and whether multi-month dispensing will be allowed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034381"/>
                  </a:ext>
                </a:extLst>
              </a:tr>
              <a:tr h="556517">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F9B083">
                            <a:lumMod val="75000"/>
                          </a:srgbClr>
                        </a:buClr>
                        <a:buSzPts val="1400"/>
                        <a:buFont typeface="System Font Regular"/>
                        <a:buNone/>
                        <a:tabLst/>
                        <a:defRPr/>
                      </a:pPr>
                      <a:r>
                        <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An additional question specific to the ring is whether ring users will be comfortable to insert the ring themselves at the outset or will want a demonstration or an initial insertion with the support of a healthcare worker, which will have implications for the time needed for the initiation visit</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581623"/>
                  </a:ext>
                </a:extLst>
              </a:tr>
              <a:tr h="397104">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050" b="0" i="0" u="none" strike="noStrike" cap="none" dirty="0">
                          <a:solidFill>
                            <a:srgbClr val="353535"/>
                          </a:solidFill>
                          <a:latin typeface="Calibri" panose="020F0502020204030204" pitchFamily="34" charset="0"/>
                          <a:ea typeface="+mn-ea"/>
                          <a:cs typeface="Calibri" panose="020F0502020204030204" pitchFamily="34" charset="0"/>
                          <a:sym typeface="Arial"/>
                        </a:rPr>
                        <a:t>Develop materials and conduct trainings on the ring for </a:t>
                      </a:r>
                      <a:r>
                        <a:rPr lang="en-US" sz="1050" b="1" i="0" u="none" strike="noStrike" cap="none" dirty="0">
                          <a:solidFill>
                            <a:srgbClr val="353535"/>
                          </a:solidFill>
                          <a:latin typeface="Calibri" panose="020F0502020204030204" pitchFamily="34" charset="0"/>
                          <a:ea typeface="+mn-ea"/>
                          <a:cs typeface="Calibri" panose="020F0502020204030204" pitchFamily="34" charset="0"/>
                          <a:sym typeface="Arial"/>
                        </a:rPr>
                        <a:t>health care workers.</a:t>
                      </a:r>
                      <a:endParaRPr lang="en-US" sz="1050" b="0" i="0" u="none" strike="noStrike" cap="none" dirty="0">
                        <a:solidFill>
                          <a:srgbClr val="353535"/>
                        </a:solidFill>
                        <a:latin typeface="Calibri" panose="020F0502020204030204" pitchFamily="34" charset="0"/>
                        <a:ea typeface="+mn-ea"/>
                        <a:cs typeface="Calibri" panose="020F0502020204030204" pitchFamily="34" charset="0"/>
                        <a:sym typeface="Arial"/>
                      </a:endParaRP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en-US" sz="1400" b="1" i="0" u="none" strike="noStrike" kern="1200" cap="none" spc="0" normalizeH="0" baseline="0" noProof="0" dirty="0">
                          <a:ln>
                            <a:noFill/>
                          </a:ln>
                          <a:solidFill>
                            <a:srgbClr val="C3CD47"/>
                          </a:solidFill>
                          <a:effectLst/>
                          <a:uLnTx/>
                          <a:uFillTx/>
                          <a:latin typeface="Calibri" panose="020F0502020204030204"/>
                          <a:ea typeface="+mn-ea"/>
                          <a:cs typeface="+mn-cs"/>
                          <a:sym typeface="Arial"/>
                        </a:rPr>
                        <a:t>✓</a:t>
                      </a:r>
                      <a:endParaRPr lang="en-US" sz="1400" b="1" kern="1200" dirty="0">
                        <a:solidFill>
                          <a:srgbClr val="595959"/>
                        </a:solidFill>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All countries have established oral PrEP trainings, including a combination of in-person and online training models that can readily incorporate the ring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556517">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kumimoji="0" lang="en-US" sz="1400" b="1" i="0" u="none" strike="noStrike" kern="1200" cap="none" spc="0" normalizeH="0" baseline="0" noProof="0" dirty="0">
                          <a:ln>
                            <a:noFill/>
                          </a:ln>
                          <a:solidFill>
                            <a:srgbClr val="C3CD47"/>
                          </a:solidFill>
                          <a:effectLst/>
                          <a:uLnTx/>
                          <a:uFillTx/>
                          <a:latin typeface="Calibri" panose="020F0502020204030204"/>
                          <a:ea typeface="+mn-ea"/>
                          <a:cs typeface="+mn-cs"/>
                          <a:sym typeface="Arial"/>
                        </a:rPr>
                        <a:t>✓</a:t>
                      </a:r>
                      <a:endParaRPr lang="en-US" sz="1400" b="1" kern="1200" dirty="0">
                        <a:solidFill>
                          <a:schemeClr val="accent4"/>
                        </a:solidFill>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Across countries, there are also several immediate opportunities to integrate the ring into training for family planning healthcare workers, including integrated HIV – SRH training in Kenya and ongoing provider training on the DMPA-SC in Zimbabwe</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251716"/>
                  </a:ext>
                </a:extLst>
              </a:tr>
              <a:tr h="556517">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050" b="0"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Establish </a:t>
                      </a:r>
                      <a:r>
                        <a:rPr lang="en-US" sz="1050" b="1"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referral systems </a:t>
                      </a:r>
                      <a:r>
                        <a:rPr lang="en-US" sz="1050" b="0"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to link clients from other channels to sites dispensing the ring. </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kumimoji="0" lang="en-US" sz="1400" b="1" i="0" u="none" strike="noStrike" kern="1200" cap="none" spc="0" normalizeH="0" baseline="0" noProof="0" dirty="0">
                          <a:ln>
                            <a:noFill/>
                          </a:ln>
                          <a:solidFill>
                            <a:srgbClr val="C3CD47"/>
                          </a:solidFill>
                          <a:effectLst/>
                          <a:uLnTx/>
                          <a:uFillTx/>
                          <a:latin typeface="+mn-lt"/>
                          <a:ea typeface="+mn-ea"/>
                          <a:cs typeface="+mn-cs"/>
                          <a:sym typeface="Arial"/>
                        </a:rPr>
                        <a:t>✓</a:t>
                      </a:r>
                      <a:r>
                        <a:rPr kumimoji="0" lang="en-US" sz="1400" b="1" i="0" u="none" strike="noStrike" kern="1200" cap="none" spc="0" normalizeH="0" baseline="0" noProof="0" dirty="0">
                          <a:ln>
                            <a:noFill/>
                          </a:ln>
                          <a:solidFill>
                            <a:srgbClr val="595959"/>
                          </a:solidFill>
                          <a:effectLst/>
                          <a:uLnTx/>
                          <a:uFillTx/>
                          <a:latin typeface="+mn-lt"/>
                          <a:ea typeface="+mn-ea"/>
                          <a:cs typeface="+mn-cs"/>
                          <a:sym typeface="Arial"/>
                        </a:rPr>
                        <a:t> </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Referrals have been a critical component of oral PrEP delivery and have been established across channels (e.g., from HIV testing, community-based programming, social media and online platforms) – these referral networks and systems can be adapted to include the ring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1011">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600" b="1" kern="1200" dirty="0">
                          <a:solidFill>
                            <a:schemeClr val="accent2"/>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accent2">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Dependent on scheduling, referrals to clinical settings may not be necessary – as a result, referrals for the ring may look different than for oral PrEP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accent2">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427465"/>
                  </a:ext>
                </a:extLst>
              </a:tr>
              <a:tr h="751684">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353535"/>
                        </a:buClr>
                        <a:buSzPts val="1100"/>
                        <a:buFont typeface="Calibri"/>
                        <a:buNone/>
                      </a:pPr>
                      <a:r>
                        <a:rPr lang="en-US" sz="1050" b="0"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Integrate support for </a:t>
                      </a:r>
                      <a:r>
                        <a:rPr lang="en-US" sz="1050" b="1"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partner communication</a:t>
                      </a:r>
                      <a:r>
                        <a:rPr lang="en-US" sz="1050" b="0"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 and intimate partner violence (IPV). </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en-US" sz="1400" b="1" i="0" u="none" strike="noStrike" kern="1200" cap="none" spc="0" normalizeH="0" baseline="0" noProof="0" dirty="0">
                          <a:ln>
                            <a:noFill/>
                          </a:ln>
                          <a:solidFill>
                            <a:srgbClr val="C3CD47"/>
                          </a:solidFill>
                          <a:effectLst/>
                          <a:uLnTx/>
                          <a:uFillTx/>
                          <a:latin typeface="+mn-lt"/>
                          <a:ea typeface="+mn-ea"/>
                          <a:cs typeface="+mn-cs"/>
                          <a:sym typeface="Arial"/>
                        </a:rPr>
                        <a:t>✓</a:t>
                      </a:r>
                      <a:endParaRPr kumimoji="0" lang="en-US" sz="1400" b="1" i="0" u="none" strike="noStrike" kern="1200" cap="none" spc="0" normalizeH="0" baseline="0" noProof="0" dirty="0">
                        <a:ln>
                          <a:noFill/>
                        </a:ln>
                        <a:solidFill>
                          <a:srgbClr val="595959"/>
                        </a:solidFill>
                        <a:effectLst/>
                        <a:uLnTx/>
                        <a:uFillTx/>
                        <a:latin typeface="Calibri" panose="020F0502020204030204"/>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Screening and referral to support for intimate partner violence is a part of standard operating procedures for HIV prevention and family planning services that will incorporate the ring in some countries, although users may benefit from specific information and messaging on the ring (e.g., for partners)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1417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822F52-53D5-E847-BE26-8FBEC440262D}"/>
              </a:ext>
            </a:extLst>
          </p:cNvPr>
          <p:cNvSpPr/>
          <p:nvPr/>
        </p:nvSpPr>
        <p:spPr>
          <a:xfrm>
            <a:off x="9829800" y="887747"/>
            <a:ext cx="2362200" cy="3657360"/>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p:txBody>
          <a:bodyPr/>
          <a:lstStyle/>
          <a:p>
            <a:r>
              <a:rPr lang="en-US" dirty="0"/>
              <a:t>Findings: Uptake &amp; Effective Use</a:t>
            </a:r>
          </a:p>
        </p:txBody>
      </p:sp>
      <p:sp>
        <p:nvSpPr>
          <p:cNvPr id="6" name="Rectangle 5">
            <a:extLst>
              <a:ext uri="{FF2B5EF4-FFF2-40B4-BE49-F238E27FC236}">
                <a16:creationId xmlns:a16="http://schemas.microsoft.com/office/drawing/2014/main" id="{2C857510-3422-4B43-A406-898CB66910CF}"/>
              </a:ext>
            </a:extLst>
          </p:cNvPr>
          <p:cNvSpPr/>
          <p:nvPr/>
        </p:nvSpPr>
        <p:spPr>
          <a:xfrm>
            <a:off x="10051818" y="1363827"/>
            <a:ext cx="1982273" cy="3473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chemeClr val="accent2"/>
              </a:buClr>
              <a:buSzPts val="1400"/>
              <a:defRPr/>
            </a:pPr>
            <a:r>
              <a:rPr lang="en-US" sz="1200" b="1" dirty="0">
                <a:solidFill>
                  <a:schemeClr val="accent2"/>
                </a:solidFill>
              </a:rPr>
              <a:t>Emerging questions </a:t>
            </a:r>
          </a:p>
          <a:p>
            <a:pPr marL="171450" indent="-171450">
              <a:spcAft>
                <a:spcPts val="1200"/>
              </a:spcAft>
              <a:buClr>
                <a:schemeClr val="accent2"/>
              </a:buClr>
              <a:buSzPts val="1400"/>
              <a:buFont typeface="Arial" panose="020B0604020202020204" pitchFamily="34" charset="0"/>
              <a:buChar char="•"/>
              <a:defRPr/>
            </a:pPr>
            <a:r>
              <a:rPr lang="en-US" sz="1100" dirty="0">
                <a:solidFill>
                  <a:schemeClr val="tx1"/>
                </a:solidFill>
              </a:rPr>
              <a:t>What will be needed to build comfort with a vaginally-inserted product? </a:t>
            </a:r>
          </a:p>
          <a:p>
            <a:pPr marL="171450" indent="-171450">
              <a:spcAft>
                <a:spcPts val="1200"/>
              </a:spcAft>
              <a:buClr>
                <a:schemeClr val="accent2"/>
              </a:buClr>
              <a:buSzPts val="1400"/>
              <a:buFont typeface="Arial" panose="020B0604020202020204" pitchFamily="34" charset="0"/>
              <a:buChar char="•"/>
              <a:defRPr/>
            </a:pPr>
            <a:r>
              <a:rPr lang="en-US" sz="1100" dirty="0">
                <a:solidFill>
                  <a:schemeClr val="tx1"/>
                </a:solidFill>
              </a:rPr>
              <a:t>How can communications support end user decision-making around HIV prevention methods that have different forms, uses, and efficacy levels?</a:t>
            </a:r>
          </a:p>
          <a:p>
            <a:pPr marL="171450" indent="-171450">
              <a:spcAft>
                <a:spcPts val="1200"/>
              </a:spcAft>
              <a:buClr>
                <a:schemeClr val="accent2"/>
              </a:buClr>
              <a:buSzPts val="1400"/>
              <a:buFont typeface="Arial" panose="020B0604020202020204" pitchFamily="34" charset="0"/>
              <a:buChar char="•"/>
              <a:defRPr/>
            </a:pPr>
            <a:r>
              <a:rPr lang="en-US" sz="1100" dirty="0">
                <a:solidFill>
                  <a:schemeClr val="tx1"/>
                </a:solidFill>
              </a:rPr>
              <a:t>How can demand creation be sustained beyond initial introduction? </a:t>
            </a:r>
          </a:p>
        </p:txBody>
      </p:sp>
      <p:graphicFrame>
        <p:nvGraphicFramePr>
          <p:cNvPr id="17" name="Table 17">
            <a:extLst>
              <a:ext uri="{FF2B5EF4-FFF2-40B4-BE49-F238E27FC236}">
                <a16:creationId xmlns:a16="http://schemas.microsoft.com/office/drawing/2014/main" id="{848C8009-C592-2745-97F7-B270D307BFAF}"/>
              </a:ext>
            </a:extLst>
          </p:cNvPr>
          <p:cNvGraphicFramePr>
            <a:graphicFrameLocks noGrp="1"/>
          </p:cNvGraphicFramePr>
          <p:nvPr/>
        </p:nvGraphicFramePr>
        <p:xfrm>
          <a:off x="10227490" y="5431063"/>
          <a:ext cx="1806601" cy="12192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83748379"/>
                    </a:ext>
                  </a:extLst>
                </a:gridCol>
                <a:gridCol w="1598321">
                  <a:extLst>
                    <a:ext uri="{9D8B030D-6E8A-4147-A177-3AD203B41FA5}">
                      <a16:colId xmlns:a16="http://schemas.microsoft.com/office/drawing/2014/main" val="1723468228"/>
                    </a:ext>
                  </a:extLst>
                </a:gridCol>
              </a:tblGrid>
              <a:tr h="339667">
                <a:tc>
                  <a:txBody>
                    <a:bodyPr/>
                    <a:lstStyle/>
                    <a:p>
                      <a:pPr marL="177800" indent="-169863" algn="ctr">
                        <a:buClr>
                          <a:srgbClr val="595959"/>
                        </a:buClr>
                        <a:buSzPts val="1400"/>
                        <a:defRPr/>
                      </a:pPr>
                      <a:r>
                        <a:rPr lang="en-US" sz="1800" b="0" dirty="0">
                          <a:solidFill>
                            <a:schemeClr val="accent3"/>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Opportunity to build </a:t>
                      </a:r>
                      <a:br>
                        <a:rPr lang="en-US" sz="1100" b="0" dirty="0">
                          <a:solidFill>
                            <a:srgbClr val="595959"/>
                          </a:solidFill>
                        </a:rPr>
                      </a:br>
                      <a:r>
                        <a:rPr lang="en-US" sz="1100" b="0" dirty="0">
                          <a:solidFill>
                            <a:srgbClr val="595959"/>
                          </a:solidFill>
                        </a:rPr>
                        <a:t>on oral PrEP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33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4"/>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Area for consideration for ring introduction</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14917">
                <a:tc>
                  <a:txBody>
                    <a:bodyPr/>
                    <a:lstStyle/>
                    <a:p>
                      <a:pPr algn="ctr"/>
                      <a:r>
                        <a:rPr lang="en-US" sz="1800" b="0" dirty="0">
                          <a:solidFill>
                            <a:schemeClr val="accent2"/>
                          </a:solidFill>
                          <a:sym typeface="Arial"/>
                        </a:rPr>
                        <a:t>?</a:t>
                      </a:r>
                      <a:endParaRPr lang="en-US" sz="1800" b="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Outstanding question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7" name="Rectangle 6">
            <a:extLst>
              <a:ext uri="{FF2B5EF4-FFF2-40B4-BE49-F238E27FC236}">
                <a16:creationId xmlns:a16="http://schemas.microsoft.com/office/drawing/2014/main" id="{3F4245B1-78B7-A143-85BA-83AFB9C52876}"/>
              </a:ext>
            </a:extLst>
          </p:cNvPr>
          <p:cNvSpPr/>
          <p:nvPr/>
        </p:nvSpPr>
        <p:spPr>
          <a:xfrm>
            <a:off x="10132500" y="5203335"/>
            <a:ext cx="648864"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en-US" sz="1200" b="1" dirty="0">
                <a:solidFill>
                  <a:srgbClr val="595959"/>
                </a:solidFill>
              </a:rPr>
              <a:t>Key</a:t>
            </a:r>
            <a:endParaRPr lang="en-US" sz="1200" b="1" dirty="0">
              <a:solidFill>
                <a:schemeClr val="accent4"/>
              </a:solidFill>
              <a:sym typeface="Arial"/>
            </a:endParaRP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nvGrpSpPr>
          <p:cNvPr id="14" name="Group 13">
            <a:extLst>
              <a:ext uri="{FF2B5EF4-FFF2-40B4-BE49-F238E27FC236}">
                <a16:creationId xmlns:a16="http://schemas.microsoft.com/office/drawing/2014/main" id="{D125404A-A899-504F-A7EF-72026B015B0C}"/>
              </a:ext>
            </a:extLst>
          </p:cNvPr>
          <p:cNvGrpSpPr/>
          <p:nvPr/>
        </p:nvGrpSpPr>
        <p:grpSpPr>
          <a:xfrm>
            <a:off x="10039146" y="560279"/>
            <a:ext cx="1985009" cy="648864"/>
            <a:chOff x="7835936" y="5248300"/>
            <a:chExt cx="1985009" cy="648864"/>
          </a:xfrm>
        </p:grpSpPr>
        <p:sp>
          <p:nvSpPr>
            <p:cNvPr id="15" name="Rounded Rectangle 14">
              <a:extLst>
                <a:ext uri="{FF2B5EF4-FFF2-40B4-BE49-F238E27FC236}">
                  <a16:creationId xmlns:a16="http://schemas.microsoft.com/office/drawing/2014/main" id="{4BFCC939-8B9B-1142-86BD-D2EA7A7FA050}"/>
                </a:ext>
              </a:extLst>
            </p:cNvPr>
            <p:cNvSpPr/>
            <p:nvPr/>
          </p:nvSpPr>
          <p:spPr>
            <a:xfrm>
              <a:off x="8221593" y="5316794"/>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UPTAKE &amp; EFFECTIVE USE</a:t>
              </a:r>
            </a:p>
          </p:txBody>
        </p:sp>
        <p:grpSp>
          <p:nvGrpSpPr>
            <p:cNvPr id="16" name="Group 15">
              <a:extLst>
                <a:ext uri="{FF2B5EF4-FFF2-40B4-BE49-F238E27FC236}">
                  <a16:creationId xmlns:a16="http://schemas.microsoft.com/office/drawing/2014/main" id="{C559B907-46F1-1B48-AF53-57C8ED55FA39}"/>
                </a:ext>
              </a:extLst>
            </p:cNvPr>
            <p:cNvGrpSpPr/>
            <p:nvPr/>
          </p:nvGrpSpPr>
          <p:grpSpPr>
            <a:xfrm>
              <a:off x="7835936" y="5248300"/>
              <a:ext cx="648864" cy="648864"/>
              <a:chOff x="8181589" y="3069525"/>
              <a:chExt cx="1005462" cy="1005462"/>
            </a:xfrm>
          </p:grpSpPr>
          <p:sp>
            <p:nvSpPr>
              <p:cNvPr id="18" name="Oval 17">
                <a:extLst>
                  <a:ext uri="{FF2B5EF4-FFF2-40B4-BE49-F238E27FC236}">
                    <a16:creationId xmlns:a16="http://schemas.microsoft.com/office/drawing/2014/main" id="{C6B8A6AC-AE9B-C84C-909B-FD438D9E4281}"/>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3" name="Graphic 22">
                <a:extLst>
                  <a:ext uri="{FF2B5EF4-FFF2-40B4-BE49-F238E27FC236}">
                    <a16:creationId xmlns:a16="http://schemas.microsoft.com/office/drawing/2014/main" id="{2992208E-8D3F-3844-B1BA-96D30253E5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8759" y="3211979"/>
                <a:ext cx="717720" cy="717720"/>
              </a:xfrm>
              <a:prstGeom prst="rect">
                <a:avLst/>
              </a:prstGeom>
            </p:spPr>
          </p:pic>
        </p:grpSp>
      </p:grpSp>
      <p:graphicFrame>
        <p:nvGraphicFramePr>
          <p:cNvPr id="25" name="Google Shape;344;p10">
            <a:extLst>
              <a:ext uri="{FF2B5EF4-FFF2-40B4-BE49-F238E27FC236}">
                <a16:creationId xmlns:a16="http://schemas.microsoft.com/office/drawing/2014/main" id="{DE1E7069-2D5C-4F48-A268-6064CA4534ED}"/>
              </a:ext>
            </a:extLst>
          </p:cNvPr>
          <p:cNvGraphicFramePr/>
          <p:nvPr>
            <p:extLst>
              <p:ext uri="{D42A27DB-BD31-4B8C-83A1-F6EECF244321}">
                <p14:modId xmlns:p14="http://schemas.microsoft.com/office/powerpoint/2010/main" val="3775682263"/>
              </p:ext>
            </p:extLst>
          </p:nvPr>
        </p:nvGraphicFramePr>
        <p:xfrm>
          <a:off x="1167625" y="1551023"/>
          <a:ext cx="8119594" cy="4194238"/>
        </p:xfrm>
        <a:graphic>
          <a:graphicData uri="http://schemas.openxmlformats.org/drawingml/2006/table">
            <a:tbl>
              <a:tblPr>
                <a:noFill/>
              </a:tblPr>
              <a:tblGrid>
                <a:gridCol w="107299">
                  <a:extLst>
                    <a:ext uri="{9D8B030D-6E8A-4147-A177-3AD203B41FA5}">
                      <a16:colId xmlns:a16="http://schemas.microsoft.com/office/drawing/2014/main" val="1297505189"/>
                    </a:ext>
                  </a:extLst>
                </a:gridCol>
                <a:gridCol w="1669239">
                  <a:extLst>
                    <a:ext uri="{9D8B030D-6E8A-4147-A177-3AD203B41FA5}">
                      <a16:colId xmlns:a16="http://schemas.microsoft.com/office/drawing/2014/main" val="20000"/>
                    </a:ext>
                  </a:extLst>
                </a:gridCol>
                <a:gridCol w="248467">
                  <a:extLst>
                    <a:ext uri="{9D8B030D-6E8A-4147-A177-3AD203B41FA5}">
                      <a16:colId xmlns:a16="http://schemas.microsoft.com/office/drawing/2014/main" val="2755911721"/>
                    </a:ext>
                  </a:extLst>
                </a:gridCol>
                <a:gridCol w="6094589">
                  <a:extLst>
                    <a:ext uri="{9D8B030D-6E8A-4147-A177-3AD203B41FA5}">
                      <a16:colId xmlns:a16="http://schemas.microsoft.com/office/drawing/2014/main" val="763010852"/>
                    </a:ext>
                  </a:extLst>
                </a:gridCol>
              </a:tblGrid>
              <a:tr h="247846">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200" b="1" i="0" u="none" strike="noStrike" cap="none" dirty="0">
                          <a:solidFill>
                            <a:srgbClr val="353535"/>
                          </a:solidFill>
                          <a:latin typeface="+mn-lt"/>
                          <a:cs typeface="Calibri"/>
                          <a:sym typeface="Arial"/>
                        </a:rPr>
                        <a:t> </a:t>
                      </a:r>
                    </a:p>
                  </a:txBody>
                  <a:tcPr marL="45720" marR="9525" marT="9525" marB="0" anchor="ctr">
                    <a:lnL w="12700" cmpd="sng">
                      <a:noFill/>
                      <a:prstDash val="solid"/>
                    </a:lnL>
                    <a:lnR w="12700" cap="flat" cmpd="sng" algn="ctr">
                      <a:noFill/>
                      <a:prstDash val="solid"/>
                      <a:round/>
                      <a:headEnd type="none" w="med" len="med"/>
                      <a:tailEnd type="none" w="med" len="med"/>
                    </a:lnR>
                    <a:lnT w="12700" cmpd="sng">
                      <a:no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9525" cap="flat" cmpd="sng" algn="ctr">
                      <a:solidFill>
                        <a:schemeClr val="bg1">
                          <a:lumMod val="60000"/>
                          <a:lumOff val="40000"/>
                        </a:schemeClr>
                      </a:solidFill>
                      <a:prstDash val="solid"/>
                      <a:round/>
                      <a:headEnd type="none" w="med" len="med"/>
                      <a:tailEnd type="none" w="med" len="med"/>
                    </a:lnR>
                    <a:lnT w="12700" cmpd="sng">
                      <a:noFill/>
                      <a:prstDash val="solid"/>
                    </a:lnT>
                    <a:lnB w="952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050" b="1" i="0" u="none" strike="noStrike" cap="none" dirty="0">
                          <a:solidFill>
                            <a:schemeClr val="accent2"/>
                          </a:solidFill>
                          <a:latin typeface="+mn-lt"/>
                          <a:cs typeface="Calibri"/>
                          <a:sym typeface="Arial"/>
                        </a:rPr>
                        <a:t>Context across countries</a:t>
                      </a:r>
                    </a:p>
                  </a:txBody>
                  <a:tcPr marL="45720" marR="9525" marT="0" marB="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24901094"/>
                  </a:ext>
                </a:extLst>
              </a:tr>
              <a:tr h="34552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fontAlgn="ctr">
                        <a:lnSpc>
                          <a:spcPct val="100000"/>
                        </a:lnSpc>
                        <a:spcBef>
                          <a:spcPts val="0"/>
                        </a:spcBef>
                        <a:spcAft>
                          <a:spcPts val="0"/>
                        </a:spcAft>
                        <a:buClr>
                          <a:srgbClr val="000000"/>
                        </a:buClr>
                        <a:buSzPts val="1100"/>
                        <a:buFont typeface="Arial"/>
                        <a:buNone/>
                      </a:pPr>
                      <a:r>
                        <a:rPr lang="en-US" sz="1050" b="0" i="0" u="none" strike="noStrike" kern="1200" cap="none" dirty="0">
                          <a:solidFill>
                            <a:srgbClr val="353535"/>
                          </a:solidFill>
                          <a:latin typeface="Calibri" panose="020F0502020204030204" pitchFamily="34" charset="0"/>
                          <a:ea typeface="+mn-ea"/>
                          <a:cs typeface="Calibri" panose="020F0502020204030204" pitchFamily="34" charset="0"/>
                          <a:sym typeface="Arial"/>
                        </a:rPr>
                        <a:t>Develop and implement </a:t>
                      </a:r>
                      <a:r>
                        <a:rPr lang="en-US" sz="1050" b="1" i="0" u="none" strike="noStrike" kern="1200" cap="none" dirty="0">
                          <a:solidFill>
                            <a:srgbClr val="353535"/>
                          </a:solidFill>
                          <a:latin typeface="Calibri" panose="020F0502020204030204" pitchFamily="34" charset="0"/>
                          <a:ea typeface="+mn-ea"/>
                          <a:cs typeface="Calibri" panose="020F0502020204030204" pitchFamily="34" charset="0"/>
                          <a:sym typeface="Arial"/>
                        </a:rPr>
                        <a:t>demand creation strategies </a:t>
                      </a:r>
                      <a:r>
                        <a:rPr lang="en-US" sz="1050" b="0" i="0" u="none" strike="noStrike" kern="1200" cap="none" dirty="0">
                          <a:solidFill>
                            <a:srgbClr val="353535"/>
                          </a:solidFill>
                          <a:latin typeface="Calibri" panose="020F0502020204030204" pitchFamily="34" charset="0"/>
                          <a:ea typeface="+mn-ea"/>
                          <a:cs typeface="Calibri" panose="020F0502020204030204" pitchFamily="34" charset="0"/>
                          <a:sym typeface="Arial"/>
                        </a:rPr>
                        <a:t>that include ring promotion.</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kumimoji="0" lang="en-US" sz="1400" b="1" i="0" u="none" strike="noStrike" kern="1200" cap="none" spc="0" normalizeH="0" baseline="0" noProof="0" dirty="0">
                          <a:ln>
                            <a:noFill/>
                          </a:ln>
                          <a:solidFill>
                            <a:srgbClr val="C3CD47"/>
                          </a:solidFill>
                          <a:effectLst/>
                          <a:uLnTx/>
                          <a:uFillTx/>
                          <a:latin typeface="+mn-lt"/>
                          <a:ea typeface="+mn-ea"/>
                          <a:cs typeface="+mn-cs"/>
                          <a:sym typeface="Arial"/>
                        </a:rPr>
                        <a:t>✓</a:t>
                      </a:r>
                      <a:endParaRPr lang="en-US" sz="1400" b="1" kern="1200" dirty="0">
                        <a:solidFill>
                          <a:srgbClr val="595959"/>
                        </a:solidFill>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The ring can be included in national demand</a:t>
                      </a:r>
                      <a:r>
                        <a:rPr lang="en-US" sz="1050" kern="1200" baseline="0" dirty="0">
                          <a:solidFill>
                            <a:srgbClr val="595959"/>
                          </a:solidFill>
                          <a:latin typeface="Calibri" panose="020F0502020204030204" pitchFamily="34" charset="0"/>
                          <a:ea typeface="+mn-ea"/>
                          <a:cs typeface="Calibri" panose="020F0502020204030204" pitchFamily="34" charset="0"/>
                          <a:sym typeface="Arial"/>
                        </a:rPr>
                        <a:t> creation strategies for oral PrEP, but will likely require different types of messaging that can be informed by existing or new formative research  </a:t>
                      </a:r>
                      <a:r>
                        <a:rPr lang="en-US" sz="1050" kern="1200" dirty="0">
                          <a:solidFill>
                            <a:srgbClr val="595959"/>
                          </a:solidFill>
                          <a:latin typeface="Calibri" panose="020F0502020204030204" pitchFamily="34" charset="0"/>
                          <a:ea typeface="+mn-ea"/>
                          <a:cs typeface="Calibri" panose="020F0502020204030204" pitchFamily="34" charset="0"/>
                          <a:sym typeface="Arial"/>
                        </a:rPr>
                        <a:t>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7742">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tabLst/>
                        <a:defRPr/>
                      </a:pPr>
                      <a:r>
                        <a:rPr lang="en-US" sz="1050" b="0" i="0" u="none" strike="noStrike" cap="none" dirty="0">
                          <a:solidFill>
                            <a:srgbClr val="353535"/>
                          </a:solidFill>
                          <a:latin typeface="Calibri" panose="020F0502020204030204" pitchFamily="34" charset="0"/>
                          <a:cs typeface="Calibri" panose="020F0502020204030204" pitchFamily="34" charset="0"/>
                          <a:sym typeface="Arial"/>
                        </a:rPr>
                        <a:t>Address social norms/stigma to build </a:t>
                      </a:r>
                      <a:r>
                        <a:rPr lang="en-US" sz="1050" b="1" i="0" u="none" strike="noStrike" cap="none" dirty="0">
                          <a:solidFill>
                            <a:srgbClr val="353535"/>
                          </a:solidFill>
                          <a:latin typeface="Calibri" panose="020F0502020204030204" pitchFamily="34" charset="0"/>
                          <a:cs typeface="Calibri" panose="020F0502020204030204" pitchFamily="34" charset="0"/>
                          <a:sym typeface="Arial"/>
                        </a:rPr>
                        <a:t>community and partner acceptance</a:t>
                      </a:r>
                      <a:r>
                        <a:rPr lang="en-US" sz="1050" b="0" i="0" u="none" strike="noStrike" cap="none" dirty="0">
                          <a:solidFill>
                            <a:srgbClr val="353535"/>
                          </a:solidFill>
                          <a:latin typeface="Calibri" panose="020F0502020204030204" pitchFamily="34" charset="0"/>
                          <a:cs typeface="Calibri" panose="020F0502020204030204" pitchFamily="34" charset="0"/>
                          <a:sym typeface="Arial"/>
                        </a:rPr>
                        <a:t> of ring use.</a:t>
                      </a:r>
                      <a:endParaRPr lang="en-US" sz="1050" b="0" i="0" u="none" strike="noStrike" cap="none" dirty="0">
                        <a:solidFill>
                          <a:srgbClr val="353535"/>
                        </a:solidFill>
                        <a:latin typeface="Calibri" panose="020F0502020204030204" pitchFamily="34" charset="0"/>
                        <a:ea typeface="+mn-ea"/>
                        <a:cs typeface="Calibri" panose="020F0502020204030204" pitchFamily="34" charset="0"/>
                        <a:sym typeface="Arial"/>
                      </a:endParaRP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 typeface="Wingdings" pitchFamily="2" charset="2"/>
                        <a:buNone/>
                        <a:tabLst/>
                        <a:defRPr/>
                      </a:pPr>
                      <a:r>
                        <a:rPr kumimoji="0" lang="en-US" sz="1400" b="1" i="0" u="none" strike="noStrike" kern="1200" cap="none" spc="0" normalizeH="0" baseline="0" noProof="0" dirty="0">
                          <a:ln>
                            <a:noFill/>
                          </a:ln>
                          <a:solidFill>
                            <a:srgbClr val="C3CD47"/>
                          </a:solidFill>
                          <a:effectLst/>
                          <a:uLnTx/>
                          <a:uFillTx/>
                          <a:latin typeface="+mn-lt"/>
                          <a:ea typeface="+mn-ea"/>
                          <a:cs typeface="+mn-cs"/>
                          <a:sym typeface="Arial"/>
                        </a:rPr>
                        <a:t>✓</a:t>
                      </a:r>
                      <a:endParaRPr lang="en-US" sz="1400" b="1" kern="1200" dirty="0">
                        <a:solidFill>
                          <a:srgbClr val="595959"/>
                        </a:solidFill>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In many countries, engagement of community members, family members, and partners is a component of oral PrEP delivery and demand creation – the ring can be included in those efforts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034381"/>
                  </a:ext>
                </a:extLst>
              </a:tr>
              <a:tr h="457200">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600" b="1" kern="1200" dirty="0">
                          <a:solidFill>
                            <a:schemeClr val="accent4"/>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Specific attention will be needed to address potential myths and misperceptions about vaginally-inserted products, which include fears of poor hygiene, links to disease, and witchcraft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581623"/>
                  </a:ext>
                </a:extLst>
              </a:tr>
              <a:tr h="548640">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tabLst/>
                        <a:defRPr/>
                      </a:pPr>
                      <a:r>
                        <a:rPr lang="en-US" sz="1050" b="0" i="0" u="none" strike="noStrike" cap="none" dirty="0">
                          <a:solidFill>
                            <a:srgbClr val="353535"/>
                          </a:solidFill>
                          <a:latin typeface="Calibri" panose="020F0502020204030204" pitchFamily="34" charset="0"/>
                          <a:ea typeface="+mn-ea"/>
                          <a:cs typeface="Calibri" panose="020F0502020204030204" pitchFamily="34" charset="0"/>
                          <a:sym typeface="Arial"/>
                        </a:rPr>
                        <a:t>Develop </a:t>
                      </a:r>
                      <a:r>
                        <a:rPr lang="en-US" sz="1050" b="1" i="0" u="none" strike="noStrike" cap="none" dirty="0">
                          <a:solidFill>
                            <a:srgbClr val="353535"/>
                          </a:solidFill>
                          <a:latin typeface="Calibri" panose="020F0502020204030204" pitchFamily="34" charset="0"/>
                          <a:ea typeface="+mn-ea"/>
                          <a:cs typeface="Calibri" panose="020F0502020204030204" pitchFamily="34" charset="0"/>
                          <a:sym typeface="Arial"/>
                        </a:rPr>
                        <a:t>information and tools for clients </a:t>
                      </a:r>
                      <a:r>
                        <a:rPr lang="en-US" sz="1050" b="0" i="0" u="none" strike="noStrike" cap="none" dirty="0">
                          <a:solidFill>
                            <a:srgbClr val="353535"/>
                          </a:solidFill>
                          <a:latin typeface="Calibri" panose="020F0502020204030204" pitchFamily="34" charset="0"/>
                          <a:ea typeface="+mn-ea"/>
                          <a:cs typeface="Calibri" panose="020F0502020204030204" pitchFamily="34" charset="0"/>
                          <a:sym typeface="Arial"/>
                        </a:rPr>
                        <a:t>to guide product choice and support ring use.</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kumimoji="0" lang="en-US" sz="1600" b="1" i="0" u="none" strike="noStrike" kern="1200" cap="none" spc="0" normalizeH="0" baseline="0" noProof="0" dirty="0">
                          <a:ln>
                            <a:noFill/>
                          </a:ln>
                          <a:solidFill>
                            <a:srgbClr val="C3CD47"/>
                          </a:solidFill>
                          <a:effectLst/>
                          <a:uLnTx/>
                          <a:uFillTx/>
                          <a:latin typeface="+mn-lt"/>
                          <a:ea typeface="+mn-ea"/>
                          <a:cs typeface="+mn-cs"/>
                          <a:sym typeface="Arial"/>
                        </a:rPr>
                        <a:t>✓</a:t>
                      </a:r>
                      <a:endParaRPr lang="en-US" sz="1600" b="1" kern="1200" dirty="0">
                        <a:solidFill>
                          <a:srgbClr val="595959"/>
                        </a:solidFill>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Existing oral PrEP materials and platforms (e.g., </a:t>
                      </a:r>
                      <a:r>
                        <a:rPr lang="en-US" sz="1050" kern="1200" dirty="0" err="1">
                          <a:solidFill>
                            <a:srgbClr val="595959"/>
                          </a:solidFill>
                          <a:latin typeface="Calibri" panose="020F0502020204030204" pitchFamily="34" charset="0"/>
                          <a:ea typeface="+mn-ea"/>
                          <a:cs typeface="Calibri" panose="020F0502020204030204" pitchFamily="34" charset="0"/>
                          <a:sym typeface="Arial"/>
                        </a:rPr>
                        <a:t>BWise</a:t>
                      </a:r>
                      <a:r>
                        <a:rPr lang="en-US" sz="1050" kern="1200" dirty="0">
                          <a:solidFill>
                            <a:srgbClr val="595959"/>
                          </a:solidFill>
                          <a:latin typeface="Calibri" panose="020F0502020204030204" pitchFamily="34" charset="0"/>
                          <a:ea typeface="+mn-ea"/>
                          <a:cs typeface="Calibri" panose="020F0502020204030204" pitchFamily="34" charset="0"/>
                          <a:sym typeface="Arial"/>
                        </a:rPr>
                        <a:t> and </a:t>
                      </a:r>
                      <a:r>
                        <a:rPr lang="en-US" sz="1050" kern="1200" dirty="0" err="1">
                          <a:solidFill>
                            <a:srgbClr val="595959"/>
                          </a:solidFill>
                          <a:latin typeface="Calibri" panose="020F0502020204030204" pitchFamily="34" charset="0"/>
                          <a:ea typeface="+mn-ea"/>
                          <a:cs typeface="Calibri" panose="020F0502020204030204" pitchFamily="34" charset="0"/>
                          <a:sym typeface="Arial"/>
                        </a:rPr>
                        <a:t>myprep.co.za</a:t>
                      </a:r>
                      <a:r>
                        <a:rPr lang="en-US" sz="1050" kern="1200" dirty="0">
                          <a:solidFill>
                            <a:srgbClr val="595959"/>
                          </a:solidFill>
                          <a:latin typeface="Calibri" panose="020F0502020204030204" pitchFamily="34" charset="0"/>
                          <a:ea typeface="+mn-ea"/>
                          <a:cs typeface="Calibri" panose="020F0502020204030204" pitchFamily="34" charset="0"/>
                          <a:sym typeface="Arial"/>
                        </a:rPr>
                        <a:t> in South Africa) can be easily adapted to include information on the ring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73152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kumimoji="0" lang="en-US" sz="1600" b="1" i="0" u="none" strike="noStrike" kern="1200" cap="none" spc="0" normalizeH="0" baseline="0" noProof="0" dirty="0">
                          <a:ln>
                            <a:noFill/>
                          </a:ln>
                          <a:solidFill>
                            <a:srgbClr val="F4711F"/>
                          </a:solidFill>
                          <a:effectLst/>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New materials will need to be developed to guide client choices and explain the differences between products (e.g., in terms of product form, effectiveness, use during menstruation); the family planning approach can serve as a model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282638"/>
                  </a:ext>
                </a:extLst>
              </a:tr>
              <a:tr h="364977">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tabLst/>
                        <a:defRPr/>
                      </a:pPr>
                      <a:r>
                        <a:rPr lang="en-US" sz="1050" b="0"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Support </a:t>
                      </a:r>
                      <a:r>
                        <a:rPr lang="en-US" sz="1050" b="1"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effective use and continuation</a:t>
                      </a:r>
                      <a:r>
                        <a:rPr lang="en-US" sz="1050" b="0" i="0" u="none" strike="noStrike" kern="1200" cap="none" dirty="0">
                          <a:solidFill>
                            <a:srgbClr val="353535"/>
                          </a:solidFill>
                          <a:latin typeface="Calibri" panose="020F0502020204030204" pitchFamily="34" charset="0"/>
                          <a:ea typeface="Calibri"/>
                          <a:cs typeface="Calibri" panose="020F0502020204030204" pitchFamily="34" charset="0"/>
                          <a:sym typeface="Calibri"/>
                        </a:rPr>
                        <a:t> for ring users.</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kumimoji="0" lang="en-US" sz="1600" b="1" i="0" u="none" strike="noStrike" kern="1200" cap="none" spc="0" normalizeH="0" baseline="0" noProof="0" dirty="0">
                          <a:ln>
                            <a:noFill/>
                          </a:ln>
                          <a:solidFill>
                            <a:srgbClr val="F4711F"/>
                          </a:solidFill>
                          <a:effectLst/>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Supporting adherence for oral PrEP has been challenging and will require targeted adherence support as well as sustained ring-awareness beyond initial ring rollout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672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tabLst/>
                        <a:defRPr/>
                      </a:pPr>
                      <a:r>
                        <a:rPr lang="en-US" sz="1050" b="0" i="0" u="none" strike="noStrike" kern="1200" cap="none" dirty="0">
                          <a:solidFill>
                            <a:srgbClr val="353535"/>
                          </a:solidFill>
                          <a:latin typeface="Calibri" panose="020F0502020204030204" pitchFamily="34" charset="0"/>
                          <a:ea typeface="+mn-ea"/>
                          <a:cs typeface="Calibri" panose="020F0502020204030204" pitchFamily="34" charset="0"/>
                          <a:sym typeface="Arial"/>
                        </a:rPr>
                        <a:t>Develop and communicate plans for sanitary </a:t>
                      </a:r>
                      <a:r>
                        <a:rPr lang="en-US" sz="1050" b="1" i="0" u="none" strike="noStrike" kern="1200" cap="none" dirty="0">
                          <a:solidFill>
                            <a:srgbClr val="353535"/>
                          </a:solidFill>
                          <a:latin typeface="Calibri" panose="020F0502020204030204" pitchFamily="34" charset="0"/>
                          <a:ea typeface="+mn-ea"/>
                          <a:cs typeface="Calibri" panose="020F0502020204030204" pitchFamily="34" charset="0"/>
                          <a:sym typeface="Arial"/>
                        </a:rPr>
                        <a:t>disposal</a:t>
                      </a:r>
                      <a:r>
                        <a:rPr lang="en-US" sz="1050" b="0" i="0" u="none" strike="noStrike" kern="1200" cap="none" dirty="0">
                          <a:solidFill>
                            <a:srgbClr val="353535"/>
                          </a:solidFill>
                          <a:latin typeface="Calibri" panose="020F0502020204030204" pitchFamily="34" charset="0"/>
                          <a:ea typeface="+mn-ea"/>
                          <a:cs typeface="Calibri" panose="020F0502020204030204" pitchFamily="34" charset="0"/>
                          <a:sym typeface="Arial"/>
                        </a:rPr>
                        <a:t> of used rings.</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F9B083">
                            <a:lumMod val="75000"/>
                          </a:srgbClr>
                        </a:buClr>
                        <a:buSzPts val="1400"/>
                        <a:buFont typeface="System Font Regular"/>
                        <a:buNone/>
                        <a:tabLst/>
                        <a:defRPr/>
                      </a:pPr>
                      <a:r>
                        <a:rPr kumimoji="0" lang="en-US" sz="1600" b="1" i="0" u="none" strike="noStrike" kern="1200" cap="none" spc="0" normalizeH="0" baseline="0" noProof="0" dirty="0">
                          <a:ln>
                            <a:noFill/>
                          </a:ln>
                          <a:solidFill>
                            <a:srgbClr val="557A89">
                              <a:lumMod val="60000"/>
                              <a:lumOff val="40000"/>
                            </a:srgbClr>
                          </a:solidFill>
                          <a:effectLst/>
                          <a:uLnTx/>
                          <a:uFillTx/>
                          <a:latin typeface="+mn-lt"/>
                          <a:ea typeface="+mn-ea"/>
                          <a:cs typeface="+mn-cs"/>
                          <a:sym typeface="Arial"/>
                        </a:rPr>
                        <a:t>?</a:t>
                      </a:r>
                      <a:endParaRPr kumimoji="0" lang="en-US" sz="1600" b="1" i="0" u="none" strike="noStrike" kern="1200" cap="none" spc="0" normalizeH="0" baseline="0" noProof="0" dirty="0">
                        <a:ln>
                          <a:noFill/>
                        </a:ln>
                        <a:solidFill>
                          <a:srgbClr val="F4711F"/>
                        </a:solidFill>
                        <a:effectLst/>
                        <a:uLnTx/>
                        <a:uFillTx/>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Ring disposal is a new issue that will need to be addressed in provider training materials as well as client education activities, materials and tools; it is a high-profile question that regularly arises in interviews with key stakeholders and their discussions with potential end users and community members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269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822F52-53D5-E847-BE26-8FBEC440262D}"/>
              </a:ext>
            </a:extLst>
          </p:cNvPr>
          <p:cNvSpPr/>
          <p:nvPr/>
        </p:nvSpPr>
        <p:spPr>
          <a:xfrm>
            <a:off x="9829800" y="887747"/>
            <a:ext cx="2362200" cy="2379888"/>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p:txBody>
          <a:bodyPr/>
          <a:lstStyle/>
          <a:p>
            <a:r>
              <a:rPr lang="en-US" dirty="0"/>
              <a:t>Findings: Monitoring</a:t>
            </a:r>
          </a:p>
        </p:txBody>
      </p:sp>
      <p:sp>
        <p:nvSpPr>
          <p:cNvPr id="6" name="Rectangle 5">
            <a:extLst>
              <a:ext uri="{FF2B5EF4-FFF2-40B4-BE49-F238E27FC236}">
                <a16:creationId xmlns:a16="http://schemas.microsoft.com/office/drawing/2014/main" id="{2C857510-3422-4B43-A406-898CB66910CF}"/>
              </a:ext>
            </a:extLst>
          </p:cNvPr>
          <p:cNvSpPr/>
          <p:nvPr/>
        </p:nvSpPr>
        <p:spPr>
          <a:xfrm>
            <a:off x="10051818" y="1363827"/>
            <a:ext cx="1982273" cy="3473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chemeClr val="accent2"/>
              </a:buClr>
              <a:buSzPts val="1400"/>
              <a:defRPr/>
            </a:pPr>
            <a:r>
              <a:rPr lang="en-US" sz="1200" b="1" dirty="0">
                <a:solidFill>
                  <a:schemeClr val="accent2"/>
                </a:solidFill>
              </a:rPr>
              <a:t>Emerging questions </a:t>
            </a:r>
          </a:p>
          <a:p>
            <a:pPr marL="171450" indent="-171450">
              <a:spcAft>
                <a:spcPts val="600"/>
              </a:spcAft>
              <a:buClr>
                <a:schemeClr val="accent2"/>
              </a:buClr>
              <a:buSzPts val="1400"/>
              <a:buFont typeface="Arial" panose="020B0604020202020204" pitchFamily="34" charset="0"/>
              <a:buChar char="•"/>
              <a:defRPr/>
            </a:pPr>
            <a:r>
              <a:rPr lang="en-US" sz="1100" dirty="0">
                <a:solidFill>
                  <a:schemeClr val="tx1"/>
                </a:solidFill>
              </a:rPr>
              <a:t>What is the most effective approach to monitoring overall biomedical HIV prevention uptake, uptake and use of specific methods, and switching between methods? </a:t>
            </a:r>
          </a:p>
        </p:txBody>
      </p:sp>
      <p:graphicFrame>
        <p:nvGraphicFramePr>
          <p:cNvPr id="17" name="Table 17">
            <a:extLst>
              <a:ext uri="{FF2B5EF4-FFF2-40B4-BE49-F238E27FC236}">
                <a16:creationId xmlns:a16="http://schemas.microsoft.com/office/drawing/2014/main" id="{848C8009-C592-2745-97F7-B270D307BFAF}"/>
              </a:ext>
            </a:extLst>
          </p:cNvPr>
          <p:cNvGraphicFramePr>
            <a:graphicFrameLocks noGrp="1"/>
          </p:cNvGraphicFramePr>
          <p:nvPr/>
        </p:nvGraphicFramePr>
        <p:xfrm>
          <a:off x="10227490" y="5431063"/>
          <a:ext cx="1806601" cy="12192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83748379"/>
                    </a:ext>
                  </a:extLst>
                </a:gridCol>
                <a:gridCol w="1598321">
                  <a:extLst>
                    <a:ext uri="{9D8B030D-6E8A-4147-A177-3AD203B41FA5}">
                      <a16:colId xmlns:a16="http://schemas.microsoft.com/office/drawing/2014/main" val="1723468228"/>
                    </a:ext>
                  </a:extLst>
                </a:gridCol>
              </a:tblGrid>
              <a:tr h="339667">
                <a:tc>
                  <a:txBody>
                    <a:bodyPr/>
                    <a:lstStyle/>
                    <a:p>
                      <a:pPr marL="177800" indent="-169863" algn="ctr">
                        <a:buClr>
                          <a:srgbClr val="595959"/>
                        </a:buClr>
                        <a:buSzPts val="1400"/>
                        <a:defRPr/>
                      </a:pPr>
                      <a:r>
                        <a:rPr lang="en-US" sz="1800" b="0" dirty="0">
                          <a:solidFill>
                            <a:schemeClr val="accent3"/>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Opportunity to build </a:t>
                      </a:r>
                      <a:br>
                        <a:rPr lang="en-US" sz="1100" b="0" dirty="0">
                          <a:solidFill>
                            <a:srgbClr val="595959"/>
                          </a:solidFill>
                        </a:rPr>
                      </a:br>
                      <a:r>
                        <a:rPr lang="en-US" sz="1100" b="0" dirty="0">
                          <a:solidFill>
                            <a:srgbClr val="595959"/>
                          </a:solidFill>
                        </a:rPr>
                        <a:t>on oral PrEP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33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4"/>
                          </a:solidFill>
                          <a:sym typeface="Arial"/>
                        </a:rPr>
                        <a:t>!</a:t>
                      </a:r>
                      <a:endParaRPr lang="en-US" sz="18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Area for consideration for ring introduction</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14917">
                <a:tc>
                  <a:txBody>
                    <a:bodyPr/>
                    <a:lstStyle/>
                    <a:p>
                      <a:pPr algn="ctr"/>
                      <a:r>
                        <a:rPr lang="en-US" sz="1800" b="0" dirty="0">
                          <a:solidFill>
                            <a:schemeClr val="accent2"/>
                          </a:solidFill>
                          <a:sym typeface="Arial"/>
                        </a:rPr>
                        <a:t>?</a:t>
                      </a:r>
                      <a:endParaRPr lang="en-US" sz="1800" b="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595959"/>
                          </a:solidFill>
                        </a:rPr>
                        <a:t>Outstanding question </a:t>
                      </a:r>
                      <a:endParaRPr lang="en-US" sz="11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7" name="Rectangle 6">
            <a:extLst>
              <a:ext uri="{FF2B5EF4-FFF2-40B4-BE49-F238E27FC236}">
                <a16:creationId xmlns:a16="http://schemas.microsoft.com/office/drawing/2014/main" id="{3F4245B1-78B7-A143-85BA-83AFB9C52876}"/>
              </a:ext>
            </a:extLst>
          </p:cNvPr>
          <p:cNvSpPr/>
          <p:nvPr/>
        </p:nvSpPr>
        <p:spPr>
          <a:xfrm>
            <a:off x="10132500" y="5203335"/>
            <a:ext cx="648864"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en-US" sz="1200" b="1" dirty="0">
                <a:solidFill>
                  <a:srgbClr val="595959"/>
                </a:solidFill>
              </a:rPr>
              <a:t>Key</a:t>
            </a:r>
            <a:endParaRPr lang="en-US" sz="1200" b="1" dirty="0">
              <a:solidFill>
                <a:schemeClr val="accent4"/>
              </a:solidFill>
              <a:sym typeface="Arial"/>
            </a:endParaRP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nvGrpSpPr>
          <p:cNvPr id="26" name="Group 25">
            <a:extLst>
              <a:ext uri="{FF2B5EF4-FFF2-40B4-BE49-F238E27FC236}">
                <a16:creationId xmlns:a16="http://schemas.microsoft.com/office/drawing/2014/main" id="{ADB5BA31-BD62-EC41-A567-044F45D45EB6}"/>
              </a:ext>
            </a:extLst>
          </p:cNvPr>
          <p:cNvGrpSpPr/>
          <p:nvPr/>
        </p:nvGrpSpPr>
        <p:grpSpPr>
          <a:xfrm>
            <a:off x="10025452" y="561534"/>
            <a:ext cx="1838705" cy="648864"/>
            <a:chOff x="9876248" y="596012"/>
            <a:chExt cx="1838705" cy="648864"/>
          </a:xfrm>
        </p:grpSpPr>
        <p:sp>
          <p:nvSpPr>
            <p:cNvPr id="27" name="Rounded Rectangle 26">
              <a:extLst>
                <a:ext uri="{FF2B5EF4-FFF2-40B4-BE49-F238E27FC236}">
                  <a16:creationId xmlns:a16="http://schemas.microsoft.com/office/drawing/2014/main" id="{4991662D-6303-0447-8E97-8D2929B1F673}"/>
                </a:ext>
              </a:extLst>
            </p:cNvPr>
            <p:cNvSpPr/>
            <p:nvPr/>
          </p:nvSpPr>
          <p:spPr>
            <a:xfrm>
              <a:off x="10115601" y="664173"/>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MONITORING</a:t>
              </a:r>
            </a:p>
          </p:txBody>
        </p:sp>
        <p:grpSp>
          <p:nvGrpSpPr>
            <p:cNvPr id="28" name="Group 27">
              <a:extLst>
                <a:ext uri="{FF2B5EF4-FFF2-40B4-BE49-F238E27FC236}">
                  <a16:creationId xmlns:a16="http://schemas.microsoft.com/office/drawing/2014/main" id="{AA692023-D80D-CA44-9C43-56743A805DCE}"/>
                </a:ext>
              </a:extLst>
            </p:cNvPr>
            <p:cNvGrpSpPr/>
            <p:nvPr/>
          </p:nvGrpSpPr>
          <p:grpSpPr>
            <a:xfrm>
              <a:off x="9876248" y="596012"/>
              <a:ext cx="648864" cy="648864"/>
              <a:chOff x="9884433" y="3069525"/>
              <a:chExt cx="1005462" cy="1005462"/>
            </a:xfrm>
          </p:grpSpPr>
          <p:sp>
            <p:nvSpPr>
              <p:cNvPr id="29" name="Oval 28">
                <a:extLst>
                  <a:ext uri="{FF2B5EF4-FFF2-40B4-BE49-F238E27FC236}">
                    <a16:creationId xmlns:a16="http://schemas.microsoft.com/office/drawing/2014/main" id="{FF60C5E4-D028-8A47-BC38-C74AA1977B4B}"/>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0" name="Graphic 29">
                <a:extLst>
                  <a:ext uri="{FF2B5EF4-FFF2-40B4-BE49-F238E27FC236}">
                    <a16:creationId xmlns:a16="http://schemas.microsoft.com/office/drawing/2014/main" id="{6F46C1B7-656D-0C4C-9DAE-B8FB157CD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graphicFrame>
        <p:nvGraphicFramePr>
          <p:cNvPr id="32" name="Google Shape;344;p10">
            <a:extLst>
              <a:ext uri="{FF2B5EF4-FFF2-40B4-BE49-F238E27FC236}">
                <a16:creationId xmlns:a16="http://schemas.microsoft.com/office/drawing/2014/main" id="{96A9F988-C625-1F49-92C9-95BAA48F4078}"/>
              </a:ext>
            </a:extLst>
          </p:cNvPr>
          <p:cNvGraphicFramePr/>
          <p:nvPr>
            <p:extLst>
              <p:ext uri="{D42A27DB-BD31-4B8C-83A1-F6EECF244321}">
                <p14:modId xmlns:p14="http://schemas.microsoft.com/office/powerpoint/2010/main" val="4160149514"/>
              </p:ext>
            </p:extLst>
          </p:nvPr>
        </p:nvGraphicFramePr>
        <p:xfrm>
          <a:off x="1167625" y="1563439"/>
          <a:ext cx="8317898" cy="3631126"/>
        </p:xfrm>
        <a:graphic>
          <a:graphicData uri="http://schemas.openxmlformats.org/drawingml/2006/table">
            <a:tbl>
              <a:tblPr>
                <a:noFill/>
              </a:tblPr>
              <a:tblGrid>
                <a:gridCol w="109688">
                  <a:extLst>
                    <a:ext uri="{9D8B030D-6E8A-4147-A177-3AD203B41FA5}">
                      <a16:colId xmlns:a16="http://schemas.microsoft.com/office/drawing/2014/main" val="1297505189"/>
                    </a:ext>
                  </a:extLst>
                </a:gridCol>
                <a:gridCol w="1706410">
                  <a:extLst>
                    <a:ext uri="{9D8B030D-6E8A-4147-A177-3AD203B41FA5}">
                      <a16:colId xmlns:a16="http://schemas.microsoft.com/office/drawing/2014/main" val="20000"/>
                    </a:ext>
                  </a:extLst>
                </a:gridCol>
                <a:gridCol w="254000">
                  <a:extLst>
                    <a:ext uri="{9D8B030D-6E8A-4147-A177-3AD203B41FA5}">
                      <a16:colId xmlns:a16="http://schemas.microsoft.com/office/drawing/2014/main" val="2755911721"/>
                    </a:ext>
                  </a:extLst>
                </a:gridCol>
                <a:gridCol w="6247800">
                  <a:extLst>
                    <a:ext uri="{9D8B030D-6E8A-4147-A177-3AD203B41FA5}">
                      <a16:colId xmlns:a16="http://schemas.microsoft.com/office/drawing/2014/main" val="763010852"/>
                    </a:ext>
                  </a:extLst>
                </a:gridCol>
              </a:tblGrid>
              <a:tr h="247846">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200" b="1" i="0" u="none" strike="noStrike" cap="none" dirty="0">
                          <a:solidFill>
                            <a:srgbClr val="353535"/>
                          </a:solidFill>
                          <a:latin typeface="+mn-lt"/>
                          <a:cs typeface="Calibri"/>
                          <a:sym typeface="Arial"/>
                        </a:rPr>
                        <a:t> </a:t>
                      </a:r>
                    </a:p>
                  </a:txBody>
                  <a:tcPr marL="45720" marR="9525" marT="9525" marB="0" anchor="ctr">
                    <a:lnL w="12700" cmpd="sng">
                      <a:noFill/>
                      <a:prstDash val="solid"/>
                    </a:lnL>
                    <a:lnR w="12700" cap="flat" cmpd="sng" algn="ctr">
                      <a:noFill/>
                      <a:prstDash val="solid"/>
                      <a:round/>
                      <a:headEnd type="none" w="med" len="med"/>
                      <a:tailEnd type="none" w="med" len="med"/>
                    </a:lnR>
                    <a:lnT w="12700" cmpd="sng">
                      <a:no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9525" cap="flat" cmpd="sng" algn="ctr">
                      <a:solidFill>
                        <a:schemeClr val="bg1">
                          <a:lumMod val="60000"/>
                          <a:lumOff val="40000"/>
                        </a:schemeClr>
                      </a:solidFill>
                      <a:prstDash val="solid"/>
                      <a:round/>
                      <a:headEnd type="none" w="med" len="med"/>
                      <a:tailEnd type="none" w="med" len="med"/>
                    </a:lnR>
                    <a:lnT w="12700" cmpd="sng">
                      <a:noFill/>
                      <a:prstDash val="solid"/>
                    </a:lnT>
                    <a:lnB w="952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en-US" sz="1050" b="1" i="0" u="none" strike="noStrike" cap="none" dirty="0">
                          <a:solidFill>
                            <a:schemeClr val="accent2"/>
                          </a:solidFill>
                          <a:latin typeface="+mn-lt"/>
                          <a:cs typeface="Calibri"/>
                          <a:sym typeface="Arial"/>
                        </a:rPr>
                        <a:t>Context across countries</a:t>
                      </a:r>
                    </a:p>
                  </a:txBody>
                  <a:tcPr marL="45720" marR="9525" marT="0" marB="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24901094"/>
                  </a:ext>
                </a:extLst>
              </a:tr>
              <a:tr h="640080">
                <a:tc rowSpan="3">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pPr>
                      <a:r>
                        <a:rPr lang="en-US" sz="1050" b="0" i="0" u="none" strike="noStrike" kern="1200" cap="none" dirty="0">
                          <a:solidFill>
                            <a:srgbClr val="353535"/>
                          </a:solidFill>
                          <a:latin typeface="Calibri" panose="020F0502020204030204" pitchFamily="34" charset="0"/>
                          <a:cs typeface="Calibri" panose="020F0502020204030204" pitchFamily="34" charset="0"/>
                          <a:sym typeface="Arial"/>
                        </a:rPr>
                        <a:t>Establish</a:t>
                      </a:r>
                      <a:r>
                        <a:rPr lang="en-US" sz="1050" b="1" i="0" u="none" strike="noStrike" kern="1200" cap="none" dirty="0">
                          <a:solidFill>
                            <a:srgbClr val="353535"/>
                          </a:solidFill>
                          <a:latin typeface="Calibri" panose="020F0502020204030204" pitchFamily="34" charset="0"/>
                          <a:cs typeface="Calibri" panose="020F0502020204030204" pitchFamily="34" charset="0"/>
                          <a:sym typeface="Arial"/>
                        </a:rPr>
                        <a:t> monitoring tools</a:t>
                      </a:r>
                      <a:r>
                        <a:rPr lang="en-US" sz="1050" b="0" i="0" u="none" strike="noStrike" kern="1200" cap="none" dirty="0">
                          <a:solidFill>
                            <a:srgbClr val="353535"/>
                          </a:solidFill>
                          <a:latin typeface="Calibri" panose="020F0502020204030204" pitchFamily="34" charset="0"/>
                          <a:cs typeface="Calibri" panose="020F0502020204030204" pitchFamily="34" charset="0"/>
                          <a:sym typeface="Arial"/>
                        </a:rPr>
                        <a:t> to support data collection and analysis on ring use.</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kumimoji="0" lang="en-US" sz="1400" b="1" i="0" u="none" strike="noStrike" kern="1200" cap="none" spc="0" normalizeH="0" baseline="0" noProof="0" dirty="0">
                          <a:ln>
                            <a:noFill/>
                          </a:ln>
                          <a:solidFill>
                            <a:srgbClr val="C3CD47"/>
                          </a:solidFill>
                          <a:effectLst/>
                          <a:uLnTx/>
                          <a:uFillTx/>
                          <a:latin typeface="+mn-lt"/>
                          <a:ea typeface="+mn-ea"/>
                          <a:cs typeface="+mn-cs"/>
                          <a:sym typeface="Arial"/>
                        </a:rPr>
                        <a:t>✓</a:t>
                      </a:r>
                      <a:r>
                        <a:rPr kumimoji="0" lang="en-US" sz="1600" b="1" i="0" u="none" strike="noStrike" kern="1200" cap="none" spc="0" normalizeH="0" baseline="0" noProof="0" dirty="0">
                          <a:ln>
                            <a:noFill/>
                          </a:ln>
                          <a:solidFill>
                            <a:srgbClr val="595959"/>
                          </a:solidFill>
                          <a:effectLst/>
                          <a:uLnTx/>
                          <a:uFillTx/>
                          <a:latin typeface="+mn-lt"/>
                          <a:ea typeface="+mn-ea"/>
                          <a:cs typeface="+mn-cs"/>
                          <a:sym typeface="Arial"/>
                        </a:rPr>
                        <a:t> </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Systems and tools to monitor oral PrEP delivery have been established at the facility, subnational, and national levels that can incorporate the ring as an HIV prevention option; stakeholders also note that monitoring systems should be able to track method switching between oral PrEP, the ring, and other future options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600" b="1" kern="1200" dirty="0">
                          <a:solidFill>
                            <a:schemeClr val="accent2">
                              <a:lumMod val="60000"/>
                              <a:lumOff val="40000"/>
                            </a:schemeClr>
                          </a:solidFill>
                          <a:latin typeface="+mn-lt"/>
                          <a:ea typeface="+mn-ea"/>
                          <a:cs typeface="+mn-cs"/>
                          <a:sym typeface="Arial"/>
                        </a:rPr>
                        <a:t>?</a:t>
                      </a:r>
                      <a:endParaRPr lang="en-US" sz="1600" b="1" kern="1200" dirty="0">
                        <a:solidFill>
                          <a:schemeClr val="accent4"/>
                        </a:solidFill>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An outstanding question is the extent to which the ring should be integrated with M&amp;E systems for other health services (e.g., SRH/FP) – this was not done at scale for oral PrEP as it was largely delivered in clinical HIV settings; in some countries (e.g., Kenya) comprehensive electronic medical records systems could address this challenge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021938"/>
                  </a:ext>
                </a:extLst>
              </a:tr>
              <a:tr h="45720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en-US" sz="1600" b="1" kern="1200" dirty="0">
                          <a:solidFill>
                            <a:schemeClr val="accent4"/>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Monitoring tools, especially when paper-based, do take time and resources to update and disseminate, as evidenced by oral PrEP rollout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441071"/>
                  </a:ext>
                </a:extLst>
              </a:tr>
              <a:tr h="73152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pPr>
                      <a:r>
                        <a:rPr lang="en-US" sz="1050" b="0" i="0" u="none" strike="noStrike" kern="1200" cap="none" dirty="0">
                          <a:solidFill>
                            <a:srgbClr val="353535"/>
                          </a:solidFill>
                          <a:latin typeface="Calibri" panose="020F0502020204030204" pitchFamily="34" charset="0"/>
                          <a:cs typeface="Calibri" panose="020F0502020204030204" pitchFamily="34" charset="0"/>
                          <a:sym typeface="Arial"/>
                        </a:rPr>
                        <a:t>Establish systems for </a:t>
                      </a:r>
                      <a:r>
                        <a:rPr lang="en-US" sz="1050" b="1" i="0" u="none" strike="noStrike" kern="1200" cap="none" dirty="0">
                          <a:solidFill>
                            <a:srgbClr val="353535"/>
                          </a:solidFill>
                          <a:latin typeface="Calibri" panose="020F0502020204030204" pitchFamily="34" charset="0"/>
                          <a:cs typeface="Calibri" panose="020F0502020204030204" pitchFamily="34" charset="0"/>
                          <a:sym typeface="Arial"/>
                        </a:rPr>
                        <a:t>pharmacovigilance</a:t>
                      </a:r>
                      <a:r>
                        <a:rPr lang="en-US" sz="1050" b="0" i="0" u="none" strike="noStrike" kern="1200" cap="none" dirty="0">
                          <a:solidFill>
                            <a:srgbClr val="353535"/>
                          </a:solidFill>
                          <a:latin typeface="Calibri" panose="020F0502020204030204" pitchFamily="34" charset="0"/>
                          <a:cs typeface="Calibri" panose="020F0502020204030204" pitchFamily="34" charset="0"/>
                          <a:sym typeface="Arial"/>
                        </a:rPr>
                        <a:t> and to monitor drug resistance. </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 typeface="Wingdings" pitchFamily="2" charset="2"/>
                        <a:buNone/>
                        <a:tabLst/>
                        <a:defRPr/>
                      </a:pPr>
                      <a:r>
                        <a:rPr kumimoji="0" lang="en-US" sz="1600" b="1" i="0" u="none" strike="noStrike" kern="1200" cap="none" spc="0" normalizeH="0" baseline="0" noProof="0" dirty="0">
                          <a:ln>
                            <a:noFill/>
                          </a:ln>
                          <a:solidFill>
                            <a:srgbClr val="C3CD47"/>
                          </a:solidFill>
                          <a:effectLst/>
                          <a:uLnTx/>
                          <a:uFillTx/>
                          <a:latin typeface="+mn-lt"/>
                          <a:ea typeface="+mn-ea"/>
                          <a:cs typeface="+mn-cs"/>
                          <a:sym typeface="Arial"/>
                        </a:rPr>
                        <a:t>✓</a:t>
                      </a:r>
                      <a:endParaRPr lang="en-US" sz="1600" b="1" kern="1200" dirty="0">
                        <a:solidFill>
                          <a:srgbClr val="595959"/>
                        </a:solidFill>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Existing pharmacovigilance systems for oral PrEP and HIV self-testing can be adapted to include the ring,  including provider and facility reporting and direct hotlines for end users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034381"/>
                  </a:ext>
                </a:extLst>
              </a:tr>
              <a:tr h="73152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pPr>
                      <a:r>
                        <a:rPr lang="en-US" sz="1050" b="0" i="0" u="none" strike="noStrike" kern="1200" cap="none" dirty="0">
                          <a:solidFill>
                            <a:srgbClr val="353535"/>
                          </a:solidFill>
                          <a:latin typeface="Calibri" panose="020F0502020204030204" pitchFamily="34" charset="0"/>
                          <a:cs typeface="Calibri" panose="020F0502020204030204" pitchFamily="34" charset="0"/>
                          <a:sym typeface="Arial"/>
                        </a:rPr>
                        <a:t>Conduct </a:t>
                      </a:r>
                      <a:r>
                        <a:rPr lang="en-US" sz="1050" b="1" i="0" u="none" strike="noStrike" kern="1200" cap="none" dirty="0">
                          <a:solidFill>
                            <a:srgbClr val="353535"/>
                          </a:solidFill>
                          <a:latin typeface="Calibri" panose="020F0502020204030204" pitchFamily="34" charset="0"/>
                          <a:cs typeface="Calibri" panose="020F0502020204030204" pitchFamily="34" charset="0"/>
                          <a:sym typeface="Arial"/>
                        </a:rPr>
                        <a:t>implementation science </a:t>
                      </a:r>
                      <a:r>
                        <a:rPr lang="en-US" sz="1050" b="0" i="0" u="none" strike="noStrike" kern="1200" cap="none" dirty="0">
                          <a:solidFill>
                            <a:srgbClr val="353535"/>
                          </a:solidFill>
                          <a:latin typeface="Calibri" panose="020F0502020204030204" pitchFamily="34" charset="0"/>
                          <a:cs typeface="Calibri" panose="020F0502020204030204" pitchFamily="34" charset="0"/>
                          <a:sym typeface="Arial"/>
                        </a:rPr>
                        <a:t>research to inform policy and programs.</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en-US" sz="1600" b="1" i="0" u="none" strike="noStrike" kern="1200" cap="none" spc="0" normalizeH="0" baseline="0" noProof="0" dirty="0">
                          <a:ln>
                            <a:noFill/>
                          </a:ln>
                          <a:solidFill>
                            <a:srgbClr val="C3CD47"/>
                          </a:solidFill>
                          <a:effectLst/>
                          <a:uLnTx/>
                          <a:uFillTx/>
                          <a:latin typeface="+mn-lt"/>
                          <a:ea typeface="+mn-ea"/>
                          <a:cs typeface="+mn-cs"/>
                          <a:sym typeface="Arial"/>
                        </a:rPr>
                        <a:t>✓</a:t>
                      </a:r>
                      <a:endParaRPr lang="en-US" sz="1600" b="1" kern="1200" dirty="0">
                        <a:solidFill>
                          <a:srgbClr val="595959"/>
                        </a:solidFill>
                        <a:latin typeface="+mn-lt"/>
                        <a:ea typeface="+mn-ea"/>
                        <a:cs typeface="+mn-cs"/>
                        <a:sym typeface="Arial"/>
                      </a:endParaRP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50" kern="1200" dirty="0">
                          <a:solidFill>
                            <a:srgbClr val="595959"/>
                          </a:solidFill>
                          <a:latin typeface="Calibri" panose="020F0502020204030204" pitchFamily="34" charset="0"/>
                          <a:ea typeface="+mn-ea"/>
                          <a:cs typeface="Calibri" panose="020F0502020204030204" pitchFamily="34" charset="0"/>
                          <a:sym typeface="Arial"/>
                        </a:rPr>
                        <a:t>Building on the experience with oral PrEP, countries have processes that can be leveraged for the ring, including working with TWGs to identify key learning questions to be tested in initial ring rollout that can guide scale-up</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bl>
          </a:graphicData>
        </a:graphic>
      </p:graphicFrame>
    </p:spTree>
    <p:extLst>
      <p:ext uri="{BB962C8B-B14F-4D97-AF65-F5344CB8AC3E}">
        <p14:creationId xmlns:p14="http://schemas.microsoft.com/office/powerpoint/2010/main" val="156233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20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D4FC2-85C7-BB42-AD71-03FCF9D8E2E5}"/>
              </a:ext>
            </a:extLst>
          </p:cNvPr>
          <p:cNvSpPr>
            <a:spLocks noGrp="1"/>
          </p:cNvSpPr>
          <p:nvPr>
            <p:ph type="title"/>
          </p:nvPr>
        </p:nvSpPr>
        <p:spPr/>
        <p:txBody>
          <a:bodyPr>
            <a:noAutofit/>
          </a:bodyPr>
          <a:lstStyle/>
          <a:p>
            <a:r>
              <a:rPr lang="en-US" dirty="0"/>
              <a:t>Introduction</a:t>
            </a:r>
          </a:p>
        </p:txBody>
      </p:sp>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p:txBody>
          <a:bodyPr/>
          <a:lstStyle/>
          <a:p>
            <a:fld id="{282D8E3E-8532-C943-903F-91E14D4CAD95}" type="slidenum">
              <a:rPr lang="en-US" smtClean="0"/>
              <a:pPr/>
              <a:t>3</a:t>
            </a:fld>
            <a:endParaRPr lang="en-US" dirty="0"/>
          </a:p>
        </p:txBody>
      </p:sp>
      <p:sp>
        <p:nvSpPr>
          <p:cNvPr id="14" name="Text Placeholder 13">
            <a:extLst>
              <a:ext uri="{FF2B5EF4-FFF2-40B4-BE49-F238E27FC236}">
                <a16:creationId xmlns:a16="http://schemas.microsoft.com/office/drawing/2014/main" id="{CB098CFB-02F5-094C-A628-3348270133E2}"/>
              </a:ext>
            </a:extLst>
          </p:cNvPr>
          <p:cNvSpPr>
            <a:spLocks noGrp="1"/>
          </p:cNvSpPr>
          <p:nvPr>
            <p:ph type="body" sz="quarter" idx="13"/>
          </p:nvPr>
        </p:nvSpPr>
        <p:spPr>
          <a:xfrm>
            <a:off x="1228725" y="1593764"/>
            <a:ext cx="5302703" cy="4076700"/>
          </a:xfrm>
        </p:spPr>
        <p:txBody>
          <a:bodyPr>
            <a:noAutofit/>
          </a:bodyPr>
          <a:lstStyle/>
          <a:p>
            <a:pPr>
              <a:buClr>
                <a:srgbClr val="000000"/>
              </a:buClr>
              <a:buSzPts val="1600"/>
            </a:pPr>
            <a:r>
              <a:rPr lang="en-US" sz="1800" dirty="0">
                <a:solidFill>
                  <a:srgbClr val="353535"/>
                </a:solidFill>
                <a:ea typeface="Calibri"/>
                <a:cs typeface="Calibri"/>
                <a:sym typeface="Calibri"/>
              </a:rPr>
              <a:t>The purpose</a:t>
            </a:r>
            <a:r>
              <a:rPr lang="en-US" sz="1800" b="1" dirty="0">
                <a:solidFill>
                  <a:srgbClr val="353535"/>
                </a:solidFill>
                <a:ea typeface="Calibri"/>
                <a:cs typeface="Calibri"/>
                <a:sym typeface="Calibri"/>
              </a:rPr>
              <a:t> </a:t>
            </a:r>
            <a:r>
              <a:rPr lang="en-US" sz="1800" dirty="0">
                <a:solidFill>
                  <a:srgbClr val="353535"/>
                </a:solidFill>
                <a:ea typeface="Calibri"/>
                <a:cs typeface="Calibri"/>
                <a:sym typeface="Calibri"/>
              </a:rPr>
              <a:t>of this analysis is to highlight anticipated strengths, challenges, and key questions regarding introduction of the monthly </a:t>
            </a:r>
            <a:r>
              <a:rPr lang="en-US" sz="1800" dirty="0" err="1">
                <a:solidFill>
                  <a:srgbClr val="353535"/>
                </a:solidFill>
                <a:ea typeface="Calibri"/>
                <a:cs typeface="Calibri"/>
                <a:sym typeface="Calibri"/>
              </a:rPr>
              <a:t>dapivirine</a:t>
            </a:r>
            <a:r>
              <a:rPr lang="en-US" sz="1800" dirty="0">
                <a:solidFill>
                  <a:srgbClr val="353535"/>
                </a:solidFill>
                <a:ea typeface="Calibri"/>
                <a:cs typeface="Calibri"/>
                <a:sym typeface="Calibri"/>
              </a:rPr>
              <a:t> vaginal ring (“PrEP ring” or “the ring”) in sub-Saharan Africa. This analysis is based on several inputs including secondary research and interviews with key stakeholders in Kenya, South Africa and Zimbabwe. </a:t>
            </a:r>
          </a:p>
          <a:p>
            <a:pPr>
              <a:buClr>
                <a:srgbClr val="000000"/>
              </a:buClr>
              <a:buSzPts val="1600"/>
            </a:pPr>
            <a:r>
              <a:rPr lang="en-US" sz="1800" dirty="0">
                <a:solidFill>
                  <a:srgbClr val="353535"/>
                </a:solidFill>
                <a:ea typeface="Calibri"/>
                <a:cs typeface="Calibri"/>
                <a:sym typeface="Calibri"/>
              </a:rPr>
              <a:t>This analysis can be used by </a:t>
            </a:r>
            <a:r>
              <a:rPr lang="en-US" sz="1800" b="1" dirty="0">
                <a:solidFill>
                  <a:srgbClr val="353535"/>
                </a:solidFill>
                <a:ea typeface="Calibri"/>
                <a:cs typeface="Calibri"/>
                <a:sym typeface="Calibri"/>
              </a:rPr>
              <a:t>policymakers, implementers, and others</a:t>
            </a:r>
            <a:r>
              <a:rPr lang="en-US" sz="1800" dirty="0">
                <a:solidFill>
                  <a:srgbClr val="353535"/>
                </a:solidFill>
                <a:ea typeface="Calibri"/>
                <a:cs typeface="Calibri"/>
                <a:sym typeface="Calibri"/>
              </a:rPr>
              <a:t> planning for introduction of the ring and other biomedical HIV prevention methods. Detailed analyses for Kenya, South Africa, and Zimbabwe will be available on </a:t>
            </a:r>
            <a:r>
              <a:rPr lang="en-US" sz="1800" b="1" dirty="0" err="1">
                <a:solidFill>
                  <a:srgbClr val="353535"/>
                </a:solidFill>
                <a:ea typeface="Calibri"/>
                <a:cs typeface="Calibri"/>
                <a:sym typeface="Calibri"/>
              </a:rPr>
              <a:t>PrEPWatch.org</a:t>
            </a:r>
            <a:r>
              <a:rPr lang="en-US" sz="1800" b="1" dirty="0">
                <a:solidFill>
                  <a:srgbClr val="353535"/>
                </a:solidFill>
                <a:ea typeface="Calibri"/>
                <a:cs typeface="Calibri"/>
                <a:sym typeface="Calibri"/>
              </a:rPr>
              <a:t> </a:t>
            </a:r>
            <a:r>
              <a:rPr lang="en-US" sz="1800" dirty="0">
                <a:solidFill>
                  <a:srgbClr val="353535"/>
                </a:solidFill>
                <a:ea typeface="Calibri"/>
                <a:cs typeface="Calibri"/>
                <a:sym typeface="Calibri"/>
              </a:rPr>
              <a:t>and a template to guide a similar analysis is available as part of the </a:t>
            </a:r>
            <a:r>
              <a:rPr lang="en-US" sz="1800" dirty="0">
                <a:solidFill>
                  <a:srgbClr val="353535"/>
                </a:solidFill>
                <a:highlight>
                  <a:srgbClr val="FFFF00"/>
                </a:highlight>
                <a:ea typeface="Calibri"/>
                <a:cs typeface="Calibri"/>
                <a:sym typeface="Calibri"/>
              </a:rPr>
              <a:t>Plan 4 Ring Toolkit</a:t>
            </a:r>
            <a:r>
              <a:rPr lang="en-US" sz="1800" dirty="0">
                <a:solidFill>
                  <a:srgbClr val="353535"/>
                </a:solidFill>
                <a:ea typeface="Calibri"/>
                <a:cs typeface="Calibri"/>
                <a:sym typeface="Calibri"/>
              </a:rPr>
              <a:t>.  </a:t>
            </a:r>
            <a:r>
              <a:rPr lang="en-US" sz="1800" b="1" dirty="0">
                <a:solidFill>
                  <a:srgbClr val="353535"/>
                </a:solidFill>
                <a:ea typeface="Calibri"/>
                <a:cs typeface="Calibri"/>
                <a:sym typeface="Calibri"/>
              </a:rPr>
              <a:t> </a:t>
            </a:r>
          </a:p>
        </p:txBody>
      </p:sp>
      <p:pic>
        <p:nvPicPr>
          <p:cNvPr id="9" name="Picture 8">
            <a:extLst>
              <a:ext uri="{FF2B5EF4-FFF2-40B4-BE49-F238E27FC236}">
                <a16:creationId xmlns:a16="http://schemas.microsoft.com/office/drawing/2014/main" id="{A827F381-B79C-3343-BAA4-4713ED5ADC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792" b="4417"/>
          <a:stretch/>
        </p:blipFill>
        <p:spPr>
          <a:xfrm>
            <a:off x="7303883" y="1071074"/>
            <a:ext cx="4265286" cy="4715852"/>
          </a:xfrm>
          <a:prstGeom prst="rect">
            <a:avLst/>
          </a:prstGeom>
        </p:spPr>
      </p:pic>
    </p:spTree>
    <p:extLst>
      <p:ext uri="{BB962C8B-B14F-4D97-AF65-F5344CB8AC3E}">
        <p14:creationId xmlns:p14="http://schemas.microsoft.com/office/powerpoint/2010/main" val="417729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EEEB-5C07-934D-B18B-D1F2FC58CDC9}"/>
              </a:ext>
            </a:extLst>
          </p:cNvPr>
          <p:cNvSpPr>
            <a:spLocks noGrp="1"/>
          </p:cNvSpPr>
          <p:nvPr>
            <p:ph type="title"/>
          </p:nvPr>
        </p:nvSpPr>
        <p:spPr/>
        <p:txBody>
          <a:bodyPr>
            <a:noAutofit/>
          </a:bodyPr>
          <a:lstStyle/>
          <a:p>
            <a:r>
              <a:rPr lang="en-US" dirty="0"/>
              <a:t>Introducing the PrEP Ring</a:t>
            </a:r>
          </a:p>
        </p:txBody>
      </p:sp>
      <p:sp>
        <p:nvSpPr>
          <p:cNvPr id="3" name="Text Placeholder 2">
            <a:extLst>
              <a:ext uri="{FF2B5EF4-FFF2-40B4-BE49-F238E27FC236}">
                <a16:creationId xmlns:a16="http://schemas.microsoft.com/office/drawing/2014/main" id="{1C216150-3895-9049-B546-50598E4CB834}"/>
              </a:ext>
            </a:extLst>
          </p:cNvPr>
          <p:cNvSpPr>
            <a:spLocks noGrp="1"/>
          </p:cNvSpPr>
          <p:nvPr>
            <p:ph type="body" sz="quarter" idx="12"/>
          </p:nvPr>
        </p:nvSpPr>
        <p:spPr>
          <a:xfrm>
            <a:off x="1235075" y="2542917"/>
            <a:ext cx="10145713" cy="477056"/>
          </a:xfrm>
        </p:spPr>
        <p:txBody>
          <a:bodyPr/>
          <a:lstStyle/>
          <a:p>
            <a:r>
              <a:rPr lang="en-US" dirty="0"/>
              <a:t>PrEP Ring Introduction Framework</a:t>
            </a:r>
          </a:p>
        </p:txBody>
      </p:sp>
      <p:sp>
        <p:nvSpPr>
          <p:cNvPr id="4" name="Slide Number Placeholder 3">
            <a:extLst>
              <a:ext uri="{FF2B5EF4-FFF2-40B4-BE49-F238E27FC236}">
                <a16:creationId xmlns:a16="http://schemas.microsoft.com/office/drawing/2014/main" id="{F821A70C-FB1A-9947-92F0-33DC5ED39156}"/>
              </a:ext>
            </a:extLst>
          </p:cNvPr>
          <p:cNvSpPr>
            <a:spLocks noGrp="1"/>
          </p:cNvSpPr>
          <p:nvPr>
            <p:ph type="sldNum" sz="quarter" idx="4"/>
          </p:nvPr>
        </p:nvSpPr>
        <p:spPr/>
        <p:txBody>
          <a:bodyPr/>
          <a:lstStyle/>
          <a:p>
            <a:fld id="{282D8E3E-8532-C943-903F-91E14D4CAD95}" type="slidenum">
              <a:rPr lang="en-US" smtClean="0"/>
              <a:pPr/>
              <a:t>4</a:t>
            </a:fld>
            <a:endParaRPr lang="en-US" dirty="0"/>
          </a:p>
        </p:txBody>
      </p:sp>
      <p:sp>
        <p:nvSpPr>
          <p:cNvPr id="41" name="Text Placeholder 40">
            <a:extLst>
              <a:ext uri="{FF2B5EF4-FFF2-40B4-BE49-F238E27FC236}">
                <a16:creationId xmlns:a16="http://schemas.microsoft.com/office/drawing/2014/main" id="{D93B9E69-45B1-5241-9A25-7FFC36BB2DB7}"/>
              </a:ext>
            </a:extLst>
          </p:cNvPr>
          <p:cNvSpPr>
            <a:spLocks noGrp="1"/>
          </p:cNvSpPr>
          <p:nvPr>
            <p:ph type="body" sz="quarter" idx="13"/>
          </p:nvPr>
        </p:nvSpPr>
        <p:spPr>
          <a:xfrm>
            <a:off x="1228725" y="1444697"/>
            <a:ext cx="10152063" cy="948424"/>
          </a:xfrm>
        </p:spPr>
        <p:txBody>
          <a:bodyPr/>
          <a:lstStyle/>
          <a:p>
            <a:r>
              <a:rPr lang="en-US" dirty="0">
                <a:sym typeface="Calibri"/>
              </a:rPr>
              <a:t>This value chain framework has been used across countries to support planning for oral PrEP introduction. It has been adapted for the PrEP ring to identify necessary steps for ring introduction and scale-up across five major categories and across priority delivery channels. It can also be used to track progress towards ring introduction by different partners. </a:t>
            </a:r>
            <a:endParaRPr lang="en-US" dirty="0"/>
          </a:p>
        </p:txBody>
      </p:sp>
      <p:grpSp>
        <p:nvGrpSpPr>
          <p:cNvPr id="11" name="Group 10">
            <a:extLst>
              <a:ext uri="{FF2B5EF4-FFF2-40B4-BE49-F238E27FC236}">
                <a16:creationId xmlns:a16="http://schemas.microsoft.com/office/drawing/2014/main" id="{4ED4EAED-3726-0946-A936-24E0FEDFD272}"/>
              </a:ext>
            </a:extLst>
          </p:cNvPr>
          <p:cNvGrpSpPr/>
          <p:nvPr/>
        </p:nvGrpSpPr>
        <p:grpSpPr>
          <a:xfrm>
            <a:off x="1234808" y="3186552"/>
            <a:ext cx="10446870" cy="3169798"/>
            <a:chOff x="1023640" y="2812391"/>
            <a:chExt cx="10446870" cy="3169798"/>
          </a:xfrm>
        </p:grpSpPr>
        <p:graphicFrame>
          <p:nvGraphicFramePr>
            <p:cNvPr id="12" name="Google Shape;325;p30">
              <a:extLst>
                <a:ext uri="{FF2B5EF4-FFF2-40B4-BE49-F238E27FC236}">
                  <a16:creationId xmlns:a16="http://schemas.microsoft.com/office/drawing/2014/main" id="{30E81926-E3F6-2744-889E-FF6FAA3BD91D}"/>
                </a:ext>
              </a:extLst>
            </p:cNvPr>
            <p:cNvGraphicFramePr/>
            <p:nvPr>
              <p:extLst>
                <p:ext uri="{D42A27DB-BD31-4B8C-83A1-F6EECF244321}">
                  <p14:modId xmlns:p14="http://schemas.microsoft.com/office/powerpoint/2010/main" val="3696130826"/>
                </p:ext>
              </p:extLst>
            </p:nvPr>
          </p:nvGraphicFramePr>
          <p:xfrm>
            <a:off x="1023640" y="2812391"/>
            <a:ext cx="10446870" cy="3169798"/>
          </p:xfrm>
          <a:graphic>
            <a:graphicData uri="http://schemas.openxmlformats.org/drawingml/2006/table">
              <a:tbl>
                <a:tblPr>
                  <a:noFill/>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045696">
                    <a:extLst>
                      <a:ext uri="{9D8B030D-6E8A-4147-A177-3AD203B41FA5}">
                        <a16:colId xmlns:a16="http://schemas.microsoft.com/office/drawing/2014/main" val="20002"/>
                      </a:ext>
                    </a:extLst>
                  </a:gridCol>
                  <a:gridCol w="2182368">
                    <a:extLst>
                      <a:ext uri="{9D8B030D-6E8A-4147-A177-3AD203B41FA5}">
                        <a16:colId xmlns:a16="http://schemas.microsoft.com/office/drawing/2014/main" val="20003"/>
                      </a:ext>
                    </a:extLst>
                  </a:gridCol>
                  <a:gridCol w="2048256">
                    <a:extLst>
                      <a:ext uri="{9D8B030D-6E8A-4147-A177-3AD203B41FA5}">
                        <a16:colId xmlns:a16="http://schemas.microsoft.com/office/drawing/2014/main" val="20004"/>
                      </a:ext>
                    </a:extLst>
                  </a:gridCol>
                </a:tblGrid>
                <a:tr h="1904873">
                  <a:tc>
                    <a:txBody>
                      <a:bodyPr/>
                      <a:lstStyle/>
                      <a:p>
                        <a:pPr marL="0" marR="0" lvl="0" indent="0" algn="ctr" rtl="0">
                          <a:lnSpc>
                            <a:spcPct val="100000"/>
                          </a:lnSpc>
                          <a:spcBef>
                            <a:spcPts val="0"/>
                          </a:spcBef>
                          <a:spcAft>
                            <a:spcPts val="0"/>
                          </a:spcAft>
                          <a:buClr>
                            <a:srgbClr val="000000"/>
                          </a:buClr>
                          <a:buSzPts val="1300"/>
                          <a:buFont typeface="Arial"/>
                          <a:buNone/>
                        </a:pPr>
                        <a:endParaRPr dirty="0"/>
                      </a:p>
                    </a:txBody>
                    <a:tcPr marL="91450" marR="91450" marT="38100" marB="38100">
                      <a:lnL w="9525" cap="flat" cmpd="sng">
                        <a:solidFill>
                          <a:srgbClr val="000000">
                            <a:alpha val="0"/>
                          </a:srgbClr>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endParaRPr sz="1400" u="none" strike="noStrike" cap="none" dirty="0"/>
                      </a:p>
                    </a:txBody>
                    <a:tcPr marL="91450" marR="91450" marT="38100" marB="38100">
                      <a:lnL w="57150" cap="flat" cmpd="sng" algn="ctr">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822425444"/>
                    </a:ext>
                  </a:extLst>
                </a:tr>
                <a:tr h="1264925">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National and subnational plans are established to implement ring guidelines for priority end- user populations.</a:t>
                        </a:r>
                        <a:endParaRPr dirty="0"/>
                      </a:p>
                    </a:txBody>
                    <a:tcPr marL="91450" marR="91450" marT="38100" marB="38100">
                      <a:lnL w="9525" cap="flat" cmpd="sng">
                        <a:solidFill>
                          <a:srgbClr val="000000">
                            <a:alpha val="0"/>
                          </a:srgbClr>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The ring is available and distributed in sufficient quantity to meet projected demand via priority delivery channels.</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dirty="0">
                            <a:solidFill>
                              <a:srgbClr val="353535"/>
                            </a:solidFill>
                            <a:latin typeface="Calibri"/>
                            <a:ea typeface="Calibri"/>
                            <a:cs typeface="Calibri"/>
                            <a:sym typeface="Calibri"/>
                          </a:rPr>
                          <a:t>The ring is delivered by trained health care workers in priority delivery channels to effectively reach end- users.</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End users know about and understand the ring and are able to seek, initiate, and effectively use it.</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dirty="0">
                            <a:solidFill>
                              <a:srgbClr val="353535"/>
                            </a:solidFill>
                            <a:latin typeface="Calibri"/>
                            <a:ea typeface="Calibri"/>
                            <a:cs typeface="Calibri"/>
                            <a:sym typeface="Calibri"/>
                          </a:rPr>
                          <a:t>The ring is effectively integrated into national, subnational, facility, community, and program- level monitoring systems.</a:t>
                        </a:r>
                        <a:endParaRPr sz="1400" u="none" strike="noStrike" cap="none" dirty="0"/>
                      </a:p>
                    </a:txBody>
                    <a:tcPr marL="91450" marR="91450" marT="38100" marB="38100">
                      <a:lnL w="57150" cap="flat" cmpd="sng">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grpSp>
          <p:nvGrpSpPr>
            <p:cNvPr id="13" name="Group 12">
              <a:extLst>
                <a:ext uri="{FF2B5EF4-FFF2-40B4-BE49-F238E27FC236}">
                  <a16:creationId xmlns:a16="http://schemas.microsoft.com/office/drawing/2014/main" id="{360C7AB8-5AC7-BE45-9AF4-9BD254265002}"/>
                </a:ext>
              </a:extLst>
            </p:cNvPr>
            <p:cNvGrpSpPr/>
            <p:nvPr/>
          </p:nvGrpSpPr>
          <p:grpSpPr>
            <a:xfrm>
              <a:off x="1074429" y="2926269"/>
              <a:ext cx="1820570" cy="1558765"/>
              <a:chOff x="1074429" y="2926269"/>
              <a:chExt cx="1820570" cy="1558765"/>
            </a:xfrm>
          </p:grpSpPr>
          <p:sp>
            <p:nvSpPr>
              <p:cNvPr id="34" name="Google Shape;339;p30">
                <a:extLst>
                  <a:ext uri="{FF2B5EF4-FFF2-40B4-BE49-F238E27FC236}">
                    <a16:creationId xmlns:a16="http://schemas.microsoft.com/office/drawing/2014/main" id="{61B8DB9E-9EB9-AB4A-9661-B9813AD6D9E7}"/>
                  </a:ext>
                </a:extLst>
              </p:cNvPr>
              <p:cNvSpPr/>
              <p:nvPr/>
            </p:nvSpPr>
            <p:spPr>
              <a:xfrm>
                <a:off x="1074429"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PLANNING &amp; </a:t>
                </a:r>
                <a:endParaRPr sz="1400"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BUDGETING</a:t>
                </a:r>
                <a:endParaRPr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140D5BE5-B96A-CC42-AD00-4AD29C4311DB}"/>
                  </a:ext>
                </a:extLst>
              </p:cNvPr>
              <p:cNvGrpSpPr/>
              <p:nvPr/>
            </p:nvGrpSpPr>
            <p:grpSpPr>
              <a:xfrm>
                <a:off x="1481983" y="2926269"/>
                <a:ext cx="1005462" cy="1005462"/>
                <a:chOff x="1167153" y="3069525"/>
                <a:chExt cx="1005462" cy="1005462"/>
              </a:xfrm>
            </p:grpSpPr>
            <p:sp>
              <p:nvSpPr>
                <p:cNvPr id="36" name="Oval 35">
                  <a:extLst>
                    <a:ext uri="{FF2B5EF4-FFF2-40B4-BE49-F238E27FC236}">
                      <a16:creationId xmlns:a16="http://schemas.microsoft.com/office/drawing/2014/main" id="{66C8885E-88EB-504F-9A5A-2701657AC9F2}"/>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7" name="Graphic 36">
                  <a:extLst>
                    <a:ext uri="{FF2B5EF4-FFF2-40B4-BE49-F238E27FC236}">
                      <a16:creationId xmlns:a16="http://schemas.microsoft.com/office/drawing/2014/main" id="{C38775FB-548A-EF45-975F-9E3A61AE2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5486" y="3254787"/>
                  <a:ext cx="592418" cy="592418"/>
                </a:xfrm>
                <a:prstGeom prst="rect">
                  <a:avLst/>
                </a:prstGeom>
              </p:spPr>
            </p:pic>
          </p:grpSp>
        </p:grpSp>
        <p:grpSp>
          <p:nvGrpSpPr>
            <p:cNvPr id="14" name="Group 13">
              <a:extLst>
                <a:ext uri="{FF2B5EF4-FFF2-40B4-BE49-F238E27FC236}">
                  <a16:creationId xmlns:a16="http://schemas.microsoft.com/office/drawing/2014/main" id="{88440B5F-BC0A-4F4B-97C9-8C538D6FB276}"/>
                </a:ext>
              </a:extLst>
            </p:cNvPr>
            <p:cNvGrpSpPr/>
            <p:nvPr/>
          </p:nvGrpSpPr>
          <p:grpSpPr>
            <a:xfrm>
              <a:off x="3176410" y="2926269"/>
              <a:ext cx="1820570" cy="1558765"/>
              <a:chOff x="3176410" y="2926269"/>
              <a:chExt cx="1820570" cy="1558765"/>
            </a:xfrm>
          </p:grpSpPr>
          <p:sp>
            <p:nvSpPr>
              <p:cNvPr id="30" name="Google Shape;340;p30">
                <a:extLst>
                  <a:ext uri="{FF2B5EF4-FFF2-40B4-BE49-F238E27FC236}">
                    <a16:creationId xmlns:a16="http://schemas.microsoft.com/office/drawing/2014/main" id="{1D73DD1E-986C-2C40-BF8A-A9027C073DEE}"/>
                  </a:ext>
                </a:extLst>
              </p:cNvPr>
              <p:cNvSpPr/>
              <p:nvPr/>
            </p:nvSpPr>
            <p:spPr>
              <a:xfrm>
                <a:off x="31764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SUPPLY CHAIN MANAGEMENT</a:t>
                </a:r>
                <a:endParaRPr dirty="0">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3E4E6AA8-9E40-DB46-91D5-B4FEA855CE20}"/>
                  </a:ext>
                </a:extLst>
              </p:cNvPr>
              <p:cNvGrpSpPr/>
              <p:nvPr/>
            </p:nvGrpSpPr>
            <p:grpSpPr>
              <a:xfrm>
                <a:off x="3530239" y="2926269"/>
                <a:ext cx="1005462" cy="1005462"/>
                <a:chOff x="3264177" y="3069525"/>
                <a:chExt cx="1005462" cy="1005462"/>
              </a:xfrm>
            </p:grpSpPr>
            <p:sp>
              <p:nvSpPr>
                <p:cNvPr id="32" name="Oval 31">
                  <a:extLst>
                    <a:ext uri="{FF2B5EF4-FFF2-40B4-BE49-F238E27FC236}">
                      <a16:creationId xmlns:a16="http://schemas.microsoft.com/office/drawing/2014/main" id="{33672C2D-AA48-DF48-B02E-B8564875B746}"/>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3" name="Graphic 32">
                  <a:extLst>
                    <a:ext uri="{FF2B5EF4-FFF2-40B4-BE49-F238E27FC236}">
                      <a16:creationId xmlns:a16="http://schemas.microsoft.com/office/drawing/2014/main" id="{82B5F389-AA27-F042-B50B-485F9B4486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1773" y="3199921"/>
                  <a:ext cx="717721" cy="717721"/>
                </a:xfrm>
                <a:prstGeom prst="rect">
                  <a:avLst/>
                </a:prstGeom>
              </p:spPr>
            </p:pic>
          </p:grpSp>
        </p:grpSp>
        <p:grpSp>
          <p:nvGrpSpPr>
            <p:cNvPr id="15" name="Group 14">
              <a:extLst>
                <a:ext uri="{FF2B5EF4-FFF2-40B4-BE49-F238E27FC236}">
                  <a16:creationId xmlns:a16="http://schemas.microsoft.com/office/drawing/2014/main" id="{0B0211C9-0884-4445-82CE-EB1573286E3C}"/>
                </a:ext>
              </a:extLst>
            </p:cNvPr>
            <p:cNvGrpSpPr/>
            <p:nvPr/>
          </p:nvGrpSpPr>
          <p:grpSpPr>
            <a:xfrm>
              <a:off x="5303240" y="2926269"/>
              <a:ext cx="1820570" cy="1558765"/>
              <a:chOff x="5303240" y="2926269"/>
              <a:chExt cx="1820570" cy="1558765"/>
            </a:xfrm>
          </p:grpSpPr>
          <p:sp>
            <p:nvSpPr>
              <p:cNvPr id="26" name="Google Shape;341;p30">
                <a:extLst>
                  <a:ext uri="{FF2B5EF4-FFF2-40B4-BE49-F238E27FC236}">
                    <a16:creationId xmlns:a16="http://schemas.microsoft.com/office/drawing/2014/main" id="{983FFD42-CBE2-F648-8CFC-764EFD2C30A0}"/>
                  </a:ext>
                </a:extLst>
              </p:cNvPr>
              <p:cNvSpPr/>
              <p:nvPr/>
            </p:nvSpPr>
            <p:spPr>
              <a:xfrm>
                <a:off x="530324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algn="ctr"/>
                <a:r>
                  <a:rPr lang="en-US" sz="1200" b="1" dirty="0">
                    <a:solidFill>
                      <a:srgbClr val="FFFFFF"/>
                    </a:solidFill>
                    <a:latin typeface="Arial" panose="020B0604020202020204" pitchFamily="34" charset="0"/>
                    <a:ea typeface="Calibri"/>
                    <a:cs typeface="Arial" panose="020B0604020202020204" pitchFamily="34" charset="0"/>
                    <a:sym typeface="Calibri"/>
                  </a:rPr>
                  <a:t>PrEP RING DELIVERY PLATFORMS </a:t>
                </a:r>
                <a:endParaRPr lang="en-US"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38E478C4-BA37-7243-B8B7-31413FC324DC}"/>
                  </a:ext>
                </a:extLst>
              </p:cNvPr>
              <p:cNvGrpSpPr/>
              <p:nvPr/>
            </p:nvGrpSpPr>
            <p:grpSpPr>
              <a:xfrm>
                <a:off x="5700415" y="2926269"/>
                <a:ext cx="1005462" cy="1005462"/>
                <a:chOff x="5373393" y="3069525"/>
                <a:chExt cx="1005462" cy="1005462"/>
              </a:xfrm>
            </p:grpSpPr>
            <p:sp>
              <p:nvSpPr>
                <p:cNvPr id="28" name="Oval 27">
                  <a:extLst>
                    <a:ext uri="{FF2B5EF4-FFF2-40B4-BE49-F238E27FC236}">
                      <a16:creationId xmlns:a16="http://schemas.microsoft.com/office/drawing/2014/main" id="{FF2C45CA-1D66-5C4E-B838-F5E294DC5843}"/>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9" name="Graphic 28">
                  <a:extLst>
                    <a:ext uri="{FF2B5EF4-FFF2-40B4-BE49-F238E27FC236}">
                      <a16:creationId xmlns:a16="http://schemas.microsoft.com/office/drawing/2014/main" id="{2967C34D-57B5-0E4D-B6DF-65123E3732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7643" y="3199920"/>
                  <a:ext cx="717721" cy="717721"/>
                </a:xfrm>
                <a:prstGeom prst="rect">
                  <a:avLst/>
                </a:prstGeom>
              </p:spPr>
            </p:pic>
          </p:grpSp>
        </p:grpSp>
        <p:grpSp>
          <p:nvGrpSpPr>
            <p:cNvPr id="16" name="Group 15">
              <a:extLst>
                <a:ext uri="{FF2B5EF4-FFF2-40B4-BE49-F238E27FC236}">
                  <a16:creationId xmlns:a16="http://schemas.microsoft.com/office/drawing/2014/main" id="{D5C510B6-CE6C-E441-BFD5-14FCEFEF5727}"/>
                </a:ext>
              </a:extLst>
            </p:cNvPr>
            <p:cNvGrpSpPr/>
            <p:nvPr/>
          </p:nvGrpSpPr>
          <p:grpSpPr>
            <a:xfrm>
              <a:off x="9548335" y="2926269"/>
              <a:ext cx="1820570" cy="1558765"/>
              <a:chOff x="9548335" y="2926269"/>
              <a:chExt cx="1820570" cy="1558765"/>
            </a:xfrm>
          </p:grpSpPr>
          <p:sp>
            <p:nvSpPr>
              <p:cNvPr id="22" name="Google Shape;343;p30">
                <a:extLst>
                  <a:ext uri="{FF2B5EF4-FFF2-40B4-BE49-F238E27FC236}">
                    <a16:creationId xmlns:a16="http://schemas.microsoft.com/office/drawing/2014/main" id="{E2D8F6CD-9639-4D4F-BDFF-D1F85869ADC1}"/>
                  </a:ext>
                </a:extLst>
              </p:cNvPr>
              <p:cNvSpPr/>
              <p:nvPr/>
            </p:nvSpPr>
            <p:spPr>
              <a:xfrm>
                <a:off x="9548335"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MONITORING</a:t>
                </a:r>
                <a:endParaRPr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E961A079-7CE6-B44B-9A3C-1E885A15E9E5}"/>
                  </a:ext>
                </a:extLst>
              </p:cNvPr>
              <p:cNvGrpSpPr/>
              <p:nvPr/>
            </p:nvGrpSpPr>
            <p:grpSpPr>
              <a:xfrm>
                <a:off x="9978388" y="2926269"/>
                <a:ext cx="1005462" cy="1005462"/>
                <a:chOff x="9884433" y="3069525"/>
                <a:chExt cx="1005462" cy="1005462"/>
              </a:xfrm>
            </p:grpSpPr>
            <p:sp>
              <p:nvSpPr>
                <p:cNvPr id="24" name="Oval 23">
                  <a:extLst>
                    <a:ext uri="{FF2B5EF4-FFF2-40B4-BE49-F238E27FC236}">
                      <a16:creationId xmlns:a16="http://schemas.microsoft.com/office/drawing/2014/main" id="{6DB485D0-0ECC-9049-B8CF-822FA76C5AB1}"/>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5" name="Graphic 24">
                  <a:extLst>
                    <a:ext uri="{FF2B5EF4-FFF2-40B4-BE49-F238E27FC236}">
                      <a16:creationId xmlns:a16="http://schemas.microsoft.com/office/drawing/2014/main" id="{9D26CEC5-ED0A-FA4E-A3A1-A31C2F3677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8760" y="3199920"/>
                  <a:ext cx="717721" cy="717721"/>
                </a:xfrm>
                <a:prstGeom prst="rect">
                  <a:avLst/>
                </a:prstGeom>
              </p:spPr>
            </p:pic>
          </p:grpSp>
        </p:grpSp>
        <p:grpSp>
          <p:nvGrpSpPr>
            <p:cNvPr id="17" name="Group 16">
              <a:extLst>
                <a:ext uri="{FF2B5EF4-FFF2-40B4-BE49-F238E27FC236}">
                  <a16:creationId xmlns:a16="http://schemas.microsoft.com/office/drawing/2014/main" id="{322F3C24-565D-FC47-A94E-4EBF8ECAC939}"/>
                </a:ext>
              </a:extLst>
            </p:cNvPr>
            <p:cNvGrpSpPr/>
            <p:nvPr/>
          </p:nvGrpSpPr>
          <p:grpSpPr>
            <a:xfrm>
              <a:off x="7431610" y="2926269"/>
              <a:ext cx="1820570" cy="1558765"/>
              <a:chOff x="7431610" y="2926269"/>
              <a:chExt cx="1820570" cy="1558765"/>
            </a:xfrm>
          </p:grpSpPr>
          <p:sp>
            <p:nvSpPr>
              <p:cNvPr id="18" name="Google Shape;342;p30">
                <a:extLst>
                  <a:ext uri="{FF2B5EF4-FFF2-40B4-BE49-F238E27FC236}">
                    <a16:creationId xmlns:a16="http://schemas.microsoft.com/office/drawing/2014/main" id="{7385840F-EC02-C745-B642-FCEE30A780ED}"/>
                  </a:ext>
                </a:extLst>
              </p:cNvPr>
              <p:cNvSpPr/>
              <p:nvPr/>
            </p:nvSpPr>
            <p:spPr>
              <a:xfrm>
                <a:off x="74316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UPTAKE &amp; </a:t>
                </a:r>
                <a:endParaRPr sz="1400"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EFFECTIVE USE</a:t>
                </a:r>
                <a:endParaRPr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D7A021F6-B68B-4A44-9F69-0029D789D579}"/>
                  </a:ext>
                </a:extLst>
              </p:cNvPr>
              <p:cNvGrpSpPr/>
              <p:nvPr/>
            </p:nvGrpSpPr>
            <p:grpSpPr>
              <a:xfrm>
                <a:off x="7839165" y="2926269"/>
                <a:ext cx="1005462" cy="1005462"/>
                <a:chOff x="8181589" y="3069525"/>
                <a:chExt cx="1005462" cy="1005462"/>
              </a:xfrm>
            </p:grpSpPr>
            <p:sp>
              <p:nvSpPr>
                <p:cNvPr id="20" name="Oval 19">
                  <a:extLst>
                    <a:ext uri="{FF2B5EF4-FFF2-40B4-BE49-F238E27FC236}">
                      <a16:creationId xmlns:a16="http://schemas.microsoft.com/office/drawing/2014/main" id="{29AED36F-AAD1-D14C-9B5F-EE22796B1BE2}"/>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1" name="Graphic 20">
                  <a:extLst>
                    <a:ext uri="{FF2B5EF4-FFF2-40B4-BE49-F238E27FC236}">
                      <a16:creationId xmlns:a16="http://schemas.microsoft.com/office/drawing/2014/main" id="{C4DC8699-7376-3944-A672-907AFC36FD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25459" y="3224171"/>
                  <a:ext cx="717721" cy="717721"/>
                </a:xfrm>
                <a:prstGeom prst="rect">
                  <a:avLst/>
                </a:prstGeom>
              </p:spPr>
            </p:pic>
          </p:grpSp>
        </p:grpSp>
      </p:grpSp>
    </p:spTree>
    <p:extLst>
      <p:ext uri="{BB962C8B-B14F-4D97-AF65-F5344CB8AC3E}">
        <p14:creationId xmlns:p14="http://schemas.microsoft.com/office/powerpoint/2010/main" val="305850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35D6-ED83-514C-AB1B-2319EE957044}"/>
              </a:ext>
            </a:extLst>
          </p:cNvPr>
          <p:cNvSpPr>
            <a:spLocks noGrp="1"/>
          </p:cNvSpPr>
          <p:nvPr>
            <p:ph type="title"/>
          </p:nvPr>
        </p:nvSpPr>
        <p:spPr/>
        <p:txBody>
          <a:bodyPr/>
          <a:lstStyle/>
          <a:p>
            <a:r>
              <a:rPr lang="en-GB" dirty="0"/>
              <a:t>Emerging Themes</a:t>
            </a:r>
            <a:endParaRPr lang="en-CH" dirty="0"/>
          </a:p>
        </p:txBody>
      </p:sp>
      <p:sp>
        <p:nvSpPr>
          <p:cNvPr id="10" name="Text Placeholder 9">
            <a:extLst>
              <a:ext uri="{FF2B5EF4-FFF2-40B4-BE49-F238E27FC236}">
                <a16:creationId xmlns:a16="http://schemas.microsoft.com/office/drawing/2014/main" id="{6ADA196A-F9D9-5E45-91FC-86857B11AB05}"/>
              </a:ext>
            </a:extLst>
          </p:cNvPr>
          <p:cNvSpPr>
            <a:spLocks noGrp="1"/>
          </p:cNvSpPr>
          <p:nvPr>
            <p:ph type="body" sz="quarter" idx="12"/>
          </p:nvPr>
        </p:nvSpPr>
        <p:spPr/>
        <p:txBody>
          <a:bodyPr/>
          <a:lstStyle/>
          <a:p>
            <a:r>
              <a:rPr lang="en-US" sz="2400" dirty="0"/>
              <a:t>Key stakeholders across countries highlighted consistent themes relevant to introduction of the ring. </a:t>
            </a:r>
          </a:p>
        </p:txBody>
      </p:sp>
      <p:sp>
        <p:nvSpPr>
          <p:cNvPr id="36" name="Text Placeholder 35">
            <a:extLst>
              <a:ext uri="{FF2B5EF4-FFF2-40B4-BE49-F238E27FC236}">
                <a16:creationId xmlns:a16="http://schemas.microsoft.com/office/drawing/2014/main" id="{91C59A74-4145-5248-8FF2-E83CEE5879E3}"/>
              </a:ext>
            </a:extLst>
          </p:cNvPr>
          <p:cNvSpPr>
            <a:spLocks noGrp="1"/>
          </p:cNvSpPr>
          <p:nvPr>
            <p:ph type="body" sz="quarter" idx="13"/>
          </p:nvPr>
        </p:nvSpPr>
        <p:spPr>
          <a:xfrm>
            <a:off x="1228725" y="2446731"/>
            <a:ext cx="5619944" cy="4076700"/>
          </a:xfrm>
        </p:spPr>
        <p:txBody>
          <a:bodyPr/>
          <a:lstStyle/>
          <a:p>
            <a:pPr marL="285750" indent="-285750">
              <a:spcBef>
                <a:spcPts val="1800"/>
              </a:spcBef>
              <a:buSzPts val="1600"/>
              <a:buFont typeface="Arial" panose="020B0604020202020204" pitchFamily="34" charset="0"/>
              <a:buChar char="•"/>
            </a:pPr>
            <a:r>
              <a:rPr lang="en-US" dirty="0">
                <a:solidFill>
                  <a:srgbClr val="353535"/>
                </a:solidFill>
                <a:ea typeface="Calibri"/>
                <a:cs typeface="Calibri"/>
                <a:sym typeface="Calibri"/>
              </a:rPr>
              <a:t>Across countries, stakeholders see value in introducing the ring as a new HIV prevention method and to </a:t>
            </a:r>
            <a:r>
              <a:rPr lang="en-US" b="1" dirty="0">
                <a:solidFill>
                  <a:srgbClr val="353535"/>
                </a:solidFill>
                <a:ea typeface="Calibri"/>
                <a:cs typeface="Calibri"/>
                <a:sym typeface="Calibri"/>
              </a:rPr>
              <a:t>expand choice</a:t>
            </a:r>
            <a:r>
              <a:rPr lang="en-US" dirty="0">
                <a:solidFill>
                  <a:srgbClr val="353535"/>
                </a:solidFill>
                <a:ea typeface="Calibri"/>
                <a:cs typeface="Calibri"/>
                <a:sym typeface="Calibri"/>
              </a:rPr>
              <a:t>, especially for women and adolescent girls and young women (AGYW) who have had challenges consistently using oral </a:t>
            </a:r>
            <a:r>
              <a:rPr lang="en-US" dirty="0" err="1">
                <a:solidFill>
                  <a:srgbClr val="353535"/>
                </a:solidFill>
                <a:ea typeface="Calibri"/>
                <a:cs typeface="Calibri"/>
                <a:sym typeface="Calibri"/>
              </a:rPr>
              <a:t>PrEP.</a:t>
            </a:r>
            <a:r>
              <a:rPr lang="en-US" dirty="0">
                <a:solidFill>
                  <a:srgbClr val="353535"/>
                </a:solidFill>
                <a:ea typeface="Calibri"/>
                <a:cs typeface="Calibri"/>
                <a:sym typeface="Calibri"/>
              </a:rPr>
              <a:t>  </a:t>
            </a:r>
          </a:p>
          <a:p>
            <a:pPr marL="285750" indent="-285750">
              <a:buSzPts val="1600"/>
              <a:buFont typeface="Arial" panose="020B0604020202020204" pitchFamily="34" charset="0"/>
              <a:buChar char="•"/>
            </a:pPr>
            <a:r>
              <a:rPr lang="en-US" dirty="0">
                <a:solidFill>
                  <a:srgbClr val="353535"/>
                </a:solidFill>
                <a:ea typeface="Calibri"/>
                <a:cs typeface="Calibri"/>
                <a:sym typeface="Calibri"/>
              </a:rPr>
              <a:t>Stakeholders expect the ring will be easy to introduce, building on </a:t>
            </a:r>
            <a:r>
              <a:rPr lang="en-US" b="1" dirty="0">
                <a:solidFill>
                  <a:srgbClr val="353535"/>
                </a:solidFill>
                <a:ea typeface="Calibri"/>
                <a:cs typeface="Calibri"/>
                <a:sym typeface="Calibri"/>
              </a:rPr>
              <a:t>experiences and lessons learned from oral </a:t>
            </a:r>
            <a:r>
              <a:rPr lang="en-US" b="1" dirty="0" err="1">
                <a:solidFill>
                  <a:srgbClr val="353535"/>
                </a:solidFill>
                <a:ea typeface="Calibri"/>
                <a:cs typeface="Calibri"/>
                <a:sym typeface="Calibri"/>
              </a:rPr>
              <a:t>PrEP.</a:t>
            </a:r>
            <a:endParaRPr lang="en-US" b="1" dirty="0">
              <a:solidFill>
                <a:srgbClr val="353535"/>
              </a:solidFill>
              <a:ea typeface="Calibri"/>
              <a:cs typeface="Calibri"/>
              <a:sym typeface="Calibri"/>
            </a:endParaRPr>
          </a:p>
          <a:p>
            <a:pPr marL="574675" indent="-228600">
              <a:buSzPts val="1600"/>
              <a:buFontTx/>
              <a:buChar char="-"/>
            </a:pPr>
            <a:r>
              <a:rPr lang="en-US" dirty="0">
                <a:solidFill>
                  <a:srgbClr val="353535"/>
                </a:solidFill>
                <a:ea typeface="Calibri"/>
                <a:cs typeface="Calibri"/>
                <a:sym typeface="Calibri"/>
              </a:rPr>
              <a:t>Existing oral PrEP plans, policies, and monitoring frameworks can integrate the ring.</a:t>
            </a:r>
          </a:p>
          <a:p>
            <a:pPr marL="574675" indent="-228600">
              <a:spcBef>
                <a:spcPts val="1800"/>
              </a:spcBef>
              <a:buSzPts val="1600"/>
              <a:buFontTx/>
              <a:buChar char="-"/>
            </a:pPr>
            <a:r>
              <a:rPr lang="en-US" dirty="0">
                <a:solidFill>
                  <a:srgbClr val="353535"/>
                </a:solidFill>
                <a:ea typeface="Calibri"/>
                <a:cs typeface="Calibri"/>
                <a:sym typeface="Calibri"/>
              </a:rPr>
              <a:t>Processes designed for stakeholder and community engagement, policy development and provider training can be leveraged for the ring. </a:t>
            </a:r>
          </a:p>
        </p:txBody>
      </p:sp>
      <p:sp>
        <p:nvSpPr>
          <p:cNvPr id="37" name="Text Placeholder 35">
            <a:extLst>
              <a:ext uri="{FF2B5EF4-FFF2-40B4-BE49-F238E27FC236}">
                <a16:creationId xmlns:a16="http://schemas.microsoft.com/office/drawing/2014/main" id="{0BE966FE-D91B-EC4C-AE83-F82CDB1D0B1E}"/>
              </a:ext>
            </a:extLst>
          </p:cNvPr>
          <p:cNvSpPr txBox="1">
            <a:spLocks/>
          </p:cNvSpPr>
          <p:nvPr/>
        </p:nvSpPr>
        <p:spPr>
          <a:xfrm>
            <a:off x="7123113" y="2389415"/>
            <a:ext cx="4724206" cy="407670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buSzPts val="1600"/>
              <a:buFont typeface="Arial" panose="020B0604020202020204" pitchFamily="34" charset="0"/>
              <a:buChar char="•"/>
            </a:pPr>
            <a:r>
              <a:rPr lang="en-US" dirty="0">
                <a:solidFill>
                  <a:srgbClr val="353535"/>
                </a:solidFill>
                <a:ea typeface="Calibri"/>
                <a:cs typeface="Calibri"/>
                <a:sym typeface="Calibri"/>
              </a:rPr>
              <a:t>In some countries, </a:t>
            </a:r>
            <a:r>
              <a:rPr lang="en-US" b="1" dirty="0">
                <a:solidFill>
                  <a:srgbClr val="353535"/>
                </a:solidFill>
                <a:ea typeface="Calibri"/>
                <a:cs typeface="Calibri"/>
                <a:sym typeface="Calibri"/>
              </a:rPr>
              <a:t>oral PrEP scale-up </a:t>
            </a:r>
            <a:r>
              <a:rPr lang="en-US" dirty="0">
                <a:solidFill>
                  <a:srgbClr val="353535"/>
                </a:solidFill>
                <a:ea typeface="Calibri"/>
                <a:cs typeface="Calibri"/>
                <a:sym typeface="Calibri"/>
              </a:rPr>
              <a:t>is ongoing and there is an opportunity to introduce the ring alongside oral PrEP from the outset in regions where PrEP is currently being introduced. </a:t>
            </a:r>
          </a:p>
          <a:p>
            <a:pPr marL="285750" indent="-285750">
              <a:spcBef>
                <a:spcPts val="1800"/>
              </a:spcBef>
              <a:buSzPts val="1600"/>
              <a:buFont typeface="Arial" panose="020B0604020202020204" pitchFamily="34" charset="0"/>
              <a:buChar char="•"/>
            </a:pPr>
            <a:r>
              <a:rPr lang="en-US" dirty="0">
                <a:solidFill>
                  <a:srgbClr val="353535"/>
                </a:solidFill>
                <a:ea typeface="Calibri"/>
                <a:cs typeface="Calibri"/>
                <a:sym typeface="Calibri"/>
              </a:rPr>
              <a:t>The biggest difference for the ring from the experience with oral PrEP is the recognition that </a:t>
            </a:r>
            <a:r>
              <a:rPr lang="en-US" b="1" dirty="0">
                <a:solidFill>
                  <a:srgbClr val="353535"/>
                </a:solidFill>
                <a:ea typeface="Calibri"/>
                <a:cs typeface="Calibri"/>
                <a:sym typeface="Calibri"/>
              </a:rPr>
              <a:t>differentiated service delivery channels</a:t>
            </a:r>
            <a:r>
              <a:rPr lang="en-US" dirty="0">
                <a:solidFill>
                  <a:srgbClr val="353535"/>
                </a:solidFill>
                <a:ea typeface="Calibri"/>
                <a:cs typeface="Calibri"/>
                <a:sym typeface="Calibri"/>
              </a:rPr>
              <a:t> should be planned for from the outset, with a particular focus on sexual and reproductive health (SRH) and family planning (FP) services – this decision has implications across the value chain (e.g., for which stakeholders to engage in policy development, which policies and plans need to include the ring). </a:t>
            </a:r>
          </a:p>
        </p:txBody>
      </p:sp>
    </p:spTree>
    <p:extLst>
      <p:ext uri="{BB962C8B-B14F-4D97-AF65-F5344CB8AC3E}">
        <p14:creationId xmlns:p14="http://schemas.microsoft.com/office/powerpoint/2010/main" val="264405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35D6-ED83-514C-AB1B-2319EE957044}"/>
              </a:ext>
            </a:extLst>
          </p:cNvPr>
          <p:cNvSpPr>
            <a:spLocks noGrp="1"/>
          </p:cNvSpPr>
          <p:nvPr>
            <p:ph type="title"/>
          </p:nvPr>
        </p:nvSpPr>
        <p:spPr/>
        <p:txBody>
          <a:bodyPr/>
          <a:lstStyle/>
          <a:p>
            <a:r>
              <a:rPr lang="en-GB" dirty="0"/>
              <a:t>Emerging Themes</a:t>
            </a:r>
            <a:endParaRPr lang="en-CH" dirty="0"/>
          </a:p>
        </p:txBody>
      </p:sp>
      <p:sp>
        <p:nvSpPr>
          <p:cNvPr id="10" name="Text Placeholder 9">
            <a:extLst>
              <a:ext uri="{FF2B5EF4-FFF2-40B4-BE49-F238E27FC236}">
                <a16:creationId xmlns:a16="http://schemas.microsoft.com/office/drawing/2014/main" id="{6ADA196A-F9D9-5E45-91FC-86857B11AB05}"/>
              </a:ext>
            </a:extLst>
          </p:cNvPr>
          <p:cNvSpPr>
            <a:spLocks noGrp="1"/>
          </p:cNvSpPr>
          <p:nvPr>
            <p:ph type="body" sz="quarter" idx="12"/>
          </p:nvPr>
        </p:nvSpPr>
        <p:spPr/>
        <p:txBody>
          <a:bodyPr/>
          <a:lstStyle/>
          <a:p>
            <a:r>
              <a:rPr lang="en-US" sz="2400" dirty="0"/>
              <a:t>Key stakeholders across countries highlighted consistent themes relevant to introduction of the ring. </a:t>
            </a:r>
          </a:p>
        </p:txBody>
      </p:sp>
      <p:sp>
        <p:nvSpPr>
          <p:cNvPr id="36" name="Text Placeholder 35">
            <a:extLst>
              <a:ext uri="{FF2B5EF4-FFF2-40B4-BE49-F238E27FC236}">
                <a16:creationId xmlns:a16="http://schemas.microsoft.com/office/drawing/2014/main" id="{91C59A74-4145-5248-8FF2-E83CEE5879E3}"/>
              </a:ext>
            </a:extLst>
          </p:cNvPr>
          <p:cNvSpPr>
            <a:spLocks noGrp="1"/>
          </p:cNvSpPr>
          <p:nvPr>
            <p:ph type="body" sz="quarter" idx="13"/>
          </p:nvPr>
        </p:nvSpPr>
        <p:spPr>
          <a:xfrm>
            <a:off x="1228726" y="2453476"/>
            <a:ext cx="9856042" cy="4076700"/>
          </a:xfrm>
        </p:spPr>
        <p:txBody>
          <a:bodyPr/>
          <a:lstStyle/>
          <a:p>
            <a:pPr marL="285750" indent="-285750">
              <a:spcBef>
                <a:spcPts val="1800"/>
              </a:spcBef>
              <a:buSzPts val="1600"/>
              <a:buFont typeface="Arial" panose="020B0604020202020204" pitchFamily="34" charset="0"/>
              <a:buChar char="•"/>
            </a:pPr>
            <a:r>
              <a:rPr lang="en-US" dirty="0">
                <a:solidFill>
                  <a:srgbClr val="353535"/>
                </a:solidFill>
                <a:ea typeface="Calibri"/>
                <a:cs typeface="Calibri"/>
                <a:sym typeface="Calibri"/>
              </a:rPr>
              <a:t>Stakeholders are also eager to capitalize on the ring’s potential to be available without a prescription; however, opportunities to deliver the ring outside of clinical settings will be determined by its regulatory classification. </a:t>
            </a:r>
          </a:p>
          <a:p>
            <a:pPr marL="285750" indent="-285750">
              <a:spcBef>
                <a:spcPts val="1800"/>
              </a:spcBef>
              <a:buSzPts val="1600"/>
              <a:buFont typeface="Arial" panose="020B0604020202020204" pitchFamily="34" charset="0"/>
              <a:buChar char="•"/>
            </a:pPr>
            <a:r>
              <a:rPr lang="en-US" dirty="0">
                <a:solidFill>
                  <a:srgbClr val="353535"/>
                </a:solidFill>
                <a:ea typeface="Calibri"/>
                <a:cs typeface="Calibri"/>
                <a:sym typeface="Calibri"/>
              </a:rPr>
              <a:t>There is also a general recognition that significant </a:t>
            </a:r>
            <a:r>
              <a:rPr lang="en-US" b="1" dirty="0">
                <a:solidFill>
                  <a:srgbClr val="353535"/>
                </a:solidFill>
                <a:ea typeface="Calibri"/>
                <a:cs typeface="Calibri"/>
                <a:sym typeface="Calibri"/>
              </a:rPr>
              <a:t>demand creation and community engagement </a:t>
            </a:r>
            <a:r>
              <a:rPr lang="en-US" dirty="0">
                <a:solidFill>
                  <a:srgbClr val="353535"/>
                </a:solidFill>
                <a:ea typeface="Calibri"/>
                <a:cs typeface="Calibri"/>
                <a:sym typeface="Calibri"/>
              </a:rPr>
              <a:t>will be needed for the ring as a vaginally-inserted product and a new product form and an expectation that the ring may be a “niche” product.</a:t>
            </a:r>
          </a:p>
          <a:p>
            <a:pPr marL="285750" indent="-285750">
              <a:spcBef>
                <a:spcPts val="1800"/>
              </a:spcBef>
              <a:buSzPts val="1600"/>
              <a:buFont typeface="Arial" panose="020B0604020202020204" pitchFamily="34" charset="0"/>
              <a:buChar char="•"/>
            </a:pPr>
            <a:r>
              <a:rPr lang="en-US" dirty="0">
                <a:solidFill>
                  <a:srgbClr val="353535"/>
                </a:solidFill>
                <a:ea typeface="Calibri"/>
                <a:cs typeface="Calibri"/>
                <a:sym typeface="Calibri"/>
              </a:rPr>
              <a:t>In addition to considerations for ring introduction, stakeholders across countries are considering its sequencing and positioning within the broader </a:t>
            </a:r>
            <a:r>
              <a:rPr lang="en-US" b="1" dirty="0">
                <a:solidFill>
                  <a:srgbClr val="353535"/>
                </a:solidFill>
                <a:ea typeface="Calibri"/>
                <a:cs typeface="Calibri"/>
                <a:sym typeface="Calibri"/>
              </a:rPr>
              <a:t>portfolio of HIV prevention methods</a:t>
            </a:r>
            <a:r>
              <a:rPr lang="en-US" dirty="0">
                <a:solidFill>
                  <a:srgbClr val="353535"/>
                </a:solidFill>
                <a:ea typeface="Calibri"/>
                <a:cs typeface="Calibri"/>
                <a:sym typeface="Calibri"/>
              </a:rPr>
              <a:t>, including the future introduction of injectable long-acting cabotegravir (CAB-LA).</a:t>
            </a:r>
          </a:p>
        </p:txBody>
      </p:sp>
    </p:spTree>
    <p:extLst>
      <p:ext uri="{BB962C8B-B14F-4D97-AF65-F5344CB8AC3E}">
        <p14:creationId xmlns:p14="http://schemas.microsoft.com/office/powerpoint/2010/main" val="369024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63547-B030-6146-BD52-5A124E899804}"/>
              </a:ext>
            </a:extLst>
          </p:cNvPr>
          <p:cNvSpPr>
            <a:spLocks noGrp="1"/>
          </p:cNvSpPr>
          <p:nvPr>
            <p:ph type="title"/>
          </p:nvPr>
        </p:nvSpPr>
        <p:spPr/>
        <p:txBody>
          <a:bodyPr/>
          <a:lstStyle/>
          <a:p>
            <a:r>
              <a:rPr lang="en-US" dirty="0"/>
              <a:t>Emerging Questions</a:t>
            </a:r>
            <a:endParaRPr lang="en-CH" dirty="0"/>
          </a:p>
        </p:txBody>
      </p:sp>
      <p:sp>
        <p:nvSpPr>
          <p:cNvPr id="13" name="Text Placeholder 12">
            <a:extLst>
              <a:ext uri="{FF2B5EF4-FFF2-40B4-BE49-F238E27FC236}">
                <a16:creationId xmlns:a16="http://schemas.microsoft.com/office/drawing/2014/main" id="{1666CA5C-FF0E-6048-9DF1-8AAD7CB69E0C}"/>
              </a:ext>
            </a:extLst>
          </p:cNvPr>
          <p:cNvSpPr>
            <a:spLocks noGrp="1"/>
          </p:cNvSpPr>
          <p:nvPr>
            <p:ph type="body" sz="quarter" idx="12"/>
          </p:nvPr>
        </p:nvSpPr>
        <p:spPr/>
        <p:txBody>
          <a:bodyPr/>
          <a:lstStyle/>
          <a:p>
            <a:r>
              <a:rPr lang="en-US" sz="2400" dirty="0"/>
              <a:t>Key stakeholders interviewed for this analysis raised the following questions about the ring.</a:t>
            </a:r>
          </a:p>
        </p:txBody>
      </p:sp>
      <p:sp>
        <p:nvSpPr>
          <p:cNvPr id="14" name="Slide Number Placeholder 26">
            <a:extLst>
              <a:ext uri="{FF2B5EF4-FFF2-40B4-BE49-F238E27FC236}">
                <a16:creationId xmlns:a16="http://schemas.microsoft.com/office/drawing/2014/main" id="{C91CCE2B-169D-2F42-AB75-2BE4C4F155B1}"/>
              </a:ext>
            </a:extLst>
          </p:cNvPr>
          <p:cNvSpPr>
            <a:spLocks noGrp="1"/>
          </p:cNvSpPr>
          <p:nvPr>
            <p:ph type="sldNum" sz="quarter" idx="4"/>
          </p:nvPr>
        </p:nvSpPr>
        <p:spPr/>
        <p:txBody>
          <a:bodyPr/>
          <a:lstStyle/>
          <a:p>
            <a:fld id="{282D8E3E-8532-C943-903F-91E14D4CAD95}" type="slidenum">
              <a:rPr lang="en-US" smtClean="0"/>
              <a:pPr/>
              <a:t>7</a:t>
            </a:fld>
            <a:endParaRPr lang="en-US" dirty="0"/>
          </a:p>
        </p:txBody>
      </p:sp>
      <p:sp>
        <p:nvSpPr>
          <p:cNvPr id="37" name="Rectangle 36">
            <a:extLst>
              <a:ext uri="{FF2B5EF4-FFF2-40B4-BE49-F238E27FC236}">
                <a16:creationId xmlns:a16="http://schemas.microsoft.com/office/drawing/2014/main" id="{83EC2EDA-251F-884F-848D-E806AAFCAE14}"/>
              </a:ext>
            </a:extLst>
          </p:cNvPr>
          <p:cNvSpPr/>
          <p:nvPr/>
        </p:nvSpPr>
        <p:spPr>
          <a:xfrm>
            <a:off x="5138342" y="3001596"/>
            <a:ext cx="2191956" cy="3600986"/>
          </a:xfrm>
          <a:prstGeom prst="rect">
            <a:avLst/>
          </a:prstGeom>
        </p:spPr>
        <p:txBody>
          <a:bodyPr wrap="square">
            <a:spAutoFit/>
          </a:bodyPr>
          <a:lstStyle/>
          <a:p>
            <a:pPr>
              <a:buClr>
                <a:srgbClr val="353535"/>
              </a:buClr>
              <a:buSzPts val="1100"/>
            </a:pPr>
            <a:r>
              <a:rPr lang="en-US" sz="1200" dirty="0">
                <a:solidFill>
                  <a:srgbClr val="595959"/>
                </a:solidFill>
                <a:latin typeface="Calibri" panose="020F0502020204030204" pitchFamily="34" charset="0"/>
                <a:cs typeface="Calibri" panose="020F0502020204030204" pitchFamily="34" charset="0"/>
              </a:rPr>
              <a:t>What is the acceptability of the ring for women and their partners? How comfortable are women with using the ring? </a:t>
            </a:r>
            <a:br>
              <a:rPr lang="en-US" sz="1200" dirty="0">
                <a:solidFill>
                  <a:srgbClr val="595959"/>
                </a:solidFill>
                <a:latin typeface="Calibri" panose="020F0502020204030204" pitchFamily="34" charset="0"/>
                <a:cs typeface="Calibri" panose="020F0502020204030204" pitchFamily="34" charset="0"/>
              </a:rPr>
            </a:br>
            <a:r>
              <a:rPr lang="en-US" sz="1200" dirty="0">
                <a:solidFill>
                  <a:srgbClr val="595959"/>
                </a:solidFill>
                <a:latin typeface="Calibri" panose="020F0502020204030204" pitchFamily="34" charset="0"/>
                <a:cs typeface="Calibri" panose="020F0502020204030204" pitchFamily="34" charset="0"/>
              </a:rPr>
              <a:t>Can male partners feel the ring during sexual intercourse?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pPr>
            <a:r>
              <a:rPr lang="en-US" sz="1200" dirty="0">
                <a:solidFill>
                  <a:srgbClr val="595959"/>
                </a:solidFill>
                <a:latin typeface="Calibri" panose="020F0502020204030204" pitchFamily="34" charset="0"/>
                <a:cs typeface="Calibri" panose="020F0502020204030204" pitchFamily="34" charset="0"/>
              </a:rPr>
              <a:t>How will women be identified to participate in a demonstration study? Would women who have tried oral PrEP and found it to be challenging be an appropriate target group?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pPr>
            <a:r>
              <a:rPr lang="en-US" sz="1200" dirty="0">
                <a:solidFill>
                  <a:srgbClr val="595959"/>
                </a:solidFill>
                <a:latin typeface="Calibri" panose="020F0502020204030204" pitchFamily="34" charset="0"/>
                <a:cs typeface="Calibri" panose="020F0502020204030204" pitchFamily="34" charset="0"/>
              </a:rPr>
              <a:t>What will adherence look like for younger women who had lower adherence in clinical trials? </a:t>
            </a:r>
          </a:p>
        </p:txBody>
      </p:sp>
      <p:sp>
        <p:nvSpPr>
          <p:cNvPr id="38" name="Rectangle 37">
            <a:extLst>
              <a:ext uri="{FF2B5EF4-FFF2-40B4-BE49-F238E27FC236}">
                <a16:creationId xmlns:a16="http://schemas.microsoft.com/office/drawing/2014/main" id="{82676AFD-A97B-3D47-8AF4-152ED9B7B952}"/>
              </a:ext>
            </a:extLst>
          </p:cNvPr>
          <p:cNvSpPr/>
          <p:nvPr/>
        </p:nvSpPr>
        <p:spPr>
          <a:xfrm>
            <a:off x="2950841" y="3001596"/>
            <a:ext cx="2021474" cy="3231654"/>
          </a:xfrm>
          <a:prstGeom prst="rect">
            <a:avLst/>
          </a:prstGeom>
        </p:spPr>
        <p:txBody>
          <a:bodyPr wrap="square">
            <a:spAutoFit/>
          </a:bodyPr>
          <a:lstStyle/>
          <a:p>
            <a:pPr>
              <a:buClr>
                <a:srgbClr val="353535"/>
              </a:buClr>
              <a:buSzPts val="1100"/>
              <a:defRPr/>
            </a:pPr>
            <a:r>
              <a:rPr lang="en-US" sz="1200" dirty="0">
                <a:solidFill>
                  <a:srgbClr val="595959"/>
                </a:solidFill>
                <a:latin typeface="Calibri" panose="020F0502020204030204" pitchFamily="34" charset="0"/>
                <a:cs typeface="Calibri" panose="020F0502020204030204" pitchFamily="34" charset="0"/>
              </a:rPr>
              <a:t>Should ring clinical guidelines be the same as those for oral PrEP (e.g., risk assessment, STI/HIV testing frequency)? </a:t>
            </a:r>
          </a:p>
          <a:p>
            <a:pPr lvl="0">
              <a:buClr>
                <a:srgbClr val="353535"/>
              </a:buClr>
              <a:buSzPts val="1100"/>
              <a:defRPr/>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defRPr/>
            </a:pPr>
            <a:r>
              <a:rPr lang="en-US" sz="1200" dirty="0">
                <a:solidFill>
                  <a:srgbClr val="595959"/>
                </a:solidFill>
                <a:latin typeface="Calibri" panose="020F0502020204030204" pitchFamily="34" charset="0"/>
                <a:cs typeface="Calibri" panose="020F0502020204030204" pitchFamily="34" charset="0"/>
              </a:rPr>
              <a:t>What can be learned from the introduction of other female-controlled methods, like the female condom and the diaphragm? </a:t>
            </a:r>
          </a:p>
          <a:p>
            <a:pPr>
              <a:buClr>
                <a:srgbClr val="353535"/>
              </a:buClr>
              <a:buSzPts val="1100"/>
              <a:defRPr/>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defRPr/>
            </a:pPr>
            <a:r>
              <a:rPr lang="en-US" sz="1200" dirty="0">
                <a:solidFill>
                  <a:srgbClr val="595959"/>
                </a:solidFill>
                <a:latin typeface="Calibri" panose="020F0502020204030204" pitchFamily="34" charset="0"/>
                <a:cs typeface="Calibri" panose="020F0502020204030204" pitchFamily="34" charset="0"/>
              </a:rPr>
              <a:t>How much will the ring cost? If it will not be provided for free, what would be a sustainable price? Will the funding for the ring take away from oral PrEP?</a:t>
            </a:r>
          </a:p>
        </p:txBody>
      </p:sp>
      <p:sp>
        <p:nvSpPr>
          <p:cNvPr id="39" name="Rectangle 38">
            <a:extLst>
              <a:ext uri="{FF2B5EF4-FFF2-40B4-BE49-F238E27FC236}">
                <a16:creationId xmlns:a16="http://schemas.microsoft.com/office/drawing/2014/main" id="{8C61EE6B-3A32-AD47-87EB-2FE5CA567079}"/>
              </a:ext>
            </a:extLst>
          </p:cNvPr>
          <p:cNvSpPr/>
          <p:nvPr/>
        </p:nvSpPr>
        <p:spPr>
          <a:xfrm>
            <a:off x="9422013" y="3001596"/>
            <a:ext cx="1914449" cy="3231654"/>
          </a:xfrm>
          <a:prstGeom prst="rect">
            <a:avLst/>
          </a:prstGeom>
        </p:spPr>
        <p:txBody>
          <a:bodyPr wrap="square">
            <a:spAutoFit/>
          </a:bodyPr>
          <a:lstStyle/>
          <a:p>
            <a:pPr lvl="0">
              <a:buClr>
                <a:srgbClr val="353535"/>
              </a:buClr>
              <a:buSzPts val="1100"/>
              <a:defRPr/>
            </a:pPr>
            <a:r>
              <a:rPr lang="en-US" sz="1200" dirty="0">
                <a:solidFill>
                  <a:srgbClr val="595959"/>
                </a:solidFill>
                <a:latin typeface="Calibri" panose="020F0502020204030204" pitchFamily="34" charset="0"/>
                <a:ea typeface="Calibri"/>
                <a:cs typeface="Calibri" panose="020F0502020204030204" pitchFamily="34" charset="0"/>
                <a:sym typeface="Calibri"/>
              </a:rPr>
              <a:t>What do we expect in terms of method switching between oral PrEP and the ring over time? </a:t>
            </a:r>
          </a:p>
          <a:p>
            <a:pPr lvl="0">
              <a:buClr>
                <a:srgbClr val="353535"/>
              </a:buClr>
              <a:buSzPts val="1100"/>
              <a:defRPr/>
            </a:pPr>
            <a:endParaRPr lang="en-US" sz="1200" dirty="0">
              <a:solidFill>
                <a:srgbClr val="595959"/>
              </a:solidFill>
              <a:latin typeface="Calibri" panose="020F0502020204030204" pitchFamily="34" charset="0"/>
              <a:ea typeface="Calibri"/>
              <a:cs typeface="Calibri" panose="020F0502020204030204" pitchFamily="34" charset="0"/>
              <a:sym typeface="Calibri"/>
            </a:endParaRPr>
          </a:p>
          <a:p>
            <a:pPr lvl="0">
              <a:buClr>
                <a:srgbClr val="353535"/>
              </a:buClr>
              <a:buSzPts val="1100"/>
              <a:defRPr/>
            </a:pPr>
            <a:r>
              <a:rPr lang="en-US" sz="1200" dirty="0">
                <a:solidFill>
                  <a:srgbClr val="595959"/>
                </a:solidFill>
                <a:latin typeface="Calibri" panose="020F0502020204030204" pitchFamily="34" charset="0"/>
                <a:ea typeface="Calibri"/>
                <a:cs typeface="Calibri" panose="020F0502020204030204" pitchFamily="34" charset="0"/>
                <a:sym typeface="Calibri"/>
              </a:rPr>
              <a:t>What reasons will drive method switching? How often will people switch between methods? What is the best way to track method switching? </a:t>
            </a:r>
          </a:p>
          <a:p>
            <a:pPr lvl="0">
              <a:buClr>
                <a:srgbClr val="353535"/>
              </a:buClr>
              <a:buSzPts val="1100"/>
              <a:defRPr/>
            </a:pPr>
            <a:endParaRPr lang="en-US" sz="1200" dirty="0">
              <a:solidFill>
                <a:srgbClr val="595959"/>
              </a:solidFill>
              <a:latin typeface="Calibri" panose="020F0502020204030204" pitchFamily="34" charset="0"/>
              <a:ea typeface="Calibri"/>
              <a:cs typeface="Calibri" panose="020F0502020204030204" pitchFamily="34" charset="0"/>
              <a:sym typeface="Calibri"/>
            </a:endParaRPr>
          </a:p>
          <a:p>
            <a:pPr>
              <a:buClr>
                <a:srgbClr val="353535"/>
              </a:buClr>
              <a:buSzPts val="1100"/>
              <a:defRPr/>
            </a:pPr>
            <a:r>
              <a:rPr lang="en-US" sz="1200" dirty="0">
                <a:solidFill>
                  <a:srgbClr val="595959"/>
                </a:solidFill>
                <a:latin typeface="Calibri" panose="020F0502020204030204" pitchFamily="34" charset="0"/>
                <a:cs typeface="Calibri" panose="020F0502020204030204" pitchFamily="34" charset="0"/>
              </a:rPr>
              <a:t>How do we manage a portfolio of biomedical HIV prevention products, especially as CAB-LA becomes available? </a:t>
            </a:r>
            <a:endParaRPr lang="en-US" sz="1200" dirty="0">
              <a:solidFill>
                <a:srgbClr val="595959"/>
              </a:solidFill>
              <a:latin typeface="Calibri" panose="020F0502020204030204" pitchFamily="34" charset="0"/>
              <a:ea typeface="Calibri"/>
              <a:cs typeface="Calibri" panose="020F0502020204030204" pitchFamily="34" charset="0"/>
              <a:sym typeface="Calibri"/>
            </a:endParaRPr>
          </a:p>
        </p:txBody>
      </p:sp>
      <p:sp>
        <p:nvSpPr>
          <p:cNvPr id="40" name="Rectangle 39">
            <a:extLst>
              <a:ext uri="{FF2B5EF4-FFF2-40B4-BE49-F238E27FC236}">
                <a16:creationId xmlns:a16="http://schemas.microsoft.com/office/drawing/2014/main" id="{5B920579-7209-3348-AF4F-FE27AF7D9A67}"/>
              </a:ext>
            </a:extLst>
          </p:cNvPr>
          <p:cNvSpPr/>
          <p:nvPr/>
        </p:nvSpPr>
        <p:spPr>
          <a:xfrm>
            <a:off x="1263526" y="3001596"/>
            <a:ext cx="1663196" cy="2862322"/>
          </a:xfrm>
          <a:prstGeom prst="rect">
            <a:avLst/>
          </a:prstGeom>
        </p:spPr>
        <p:txBody>
          <a:bodyPr wrap="square">
            <a:spAutoFit/>
          </a:bodyPr>
          <a:lstStyle/>
          <a:p>
            <a:pPr lvl="0">
              <a:buClr>
                <a:srgbClr val="353535"/>
              </a:buClr>
              <a:buSzPts val="1100"/>
            </a:pPr>
            <a:r>
              <a:rPr lang="en-US" sz="1200" dirty="0">
                <a:solidFill>
                  <a:srgbClr val="595959"/>
                </a:solidFill>
                <a:latin typeface="Calibri" panose="020F0502020204030204" pitchFamily="34" charset="0"/>
                <a:cs typeface="Calibri" panose="020F0502020204030204" pitchFamily="34" charset="0"/>
              </a:rPr>
              <a:t>How effective is the ring in preventing HIV acquisition with consistent use? </a:t>
            </a:r>
          </a:p>
          <a:p>
            <a:pPr lvl="0">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lvl="0">
              <a:buClr>
                <a:srgbClr val="353535"/>
              </a:buClr>
              <a:buSzPts val="1100"/>
            </a:pPr>
            <a:r>
              <a:rPr lang="en-US" sz="1200" dirty="0">
                <a:solidFill>
                  <a:srgbClr val="595959"/>
                </a:solidFill>
                <a:latin typeface="Calibri" panose="020F0502020204030204" pitchFamily="34" charset="0"/>
                <a:cs typeface="Calibri" panose="020F0502020204030204" pitchFamily="34" charset="0"/>
              </a:rPr>
              <a:t>How safe is the ring to use for pregnant and breastfeeding women?</a:t>
            </a:r>
          </a:p>
          <a:p>
            <a:pPr lvl="0">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pPr>
            <a:r>
              <a:rPr lang="en-US" sz="1200" dirty="0">
                <a:solidFill>
                  <a:srgbClr val="595959"/>
                </a:solidFill>
                <a:latin typeface="Calibri" panose="020F0502020204030204" pitchFamily="34" charset="0"/>
                <a:cs typeface="Calibri" panose="020F0502020204030204" pitchFamily="34" charset="0"/>
              </a:rPr>
              <a:t>Is it beneficial to use both oral PrEP and the ring? What happens if someone uses both products but not consistently? </a:t>
            </a:r>
            <a:endParaRPr lang="en-US" sz="1200" dirty="0">
              <a:solidFill>
                <a:srgbClr val="595959"/>
              </a:solidFill>
              <a:latin typeface="Calibri" panose="020F0502020204030204" pitchFamily="34" charset="0"/>
              <a:ea typeface="Calibri"/>
              <a:cs typeface="Calibri" panose="020F0502020204030204" pitchFamily="34" charset="0"/>
              <a:sym typeface="Calibri"/>
            </a:endParaRPr>
          </a:p>
        </p:txBody>
      </p:sp>
      <p:graphicFrame>
        <p:nvGraphicFramePr>
          <p:cNvPr id="31" name="Table 31">
            <a:extLst>
              <a:ext uri="{FF2B5EF4-FFF2-40B4-BE49-F238E27FC236}">
                <a16:creationId xmlns:a16="http://schemas.microsoft.com/office/drawing/2014/main" id="{ECE01274-3230-E149-984E-CFEACC967340}"/>
              </a:ext>
            </a:extLst>
          </p:cNvPr>
          <p:cNvGraphicFramePr>
            <a:graphicFrameLocks noGrp="1"/>
          </p:cNvGraphicFramePr>
          <p:nvPr>
            <p:extLst>
              <p:ext uri="{D42A27DB-BD31-4B8C-83A1-F6EECF244321}">
                <p14:modId xmlns:p14="http://schemas.microsoft.com/office/powerpoint/2010/main" val="2337930887"/>
              </p:ext>
            </p:extLst>
          </p:nvPr>
        </p:nvGraphicFramePr>
        <p:xfrm>
          <a:off x="1279024" y="2341569"/>
          <a:ext cx="1492072" cy="518160"/>
        </p:xfrm>
        <a:graphic>
          <a:graphicData uri="http://schemas.openxmlformats.org/drawingml/2006/table">
            <a:tbl>
              <a:tblPr firstRow="1" bandRow="1">
                <a:tableStyleId>{5C22544A-7EE6-4342-B048-85BDC9FD1C3A}</a:tableStyleId>
              </a:tblPr>
              <a:tblGrid>
                <a:gridCol w="1492072">
                  <a:extLst>
                    <a:ext uri="{9D8B030D-6E8A-4147-A177-3AD203B41FA5}">
                      <a16:colId xmlns:a16="http://schemas.microsoft.com/office/drawing/2014/main" val="902325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solidFill>
                        </a:rPr>
                        <a:t>Ring Safety </a:t>
                      </a:r>
                      <a:br>
                        <a:rPr lang="en-US" sz="1400" dirty="0">
                          <a:solidFill>
                            <a:schemeClr val="accent2"/>
                          </a:solidFill>
                        </a:rPr>
                      </a:br>
                      <a:r>
                        <a:rPr lang="en-US" sz="1400" dirty="0">
                          <a:solidFill>
                            <a:schemeClr val="accent2"/>
                          </a:solidFill>
                        </a:rPr>
                        <a:t>and Efficacy</a:t>
                      </a:r>
                    </a:p>
                  </a:txBody>
                  <a:tcPr>
                    <a:lnB w="571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56647093"/>
                  </a:ext>
                </a:extLst>
              </a:tr>
            </a:tbl>
          </a:graphicData>
        </a:graphic>
      </p:graphicFrame>
      <p:graphicFrame>
        <p:nvGraphicFramePr>
          <p:cNvPr id="47" name="Table 31">
            <a:extLst>
              <a:ext uri="{FF2B5EF4-FFF2-40B4-BE49-F238E27FC236}">
                <a16:creationId xmlns:a16="http://schemas.microsoft.com/office/drawing/2014/main" id="{7EE390C6-3EC6-A743-8413-B6C07CDAD1DE}"/>
              </a:ext>
            </a:extLst>
          </p:cNvPr>
          <p:cNvGraphicFramePr>
            <a:graphicFrameLocks noGrp="1"/>
          </p:cNvGraphicFramePr>
          <p:nvPr>
            <p:extLst>
              <p:ext uri="{D42A27DB-BD31-4B8C-83A1-F6EECF244321}">
                <p14:modId xmlns:p14="http://schemas.microsoft.com/office/powerpoint/2010/main" val="2900178276"/>
              </p:ext>
            </p:extLst>
          </p:nvPr>
        </p:nvGraphicFramePr>
        <p:xfrm>
          <a:off x="2989191" y="2341569"/>
          <a:ext cx="1945774" cy="518160"/>
        </p:xfrm>
        <a:graphic>
          <a:graphicData uri="http://schemas.openxmlformats.org/drawingml/2006/table">
            <a:tbl>
              <a:tblPr firstRow="1" bandRow="1">
                <a:tableStyleId>{5C22544A-7EE6-4342-B048-85BDC9FD1C3A}</a:tableStyleId>
              </a:tblPr>
              <a:tblGrid>
                <a:gridCol w="1945774">
                  <a:extLst>
                    <a:ext uri="{9D8B030D-6E8A-4147-A177-3AD203B41FA5}">
                      <a16:colId xmlns:a16="http://schemas.microsoft.com/office/drawing/2014/main" val="902325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solidFill>
                        </a:rPr>
                        <a:t>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solidFill>
                        </a:rPr>
                        <a:t>Implementation</a:t>
                      </a:r>
                    </a:p>
                  </a:txBody>
                  <a:tcPr>
                    <a:lnB w="571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56647093"/>
                  </a:ext>
                </a:extLst>
              </a:tr>
            </a:tbl>
          </a:graphicData>
        </a:graphic>
      </p:graphicFrame>
      <p:graphicFrame>
        <p:nvGraphicFramePr>
          <p:cNvPr id="48" name="Table 31">
            <a:extLst>
              <a:ext uri="{FF2B5EF4-FFF2-40B4-BE49-F238E27FC236}">
                <a16:creationId xmlns:a16="http://schemas.microsoft.com/office/drawing/2014/main" id="{C1FBF941-0B3F-2745-AB5B-3AF386E2C11E}"/>
              </a:ext>
            </a:extLst>
          </p:cNvPr>
          <p:cNvGraphicFramePr>
            <a:graphicFrameLocks noGrp="1"/>
          </p:cNvGraphicFramePr>
          <p:nvPr>
            <p:extLst>
              <p:ext uri="{D42A27DB-BD31-4B8C-83A1-F6EECF244321}">
                <p14:modId xmlns:p14="http://schemas.microsoft.com/office/powerpoint/2010/main" val="3039066921"/>
              </p:ext>
            </p:extLst>
          </p:nvPr>
        </p:nvGraphicFramePr>
        <p:xfrm>
          <a:off x="5138342" y="2341569"/>
          <a:ext cx="4026810" cy="518160"/>
        </p:xfrm>
        <a:graphic>
          <a:graphicData uri="http://schemas.openxmlformats.org/drawingml/2006/table">
            <a:tbl>
              <a:tblPr firstRow="1" bandRow="1">
                <a:tableStyleId>{5C22544A-7EE6-4342-B048-85BDC9FD1C3A}</a:tableStyleId>
              </a:tblPr>
              <a:tblGrid>
                <a:gridCol w="4026810">
                  <a:extLst>
                    <a:ext uri="{9D8B030D-6E8A-4147-A177-3AD203B41FA5}">
                      <a16:colId xmlns:a16="http://schemas.microsoft.com/office/drawing/2014/main" val="902325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00" dirty="0">
                          <a:solidFill>
                            <a:schemeClr val="accent2"/>
                          </a:solidFill>
                        </a:rPr>
                      </a:br>
                      <a:r>
                        <a:rPr lang="en-US" sz="1400" dirty="0">
                          <a:solidFill>
                            <a:schemeClr val="accent2"/>
                          </a:solidFill>
                        </a:rPr>
                        <a:t>User Uptake and Use</a:t>
                      </a:r>
                    </a:p>
                  </a:txBody>
                  <a:tcPr>
                    <a:lnB w="571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56647093"/>
                  </a:ext>
                </a:extLst>
              </a:tr>
            </a:tbl>
          </a:graphicData>
        </a:graphic>
      </p:graphicFrame>
      <p:graphicFrame>
        <p:nvGraphicFramePr>
          <p:cNvPr id="49" name="Table 31">
            <a:extLst>
              <a:ext uri="{FF2B5EF4-FFF2-40B4-BE49-F238E27FC236}">
                <a16:creationId xmlns:a16="http://schemas.microsoft.com/office/drawing/2014/main" id="{427B0956-1BD6-1A48-B5C4-3D1B32D7052D}"/>
              </a:ext>
            </a:extLst>
          </p:cNvPr>
          <p:cNvGraphicFramePr>
            <a:graphicFrameLocks noGrp="1"/>
          </p:cNvGraphicFramePr>
          <p:nvPr>
            <p:extLst>
              <p:ext uri="{D42A27DB-BD31-4B8C-83A1-F6EECF244321}">
                <p14:modId xmlns:p14="http://schemas.microsoft.com/office/powerpoint/2010/main" val="4050414152"/>
              </p:ext>
            </p:extLst>
          </p:nvPr>
        </p:nvGraphicFramePr>
        <p:xfrm>
          <a:off x="9429908" y="2341569"/>
          <a:ext cx="1906554" cy="518160"/>
        </p:xfrm>
        <a:graphic>
          <a:graphicData uri="http://schemas.openxmlformats.org/drawingml/2006/table">
            <a:tbl>
              <a:tblPr firstRow="1" bandRow="1">
                <a:tableStyleId>{5C22544A-7EE6-4342-B048-85BDC9FD1C3A}</a:tableStyleId>
              </a:tblPr>
              <a:tblGrid>
                <a:gridCol w="1906554">
                  <a:extLst>
                    <a:ext uri="{9D8B030D-6E8A-4147-A177-3AD203B41FA5}">
                      <a16:colId xmlns:a16="http://schemas.microsoft.com/office/drawing/2014/main" val="902325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solidFill>
                        </a:rPr>
                        <a:t>HIV Prevention Portfolio</a:t>
                      </a:r>
                    </a:p>
                  </a:txBody>
                  <a:tcPr>
                    <a:lnB w="571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56647093"/>
                  </a:ext>
                </a:extLst>
              </a:tr>
            </a:tbl>
          </a:graphicData>
        </a:graphic>
      </p:graphicFrame>
      <p:sp>
        <p:nvSpPr>
          <p:cNvPr id="50" name="Rectangle 49">
            <a:extLst>
              <a:ext uri="{FF2B5EF4-FFF2-40B4-BE49-F238E27FC236}">
                <a16:creationId xmlns:a16="http://schemas.microsoft.com/office/drawing/2014/main" id="{D1B89A35-AF9A-1449-A85C-CFA1D309DDAB}"/>
              </a:ext>
            </a:extLst>
          </p:cNvPr>
          <p:cNvSpPr/>
          <p:nvPr/>
        </p:nvSpPr>
        <p:spPr>
          <a:xfrm>
            <a:off x="7385597" y="3001596"/>
            <a:ext cx="1974979" cy="3416320"/>
          </a:xfrm>
          <a:prstGeom prst="rect">
            <a:avLst/>
          </a:prstGeom>
        </p:spPr>
        <p:txBody>
          <a:bodyPr wrap="square">
            <a:spAutoFit/>
          </a:bodyPr>
          <a:lstStyle/>
          <a:p>
            <a:pPr>
              <a:buClr>
                <a:srgbClr val="353535"/>
              </a:buClr>
              <a:buSzPts val="1100"/>
            </a:pPr>
            <a:r>
              <a:rPr lang="en-US" sz="1200" dirty="0">
                <a:solidFill>
                  <a:srgbClr val="595959"/>
                </a:solidFill>
                <a:latin typeface="Calibri" panose="020F0502020204030204" pitchFamily="34" charset="0"/>
                <a:cs typeface="Calibri" panose="020F0502020204030204" pitchFamily="34" charset="0"/>
              </a:rPr>
              <a:t>What will uptake and use look like in key populations, particularly female sex workers?</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pPr>
            <a:r>
              <a:rPr lang="en-US" sz="1200" dirty="0">
                <a:solidFill>
                  <a:srgbClr val="595959"/>
                </a:solidFill>
                <a:latin typeface="Calibri" panose="020F0502020204030204" pitchFamily="34" charset="0"/>
                <a:cs typeface="Calibri" panose="020F0502020204030204" pitchFamily="34" charset="0"/>
                <a:sym typeface="Calibri"/>
              </a:rPr>
              <a:t>What kind of support will be required for continued use of the ring?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sym typeface="Calibri"/>
            </a:endParaRPr>
          </a:p>
          <a:p>
            <a:pPr>
              <a:buClr>
                <a:srgbClr val="353535"/>
              </a:buClr>
              <a:buSzPts val="1100"/>
            </a:pPr>
            <a:r>
              <a:rPr lang="en-US" sz="1200" dirty="0">
                <a:solidFill>
                  <a:srgbClr val="595959"/>
                </a:solidFill>
                <a:latin typeface="Calibri" panose="020F0502020204030204" pitchFamily="34" charset="0"/>
                <a:cs typeface="Calibri" panose="020F0502020204030204" pitchFamily="34" charset="0"/>
                <a:sym typeface="Calibri"/>
              </a:rPr>
              <a:t>How will women use the ring during menstruation? What messaging will be effective to support consistent ring use?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sym typeface="Calibri"/>
            </a:endParaRPr>
          </a:p>
          <a:p>
            <a:pPr>
              <a:buClr>
                <a:srgbClr val="353535"/>
              </a:buClr>
              <a:buSzPts val="1100"/>
            </a:pPr>
            <a:r>
              <a:rPr lang="en-US" sz="1200" dirty="0">
                <a:solidFill>
                  <a:srgbClr val="595959"/>
                </a:solidFill>
                <a:latin typeface="Calibri" panose="020F0502020204030204" pitchFamily="34" charset="0"/>
                <a:cs typeface="Calibri" panose="020F0502020204030204" pitchFamily="34" charset="0"/>
              </a:rPr>
              <a:t>How will rings be disposed? What will the guidance be for ring disposal? </a:t>
            </a:r>
            <a:endParaRPr lang="en-US" sz="1200" dirty="0">
              <a:solidFill>
                <a:srgbClr val="595959"/>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330443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p:nvPr>
        </p:nvSpPr>
        <p:spPr/>
        <p:txBody>
          <a:bodyPr/>
          <a:lstStyle/>
          <a:p>
            <a:pPr lvl="0"/>
            <a:r>
              <a:rPr lang="en-US" dirty="0"/>
              <a:t>Summary Findings</a:t>
            </a:r>
          </a:p>
        </p:txBody>
      </p:sp>
      <p:sp>
        <p:nvSpPr>
          <p:cNvPr id="2" name="Text Placeholder 1">
            <a:extLst>
              <a:ext uri="{FF2B5EF4-FFF2-40B4-BE49-F238E27FC236}">
                <a16:creationId xmlns:a16="http://schemas.microsoft.com/office/drawing/2014/main" id="{13069C6F-58EB-2049-931F-EAB838EED767}"/>
              </a:ext>
            </a:extLst>
          </p:cNvPr>
          <p:cNvSpPr>
            <a:spLocks noGrp="1"/>
          </p:cNvSpPr>
          <p:nvPr>
            <p:ph type="body" sz="quarter" idx="12"/>
          </p:nvPr>
        </p:nvSpPr>
        <p:spPr>
          <a:xfrm>
            <a:off x="1235075" y="1364333"/>
            <a:ext cx="10145713" cy="750453"/>
          </a:xfrm>
        </p:spPr>
        <p:txBody>
          <a:bodyPr/>
          <a:lstStyle/>
          <a:p>
            <a:r>
              <a:rPr lang="en-US" sz="2000" dirty="0"/>
              <a:t>Introduction of the ring can largely build on the introduction of oral PrEP but has some new areas for consideration. </a:t>
            </a:r>
          </a:p>
        </p:txBody>
      </p:sp>
      <p:sp>
        <p:nvSpPr>
          <p:cNvPr id="31" name="Slide Number Placeholder 26">
            <a:extLst>
              <a:ext uri="{FF2B5EF4-FFF2-40B4-BE49-F238E27FC236}">
                <a16:creationId xmlns:a16="http://schemas.microsoft.com/office/drawing/2014/main" id="{1F9851DE-71FF-B34C-B99B-7D89FD02BFBE}"/>
              </a:ext>
            </a:extLst>
          </p:cNvPr>
          <p:cNvSpPr>
            <a:spLocks noGrp="1"/>
          </p:cNvSpPr>
          <p:nvPr>
            <p:ph type="sldNum" sz="quarter" idx="4"/>
          </p:nvPr>
        </p:nvSpPr>
        <p:spPr/>
        <p:txBody>
          <a:bodyPr/>
          <a:lstStyle/>
          <a:p>
            <a:fld id="{282D8E3E-8532-C943-903F-91E14D4CAD95}" type="slidenum">
              <a:rPr lang="en-US" smtClean="0"/>
              <a:pPr/>
              <a:t>8</a:t>
            </a:fld>
            <a:endParaRPr lang="en-US" dirty="0"/>
          </a:p>
        </p:txBody>
      </p:sp>
      <p:grpSp>
        <p:nvGrpSpPr>
          <p:cNvPr id="8" name="Group 7">
            <a:extLst>
              <a:ext uri="{FF2B5EF4-FFF2-40B4-BE49-F238E27FC236}">
                <a16:creationId xmlns:a16="http://schemas.microsoft.com/office/drawing/2014/main" id="{037C18F5-DCE7-714B-945F-503B6DECCC77}"/>
              </a:ext>
            </a:extLst>
          </p:cNvPr>
          <p:cNvGrpSpPr/>
          <p:nvPr/>
        </p:nvGrpSpPr>
        <p:grpSpPr>
          <a:xfrm>
            <a:off x="864510" y="7362667"/>
            <a:ext cx="3696744" cy="917418"/>
            <a:chOff x="7238714" y="5768009"/>
            <a:chExt cx="3696744" cy="917418"/>
          </a:xfrm>
        </p:grpSpPr>
        <p:grpSp>
          <p:nvGrpSpPr>
            <p:cNvPr id="75" name="Group 74">
              <a:extLst>
                <a:ext uri="{FF2B5EF4-FFF2-40B4-BE49-F238E27FC236}">
                  <a16:creationId xmlns:a16="http://schemas.microsoft.com/office/drawing/2014/main" id="{26774403-94E7-004C-A283-80E17682EB7D}"/>
                </a:ext>
              </a:extLst>
            </p:cNvPr>
            <p:cNvGrpSpPr/>
            <p:nvPr/>
          </p:nvGrpSpPr>
          <p:grpSpPr>
            <a:xfrm>
              <a:off x="7238714" y="5768009"/>
              <a:ext cx="3696744" cy="917418"/>
              <a:chOff x="835211" y="5839968"/>
              <a:chExt cx="4028005" cy="891179"/>
            </a:xfrm>
          </p:grpSpPr>
          <p:sp>
            <p:nvSpPr>
              <p:cNvPr id="86" name="Rectangle 85">
                <a:extLst>
                  <a:ext uri="{FF2B5EF4-FFF2-40B4-BE49-F238E27FC236}">
                    <a16:creationId xmlns:a16="http://schemas.microsoft.com/office/drawing/2014/main" id="{64B4964E-5254-0243-A4C5-926963912EE7}"/>
                  </a:ext>
                </a:extLst>
              </p:cNvPr>
              <p:cNvSpPr/>
              <p:nvPr/>
            </p:nvSpPr>
            <p:spPr>
              <a:xfrm>
                <a:off x="835211" y="5849640"/>
                <a:ext cx="4026117" cy="88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87" name="Rectangle 86">
                <a:extLst>
                  <a:ext uri="{FF2B5EF4-FFF2-40B4-BE49-F238E27FC236}">
                    <a16:creationId xmlns:a16="http://schemas.microsoft.com/office/drawing/2014/main" id="{D709845B-FAEE-B94A-9F31-C9EB8B104C71}"/>
                  </a:ext>
                </a:extLst>
              </p:cNvPr>
              <p:cNvSpPr/>
              <p:nvPr/>
            </p:nvSpPr>
            <p:spPr>
              <a:xfrm>
                <a:off x="837099" y="5839968"/>
                <a:ext cx="4026117" cy="881507"/>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76" name="Group 75">
              <a:extLst>
                <a:ext uri="{FF2B5EF4-FFF2-40B4-BE49-F238E27FC236}">
                  <a16:creationId xmlns:a16="http://schemas.microsoft.com/office/drawing/2014/main" id="{AA742251-6D04-374C-967B-2807BE99F246}"/>
                </a:ext>
              </a:extLst>
            </p:cNvPr>
            <p:cNvGrpSpPr/>
            <p:nvPr/>
          </p:nvGrpSpPr>
          <p:grpSpPr>
            <a:xfrm>
              <a:off x="7403422" y="5979096"/>
              <a:ext cx="1091386" cy="620987"/>
              <a:chOff x="939345" y="5864780"/>
              <a:chExt cx="1091386" cy="620987"/>
            </a:xfrm>
          </p:grpSpPr>
          <p:sp>
            <p:nvSpPr>
              <p:cNvPr id="84" name="Google Shape;352;p31">
                <a:extLst>
                  <a:ext uri="{FF2B5EF4-FFF2-40B4-BE49-F238E27FC236}">
                    <a16:creationId xmlns:a16="http://schemas.microsoft.com/office/drawing/2014/main" id="{E8C98D35-7E4B-9C4A-8F92-07DE3BE91807}"/>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5" name="Google Shape;355;p31">
                <a:extLst>
                  <a:ext uri="{FF2B5EF4-FFF2-40B4-BE49-F238E27FC236}">
                    <a16:creationId xmlns:a16="http://schemas.microsoft.com/office/drawing/2014/main" id="{18FDBB1B-818C-0D42-B2F9-432696350DC1}"/>
                  </a:ext>
                </a:extLst>
              </p:cNvPr>
              <p:cNvSpPr/>
              <p:nvPr/>
            </p:nvSpPr>
            <p:spPr>
              <a:xfrm>
                <a:off x="1126459" y="5864780"/>
                <a:ext cx="904272" cy="620987"/>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Opportunity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to easily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build on oral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PrEP rollout</a:t>
                </a:r>
              </a:p>
            </p:txBody>
          </p:sp>
        </p:grpSp>
        <p:grpSp>
          <p:nvGrpSpPr>
            <p:cNvPr id="77" name="Group 76">
              <a:extLst>
                <a:ext uri="{FF2B5EF4-FFF2-40B4-BE49-F238E27FC236}">
                  <a16:creationId xmlns:a16="http://schemas.microsoft.com/office/drawing/2014/main" id="{2D22579A-084D-734A-9BAA-F369FD6EDBFD}"/>
                </a:ext>
              </a:extLst>
            </p:cNvPr>
            <p:cNvGrpSpPr/>
            <p:nvPr/>
          </p:nvGrpSpPr>
          <p:grpSpPr>
            <a:xfrm>
              <a:off x="8413427" y="5996611"/>
              <a:ext cx="1090128" cy="607349"/>
              <a:chOff x="2046886" y="5882295"/>
              <a:chExt cx="1090128" cy="607349"/>
            </a:xfrm>
          </p:grpSpPr>
          <p:sp>
            <p:nvSpPr>
              <p:cNvPr id="82" name="Google Shape;354;p31">
                <a:extLst>
                  <a:ext uri="{FF2B5EF4-FFF2-40B4-BE49-F238E27FC236}">
                    <a16:creationId xmlns:a16="http://schemas.microsoft.com/office/drawing/2014/main" id="{C15B3502-6020-6245-8E79-9B6F4FBA782B}"/>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3" name="Google Shape;356;p31">
                <a:extLst>
                  <a:ext uri="{FF2B5EF4-FFF2-40B4-BE49-F238E27FC236}">
                    <a16:creationId xmlns:a16="http://schemas.microsoft.com/office/drawing/2014/main" id="{827FD2BC-6FC9-394C-A144-D21EE52ED49B}"/>
                  </a:ext>
                </a:extLst>
              </p:cNvPr>
              <p:cNvSpPr/>
              <p:nvPr/>
            </p:nvSpPr>
            <p:spPr>
              <a:xfrm>
                <a:off x="2225595" y="5882295"/>
                <a:ext cx="911419"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Will require new effort, but no anticipated challenges</a:t>
                </a:r>
              </a:p>
            </p:txBody>
          </p:sp>
        </p:grpSp>
        <p:grpSp>
          <p:nvGrpSpPr>
            <p:cNvPr id="78" name="Group 77">
              <a:extLst>
                <a:ext uri="{FF2B5EF4-FFF2-40B4-BE49-F238E27FC236}">
                  <a16:creationId xmlns:a16="http://schemas.microsoft.com/office/drawing/2014/main" id="{B4049F92-14C8-9E43-8B8B-C3FFCF66F9C7}"/>
                </a:ext>
              </a:extLst>
            </p:cNvPr>
            <p:cNvGrpSpPr/>
            <p:nvPr/>
          </p:nvGrpSpPr>
          <p:grpSpPr>
            <a:xfrm>
              <a:off x="9556844" y="5979299"/>
              <a:ext cx="1378613" cy="607349"/>
              <a:chOff x="3287839" y="5864983"/>
              <a:chExt cx="1378613" cy="607349"/>
            </a:xfrm>
          </p:grpSpPr>
          <p:sp>
            <p:nvSpPr>
              <p:cNvPr id="80" name="Google Shape;353;p31">
                <a:extLst>
                  <a:ext uri="{FF2B5EF4-FFF2-40B4-BE49-F238E27FC236}">
                    <a16:creationId xmlns:a16="http://schemas.microsoft.com/office/drawing/2014/main" id="{AEF3BD76-57C8-0843-9D3A-471521DEDA34}"/>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1" name="Google Shape;357;p31">
                <a:extLst>
                  <a:ext uri="{FF2B5EF4-FFF2-40B4-BE49-F238E27FC236}">
                    <a16:creationId xmlns:a16="http://schemas.microsoft.com/office/drawing/2014/main" id="{E5CDBA0D-6DB6-7B4D-94DF-16656C55E07D}"/>
                  </a:ext>
                </a:extLst>
              </p:cNvPr>
              <p:cNvSpPr txBox="1"/>
              <p:nvPr/>
            </p:nvSpPr>
            <p:spPr>
              <a:xfrm>
                <a:off x="3466548" y="5864983"/>
                <a:ext cx="1199904"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dirty="0">
                    <a:solidFill>
                      <a:srgbClr val="434343"/>
                    </a:solidFill>
                    <a:latin typeface="Arial" panose="020B0604020202020204" pitchFamily="34" charset="0"/>
                    <a:ea typeface="Calibri"/>
                    <a:cs typeface="Arial" panose="020B0604020202020204" pitchFamily="34" charset="0"/>
                    <a:sym typeface="Calibri"/>
                  </a:rPr>
                  <a:t>Requires significant consideration specifically for </a:t>
                </a:r>
                <a:br>
                  <a:rPr lang="en-US" sz="900" dirty="0">
                    <a:solidFill>
                      <a:srgbClr val="434343"/>
                    </a:solidFill>
                    <a:latin typeface="Arial" panose="020B0604020202020204" pitchFamily="34" charset="0"/>
                    <a:ea typeface="Calibri"/>
                    <a:cs typeface="Arial" panose="020B0604020202020204" pitchFamily="34" charset="0"/>
                    <a:sym typeface="Calibri"/>
                  </a:rPr>
                </a:br>
                <a:r>
                  <a:rPr lang="en-US" sz="900" dirty="0">
                    <a:solidFill>
                      <a:srgbClr val="434343"/>
                    </a:solidFill>
                    <a:latin typeface="Arial" panose="020B0604020202020204" pitchFamily="34" charset="0"/>
                    <a:ea typeface="Calibri"/>
                    <a:cs typeface="Arial" panose="020B0604020202020204" pitchFamily="34" charset="0"/>
                    <a:sym typeface="Calibri"/>
                  </a:rPr>
                  <a:t>the PrEP ring </a:t>
                </a:r>
              </a:p>
            </p:txBody>
          </p:sp>
        </p:grpSp>
        <p:sp>
          <p:nvSpPr>
            <p:cNvPr id="79" name="Google Shape;355;p31">
              <a:extLst>
                <a:ext uri="{FF2B5EF4-FFF2-40B4-BE49-F238E27FC236}">
                  <a16:creationId xmlns:a16="http://schemas.microsoft.com/office/drawing/2014/main" id="{D3ADCDD9-7A8A-8149-B2C9-878CB8C6F6A4}"/>
                </a:ext>
              </a:extLst>
            </p:cNvPr>
            <p:cNvSpPr/>
            <p:nvPr/>
          </p:nvSpPr>
          <p:spPr>
            <a:xfrm>
              <a:off x="7285735" y="5771832"/>
              <a:ext cx="1178192"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000" b="1" i="0" u="none" strike="noStrike" cap="none" dirty="0">
                  <a:solidFill>
                    <a:srgbClr val="434343"/>
                  </a:solidFill>
                  <a:latin typeface="Arial" panose="020B0604020202020204" pitchFamily="34" charset="0"/>
                  <a:ea typeface="Calibri"/>
                  <a:cs typeface="Arial" panose="020B0604020202020204" pitchFamily="34" charset="0"/>
                  <a:sym typeface="Calibri"/>
                </a:rPr>
                <a:t>COLOR KEY</a:t>
              </a:r>
            </a:p>
          </p:txBody>
        </p:sp>
      </p:grpSp>
      <p:grpSp>
        <p:nvGrpSpPr>
          <p:cNvPr id="106" name="Group 105">
            <a:extLst>
              <a:ext uri="{FF2B5EF4-FFF2-40B4-BE49-F238E27FC236}">
                <a16:creationId xmlns:a16="http://schemas.microsoft.com/office/drawing/2014/main" id="{C50B2FF6-AA2C-9246-A2BD-DE19BB8A5D86}"/>
              </a:ext>
            </a:extLst>
          </p:cNvPr>
          <p:cNvGrpSpPr/>
          <p:nvPr/>
        </p:nvGrpSpPr>
        <p:grpSpPr>
          <a:xfrm>
            <a:off x="10077361" y="2311479"/>
            <a:ext cx="1838705" cy="648864"/>
            <a:chOff x="9876248" y="596012"/>
            <a:chExt cx="1838705" cy="648864"/>
          </a:xfrm>
        </p:grpSpPr>
        <p:sp>
          <p:nvSpPr>
            <p:cNvPr id="107" name="Rounded Rectangle 106">
              <a:extLst>
                <a:ext uri="{FF2B5EF4-FFF2-40B4-BE49-F238E27FC236}">
                  <a16:creationId xmlns:a16="http://schemas.microsoft.com/office/drawing/2014/main" id="{81ACBF37-7241-0645-90B9-9295E6281290}"/>
                </a:ext>
              </a:extLst>
            </p:cNvPr>
            <p:cNvSpPr/>
            <p:nvPr/>
          </p:nvSpPr>
          <p:spPr>
            <a:xfrm>
              <a:off x="10115601" y="664173"/>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MONITORING</a:t>
              </a:r>
            </a:p>
          </p:txBody>
        </p:sp>
        <p:grpSp>
          <p:nvGrpSpPr>
            <p:cNvPr id="108" name="Group 107">
              <a:extLst>
                <a:ext uri="{FF2B5EF4-FFF2-40B4-BE49-F238E27FC236}">
                  <a16:creationId xmlns:a16="http://schemas.microsoft.com/office/drawing/2014/main" id="{AB897B04-3B47-734D-ACE0-78D6CB78DE8F}"/>
                </a:ext>
              </a:extLst>
            </p:cNvPr>
            <p:cNvGrpSpPr/>
            <p:nvPr/>
          </p:nvGrpSpPr>
          <p:grpSpPr>
            <a:xfrm>
              <a:off x="9876248" y="596012"/>
              <a:ext cx="648864" cy="648864"/>
              <a:chOff x="9884433" y="3069525"/>
              <a:chExt cx="1005462" cy="1005462"/>
            </a:xfrm>
          </p:grpSpPr>
          <p:sp>
            <p:nvSpPr>
              <p:cNvPr id="109" name="Oval 108">
                <a:extLst>
                  <a:ext uri="{FF2B5EF4-FFF2-40B4-BE49-F238E27FC236}">
                    <a16:creationId xmlns:a16="http://schemas.microsoft.com/office/drawing/2014/main" id="{4C0909A7-D752-EF41-97A4-9A54AEF2D4C8}"/>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10" name="Graphic 109">
                <a:extLst>
                  <a:ext uri="{FF2B5EF4-FFF2-40B4-BE49-F238E27FC236}">
                    <a16:creationId xmlns:a16="http://schemas.microsoft.com/office/drawing/2014/main" id="{DC7E562F-D7F3-BA49-A5BB-4E64496B65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grpSp>
        <p:nvGrpSpPr>
          <p:cNvPr id="12" name="Group 11">
            <a:extLst>
              <a:ext uri="{FF2B5EF4-FFF2-40B4-BE49-F238E27FC236}">
                <a16:creationId xmlns:a16="http://schemas.microsoft.com/office/drawing/2014/main" id="{1D798574-7218-864B-9FCD-420F4F9EB342}"/>
              </a:ext>
            </a:extLst>
          </p:cNvPr>
          <p:cNvGrpSpPr/>
          <p:nvPr/>
        </p:nvGrpSpPr>
        <p:grpSpPr>
          <a:xfrm>
            <a:off x="7933546" y="2311479"/>
            <a:ext cx="1985009" cy="648864"/>
            <a:chOff x="7835936" y="5248300"/>
            <a:chExt cx="1985009" cy="648864"/>
          </a:xfrm>
        </p:grpSpPr>
        <p:sp>
          <p:nvSpPr>
            <p:cNvPr id="111" name="Rounded Rectangle 110">
              <a:extLst>
                <a:ext uri="{FF2B5EF4-FFF2-40B4-BE49-F238E27FC236}">
                  <a16:creationId xmlns:a16="http://schemas.microsoft.com/office/drawing/2014/main" id="{5E125641-5D7D-3C4A-AC36-46635628D855}"/>
                </a:ext>
              </a:extLst>
            </p:cNvPr>
            <p:cNvSpPr/>
            <p:nvPr/>
          </p:nvSpPr>
          <p:spPr>
            <a:xfrm>
              <a:off x="8221593" y="5316794"/>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UPTAKE &amp; EFFECTIVE USE</a:t>
              </a:r>
            </a:p>
          </p:txBody>
        </p:sp>
        <p:grpSp>
          <p:nvGrpSpPr>
            <p:cNvPr id="112" name="Group 111">
              <a:extLst>
                <a:ext uri="{FF2B5EF4-FFF2-40B4-BE49-F238E27FC236}">
                  <a16:creationId xmlns:a16="http://schemas.microsoft.com/office/drawing/2014/main" id="{F86CEFD8-103F-514D-B92A-44035CDF3768}"/>
                </a:ext>
              </a:extLst>
            </p:cNvPr>
            <p:cNvGrpSpPr/>
            <p:nvPr/>
          </p:nvGrpSpPr>
          <p:grpSpPr>
            <a:xfrm>
              <a:off x="7835936" y="5248300"/>
              <a:ext cx="648864" cy="648864"/>
              <a:chOff x="8181589" y="3069525"/>
              <a:chExt cx="1005462" cy="1005462"/>
            </a:xfrm>
          </p:grpSpPr>
          <p:sp>
            <p:nvSpPr>
              <p:cNvPr id="113" name="Oval 112">
                <a:extLst>
                  <a:ext uri="{FF2B5EF4-FFF2-40B4-BE49-F238E27FC236}">
                    <a16:creationId xmlns:a16="http://schemas.microsoft.com/office/drawing/2014/main" id="{C3AAEDBB-7AB4-1C4A-8F53-68C7D0A8C09B}"/>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14" name="Graphic 113">
                <a:extLst>
                  <a:ext uri="{FF2B5EF4-FFF2-40B4-BE49-F238E27FC236}">
                    <a16:creationId xmlns:a16="http://schemas.microsoft.com/office/drawing/2014/main" id="{1376FDBF-9C57-1E44-9BEE-DECC717474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8759" y="3211979"/>
                <a:ext cx="717720" cy="717720"/>
              </a:xfrm>
              <a:prstGeom prst="rect">
                <a:avLst/>
              </a:prstGeom>
            </p:spPr>
          </p:pic>
        </p:grpSp>
      </p:grpSp>
      <p:grpSp>
        <p:nvGrpSpPr>
          <p:cNvPr id="115" name="Group 114">
            <a:extLst>
              <a:ext uri="{FF2B5EF4-FFF2-40B4-BE49-F238E27FC236}">
                <a16:creationId xmlns:a16="http://schemas.microsoft.com/office/drawing/2014/main" id="{264FA871-7C2C-3748-B743-5A5A0DA08CA8}"/>
              </a:ext>
            </a:extLst>
          </p:cNvPr>
          <p:cNvGrpSpPr/>
          <p:nvPr/>
        </p:nvGrpSpPr>
        <p:grpSpPr>
          <a:xfrm>
            <a:off x="5464005" y="2311479"/>
            <a:ext cx="2310735" cy="648864"/>
            <a:chOff x="8356933" y="1572131"/>
            <a:chExt cx="2310735" cy="648864"/>
          </a:xfrm>
        </p:grpSpPr>
        <p:sp>
          <p:nvSpPr>
            <p:cNvPr id="116" name="Rounded Rectangle 115">
              <a:extLst>
                <a:ext uri="{FF2B5EF4-FFF2-40B4-BE49-F238E27FC236}">
                  <a16:creationId xmlns:a16="http://schemas.microsoft.com/office/drawing/2014/main" id="{4F2967D1-7CA2-D946-910B-3002333EF351}"/>
                </a:ext>
              </a:extLst>
            </p:cNvPr>
            <p:cNvSpPr/>
            <p:nvPr/>
          </p:nvSpPr>
          <p:spPr>
            <a:xfrm>
              <a:off x="8680373" y="1641846"/>
              <a:ext cx="1987295"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PrEP RING DELIVERY PLATFORMS</a:t>
              </a:r>
            </a:p>
          </p:txBody>
        </p:sp>
        <p:grpSp>
          <p:nvGrpSpPr>
            <p:cNvPr id="117" name="Group 116">
              <a:extLst>
                <a:ext uri="{FF2B5EF4-FFF2-40B4-BE49-F238E27FC236}">
                  <a16:creationId xmlns:a16="http://schemas.microsoft.com/office/drawing/2014/main" id="{95D1732A-E65C-C642-9121-1555AB08F0DE}"/>
                </a:ext>
              </a:extLst>
            </p:cNvPr>
            <p:cNvGrpSpPr/>
            <p:nvPr/>
          </p:nvGrpSpPr>
          <p:grpSpPr>
            <a:xfrm>
              <a:off x="8356933" y="1572131"/>
              <a:ext cx="648864" cy="648864"/>
              <a:chOff x="5373393" y="3069525"/>
              <a:chExt cx="1005462" cy="1005462"/>
            </a:xfrm>
          </p:grpSpPr>
          <p:sp>
            <p:nvSpPr>
              <p:cNvPr id="118" name="Oval 117">
                <a:extLst>
                  <a:ext uri="{FF2B5EF4-FFF2-40B4-BE49-F238E27FC236}">
                    <a16:creationId xmlns:a16="http://schemas.microsoft.com/office/drawing/2014/main" id="{6396FAE5-EAC2-5C4C-A7F1-CE43BE0C11C0}"/>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19" name="Graphic 118">
                <a:extLst>
                  <a:ext uri="{FF2B5EF4-FFF2-40B4-BE49-F238E27FC236}">
                    <a16:creationId xmlns:a16="http://schemas.microsoft.com/office/drawing/2014/main" id="{C8A7903B-F730-0A40-9EA7-C1B1584433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7643" y="3199920"/>
                <a:ext cx="717721" cy="717721"/>
              </a:xfrm>
              <a:prstGeom prst="rect">
                <a:avLst/>
              </a:prstGeom>
            </p:spPr>
          </p:pic>
        </p:grpSp>
      </p:grpSp>
      <p:grpSp>
        <p:nvGrpSpPr>
          <p:cNvPr id="120" name="Group 119">
            <a:extLst>
              <a:ext uri="{FF2B5EF4-FFF2-40B4-BE49-F238E27FC236}">
                <a16:creationId xmlns:a16="http://schemas.microsoft.com/office/drawing/2014/main" id="{3889E02C-BAA8-154D-9847-25989AE5CF65}"/>
              </a:ext>
            </a:extLst>
          </p:cNvPr>
          <p:cNvGrpSpPr/>
          <p:nvPr/>
        </p:nvGrpSpPr>
        <p:grpSpPr>
          <a:xfrm>
            <a:off x="3442582" y="2311479"/>
            <a:ext cx="1862617" cy="648864"/>
            <a:chOff x="9012647" y="1844932"/>
            <a:chExt cx="1862617" cy="648864"/>
          </a:xfrm>
        </p:grpSpPr>
        <p:sp>
          <p:nvSpPr>
            <p:cNvPr id="121" name="Rounded Rectangle 120">
              <a:extLst>
                <a:ext uri="{FF2B5EF4-FFF2-40B4-BE49-F238E27FC236}">
                  <a16:creationId xmlns:a16="http://schemas.microsoft.com/office/drawing/2014/main" id="{ED27733E-38CC-EF4E-BDD7-A05A1C1923CE}"/>
                </a:ext>
              </a:extLst>
            </p:cNvPr>
            <p:cNvSpPr/>
            <p:nvPr/>
          </p:nvSpPr>
          <p:spPr>
            <a:xfrm>
              <a:off x="9275912" y="1909291"/>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SUPLY CHAIN MANAGEMENT</a:t>
              </a:r>
            </a:p>
          </p:txBody>
        </p:sp>
        <p:grpSp>
          <p:nvGrpSpPr>
            <p:cNvPr id="122" name="Group 121">
              <a:extLst>
                <a:ext uri="{FF2B5EF4-FFF2-40B4-BE49-F238E27FC236}">
                  <a16:creationId xmlns:a16="http://schemas.microsoft.com/office/drawing/2014/main" id="{F6594F6A-C1EF-AF4A-9335-BA48FCDE9FE8}"/>
                </a:ext>
              </a:extLst>
            </p:cNvPr>
            <p:cNvGrpSpPr/>
            <p:nvPr/>
          </p:nvGrpSpPr>
          <p:grpSpPr>
            <a:xfrm>
              <a:off x="9012647" y="1844932"/>
              <a:ext cx="648864" cy="648864"/>
              <a:chOff x="4043314" y="1460044"/>
              <a:chExt cx="648864" cy="648864"/>
            </a:xfrm>
          </p:grpSpPr>
          <p:sp>
            <p:nvSpPr>
              <p:cNvPr id="123" name="Oval 122">
                <a:extLst>
                  <a:ext uri="{FF2B5EF4-FFF2-40B4-BE49-F238E27FC236}">
                    <a16:creationId xmlns:a16="http://schemas.microsoft.com/office/drawing/2014/main" id="{8C008685-56A3-8640-AAFC-4827F2B78657}"/>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24" name="Graphic 123">
                <a:extLst>
                  <a:ext uri="{FF2B5EF4-FFF2-40B4-BE49-F238E27FC236}">
                    <a16:creationId xmlns:a16="http://schemas.microsoft.com/office/drawing/2014/main" id="{397367A3-2DA8-C94C-923A-A7EE282287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830" y="1544194"/>
                <a:ext cx="463173" cy="463173"/>
              </a:xfrm>
              <a:prstGeom prst="rect">
                <a:avLst/>
              </a:prstGeom>
            </p:spPr>
          </p:pic>
        </p:grpSp>
      </p:grpSp>
      <p:grpSp>
        <p:nvGrpSpPr>
          <p:cNvPr id="125" name="Group 124">
            <a:extLst>
              <a:ext uri="{FF2B5EF4-FFF2-40B4-BE49-F238E27FC236}">
                <a16:creationId xmlns:a16="http://schemas.microsoft.com/office/drawing/2014/main" id="{990D6691-5AE1-6E4B-8EB1-7B68FF8F2EF2}"/>
              </a:ext>
            </a:extLst>
          </p:cNvPr>
          <p:cNvGrpSpPr/>
          <p:nvPr/>
        </p:nvGrpSpPr>
        <p:grpSpPr>
          <a:xfrm>
            <a:off x="1447094" y="2311479"/>
            <a:ext cx="1836682" cy="648864"/>
            <a:chOff x="9282422" y="555598"/>
            <a:chExt cx="1836682" cy="648864"/>
          </a:xfrm>
        </p:grpSpPr>
        <p:sp>
          <p:nvSpPr>
            <p:cNvPr id="126" name="Rounded Rectangle 125">
              <a:extLst>
                <a:ext uri="{FF2B5EF4-FFF2-40B4-BE49-F238E27FC236}">
                  <a16:creationId xmlns:a16="http://schemas.microsoft.com/office/drawing/2014/main" id="{18BB6F01-81A1-2549-B332-81F53196C99F}"/>
                </a:ext>
              </a:extLst>
            </p:cNvPr>
            <p:cNvSpPr/>
            <p:nvPr/>
          </p:nvSpPr>
          <p:spPr>
            <a:xfrm>
              <a:off x="9519752" y="624091"/>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PLANNING &amp; </a:t>
              </a:r>
              <a:endParaRPr lang="en-US" sz="1200" dirty="0">
                <a:solidFill>
                  <a:srgbClr val="000000"/>
                </a:solidFill>
                <a:latin typeface="Arial"/>
                <a:ea typeface="Arial"/>
                <a:cs typeface="Arial"/>
                <a:sym typeface="Arial"/>
              </a:endParaRPr>
            </a:p>
            <a:p>
              <a:pPr lvl="0" algn="r">
                <a:buClr>
                  <a:srgbClr val="000000"/>
                </a:buClr>
                <a:buSzPts val="1200"/>
              </a:pPr>
              <a:r>
                <a:rPr lang="en-US" sz="1100" b="1" dirty="0">
                  <a:solidFill>
                    <a:srgbClr val="FFFFFF"/>
                  </a:solidFill>
                  <a:ea typeface="Calibri"/>
                  <a:cs typeface="Calibri"/>
                  <a:sym typeface="Calibri"/>
                </a:rPr>
                <a:t>BUDGETING</a:t>
              </a:r>
            </a:p>
          </p:txBody>
        </p:sp>
        <p:grpSp>
          <p:nvGrpSpPr>
            <p:cNvPr id="127" name="Group 126">
              <a:extLst>
                <a:ext uri="{FF2B5EF4-FFF2-40B4-BE49-F238E27FC236}">
                  <a16:creationId xmlns:a16="http://schemas.microsoft.com/office/drawing/2014/main" id="{5D67E2B9-167F-F248-902D-AF4EC4B6299C}"/>
                </a:ext>
              </a:extLst>
            </p:cNvPr>
            <p:cNvGrpSpPr/>
            <p:nvPr/>
          </p:nvGrpSpPr>
          <p:grpSpPr>
            <a:xfrm>
              <a:off x="9282422" y="555598"/>
              <a:ext cx="648864" cy="648864"/>
              <a:chOff x="9282422" y="555598"/>
              <a:chExt cx="648864" cy="648864"/>
            </a:xfrm>
          </p:grpSpPr>
          <p:sp>
            <p:nvSpPr>
              <p:cNvPr id="128" name="Oval 127">
                <a:extLst>
                  <a:ext uri="{FF2B5EF4-FFF2-40B4-BE49-F238E27FC236}">
                    <a16:creationId xmlns:a16="http://schemas.microsoft.com/office/drawing/2014/main" id="{85ACBD66-A615-4E4D-A011-DC4F0237378C}"/>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29" name="Graphic 128">
                <a:extLst>
                  <a:ext uri="{FF2B5EF4-FFF2-40B4-BE49-F238E27FC236}">
                    <a16:creationId xmlns:a16="http://schemas.microsoft.com/office/drawing/2014/main" id="{AB9A36D5-061B-454C-9B13-F6E7A02994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16867" y="675155"/>
                <a:ext cx="382311" cy="382311"/>
              </a:xfrm>
              <a:prstGeom prst="rect">
                <a:avLst/>
              </a:prstGeom>
            </p:spPr>
          </p:pic>
        </p:grpSp>
      </p:grpSp>
      <p:sp>
        <p:nvSpPr>
          <p:cNvPr id="130" name="Rectangle 129">
            <a:extLst>
              <a:ext uri="{FF2B5EF4-FFF2-40B4-BE49-F238E27FC236}">
                <a16:creationId xmlns:a16="http://schemas.microsoft.com/office/drawing/2014/main" id="{7CE8FFBC-E039-4142-A835-E377EDE14A2B}"/>
              </a:ext>
            </a:extLst>
          </p:cNvPr>
          <p:cNvSpPr/>
          <p:nvPr/>
        </p:nvSpPr>
        <p:spPr>
          <a:xfrm rot="16200000">
            <a:off x="328454" y="3628414"/>
            <a:ext cx="1637357" cy="470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Opportunities for easy introduction</a:t>
            </a:r>
          </a:p>
        </p:txBody>
      </p:sp>
      <p:sp>
        <p:nvSpPr>
          <p:cNvPr id="131" name="Rectangle 130">
            <a:extLst>
              <a:ext uri="{FF2B5EF4-FFF2-40B4-BE49-F238E27FC236}">
                <a16:creationId xmlns:a16="http://schemas.microsoft.com/office/drawing/2014/main" id="{F9761928-0D4E-7A44-A2C3-ED6EF96CD989}"/>
              </a:ext>
            </a:extLst>
          </p:cNvPr>
          <p:cNvSpPr/>
          <p:nvPr/>
        </p:nvSpPr>
        <p:spPr>
          <a:xfrm rot="16200000">
            <a:off x="320137" y="5564788"/>
            <a:ext cx="1653990" cy="4706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Areas that need consideration</a:t>
            </a:r>
          </a:p>
        </p:txBody>
      </p:sp>
      <p:sp>
        <p:nvSpPr>
          <p:cNvPr id="132" name="Rectangle 131">
            <a:extLst>
              <a:ext uri="{FF2B5EF4-FFF2-40B4-BE49-F238E27FC236}">
                <a16:creationId xmlns:a16="http://schemas.microsoft.com/office/drawing/2014/main" id="{7C611F08-3C03-3049-B98F-201F4181AEC7}"/>
              </a:ext>
            </a:extLst>
          </p:cNvPr>
          <p:cNvSpPr/>
          <p:nvPr/>
        </p:nvSpPr>
        <p:spPr>
          <a:xfrm>
            <a:off x="1442365" y="3019659"/>
            <a:ext cx="1966863" cy="1692771"/>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The ring can be added to existing PrEP policies and guidelines and is already included in some plans</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HIV prevention or PrEP technical working groups (TWGs) already exist in many countries that can support ring introduction </a:t>
            </a:r>
          </a:p>
        </p:txBody>
      </p:sp>
      <p:sp>
        <p:nvSpPr>
          <p:cNvPr id="133" name="Rectangle 132">
            <a:extLst>
              <a:ext uri="{FF2B5EF4-FFF2-40B4-BE49-F238E27FC236}">
                <a16:creationId xmlns:a16="http://schemas.microsoft.com/office/drawing/2014/main" id="{18DD219F-931C-C146-9E96-71D8AEDD3B62}"/>
              </a:ext>
            </a:extLst>
          </p:cNvPr>
          <p:cNvSpPr/>
          <p:nvPr/>
        </p:nvSpPr>
        <p:spPr>
          <a:xfrm>
            <a:off x="1442365" y="4936930"/>
            <a:ext cx="2103484" cy="1600438"/>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Integration with non-HIV services (e.g., SRH/FP) will require a different approach to planning </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Funding and human resources are limited, especially given implications of COVID-19</a:t>
            </a:r>
          </a:p>
          <a:p>
            <a:pPr marL="171450" lvl="0" indent="-171450">
              <a:spcAft>
                <a:spcPts val="600"/>
              </a:spcAft>
              <a:buClr>
                <a:srgbClr val="595959"/>
              </a:buClr>
              <a:buSzPts val="1400"/>
              <a:buFont typeface="Arial" panose="020B0604020202020204" pitchFamily="34" charset="0"/>
              <a:buChar char="•"/>
              <a:defRPr/>
            </a:pPr>
            <a:endParaRPr lang="en-US" sz="1100" dirty="0">
              <a:solidFill>
                <a:srgbClr val="595959"/>
              </a:solidFill>
              <a:latin typeface="Calibri" panose="020F0502020204030204" pitchFamily="34" charset="0"/>
              <a:cs typeface="Calibri" panose="020F0502020204030204" pitchFamily="34" charset="0"/>
              <a:sym typeface="Arial"/>
            </a:endParaRPr>
          </a:p>
        </p:txBody>
      </p:sp>
      <p:sp>
        <p:nvSpPr>
          <p:cNvPr id="134" name="Rectangle 133">
            <a:extLst>
              <a:ext uri="{FF2B5EF4-FFF2-40B4-BE49-F238E27FC236}">
                <a16:creationId xmlns:a16="http://schemas.microsoft.com/office/drawing/2014/main" id="{D798682B-A983-4F41-A4E7-C8694EC058A8}"/>
              </a:ext>
            </a:extLst>
          </p:cNvPr>
          <p:cNvSpPr/>
          <p:nvPr/>
        </p:nvSpPr>
        <p:spPr>
          <a:xfrm>
            <a:off x="3583737" y="3019659"/>
            <a:ext cx="1776938" cy="1277273"/>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Oral PrEP was easily integrated into supply chains for antiretroviral drugs (ARVs) and no challenges are anticipated to include the ring </a:t>
            </a:r>
          </a:p>
        </p:txBody>
      </p:sp>
      <p:sp>
        <p:nvSpPr>
          <p:cNvPr id="135" name="Rectangle 134">
            <a:extLst>
              <a:ext uri="{FF2B5EF4-FFF2-40B4-BE49-F238E27FC236}">
                <a16:creationId xmlns:a16="http://schemas.microsoft.com/office/drawing/2014/main" id="{26F4D31B-3332-754C-80ED-A4073EB9196D}"/>
              </a:ext>
            </a:extLst>
          </p:cNvPr>
          <p:cNvSpPr/>
          <p:nvPr/>
        </p:nvSpPr>
        <p:spPr>
          <a:xfrm>
            <a:off x="3583736" y="4936930"/>
            <a:ext cx="1721463" cy="1769715"/>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Classification of the ring remains a critical outstanding question</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Delivering the ring in other delivery channels will require new supply chain models </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Forecasting for the ring may be challenging</a:t>
            </a:r>
          </a:p>
        </p:txBody>
      </p:sp>
      <p:sp>
        <p:nvSpPr>
          <p:cNvPr id="136" name="Rectangle 135">
            <a:extLst>
              <a:ext uri="{FF2B5EF4-FFF2-40B4-BE49-F238E27FC236}">
                <a16:creationId xmlns:a16="http://schemas.microsoft.com/office/drawing/2014/main" id="{C125B0DA-8706-DE49-9D81-D6039B04C0B6}"/>
              </a:ext>
            </a:extLst>
          </p:cNvPr>
          <p:cNvSpPr/>
          <p:nvPr/>
        </p:nvSpPr>
        <p:spPr>
          <a:xfrm>
            <a:off x="5535184" y="3019659"/>
            <a:ext cx="2239556" cy="1523494"/>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Processes to develop and implement PrEP guidelines and provider training have been established and can be leveraged for the ring </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Ongoing PrEP provider materials and trainings will be able to incorporate the ring </a:t>
            </a:r>
          </a:p>
        </p:txBody>
      </p:sp>
      <p:sp>
        <p:nvSpPr>
          <p:cNvPr id="137" name="Rectangle 136">
            <a:extLst>
              <a:ext uri="{FF2B5EF4-FFF2-40B4-BE49-F238E27FC236}">
                <a16:creationId xmlns:a16="http://schemas.microsoft.com/office/drawing/2014/main" id="{E72D7C35-318F-A748-AE8A-A3B581B0AE1D}"/>
              </a:ext>
            </a:extLst>
          </p:cNvPr>
          <p:cNvSpPr/>
          <p:nvPr/>
        </p:nvSpPr>
        <p:spPr>
          <a:xfrm>
            <a:off x="5535182" y="4936930"/>
            <a:ext cx="2013407" cy="1692771"/>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There are outstanding questions around how the ring will be delivered (e.g., what cadre of health worker, follow-up schedule required) </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As a vaginally-inserted product, the ring may be a new product form for many healthcare workers </a:t>
            </a:r>
          </a:p>
        </p:txBody>
      </p:sp>
      <p:sp>
        <p:nvSpPr>
          <p:cNvPr id="138" name="Rectangle 137">
            <a:extLst>
              <a:ext uri="{FF2B5EF4-FFF2-40B4-BE49-F238E27FC236}">
                <a16:creationId xmlns:a16="http://schemas.microsoft.com/office/drawing/2014/main" id="{0FC174D4-DC07-624A-B833-000FED410A7E}"/>
              </a:ext>
            </a:extLst>
          </p:cNvPr>
          <p:cNvSpPr/>
          <p:nvPr/>
        </p:nvSpPr>
        <p:spPr>
          <a:xfrm>
            <a:off x="7989153" y="3019659"/>
            <a:ext cx="2103484" cy="1354217"/>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There are many lessons learned from oral PrEP to apply to the ring</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Materials and platforms to support awareness and demand for oral PrEP can be adapted to include the ring</a:t>
            </a:r>
          </a:p>
        </p:txBody>
      </p:sp>
      <p:sp>
        <p:nvSpPr>
          <p:cNvPr id="139" name="Rectangle 138">
            <a:extLst>
              <a:ext uri="{FF2B5EF4-FFF2-40B4-BE49-F238E27FC236}">
                <a16:creationId xmlns:a16="http://schemas.microsoft.com/office/drawing/2014/main" id="{82D8CFB9-9A23-D94C-854C-056A6590C346}"/>
              </a:ext>
            </a:extLst>
          </p:cNvPr>
          <p:cNvSpPr/>
          <p:nvPr/>
        </p:nvSpPr>
        <p:spPr>
          <a:xfrm>
            <a:off x="7989152" y="4936930"/>
            <a:ext cx="2103484" cy="1523494"/>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Stakeholders expect additional attention to demand creation and awareness building will be needed for the ring as a new product form</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Materials to support client choice between methods will be needed</a:t>
            </a:r>
          </a:p>
        </p:txBody>
      </p:sp>
      <p:sp>
        <p:nvSpPr>
          <p:cNvPr id="140" name="Rectangle 139">
            <a:extLst>
              <a:ext uri="{FF2B5EF4-FFF2-40B4-BE49-F238E27FC236}">
                <a16:creationId xmlns:a16="http://schemas.microsoft.com/office/drawing/2014/main" id="{E7D70327-61AD-5944-B877-BA6E49FC868E}"/>
              </a:ext>
            </a:extLst>
          </p:cNvPr>
          <p:cNvSpPr/>
          <p:nvPr/>
        </p:nvSpPr>
        <p:spPr>
          <a:xfrm>
            <a:off x="10177069" y="3003027"/>
            <a:ext cx="1776938" cy="1692771"/>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Key stakeholders have already identified critical areas for learning to test in initial ring rollout  </a:t>
            </a:r>
          </a:p>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Existing systems for PrEP monitoring and pharmacovigilance can be adapted to include the ring  </a:t>
            </a:r>
          </a:p>
        </p:txBody>
      </p:sp>
      <p:sp>
        <p:nvSpPr>
          <p:cNvPr id="141" name="Rectangle 140">
            <a:extLst>
              <a:ext uri="{FF2B5EF4-FFF2-40B4-BE49-F238E27FC236}">
                <a16:creationId xmlns:a16="http://schemas.microsoft.com/office/drawing/2014/main" id="{4BA281B0-FD0D-A845-842A-7F13B1E8BBAC}"/>
              </a:ext>
            </a:extLst>
          </p:cNvPr>
          <p:cNvSpPr/>
          <p:nvPr/>
        </p:nvSpPr>
        <p:spPr>
          <a:xfrm>
            <a:off x="10177068" y="4936930"/>
            <a:ext cx="1700845" cy="1107996"/>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en-US" sz="1100" dirty="0">
                <a:solidFill>
                  <a:srgbClr val="595959"/>
                </a:solidFill>
                <a:latin typeface="Calibri" panose="020F0502020204030204" pitchFamily="34" charset="0"/>
                <a:cs typeface="Calibri" panose="020F0502020204030204" pitchFamily="34" charset="0"/>
                <a:sym typeface="Arial"/>
              </a:rPr>
              <a:t>HIV prevention monitoring systems will need to evolve to account for a portfolio of biomedical HIV prevention options</a:t>
            </a:r>
          </a:p>
        </p:txBody>
      </p:sp>
      <p:cxnSp>
        <p:nvCxnSpPr>
          <p:cNvPr id="14" name="Straight Connector 13">
            <a:extLst>
              <a:ext uri="{FF2B5EF4-FFF2-40B4-BE49-F238E27FC236}">
                <a16:creationId xmlns:a16="http://schemas.microsoft.com/office/drawing/2014/main" id="{027069C0-9539-444D-ABE5-1677536C42B3}"/>
              </a:ext>
            </a:extLst>
          </p:cNvPr>
          <p:cNvCxnSpPr/>
          <p:nvPr/>
        </p:nvCxnSpPr>
        <p:spPr>
          <a:xfrm>
            <a:off x="864510" y="4795037"/>
            <a:ext cx="11089497" cy="0"/>
          </a:xfrm>
          <a:prstGeom prst="line">
            <a:avLst/>
          </a:prstGeom>
          <a:ln w="7620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16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4D58-35F1-E54A-9347-DFF2F97E12E1}"/>
              </a:ext>
            </a:extLst>
          </p:cNvPr>
          <p:cNvSpPr>
            <a:spLocks noGrp="1"/>
          </p:cNvSpPr>
          <p:nvPr>
            <p:ph type="title"/>
          </p:nvPr>
        </p:nvSpPr>
        <p:spPr/>
        <p:txBody>
          <a:bodyPr/>
          <a:lstStyle/>
          <a:p>
            <a:r>
              <a:rPr lang="en-US" dirty="0"/>
              <a:t>PrEP Ring Introduction Framework</a:t>
            </a:r>
          </a:p>
        </p:txBody>
      </p:sp>
      <p:sp>
        <p:nvSpPr>
          <p:cNvPr id="3" name="Text Placeholder 2">
            <a:extLst>
              <a:ext uri="{FF2B5EF4-FFF2-40B4-BE49-F238E27FC236}">
                <a16:creationId xmlns:a16="http://schemas.microsoft.com/office/drawing/2014/main" id="{A44BC1AB-AE25-1A42-BF34-F114B348CB3C}"/>
              </a:ext>
            </a:extLst>
          </p:cNvPr>
          <p:cNvSpPr>
            <a:spLocks noGrp="1"/>
          </p:cNvSpPr>
          <p:nvPr>
            <p:ph type="body" sz="quarter" idx="12"/>
          </p:nvPr>
        </p:nvSpPr>
        <p:spPr>
          <a:xfrm>
            <a:off x="1235075" y="1364334"/>
            <a:ext cx="9481051" cy="889744"/>
          </a:xfrm>
        </p:spPr>
        <p:txBody>
          <a:bodyPr/>
          <a:lstStyle/>
          <a:p>
            <a:r>
              <a:rPr lang="en-US" sz="1800" dirty="0"/>
              <a:t>This framework highlights elements of ring introduction, based on the experience with oral PrEP and stakeholder consultations.</a:t>
            </a:r>
          </a:p>
        </p:txBody>
      </p:sp>
      <p:sp>
        <p:nvSpPr>
          <p:cNvPr id="4" name="Slide Number Placeholder 3">
            <a:extLst>
              <a:ext uri="{FF2B5EF4-FFF2-40B4-BE49-F238E27FC236}">
                <a16:creationId xmlns:a16="http://schemas.microsoft.com/office/drawing/2014/main" id="{12DFBF07-E0D6-264C-9742-3B7CC163ABD5}"/>
              </a:ext>
            </a:extLst>
          </p:cNvPr>
          <p:cNvSpPr>
            <a:spLocks noGrp="1"/>
          </p:cNvSpPr>
          <p:nvPr>
            <p:ph type="sldNum" sz="quarter" idx="4"/>
          </p:nvPr>
        </p:nvSpPr>
        <p:spPr/>
        <p:txBody>
          <a:bodyPr/>
          <a:lstStyle/>
          <a:p>
            <a:fld id="{282D8E3E-8532-C943-903F-91E14D4CAD95}" type="slidenum">
              <a:rPr lang="en-US" smtClean="0"/>
              <a:pPr/>
              <a:t>9</a:t>
            </a:fld>
            <a:endParaRPr lang="en-US" dirty="0"/>
          </a:p>
        </p:txBody>
      </p:sp>
      <p:graphicFrame>
        <p:nvGraphicFramePr>
          <p:cNvPr id="10" name="Google Shape;344;p10">
            <a:extLst>
              <a:ext uri="{FF2B5EF4-FFF2-40B4-BE49-F238E27FC236}">
                <a16:creationId xmlns:a16="http://schemas.microsoft.com/office/drawing/2014/main" id="{4213411E-5B6F-4047-AEC3-4BA9C8FD1A78}"/>
              </a:ext>
            </a:extLst>
          </p:cNvPr>
          <p:cNvGraphicFramePr/>
          <p:nvPr>
            <p:extLst>
              <p:ext uri="{D42A27DB-BD31-4B8C-83A1-F6EECF244321}">
                <p14:modId xmlns:p14="http://schemas.microsoft.com/office/powerpoint/2010/main" val="1139639854"/>
              </p:ext>
            </p:extLst>
          </p:nvPr>
        </p:nvGraphicFramePr>
        <p:xfrm>
          <a:off x="981134" y="2789721"/>
          <a:ext cx="1974284" cy="3823304"/>
        </p:xfrm>
        <a:graphic>
          <a:graphicData uri="http://schemas.openxmlformats.org/drawingml/2006/table">
            <a:tbl>
              <a:tblPr>
                <a:noFill/>
              </a:tblPr>
              <a:tblGrid>
                <a:gridCol w="137160">
                  <a:extLst>
                    <a:ext uri="{9D8B030D-6E8A-4147-A177-3AD203B41FA5}">
                      <a16:colId xmlns:a16="http://schemas.microsoft.com/office/drawing/2014/main" val="1297505189"/>
                    </a:ext>
                  </a:extLst>
                </a:gridCol>
                <a:gridCol w="1837124">
                  <a:extLst>
                    <a:ext uri="{9D8B030D-6E8A-4147-A177-3AD203B41FA5}">
                      <a16:colId xmlns:a16="http://schemas.microsoft.com/office/drawing/2014/main" val="20000"/>
                    </a:ext>
                  </a:extLst>
                </a:gridCol>
              </a:tblGrid>
              <a:tr h="670064">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Convene new or existing subcommittee or task team within HIV prevention or PrEP </a:t>
                      </a:r>
                      <a:r>
                        <a:rPr lang="en-US" sz="1000" b="1" i="0" u="none" strike="noStrike" cap="none" dirty="0">
                          <a:solidFill>
                            <a:srgbClr val="434343"/>
                          </a:solidFill>
                          <a:latin typeface="Calibri"/>
                          <a:ea typeface="Calibri"/>
                          <a:cs typeface="Calibri"/>
                          <a:sym typeface="Calibri"/>
                        </a:rPr>
                        <a:t>technical working group.</a:t>
                      </a:r>
                      <a:endParaRPr sz="1400" dirty="0">
                        <a:solidFill>
                          <a:srgbClr val="434343"/>
                        </a:solidFill>
                      </a:endParaRP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Identify </a:t>
                      </a:r>
                      <a:r>
                        <a:rPr lang="en-US" sz="1000" b="1" i="0" u="none" strike="noStrike" cap="none" dirty="0">
                          <a:solidFill>
                            <a:srgbClr val="434343"/>
                          </a:solidFill>
                          <a:latin typeface="Calibri"/>
                          <a:ea typeface="Calibri"/>
                          <a:cs typeface="Calibri"/>
                          <a:sym typeface="Calibri"/>
                        </a:rPr>
                        <a:t>focus populations </a:t>
                      </a:r>
                      <a:r>
                        <a:rPr lang="en-US" sz="1000" b="0" i="0" u="none" strike="noStrike" cap="none" dirty="0">
                          <a:solidFill>
                            <a:srgbClr val="434343"/>
                          </a:solidFill>
                          <a:latin typeface="Calibri"/>
                          <a:ea typeface="Calibri"/>
                          <a:cs typeface="Calibri"/>
                          <a:sym typeface="Calibri"/>
                        </a:rPr>
                        <a:t>for ring use and set </a:t>
                      </a:r>
                      <a:r>
                        <a:rPr lang="en-US" sz="1000" b="1" i="0" u="none" strike="noStrike" cap="none" dirty="0">
                          <a:solidFill>
                            <a:srgbClr val="434343"/>
                          </a:solidFill>
                          <a:latin typeface="Calibri"/>
                          <a:ea typeface="Calibri"/>
                          <a:cs typeface="Calibri"/>
                          <a:sym typeface="Calibri"/>
                        </a:rPr>
                        <a:t>targets</a:t>
                      </a:r>
                      <a:r>
                        <a:rPr lang="en-US" sz="1000" b="0" i="0" u="none" strike="noStrike" cap="none" dirty="0">
                          <a:solidFill>
                            <a:srgbClr val="434343"/>
                          </a:solidFill>
                          <a:latin typeface="Calibri"/>
                          <a:ea typeface="Calibri"/>
                          <a:cs typeface="Calibri"/>
                          <a:sym typeface="Calibri"/>
                        </a:rPr>
                        <a:t> for  ring use.</a:t>
                      </a:r>
                      <a:endParaRPr sz="1400" dirty="0">
                        <a:solidFill>
                          <a:srgbClr val="434343"/>
                        </a:solidFill>
                      </a:endParaRP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169586"/>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Engage </a:t>
                      </a:r>
                      <a:r>
                        <a:rPr lang="en-US" sz="1000" b="1" i="0" u="none" strike="noStrike" cap="none" dirty="0">
                          <a:solidFill>
                            <a:srgbClr val="434343"/>
                          </a:solidFill>
                          <a:latin typeface="Calibri"/>
                          <a:ea typeface="Calibri"/>
                          <a:cs typeface="Calibri"/>
                          <a:sym typeface="Calibri"/>
                        </a:rPr>
                        <a:t>community </a:t>
                      </a:r>
                      <a:r>
                        <a:rPr lang="en-US" sz="1000" b="0" i="0" u="none" strike="noStrike" cap="none" dirty="0">
                          <a:solidFill>
                            <a:srgbClr val="434343"/>
                          </a:solidFill>
                          <a:latin typeface="Calibri"/>
                          <a:ea typeface="Calibri"/>
                          <a:cs typeface="Calibri"/>
                          <a:sym typeface="Calibri"/>
                        </a:rPr>
                        <a:t>stakeholders</a:t>
                      </a:r>
                      <a:r>
                        <a:rPr lang="en-US" sz="1000" b="1" i="0" u="none" strike="noStrike" cap="none" dirty="0">
                          <a:solidFill>
                            <a:srgbClr val="434343"/>
                          </a:solidFill>
                          <a:latin typeface="Calibri"/>
                          <a:ea typeface="Calibri"/>
                          <a:cs typeface="Calibri"/>
                          <a:sym typeface="Calibri"/>
                        </a:rPr>
                        <a:t> </a:t>
                      </a:r>
                      <a:r>
                        <a:rPr lang="en-US" sz="1000" b="0" i="0" u="none" strike="noStrike" cap="none" dirty="0">
                          <a:solidFill>
                            <a:srgbClr val="434343"/>
                          </a:solidFill>
                          <a:latin typeface="Calibri"/>
                          <a:ea typeface="Calibri"/>
                          <a:cs typeface="Calibri"/>
                          <a:sym typeface="Calibri"/>
                        </a:rPr>
                        <a:t>to inform planning for ring rollout.</a:t>
                      </a:r>
                      <a:endParaRPr sz="1400" dirty="0">
                        <a:solidFill>
                          <a:srgbClr val="434343"/>
                        </a:solidFill>
                      </a:endParaRP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impact, cost, and/or cost-effectiveness</a:t>
                      </a:r>
                      <a:r>
                        <a:rPr lang="en-US" sz="1000" b="1" i="0" u="none" strike="noStrike" cap="none" dirty="0">
                          <a:solidFill>
                            <a:srgbClr val="353535"/>
                          </a:solidFill>
                          <a:latin typeface="Calibri"/>
                          <a:ea typeface="Calibri"/>
                          <a:cs typeface="Calibri"/>
                          <a:sym typeface="Calibri"/>
                        </a:rPr>
                        <a:t> analyses </a:t>
                      </a:r>
                      <a:r>
                        <a:rPr lang="en-US" sz="1000" b="0" i="0" u="none" strike="noStrike" cap="none" dirty="0">
                          <a:solidFill>
                            <a:srgbClr val="353535"/>
                          </a:solidFill>
                          <a:latin typeface="Calibri"/>
                          <a:ea typeface="Calibri"/>
                          <a:cs typeface="Calibri"/>
                          <a:sym typeface="Calibri"/>
                        </a:rPr>
                        <a:t>to inform ring planning.</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Include the ring in national HIV prevention and other relevant </a:t>
                      </a:r>
                      <a:r>
                        <a:rPr lang="en-US" sz="1000" b="1" i="0" u="none" strike="noStrike" cap="none" dirty="0">
                          <a:solidFill>
                            <a:srgbClr val="353535"/>
                          </a:solidFill>
                          <a:latin typeface="Calibri"/>
                          <a:ea typeface="Calibri"/>
                          <a:cs typeface="Calibri"/>
                          <a:sym typeface="Calibri"/>
                        </a:rPr>
                        <a:t>plans </a:t>
                      </a:r>
                      <a:r>
                        <a:rPr lang="en-US" sz="1000" b="0" i="0" u="none" strike="noStrike" cap="none" dirty="0">
                          <a:solidFill>
                            <a:srgbClr val="353535"/>
                          </a:solidFill>
                          <a:latin typeface="Calibri"/>
                          <a:ea typeface="Calibri"/>
                          <a:cs typeface="Calibri"/>
                          <a:sym typeface="Calibri"/>
                        </a:rPr>
                        <a:t>(e.g., FP).</a:t>
                      </a:r>
                      <a:endParaRPr sz="1400" b="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an</a:t>
                      </a:r>
                      <a:r>
                        <a:rPr lang="en-US" sz="1000" b="1" i="0" u="none" strike="noStrike" cap="none" dirty="0">
                          <a:solidFill>
                            <a:srgbClr val="353535"/>
                          </a:solidFill>
                          <a:latin typeface="Calibri"/>
                          <a:ea typeface="Calibri"/>
                          <a:cs typeface="Calibri"/>
                          <a:sym typeface="Calibri"/>
                        </a:rPr>
                        <a:t> implementation plan and budget </a:t>
                      </a:r>
                      <a:r>
                        <a:rPr lang="en-US" sz="1000" b="0" i="0" u="none" strike="noStrike" cap="none" dirty="0">
                          <a:solidFill>
                            <a:srgbClr val="353535"/>
                          </a:solidFill>
                          <a:latin typeface="Calibri"/>
                          <a:ea typeface="Calibri"/>
                          <a:cs typeface="Calibri"/>
                          <a:sym typeface="Calibri"/>
                        </a:rPr>
                        <a:t>to guide ring introduction and scale-up.</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1" name="Google Shape;344;p10">
            <a:extLst>
              <a:ext uri="{FF2B5EF4-FFF2-40B4-BE49-F238E27FC236}">
                <a16:creationId xmlns:a16="http://schemas.microsoft.com/office/drawing/2014/main" id="{C05D2CB2-DA08-6C4B-9DB8-6871DCF32DDC}"/>
              </a:ext>
            </a:extLst>
          </p:cNvPr>
          <p:cNvGraphicFramePr/>
          <p:nvPr>
            <p:extLst>
              <p:ext uri="{D42A27DB-BD31-4B8C-83A1-F6EECF244321}">
                <p14:modId xmlns:p14="http://schemas.microsoft.com/office/powerpoint/2010/main" val="1895541785"/>
              </p:ext>
            </p:extLst>
          </p:nvPr>
        </p:nvGraphicFramePr>
        <p:xfrm>
          <a:off x="3228086" y="2789721"/>
          <a:ext cx="1791199" cy="2616467"/>
        </p:xfrm>
        <a:graphic>
          <a:graphicData uri="http://schemas.openxmlformats.org/drawingml/2006/table">
            <a:tbl>
              <a:tblPr>
                <a:noFill/>
              </a:tblPr>
              <a:tblGrid>
                <a:gridCol w="124440">
                  <a:extLst>
                    <a:ext uri="{9D8B030D-6E8A-4147-A177-3AD203B41FA5}">
                      <a16:colId xmlns:a16="http://schemas.microsoft.com/office/drawing/2014/main" val="1297505189"/>
                    </a:ext>
                  </a:extLst>
                </a:gridCol>
                <a:gridCol w="1666759">
                  <a:extLst>
                    <a:ext uri="{9D8B030D-6E8A-4147-A177-3AD203B41FA5}">
                      <a16:colId xmlns:a16="http://schemas.microsoft.com/office/drawing/2014/main" val="20000"/>
                    </a:ext>
                  </a:extLst>
                </a:gridCol>
              </a:tblGrid>
              <a:tr h="644053">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19050" cap="flat" cmpd="sng" algn="ctr">
                      <a:noFill/>
                      <a:prstDash val="sysDash"/>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1" i="0" u="none" strike="noStrike" cap="none" dirty="0">
                          <a:solidFill>
                            <a:srgbClr val="353535"/>
                          </a:solidFill>
                          <a:latin typeface="Calibri"/>
                          <a:ea typeface="Calibri"/>
                          <a:cs typeface="Calibri"/>
                          <a:sym typeface="Calibri"/>
                        </a:rPr>
                        <a:t>Register</a:t>
                      </a:r>
                      <a:r>
                        <a:rPr lang="en-US" sz="1000" b="0" i="0" u="none" strike="noStrike" cap="none" dirty="0">
                          <a:solidFill>
                            <a:srgbClr val="353535"/>
                          </a:solidFill>
                          <a:latin typeface="Calibri"/>
                          <a:ea typeface="Calibri"/>
                          <a:cs typeface="Calibri"/>
                          <a:sym typeface="Calibri"/>
                        </a:rPr>
                        <a:t> the ring and include the ring on the national essential medicines list.</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9050" cap="flat" cmpd="sng" algn="ctr">
                      <a:noFill/>
                      <a:prstDash val="sysDash"/>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9969639"/>
                  </a:ext>
                </a:extLst>
              </a:tr>
              <a:tr h="644053">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Update </a:t>
                      </a:r>
                      <a:r>
                        <a:rPr lang="en-US" sz="1000" b="1" i="0" u="none" strike="noStrike" cap="none" dirty="0">
                          <a:solidFill>
                            <a:srgbClr val="434343"/>
                          </a:solidFill>
                          <a:latin typeface="Calibri"/>
                          <a:ea typeface="Calibri"/>
                          <a:cs typeface="Calibri"/>
                          <a:sym typeface="Calibri"/>
                        </a:rPr>
                        <a:t>supply chain guidelines and logistics systems </a:t>
                      </a:r>
                      <a:r>
                        <a:rPr lang="en-US" sz="1000" b="0" i="0" u="none" strike="noStrike" cap="none" dirty="0">
                          <a:solidFill>
                            <a:srgbClr val="434343"/>
                          </a:solidFill>
                          <a:latin typeface="Calibri"/>
                          <a:ea typeface="Calibri"/>
                          <a:cs typeface="Calibri"/>
                          <a:sym typeface="Calibri"/>
                        </a:rPr>
                        <a:t>to include the ring.  </a:t>
                      </a:r>
                      <a:endParaRPr sz="1400" dirty="0">
                        <a:solidFill>
                          <a:srgbClr val="434343"/>
                        </a:solidFill>
                      </a:endParaRP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4053">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Conduct </a:t>
                      </a:r>
                      <a:r>
                        <a:rPr lang="en-US" sz="1000" b="1" i="0" u="none" strike="noStrike" cap="none" dirty="0">
                          <a:solidFill>
                            <a:srgbClr val="434343"/>
                          </a:solidFill>
                          <a:latin typeface="Calibri"/>
                          <a:ea typeface="Calibri"/>
                          <a:cs typeface="Calibri"/>
                          <a:sym typeface="Calibri"/>
                        </a:rPr>
                        <a:t>forecasting and/or quantification</a:t>
                      </a:r>
                      <a:r>
                        <a:rPr lang="en-US" sz="1000" b="0" i="0" u="none" strike="noStrike" cap="none" dirty="0">
                          <a:solidFill>
                            <a:srgbClr val="434343"/>
                          </a:solidFill>
                          <a:latin typeface="Calibri"/>
                          <a:ea typeface="Calibri"/>
                          <a:cs typeface="Calibri"/>
                          <a:sym typeface="Calibri"/>
                        </a:rPr>
                        <a:t> exercises to guide procurement of the ring.</a:t>
                      </a:r>
                      <a:endParaRPr sz="1400" b="0" dirty="0">
                        <a:solidFill>
                          <a:srgbClr val="434343"/>
                        </a:solidFill>
                      </a:endParaRP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30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Establish</a:t>
                      </a:r>
                      <a:r>
                        <a:rPr lang="en-US" sz="1000" b="1" i="0" u="none" strike="noStrike" cap="none" dirty="0">
                          <a:solidFill>
                            <a:srgbClr val="434343"/>
                          </a:solidFill>
                          <a:latin typeface="Calibri"/>
                          <a:ea typeface="Calibri"/>
                          <a:cs typeface="Calibri"/>
                          <a:sym typeface="Calibri"/>
                        </a:rPr>
                        <a:t> procurement, commodity monitoring, and distribution systems </a:t>
                      </a:r>
                      <a:r>
                        <a:rPr lang="en-US" sz="1000" b="0" i="0" u="none" strike="noStrike" cap="none" dirty="0">
                          <a:solidFill>
                            <a:srgbClr val="434343"/>
                          </a:solidFill>
                          <a:latin typeface="Calibri"/>
                          <a:ea typeface="Calibri"/>
                          <a:cs typeface="Calibri"/>
                          <a:sym typeface="Calibri"/>
                        </a:rPr>
                        <a:t>to avoid stock-outs.</a:t>
                      </a:r>
                      <a:endParaRPr sz="1000" dirty="0">
                        <a:solidFill>
                          <a:srgbClr val="434343"/>
                        </a:solidFill>
                      </a:endParaRP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9955375"/>
                  </a:ext>
                </a:extLst>
              </a:tr>
            </a:tbl>
          </a:graphicData>
        </a:graphic>
      </p:graphicFrame>
      <p:graphicFrame>
        <p:nvGraphicFramePr>
          <p:cNvPr id="12" name="Google Shape;344;p10">
            <a:extLst>
              <a:ext uri="{FF2B5EF4-FFF2-40B4-BE49-F238E27FC236}">
                <a16:creationId xmlns:a16="http://schemas.microsoft.com/office/drawing/2014/main" id="{27700A80-388A-2C4C-9654-58ED6FD95A88}"/>
              </a:ext>
            </a:extLst>
          </p:cNvPr>
          <p:cNvGraphicFramePr/>
          <p:nvPr>
            <p:extLst>
              <p:ext uri="{D42A27DB-BD31-4B8C-83A1-F6EECF244321}">
                <p14:modId xmlns:p14="http://schemas.microsoft.com/office/powerpoint/2010/main" val="1452359612"/>
              </p:ext>
            </p:extLst>
          </p:nvPr>
        </p:nvGraphicFramePr>
        <p:xfrm>
          <a:off x="5394954" y="2789720"/>
          <a:ext cx="1974284" cy="3200400"/>
        </p:xfrm>
        <a:graphic>
          <a:graphicData uri="http://schemas.openxmlformats.org/drawingml/2006/table">
            <a:tbl>
              <a:tblPr>
                <a:noFill/>
              </a:tblPr>
              <a:tblGrid>
                <a:gridCol w="137160">
                  <a:extLst>
                    <a:ext uri="{9D8B030D-6E8A-4147-A177-3AD203B41FA5}">
                      <a16:colId xmlns:a16="http://schemas.microsoft.com/office/drawing/2014/main" val="1297505189"/>
                    </a:ext>
                  </a:extLst>
                </a:gridCol>
                <a:gridCol w="1837124">
                  <a:extLst>
                    <a:ext uri="{9D8B030D-6E8A-4147-A177-3AD203B41FA5}">
                      <a16:colId xmlns:a16="http://schemas.microsoft.com/office/drawing/2014/main" val="20000"/>
                    </a:ext>
                  </a:extLst>
                </a:gridCol>
              </a:tblGrid>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12700" cmpd="sng">
                      <a:noFill/>
                      <a:prstDash val="soli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Issue standard</a:t>
                      </a:r>
                      <a:r>
                        <a:rPr lang="en-US" sz="1000" b="1" i="0" u="none" strike="noStrike" cap="none" dirty="0">
                          <a:solidFill>
                            <a:srgbClr val="353535"/>
                          </a:solidFill>
                          <a:latin typeface="Calibri"/>
                          <a:ea typeface="Calibri"/>
                          <a:cs typeface="Calibri"/>
                          <a:sym typeface="Calibri"/>
                        </a:rPr>
                        <a:t> clinical guidelines </a:t>
                      </a:r>
                      <a:r>
                        <a:rPr lang="en-US" sz="1000" b="0" i="0" u="none" strike="noStrike" cap="none" dirty="0">
                          <a:solidFill>
                            <a:srgbClr val="353535"/>
                          </a:solidFill>
                          <a:latin typeface="Calibri"/>
                          <a:ea typeface="Calibri"/>
                          <a:cs typeface="Calibri"/>
                          <a:sym typeface="Calibri"/>
                        </a:rPr>
                        <a:t>for delivery and use of the ring.</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mpd="sng">
                      <a:noFill/>
                      <a:prstDash val="soli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000" b="0" i="0" u="none" strike="noStrike" cap="none" dirty="0">
                          <a:solidFill>
                            <a:srgbClr val="353535"/>
                          </a:solidFill>
                          <a:latin typeface="Calibri"/>
                          <a:ea typeface="+mn-ea"/>
                          <a:cs typeface="Calibri"/>
                          <a:sym typeface="Arial"/>
                        </a:rPr>
                        <a:t>Dedicate resources to conduct regular </a:t>
                      </a:r>
                      <a:r>
                        <a:rPr lang="en-US" sz="1000" b="1" i="0" u="none" strike="noStrike" cap="none" dirty="0">
                          <a:solidFill>
                            <a:srgbClr val="353535"/>
                          </a:solidFill>
                          <a:latin typeface="Calibri"/>
                          <a:ea typeface="+mn-ea"/>
                          <a:cs typeface="Calibri"/>
                          <a:sym typeface="Arial"/>
                        </a:rPr>
                        <a:t>HIV tests, initiate ring use, and support refills.</a:t>
                      </a:r>
                    </a:p>
                  </a:txBody>
                  <a:tcPr marL="45720"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137697"/>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Develop materials and conduct trainings on the ring for </a:t>
                      </a:r>
                      <a:r>
                        <a:rPr lang="en-US" sz="1000" b="1" i="0" u="none" strike="noStrike" cap="none" dirty="0">
                          <a:solidFill>
                            <a:srgbClr val="353535"/>
                          </a:solidFill>
                          <a:latin typeface="Calibri"/>
                          <a:ea typeface="Calibri"/>
                          <a:cs typeface="Calibri"/>
                          <a:sym typeface="Calibri"/>
                        </a:rPr>
                        <a:t>health care workers</a:t>
                      </a:r>
                      <a:r>
                        <a:rPr lang="en-US" sz="1000" b="0" i="0" u="none" strike="noStrike" cap="none" dirty="0">
                          <a:solidFill>
                            <a:srgbClr val="353535"/>
                          </a:solidFill>
                          <a:latin typeface="Calibri"/>
                          <a:ea typeface="Calibri"/>
                          <a:cs typeface="Calibri"/>
                          <a:sym typeface="Calibri"/>
                        </a:rPr>
                        <a:t>.</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Establish </a:t>
                      </a:r>
                      <a:r>
                        <a:rPr lang="en-US" sz="1000" b="1" i="0" u="none" strike="noStrike" cap="none" dirty="0">
                          <a:solidFill>
                            <a:srgbClr val="353535"/>
                          </a:solidFill>
                          <a:latin typeface="Calibri"/>
                          <a:ea typeface="Calibri"/>
                          <a:cs typeface="Calibri"/>
                          <a:sym typeface="Calibri"/>
                        </a:rPr>
                        <a:t>referral systems </a:t>
                      </a:r>
                      <a:r>
                        <a:rPr lang="en-US" sz="1000" b="0" i="0" u="none" strike="noStrike" cap="none" dirty="0">
                          <a:solidFill>
                            <a:srgbClr val="353535"/>
                          </a:solidFill>
                          <a:latin typeface="Calibri"/>
                          <a:ea typeface="Calibri"/>
                          <a:cs typeface="Calibri"/>
                          <a:sym typeface="Calibri"/>
                        </a:rPr>
                        <a:t>to link clients from other channels to sites dispensing the ring. </a:t>
                      </a:r>
                      <a:endParaRPr sz="1400" dirty="0"/>
                    </a:p>
                  </a:txBody>
                  <a:tcPr marL="45725" marR="9525" marT="457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Integrate support for </a:t>
                      </a:r>
                      <a:r>
                        <a:rPr lang="en-US" sz="1000" b="1" i="0" u="none" strike="noStrike" cap="none" dirty="0">
                          <a:solidFill>
                            <a:srgbClr val="353535"/>
                          </a:solidFill>
                          <a:latin typeface="Calibri"/>
                          <a:ea typeface="Calibri"/>
                          <a:cs typeface="Calibri"/>
                          <a:sym typeface="Calibri"/>
                        </a:rPr>
                        <a:t>partner communication</a:t>
                      </a:r>
                      <a:r>
                        <a:rPr lang="en-US" sz="1000" b="0" i="0" u="none" strike="noStrike" cap="none" dirty="0">
                          <a:solidFill>
                            <a:srgbClr val="353535"/>
                          </a:solidFill>
                          <a:latin typeface="Calibri"/>
                          <a:ea typeface="Calibri"/>
                          <a:cs typeface="Calibri"/>
                          <a:sym typeface="Calibri"/>
                        </a:rPr>
                        <a:t> and intimate partner violence (IPV).</a:t>
                      </a:r>
                      <a:endParaRPr sz="1000" b="0" i="0" u="none" strike="noStrike" cap="none" dirty="0">
                        <a:solidFill>
                          <a:srgbClr val="353535"/>
                        </a:solidFill>
                        <a:latin typeface="Calibri"/>
                        <a:ea typeface="Calibri"/>
                        <a:cs typeface="Calibri"/>
                        <a:sym typeface="Calibri"/>
                      </a:endParaRPr>
                    </a:p>
                  </a:txBody>
                  <a:tcPr marL="45725" marR="9525" marT="457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1283930"/>
                  </a:ext>
                </a:extLst>
              </a:tr>
            </a:tbl>
          </a:graphicData>
        </a:graphic>
      </p:graphicFrame>
      <p:graphicFrame>
        <p:nvGraphicFramePr>
          <p:cNvPr id="13" name="Google Shape;344;p10">
            <a:extLst>
              <a:ext uri="{FF2B5EF4-FFF2-40B4-BE49-F238E27FC236}">
                <a16:creationId xmlns:a16="http://schemas.microsoft.com/office/drawing/2014/main" id="{5B4417DF-0A07-A24F-89D4-79607D298EEE}"/>
              </a:ext>
            </a:extLst>
          </p:cNvPr>
          <p:cNvGraphicFramePr/>
          <p:nvPr>
            <p:extLst>
              <p:ext uri="{D42A27DB-BD31-4B8C-83A1-F6EECF244321}">
                <p14:modId xmlns:p14="http://schemas.microsoft.com/office/powerpoint/2010/main" val="6986459"/>
              </p:ext>
            </p:extLst>
          </p:nvPr>
        </p:nvGraphicFramePr>
        <p:xfrm>
          <a:off x="7889285" y="2789720"/>
          <a:ext cx="1720047" cy="3200400"/>
        </p:xfrm>
        <a:graphic>
          <a:graphicData uri="http://schemas.openxmlformats.org/drawingml/2006/table">
            <a:tbl>
              <a:tblPr>
                <a:noFill/>
              </a:tblPr>
              <a:tblGrid>
                <a:gridCol w="119497">
                  <a:extLst>
                    <a:ext uri="{9D8B030D-6E8A-4147-A177-3AD203B41FA5}">
                      <a16:colId xmlns:a16="http://schemas.microsoft.com/office/drawing/2014/main" val="1297505189"/>
                    </a:ext>
                  </a:extLst>
                </a:gridCol>
                <a:gridCol w="1600550">
                  <a:extLst>
                    <a:ext uri="{9D8B030D-6E8A-4147-A177-3AD203B41FA5}">
                      <a16:colId xmlns:a16="http://schemas.microsoft.com/office/drawing/2014/main" val="20000"/>
                    </a:ext>
                  </a:extLst>
                </a:gridCol>
              </a:tblGrid>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12700" cmpd="sng">
                      <a:noFill/>
                      <a:prstDash val="soli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and implement </a:t>
                      </a:r>
                      <a:r>
                        <a:rPr lang="en-US" sz="1000" b="1" i="0" u="none" strike="noStrike" cap="none" dirty="0">
                          <a:solidFill>
                            <a:srgbClr val="353535"/>
                          </a:solidFill>
                          <a:latin typeface="Calibri"/>
                          <a:ea typeface="Calibri"/>
                          <a:cs typeface="Calibri"/>
                          <a:sym typeface="Calibri"/>
                        </a:rPr>
                        <a:t>demand creation strategies </a:t>
                      </a:r>
                      <a:r>
                        <a:rPr lang="en-US" sz="1000" b="0" i="0" u="none" strike="noStrike" cap="none" dirty="0">
                          <a:solidFill>
                            <a:srgbClr val="353535"/>
                          </a:solidFill>
                          <a:latin typeface="Calibri"/>
                          <a:ea typeface="Calibri"/>
                          <a:cs typeface="Calibri"/>
                          <a:sym typeface="Calibri"/>
                        </a:rPr>
                        <a:t>that include ring promotion.</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mpd="sng">
                      <a:noFill/>
                      <a:prstDash val="soli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Address social norms/stigma to build </a:t>
                      </a:r>
                      <a:r>
                        <a:rPr lang="en-US" sz="1000" b="1" i="0" u="none" strike="noStrike" cap="none" dirty="0">
                          <a:solidFill>
                            <a:srgbClr val="353535"/>
                          </a:solidFill>
                          <a:latin typeface="Calibri"/>
                          <a:ea typeface="Calibri"/>
                          <a:cs typeface="Calibri"/>
                          <a:sym typeface="Calibri"/>
                        </a:rPr>
                        <a:t>community and partner acceptance</a:t>
                      </a:r>
                      <a:r>
                        <a:rPr lang="en-US" sz="1000" b="0" i="0" u="none" strike="noStrike" cap="none" dirty="0">
                          <a:solidFill>
                            <a:srgbClr val="353535"/>
                          </a:solidFill>
                          <a:latin typeface="Calibri"/>
                          <a:ea typeface="Calibri"/>
                          <a:cs typeface="Calibri"/>
                          <a:sym typeface="Calibri"/>
                        </a:rPr>
                        <a:t> of PrEP.</a:t>
                      </a:r>
                      <a:endParaRPr sz="1000" b="0" i="0" u="none" strike="noStrike" cap="none" dirty="0">
                        <a:solidFill>
                          <a:srgbClr val="353535"/>
                        </a:solidFill>
                        <a:latin typeface="Calibri"/>
                        <a:ea typeface="Calibri"/>
                        <a:cs typeface="Calibri"/>
                        <a:sym typeface="Calibri"/>
                      </a:endParaRP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137697"/>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t>
                      </a:r>
                      <a:r>
                        <a:rPr lang="en-US" sz="1000" b="1" i="0" u="none" strike="noStrike" cap="none" dirty="0">
                          <a:solidFill>
                            <a:srgbClr val="353535"/>
                          </a:solidFill>
                          <a:latin typeface="Calibri"/>
                          <a:ea typeface="Calibri"/>
                          <a:cs typeface="Calibri"/>
                          <a:sym typeface="Calibri"/>
                        </a:rPr>
                        <a:t>information and tools for clients </a:t>
                      </a:r>
                      <a:r>
                        <a:rPr lang="en-US" sz="1000" b="0" i="0" u="none" strike="noStrike" cap="none" dirty="0">
                          <a:solidFill>
                            <a:srgbClr val="353535"/>
                          </a:solidFill>
                          <a:latin typeface="Calibri"/>
                          <a:ea typeface="Calibri"/>
                          <a:cs typeface="Calibri"/>
                          <a:sym typeface="Calibri"/>
                        </a:rPr>
                        <a:t>to guide product choice and support ring use.</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Support </a:t>
                      </a:r>
                      <a:r>
                        <a:rPr lang="en-US" sz="1000" b="1" i="0" u="none" strike="noStrike" cap="none" dirty="0">
                          <a:solidFill>
                            <a:srgbClr val="353535"/>
                          </a:solidFill>
                          <a:latin typeface="Calibri"/>
                          <a:ea typeface="Calibri"/>
                          <a:cs typeface="Calibri"/>
                          <a:sym typeface="Calibri"/>
                        </a:rPr>
                        <a:t>effective use and continuation</a:t>
                      </a:r>
                      <a:r>
                        <a:rPr lang="en-US" sz="1000" b="0" i="0" u="none" strike="noStrike" cap="none" dirty="0">
                          <a:solidFill>
                            <a:srgbClr val="353535"/>
                          </a:solidFill>
                          <a:latin typeface="Calibri"/>
                          <a:ea typeface="Calibri"/>
                          <a:cs typeface="Calibri"/>
                          <a:sym typeface="Calibri"/>
                        </a:rPr>
                        <a:t> for ring users.</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and communicate plans for sanitary </a:t>
                      </a:r>
                      <a:r>
                        <a:rPr lang="en-US" sz="1000" b="1" i="0" u="none" strike="noStrike" cap="none" dirty="0">
                          <a:solidFill>
                            <a:srgbClr val="353535"/>
                          </a:solidFill>
                          <a:latin typeface="Calibri"/>
                          <a:ea typeface="Calibri"/>
                          <a:cs typeface="Calibri"/>
                          <a:sym typeface="Calibri"/>
                        </a:rPr>
                        <a:t>disposal</a:t>
                      </a:r>
                      <a:r>
                        <a:rPr lang="en-US" sz="1000" b="0" i="0" u="none" strike="noStrike" cap="none" dirty="0">
                          <a:solidFill>
                            <a:srgbClr val="353535"/>
                          </a:solidFill>
                          <a:latin typeface="Calibri"/>
                          <a:ea typeface="Calibri"/>
                          <a:cs typeface="Calibri"/>
                          <a:sym typeface="Calibri"/>
                        </a:rPr>
                        <a:t> of used rings.</a:t>
                      </a:r>
                      <a:endParaRPr sz="1400" dirty="0"/>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6653873"/>
                  </a:ext>
                </a:extLst>
              </a:tr>
            </a:tbl>
          </a:graphicData>
        </a:graphic>
      </p:graphicFrame>
      <p:graphicFrame>
        <p:nvGraphicFramePr>
          <p:cNvPr id="14" name="Google Shape;344;p10">
            <a:extLst>
              <a:ext uri="{FF2B5EF4-FFF2-40B4-BE49-F238E27FC236}">
                <a16:creationId xmlns:a16="http://schemas.microsoft.com/office/drawing/2014/main" id="{AF93604F-1E66-814B-A02A-BA9185D5FFE3}"/>
              </a:ext>
            </a:extLst>
          </p:cNvPr>
          <p:cNvGraphicFramePr/>
          <p:nvPr>
            <p:extLst>
              <p:ext uri="{D42A27DB-BD31-4B8C-83A1-F6EECF244321}">
                <p14:modId xmlns:p14="http://schemas.microsoft.com/office/powerpoint/2010/main" val="2227971369"/>
              </p:ext>
            </p:extLst>
          </p:nvPr>
        </p:nvGraphicFramePr>
        <p:xfrm>
          <a:off x="10110902" y="2789720"/>
          <a:ext cx="1720046" cy="1920240"/>
        </p:xfrm>
        <a:graphic>
          <a:graphicData uri="http://schemas.openxmlformats.org/drawingml/2006/table">
            <a:tbl>
              <a:tblPr>
                <a:noFill/>
              </a:tblPr>
              <a:tblGrid>
                <a:gridCol w="119497">
                  <a:extLst>
                    <a:ext uri="{9D8B030D-6E8A-4147-A177-3AD203B41FA5}">
                      <a16:colId xmlns:a16="http://schemas.microsoft.com/office/drawing/2014/main" val="1297505189"/>
                    </a:ext>
                  </a:extLst>
                </a:gridCol>
                <a:gridCol w="1600549">
                  <a:extLst>
                    <a:ext uri="{9D8B030D-6E8A-4147-A177-3AD203B41FA5}">
                      <a16:colId xmlns:a16="http://schemas.microsoft.com/office/drawing/2014/main" val="20000"/>
                    </a:ext>
                  </a:extLst>
                </a:gridCol>
              </a:tblGrid>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Establish</a:t>
                      </a:r>
                      <a:r>
                        <a:rPr lang="en-US" sz="1000" b="1" i="0" u="none" strike="noStrike" cap="none" dirty="0">
                          <a:solidFill>
                            <a:srgbClr val="353535"/>
                          </a:solidFill>
                          <a:latin typeface="Calibri"/>
                          <a:ea typeface="Calibri"/>
                          <a:cs typeface="Calibri"/>
                          <a:sym typeface="Calibri"/>
                        </a:rPr>
                        <a:t> monitoring tools</a:t>
                      </a:r>
                      <a:r>
                        <a:rPr lang="en-US" sz="1000" b="0" i="0" u="none" strike="noStrike" cap="none" dirty="0">
                          <a:solidFill>
                            <a:srgbClr val="353535"/>
                          </a:solidFill>
                          <a:latin typeface="Calibri"/>
                          <a:ea typeface="Calibri"/>
                          <a:cs typeface="Calibri"/>
                          <a:sym typeface="Calibri"/>
                        </a:rPr>
                        <a:t> to support data collection and analysis on ring use.</a:t>
                      </a:r>
                      <a:endParaRPr sz="1400" dirty="0"/>
                    </a:p>
                  </a:txBody>
                  <a:tcPr marL="91450" marR="9525" marT="9525" marB="0" anchor="ctr">
                    <a:lnL w="57150" cap="flat" cmpd="sng" algn="ctr">
                      <a:solidFill>
                        <a:srgbClr val="FFFFFF"/>
                      </a:solidFill>
                      <a:prstDash val="solid"/>
                      <a:round/>
                      <a:headEnd type="none" w="med" len="med"/>
                      <a:tailEnd type="none" w="med" len="med"/>
                    </a:lnL>
                    <a:lnR w="12700" cmpd="sng">
                      <a:noFill/>
                      <a:prstDash val="solid"/>
                    </a:lnR>
                    <a:lnT w="381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137697"/>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Establish systems for </a:t>
                      </a:r>
                      <a:r>
                        <a:rPr lang="en-US" sz="1000" b="1" i="0" u="none" strike="noStrike" cap="none" dirty="0">
                          <a:solidFill>
                            <a:srgbClr val="353535"/>
                          </a:solidFill>
                          <a:latin typeface="Calibri"/>
                          <a:ea typeface="Calibri"/>
                          <a:cs typeface="Calibri"/>
                          <a:sym typeface="Calibri"/>
                        </a:rPr>
                        <a:t>pharmacovigilance</a:t>
                      </a:r>
                      <a:r>
                        <a:rPr lang="en-US" sz="1000" b="0" i="0" u="none" strike="noStrike" cap="none" dirty="0">
                          <a:solidFill>
                            <a:srgbClr val="353535"/>
                          </a:solidFill>
                          <a:latin typeface="Calibri"/>
                          <a:ea typeface="Calibri"/>
                          <a:cs typeface="Calibri"/>
                          <a:sym typeface="Calibri"/>
                        </a:rPr>
                        <a:t> and to monitor drug resistance. </a:t>
                      </a:r>
                      <a:endParaRPr sz="1400" dirty="0"/>
                    </a:p>
                  </a:txBody>
                  <a:tcPr marL="91450"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300470"/>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Conduct </a:t>
                      </a:r>
                      <a:r>
                        <a:rPr lang="en-US" sz="1000" b="1" i="0" u="none" strike="noStrike" cap="none" dirty="0">
                          <a:solidFill>
                            <a:srgbClr val="353535"/>
                          </a:solidFill>
                          <a:latin typeface="Calibri"/>
                          <a:ea typeface="Calibri"/>
                          <a:cs typeface="Calibri"/>
                          <a:sym typeface="Calibri"/>
                        </a:rPr>
                        <a:t>implementation science </a:t>
                      </a:r>
                      <a:r>
                        <a:rPr lang="en-US" sz="1000" b="0" i="0" u="none" strike="noStrike" cap="none" dirty="0">
                          <a:solidFill>
                            <a:srgbClr val="353535"/>
                          </a:solidFill>
                          <a:latin typeface="Calibri"/>
                          <a:ea typeface="Calibri"/>
                          <a:cs typeface="Calibri"/>
                          <a:sym typeface="Calibri"/>
                        </a:rPr>
                        <a:t>research to inform policy and programs.</a:t>
                      </a:r>
                      <a:endParaRPr sz="1400" dirty="0"/>
                    </a:p>
                  </a:txBody>
                  <a:tcPr marL="91450"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248732"/>
                  </a:ext>
                </a:extLst>
              </a:tr>
            </a:tbl>
          </a:graphicData>
        </a:graphic>
      </p:graphicFrame>
      <p:sp>
        <p:nvSpPr>
          <p:cNvPr id="16" name="Google Shape;348;p31">
            <a:extLst>
              <a:ext uri="{FF2B5EF4-FFF2-40B4-BE49-F238E27FC236}">
                <a16:creationId xmlns:a16="http://schemas.microsoft.com/office/drawing/2014/main" id="{075308FD-439E-3B42-9CEA-BD0FB14039B0}"/>
              </a:ext>
            </a:extLst>
          </p:cNvPr>
          <p:cNvSpPr/>
          <p:nvPr/>
        </p:nvSpPr>
        <p:spPr>
          <a:xfrm>
            <a:off x="1061344" y="2183051"/>
            <a:ext cx="10880531" cy="499840"/>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grpSp>
        <p:nvGrpSpPr>
          <p:cNvPr id="48" name="Group 47">
            <a:extLst>
              <a:ext uri="{FF2B5EF4-FFF2-40B4-BE49-F238E27FC236}">
                <a16:creationId xmlns:a16="http://schemas.microsoft.com/office/drawing/2014/main" id="{E1AE6B9E-F22D-CE4E-AD83-ED805162A57C}"/>
              </a:ext>
            </a:extLst>
          </p:cNvPr>
          <p:cNvGrpSpPr/>
          <p:nvPr/>
        </p:nvGrpSpPr>
        <p:grpSpPr>
          <a:xfrm>
            <a:off x="9944117" y="2102650"/>
            <a:ext cx="1838705" cy="648864"/>
            <a:chOff x="9876248" y="596012"/>
            <a:chExt cx="1838705" cy="648864"/>
          </a:xfrm>
        </p:grpSpPr>
        <p:sp>
          <p:nvSpPr>
            <p:cNvPr id="49" name="Rounded Rectangle 48">
              <a:extLst>
                <a:ext uri="{FF2B5EF4-FFF2-40B4-BE49-F238E27FC236}">
                  <a16:creationId xmlns:a16="http://schemas.microsoft.com/office/drawing/2014/main" id="{60AD81C3-4AD1-1341-AEF7-80956C062DCD}"/>
                </a:ext>
              </a:extLst>
            </p:cNvPr>
            <p:cNvSpPr/>
            <p:nvPr/>
          </p:nvSpPr>
          <p:spPr>
            <a:xfrm>
              <a:off x="10115601" y="664173"/>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MONITORING</a:t>
              </a:r>
            </a:p>
          </p:txBody>
        </p:sp>
        <p:grpSp>
          <p:nvGrpSpPr>
            <p:cNvPr id="50" name="Group 49">
              <a:extLst>
                <a:ext uri="{FF2B5EF4-FFF2-40B4-BE49-F238E27FC236}">
                  <a16:creationId xmlns:a16="http://schemas.microsoft.com/office/drawing/2014/main" id="{65D70233-31E4-3F40-8D91-B84449618C0E}"/>
                </a:ext>
              </a:extLst>
            </p:cNvPr>
            <p:cNvGrpSpPr/>
            <p:nvPr/>
          </p:nvGrpSpPr>
          <p:grpSpPr>
            <a:xfrm>
              <a:off x="9876248" y="596012"/>
              <a:ext cx="648864" cy="648864"/>
              <a:chOff x="9884433" y="3069525"/>
              <a:chExt cx="1005462" cy="1005462"/>
            </a:xfrm>
          </p:grpSpPr>
          <p:sp>
            <p:nvSpPr>
              <p:cNvPr id="51" name="Oval 50">
                <a:extLst>
                  <a:ext uri="{FF2B5EF4-FFF2-40B4-BE49-F238E27FC236}">
                    <a16:creationId xmlns:a16="http://schemas.microsoft.com/office/drawing/2014/main" id="{4DB773EF-1F90-6849-9141-79D1FE7B40E2}"/>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2" name="Graphic 51">
                <a:extLst>
                  <a:ext uri="{FF2B5EF4-FFF2-40B4-BE49-F238E27FC236}">
                    <a16:creationId xmlns:a16="http://schemas.microsoft.com/office/drawing/2014/main" id="{BC1BFB25-B442-3C4E-83B3-3F70E02EE9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grpSp>
        <p:nvGrpSpPr>
          <p:cNvPr id="53" name="Group 52">
            <a:extLst>
              <a:ext uri="{FF2B5EF4-FFF2-40B4-BE49-F238E27FC236}">
                <a16:creationId xmlns:a16="http://schemas.microsoft.com/office/drawing/2014/main" id="{2F295D95-5BE2-184D-A34F-AB167819D4AF}"/>
              </a:ext>
            </a:extLst>
          </p:cNvPr>
          <p:cNvGrpSpPr/>
          <p:nvPr/>
        </p:nvGrpSpPr>
        <p:grpSpPr>
          <a:xfrm>
            <a:off x="7675221" y="2102650"/>
            <a:ext cx="1985009" cy="648864"/>
            <a:chOff x="7835936" y="5248300"/>
            <a:chExt cx="1985009" cy="648864"/>
          </a:xfrm>
        </p:grpSpPr>
        <p:sp>
          <p:nvSpPr>
            <p:cNvPr id="54" name="Rounded Rectangle 53">
              <a:extLst>
                <a:ext uri="{FF2B5EF4-FFF2-40B4-BE49-F238E27FC236}">
                  <a16:creationId xmlns:a16="http://schemas.microsoft.com/office/drawing/2014/main" id="{C0904464-D633-EE41-A3A3-FC74833C1A36}"/>
                </a:ext>
              </a:extLst>
            </p:cNvPr>
            <p:cNvSpPr/>
            <p:nvPr/>
          </p:nvSpPr>
          <p:spPr>
            <a:xfrm>
              <a:off x="8221593" y="5316794"/>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UPTAKE &amp; EFFECTIVE USE</a:t>
              </a:r>
            </a:p>
          </p:txBody>
        </p:sp>
        <p:grpSp>
          <p:nvGrpSpPr>
            <p:cNvPr id="55" name="Group 54">
              <a:extLst>
                <a:ext uri="{FF2B5EF4-FFF2-40B4-BE49-F238E27FC236}">
                  <a16:creationId xmlns:a16="http://schemas.microsoft.com/office/drawing/2014/main" id="{AC5AC03E-4FF8-6F49-9654-13455D33B6B9}"/>
                </a:ext>
              </a:extLst>
            </p:cNvPr>
            <p:cNvGrpSpPr/>
            <p:nvPr/>
          </p:nvGrpSpPr>
          <p:grpSpPr>
            <a:xfrm>
              <a:off x="7835936" y="5248300"/>
              <a:ext cx="648864" cy="648864"/>
              <a:chOff x="8181589" y="3069525"/>
              <a:chExt cx="1005462" cy="1005462"/>
            </a:xfrm>
          </p:grpSpPr>
          <p:sp>
            <p:nvSpPr>
              <p:cNvPr id="56" name="Oval 55">
                <a:extLst>
                  <a:ext uri="{FF2B5EF4-FFF2-40B4-BE49-F238E27FC236}">
                    <a16:creationId xmlns:a16="http://schemas.microsoft.com/office/drawing/2014/main" id="{59B2C850-8E05-8649-A501-F16836575D34}"/>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7" name="Graphic 56">
                <a:extLst>
                  <a:ext uri="{FF2B5EF4-FFF2-40B4-BE49-F238E27FC236}">
                    <a16:creationId xmlns:a16="http://schemas.microsoft.com/office/drawing/2014/main" id="{9AE1CFA6-2B3E-DD42-9FE1-822A0DBAAC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8759" y="3211979"/>
                <a:ext cx="717720" cy="717720"/>
              </a:xfrm>
              <a:prstGeom prst="rect">
                <a:avLst/>
              </a:prstGeom>
            </p:spPr>
          </p:pic>
        </p:grpSp>
      </p:grpSp>
      <p:grpSp>
        <p:nvGrpSpPr>
          <p:cNvPr id="58" name="Group 57">
            <a:extLst>
              <a:ext uri="{FF2B5EF4-FFF2-40B4-BE49-F238E27FC236}">
                <a16:creationId xmlns:a16="http://schemas.microsoft.com/office/drawing/2014/main" id="{E2A2C048-51C8-114D-BF2A-DAB7A31872B8}"/>
              </a:ext>
            </a:extLst>
          </p:cNvPr>
          <p:cNvGrpSpPr/>
          <p:nvPr/>
        </p:nvGrpSpPr>
        <p:grpSpPr>
          <a:xfrm>
            <a:off x="5208009" y="2102650"/>
            <a:ext cx="2310735" cy="648864"/>
            <a:chOff x="8356933" y="1572131"/>
            <a:chExt cx="2310735" cy="648864"/>
          </a:xfrm>
        </p:grpSpPr>
        <p:sp>
          <p:nvSpPr>
            <p:cNvPr id="59" name="Rounded Rectangle 58">
              <a:extLst>
                <a:ext uri="{FF2B5EF4-FFF2-40B4-BE49-F238E27FC236}">
                  <a16:creationId xmlns:a16="http://schemas.microsoft.com/office/drawing/2014/main" id="{29C06F8F-2089-2C4F-9672-2A4570BB30CA}"/>
                </a:ext>
              </a:extLst>
            </p:cNvPr>
            <p:cNvSpPr/>
            <p:nvPr/>
          </p:nvSpPr>
          <p:spPr>
            <a:xfrm>
              <a:off x="8680373" y="1641846"/>
              <a:ext cx="1987295"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PrEP RING DELIVERY PLATFORMS</a:t>
              </a:r>
            </a:p>
          </p:txBody>
        </p:sp>
        <p:grpSp>
          <p:nvGrpSpPr>
            <p:cNvPr id="60" name="Group 59">
              <a:extLst>
                <a:ext uri="{FF2B5EF4-FFF2-40B4-BE49-F238E27FC236}">
                  <a16:creationId xmlns:a16="http://schemas.microsoft.com/office/drawing/2014/main" id="{3AECE25C-4F65-8649-AA8C-AD065C7FE0DC}"/>
                </a:ext>
              </a:extLst>
            </p:cNvPr>
            <p:cNvGrpSpPr/>
            <p:nvPr/>
          </p:nvGrpSpPr>
          <p:grpSpPr>
            <a:xfrm>
              <a:off x="8356933" y="1572131"/>
              <a:ext cx="648864" cy="648864"/>
              <a:chOff x="5373393" y="3069525"/>
              <a:chExt cx="1005462" cy="1005462"/>
            </a:xfrm>
          </p:grpSpPr>
          <p:sp>
            <p:nvSpPr>
              <p:cNvPr id="61" name="Oval 60">
                <a:extLst>
                  <a:ext uri="{FF2B5EF4-FFF2-40B4-BE49-F238E27FC236}">
                    <a16:creationId xmlns:a16="http://schemas.microsoft.com/office/drawing/2014/main" id="{EB03F942-7EE2-4C42-8341-FB19B48A8A3A}"/>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62" name="Graphic 61">
                <a:extLst>
                  <a:ext uri="{FF2B5EF4-FFF2-40B4-BE49-F238E27FC236}">
                    <a16:creationId xmlns:a16="http://schemas.microsoft.com/office/drawing/2014/main" id="{DB21DFBD-21D3-D140-8DA7-D7FD11E05F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7643" y="3199920"/>
                <a:ext cx="717721" cy="717721"/>
              </a:xfrm>
              <a:prstGeom prst="rect">
                <a:avLst/>
              </a:prstGeom>
            </p:spPr>
          </p:pic>
        </p:grpSp>
      </p:grpSp>
      <p:grpSp>
        <p:nvGrpSpPr>
          <p:cNvPr id="63" name="Group 62">
            <a:extLst>
              <a:ext uri="{FF2B5EF4-FFF2-40B4-BE49-F238E27FC236}">
                <a16:creationId xmlns:a16="http://schemas.microsoft.com/office/drawing/2014/main" id="{4C53067B-8D12-CA4B-85DF-FCC86DFEEFA0}"/>
              </a:ext>
            </a:extLst>
          </p:cNvPr>
          <p:cNvGrpSpPr/>
          <p:nvPr/>
        </p:nvGrpSpPr>
        <p:grpSpPr>
          <a:xfrm>
            <a:off x="3045031" y="2102650"/>
            <a:ext cx="1862617" cy="648864"/>
            <a:chOff x="9012647" y="1844932"/>
            <a:chExt cx="1862617" cy="648864"/>
          </a:xfrm>
        </p:grpSpPr>
        <p:sp>
          <p:nvSpPr>
            <p:cNvPr id="64" name="Rounded Rectangle 63">
              <a:extLst>
                <a:ext uri="{FF2B5EF4-FFF2-40B4-BE49-F238E27FC236}">
                  <a16:creationId xmlns:a16="http://schemas.microsoft.com/office/drawing/2014/main" id="{1389DBB9-6B21-3B42-A5FB-7244071BB9DC}"/>
                </a:ext>
              </a:extLst>
            </p:cNvPr>
            <p:cNvSpPr/>
            <p:nvPr/>
          </p:nvSpPr>
          <p:spPr>
            <a:xfrm>
              <a:off x="9275912" y="1909291"/>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SUPLY CHAIN MANAGEMENT</a:t>
              </a:r>
            </a:p>
          </p:txBody>
        </p:sp>
        <p:grpSp>
          <p:nvGrpSpPr>
            <p:cNvPr id="65" name="Group 64">
              <a:extLst>
                <a:ext uri="{FF2B5EF4-FFF2-40B4-BE49-F238E27FC236}">
                  <a16:creationId xmlns:a16="http://schemas.microsoft.com/office/drawing/2014/main" id="{D827A9E8-D671-7840-9AC9-5321C460AADB}"/>
                </a:ext>
              </a:extLst>
            </p:cNvPr>
            <p:cNvGrpSpPr/>
            <p:nvPr/>
          </p:nvGrpSpPr>
          <p:grpSpPr>
            <a:xfrm>
              <a:off x="9012647" y="1844932"/>
              <a:ext cx="648864" cy="648864"/>
              <a:chOff x="4043314" y="1460044"/>
              <a:chExt cx="648864" cy="648864"/>
            </a:xfrm>
          </p:grpSpPr>
          <p:sp>
            <p:nvSpPr>
              <p:cNvPr id="66" name="Oval 65">
                <a:extLst>
                  <a:ext uri="{FF2B5EF4-FFF2-40B4-BE49-F238E27FC236}">
                    <a16:creationId xmlns:a16="http://schemas.microsoft.com/office/drawing/2014/main" id="{98175853-5717-474B-A24C-D3FB8D6582C5}"/>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67" name="Graphic 66">
                <a:extLst>
                  <a:ext uri="{FF2B5EF4-FFF2-40B4-BE49-F238E27FC236}">
                    <a16:creationId xmlns:a16="http://schemas.microsoft.com/office/drawing/2014/main" id="{43E09DF6-0C25-5E47-9483-EF51DB3223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830" y="1544194"/>
                <a:ext cx="463173" cy="463173"/>
              </a:xfrm>
              <a:prstGeom prst="rect">
                <a:avLst/>
              </a:prstGeom>
            </p:spPr>
          </p:pic>
        </p:grpSp>
      </p:grpSp>
      <p:grpSp>
        <p:nvGrpSpPr>
          <p:cNvPr id="68" name="Group 67">
            <a:extLst>
              <a:ext uri="{FF2B5EF4-FFF2-40B4-BE49-F238E27FC236}">
                <a16:creationId xmlns:a16="http://schemas.microsoft.com/office/drawing/2014/main" id="{8D5FEB73-06BC-8A48-ACDF-026B2BE51590}"/>
              </a:ext>
            </a:extLst>
          </p:cNvPr>
          <p:cNvGrpSpPr/>
          <p:nvPr/>
        </p:nvGrpSpPr>
        <p:grpSpPr>
          <a:xfrm>
            <a:off x="824015" y="2102650"/>
            <a:ext cx="1836682" cy="648864"/>
            <a:chOff x="9282422" y="555598"/>
            <a:chExt cx="1836682" cy="648864"/>
          </a:xfrm>
        </p:grpSpPr>
        <p:sp>
          <p:nvSpPr>
            <p:cNvPr id="69" name="Rounded Rectangle 68">
              <a:extLst>
                <a:ext uri="{FF2B5EF4-FFF2-40B4-BE49-F238E27FC236}">
                  <a16:creationId xmlns:a16="http://schemas.microsoft.com/office/drawing/2014/main" id="{FCC89FB9-8C61-6041-AD9E-3DBCCB1F22CD}"/>
                </a:ext>
              </a:extLst>
            </p:cNvPr>
            <p:cNvSpPr/>
            <p:nvPr/>
          </p:nvSpPr>
          <p:spPr>
            <a:xfrm>
              <a:off x="9519752" y="624091"/>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PLANNING &amp; </a:t>
              </a:r>
              <a:endParaRPr lang="en-US" sz="1200" dirty="0">
                <a:solidFill>
                  <a:srgbClr val="000000"/>
                </a:solidFill>
                <a:latin typeface="Arial"/>
                <a:ea typeface="Arial"/>
                <a:cs typeface="Arial"/>
                <a:sym typeface="Arial"/>
              </a:endParaRPr>
            </a:p>
            <a:p>
              <a:pPr lvl="0" algn="r">
                <a:buClr>
                  <a:srgbClr val="000000"/>
                </a:buClr>
                <a:buSzPts val="1200"/>
              </a:pPr>
              <a:r>
                <a:rPr lang="en-US" sz="1100" b="1" dirty="0">
                  <a:solidFill>
                    <a:srgbClr val="FFFFFF"/>
                  </a:solidFill>
                  <a:ea typeface="Calibri"/>
                  <a:cs typeface="Calibri"/>
                  <a:sym typeface="Calibri"/>
                </a:rPr>
                <a:t>BUDGETING</a:t>
              </a:r>
            </a:p>
          </p:txBody>
        </p:sp>
        <p:grpSp>
          <p:nvGrpSpPr>
            <p:cNvPr id="70" name="Group 69">
              <a:extLst>
                <a:ext uri="{FF2B5EF4-FFF2-40B4-BE49-F238E27FC236}">
                  <a16:creationId xmlns:a16="http://schemas.microsoft.com/office/drawing/2014/main" id="{1EC76172-DCF0-2443-8D62-946817E4168C}"/>
                </a:ext>
              </a:extLst>
            </p:cNvPr>
            <p:cNvGrpSpPr/>
            <p:nvPr/>
          </p:nvGrpSpPr>
          <p:grpSpPr>
            <a:xfrm>
              <a:off x="9282422" y="555598"/>
              <a:ext cx="648864" cy="648864"/>
              <a:chOff x="9282422" y="555598"/>
              <a:chExt cx="648864" cy="648864"/>
            </a:xfrm>
          </p:grpSpPr>
          <p:sp>
            <p:nvSpPr>
              <p:cNvPr id="71" name="Oval 70">
                <a:extLst>
                  <a:ext uri="{FF2B5EF4-FFF2-40B4-BE49-F238E27FC236}">
                    <a16:creationId xmlns:a16="http://schemas.microsoft.com/office/drawing/2014/main" id="{27BED742-F00B-9546-8459-7303D02599A3}"/>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72" name="Graphic 71">
                <a:extLst>
                  <a:ext uri="{FF2B5EF4-FFF2-40B4-BE49-F238E27FC236}">
                    <a16:creationId xmlns:a16="http://schemas.microsoft.com/office/drawing/2014/main" id="{64E34C94-8529-D442-8903-CE8E4B1DB5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16867" y="675155"/>
                <a:ext cx="382311" cy="382311"/>
              </a:xfrm>
              <a:prstGeom prst="rect">
                <a:avLst/>
              </a:prstGeom>
            </p:spPr>
          </p:pic>
        </p:grpSp>
      </p:grpSp>
      <p:grpSp>
        <p:nvGrpSpPr>
          <p:cNvPr id="91" name="Group 90">
            <a:extLst>
              <a:ext uri="{FF2B5EF4-FFF2-40B4-BE49-F238E27FC236}">
                <a16:creationId xmlns:a16="http://schemas.microsoft.com/office/drawing/2014/main" id="{DC990B6A-D894-2345-8988-5C6C5CF0FB87}"/>
              </a:ext>
            </a:extLst>
          </p:cNvPr>
          <p:cNvGrpSpPr/>
          <p:nvPr/>
        </p:nvGrpSpPr>
        <p:grpSpPr>
          <a:xfrm>
            <a:off x="4123685" y="6008423"/>
            <a:ext cx="6157123" cy="687584"/>
            <a:chOff x="4516539" y="6070326"/>
            <a:chExt cx="6157123" cy="687584"/>
          </a:xfrm>
        </p:grpSpPr>
        <p:sp>
          <p:nvSpPr>
            <p:cNvPr id="88" name="Rectangle 87">
              <a:extLst>
                <a:ext uri="{FF2B5EF4-FFF2-40B4-BE49-F238E27FC236}">
                  <a16:creationId xmlns:a16="http://schemas.microsoft.com/office/drawing/2014/main" id="{252A61A8-166B-F041-9823-80F018A99353}"/>
                </a:ext>
              </a:extLst>
            </p:cNvPr>
            <p:cNvSpPr/>
            <p:nvPr/>
          </p:nvSpPr>
          <p:spPr>
            <a:xfrm>
              <a:off x="4516539" y="6208394"/>
              <a:ext cx="6157123" cy="549516"/>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85" name="Group 84">
              <a:extLst>
                <a:ext uri="{FF2B5EF4-FFF2-40B4-BE49-F238E27FC236}">
                  <a16:creationId xmlns:a16="http://schemas.microsoft.com/office/drawing/2014/main" id="{08AC750A-E3BE-0E4F-82C0-A192473D9DB9}"/>
                </a:ext>
              </a:extLst>
            </p:cNvPr>
            <p:cNvGrpSpPr/>
            <p:nvPr/>
          </p:nvGrpSpPr>
          <p:grpSpPr>
            <a:xfrm>
              <a:off x="4928444" y="6263503"/>
              <a:ext cx="1617540" cy="430847"/>
              <a:chOff x="4239332" y="6363237"/>
              <a:chExt cx="1617540" cy="430847"/>
            </a:xfrm>
          </p:grpSpPr>
          <p:sp>
            <p:nvSpPr>
              <p:cNvPr id="73" name="Google Shape;374;p11">
                <a:extLst>
                  <a:ext uri="{FF2B5EF4-FFF2-40B4-BE49-F238E27FC236}">
                    <a16:creationId xmlns:a16="http://schemas.microsoft.com/office/drawing/2014/main" id="{8A9D6F32-6FA5-3143-A7AB-2E77342D3D7A}"/>
                  </a:ext>
                </a:extLst>
              </p:cNvPr>
              <p:cNvSpPr/>
              <p:nvPr/>
            </p:nvSpPr>
            <p:spPr>
              <a:xfrm>
                <a:off x="4427853" y="6363237"/>
                <a:ext cx="14290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dirty="0">
                    <a:solidFill>
                      <a:srgbClr val="595959"/>
                    </a:solidFill>
                    <a:latin typeface="Calibri"/>
                    <a:ea typeface="Calibri"/>
                    <a:cs typeface="Calibri"/>
                    <a:sym typeface="Calibri"/>
                  </a:rPr>
                  <a:t>Anticipate easy integration with PrEP</a:t>
                </a:r>
                <a:endParaRPr sz="1100" b="0" i="1" u="none" strike="noStrike" cap="none" dirty="0">
                  <a:solidFill>
                    <a:srgbClr val="595959"/>
                  </a:solidFill>
                  <a:latin typeface="Calibri"/>
                  <a:ea typeface="Calibri"/>
                  <a:cs typeface="Calibri"/>
                  <a:sym typeface="Calibri"/>
                </a:endParaRPr>
              </a:p>
            </p:txBody>
          </p:sp>
          <p:sp>
            <p:nvSpPr>
              <p:cNvPr id="77" name="Google Shape;352;p31">
                <a:extLst>
                  <a:ext uri="{FF2B5EF4-FFF2-40B4-BE49-F238E27FC236}">
                    <a16:creationId xmlns:a16="http://schemas.microsoft.com/office/drawing/2014/main" id="{F727DC66-57BC-F848-96DA-0C71240DEF3D}"/>
                  </a:ext>
                </a:extLst>
              </p:cNvPr>
              <p:cNvSpPr/>
              <p:nvPr/>
            </p:nvSpPr>
            <p:spPr>
              <a:xfrm>
                <a:off x="4239332" y="6484260"/>
                <a:ext cx="171309" cy="16753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600" b="1"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grpSp>
        <p:grpSp>
          <p:nvGrpSpPr>
            <p:cNvPr id="86" name="Group 85">
              <a:extLst>
                <a:ext uri="{FF2B5EF4-FFF2-40B4-BE49-F238E27FC236}">
                  <a16:creationId xmlns:a16="http://schemas.microsoft.com/office/drawing/2014/main" id="{ACDD3678-7033-864C-BB82-A48E735E5A07}"/>
                </a:ext>
              </a:extLst>
            </p:cNvPr>
            <p:cNvGrpSpPr/>
            <p:nvPr/>
          </p:nvGrpSpPr>
          <p:grpSpPr>
            <a:xfrm>
              <a:off x="6690585" y="6281261"/>
              <a:ext cx="2096536" cy="430847"/>
              <a:chOff x="3760337" y="6122492"/>
              <a:chExt cx="2096536" cy="430847"/>
            </a:xfrm>
          </p:grpSpPr>
          <p:sp>
            <p:nvSpPr>
              <p:cNvPr id="74" name="Google Shape;375;p11">
                <a:extLst>
                  <a:ext uri="{FF2B5EF4-FFF2-40B4-BE49-F238E27FC236}">
                    <a16:creationId xmlns:a16="http://schemas.microsoft.com/office/drawing/2014/main" id="{7719E305-2FD2-524A-AE9B-02D32C984B89}"/>
                  </a:ext>
                </a:extLst>
              </p:cNvPr>
              <p:cNvSpPr/>
              <p:nvPr/>
            </p:nvSpPr>
            <p:spPr>
              <a:xfrm>
                <a:off x="3954505" y="6122492"/>
                <a:ext cx="190236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dirty="0">
                    <a:solidFill>
                      <a:srgbClr val="595959"/>
                    </a:solidFill>
                    <a:latin typeface="Calibri"/>
                    <a:ea typeface="Calibri"/>
                    <a:cs typeface="Calibri"/>
                    <a:sym typeface="Calibri"/>
                  </a:rPr>
                  <a:t>Will require new effort, but no anticipated challenges</a:t>
                </a:r>
                <a:endParaRPr sz="1100" b="0" i="1" u="none" strike="noStrike" cap="none" dirty="0">
                  <a:solidFill>
                    <a:srgbClr val="595959"/>
                  </a:solidFill>
                  <a:latin typeface="Calibri"/>
                  <a:ea typeface="Calibri"/>
                  <a:cs typeface="Calibri"/>
                  <a:sym typeface="Calibri"/>
                </a:endParaRPr>
              </a:p>
            </p:txBody>
          </p:sp>
          <p:sp>
            <p:nvSpPr>
              <p:cNvPr id="80" name="Google Shape;354;p31">
                <a:extLst>
                  <a:ext uri="{FF2B5EF4-FFF2-40B4-BE49-F238E27FC236}">
                    <a16:creationId xmlns:a16="http://schemas.microsoft.com/office/drawing/2014/main" id="{F3C3D230-2D5E-E243-B428-523BA7A2DC2B}"/>
                  </a:ext>
                </a:extLst>
              </p:cNvPr>
              <p:cNvSpPr/>
              <p:nvPr/>
            </p:nvSpPr>
            <p:spPr>
              <a:xfrm>
                <a:off x="3760337" y="6228123"/>
                <a:ext cx="171309" cy="167537"/>
              </a:xfrm>
              <a:prstGeom prst="rect">
                <a:avLst/>
              </a:prstGeom>
              <a:solidFill>
                <a:schemeClr val="accent1">
                  <a:lumMod val="40000"/>
                  <a:lumOff val="60000"/>
                </a:schemeClr>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400" b="1" i="0" u="none" strike="noStrike" cap="none" dirty="0">
                  <a:solidFill>
                    <a:schemeClr val="accent1">
                      <a:lumMod val="40000"/>
                      <a:lumOff val="60000"/>
                    </a:schemeClr>
                  </a:solidFill>
                  <a:latin typeface="Arial" panose="020B0604020202020204" pitchFamily="34" charset="0"/>
                  <a:ea typeface="Calibri"/>
                  <a:cs typeface="Arial" panose="020B0604020202020204" pitchFamily="34" charset="0"/>
                  <a:sym typeface="Calibri"/>
                </a:endParaRPr>
              </a:p>
            </p:txBody>
          </p:sp>
        </p:grpSp>
        <p:grpSp>
          <p:nvGrpSpPr>
            <p:cNvPr id="87" name="Group 86">
              <a:extLst>
                <a:ext uri="{FF2B5EF4-FFF2-40B4-BE49-F238E27FC236}">
                  <a16:creationId xmlns:a16="http://schemas.microsoft.com/office/drawing/2014/main" id="{FD877BA3-4F9C-5745-B4EB-5713083BD2CC}"/>
                </a:ext>
              </a:extLst>
            </p:cNvPr>
            <p:cNvGrpSpPr/>
            <p:nvPr/>
          </p:nvGrpSpPr>
          <p:grpSpPr>
            <a:xfrm>
              <a:off x="8840909" y="6266317"/>
              <a:ext cx="1798029" cy="430847"/>
              <a:chOff x="3771766" y="6568373"/>
              <a:chExt cx="1798029" cy="430847"/>
            </a:xfrm>
          </p:grpSpPr>
          <p:sp>
            <p:nvSpPr>
              <p:cNvPr id="75" name="Google Shape;376;p11">
                <a:extLst>
                  <a:ext uri="{FF2B5EF4-FFF2-40B4-BE49-F238E27FC236}">
                    <a16:creationId xmlns:a16="http://schemas.microsoft.com/office/drawing/2014/main" id="{9EF888C9-F094-574F-A6E5-7C75E6158A29}"/>
                  </a:ext>
                </a:extLst>
              </p:cNvPr>
              <p:cNvSpPr txBox="1"/>
              <p:nvPr/>
            </p:nvSpPr>
            <p:spPr>
              <a:xfrm>
                <a:off x="3949906" y="6568373"/>
                <a:ext cx="161988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en-US" sz="1100" dirty="0">
                    <a:solidFill>
                      <a:srgbClr val="595959"/>
                    </a:solidFill>
                    <a:latin typeface="Calibri"/>
                    <a:cs typeface="Calibri"/>
                    <a:sym typeface="Calibri"/>
                  </a:rPr>
                  <a:t>Areas that will require significant consideration</a:t>
                </a:r>
                <a:endParaRPr sz="1400" b="0" i="0" u="none" strike="noStrike" cap="none" dirty="0">
                  <a:solidFill>
                    <a:srgbClr val="000000"/>
                  </a:solidFill>
                  <a:latin typeface="Arial"/>
                  <a:ea typeface="Arial"/>
                  <a:cs typeface="Arial"/>
                  <a:sym typeface="Arial"/>
                </a:endParaRPr>
              </a:p>
            </p:txBody>
          </p:sp>
          <p:sp>
            <p:nvSpPr>
              <p:cNvPr id="83" name="Google Shape;353;p31">
                <a:extLst>
                  <a:ext uri="{FF2B5EF4-FFF2-40B4-BE49-F238E27FC236}">
                    <a16:creationId xmlns:a16="http://schemas.microsoft.com/office/drawing/2014/main" id="{2F977CB8-93CA-A340-99B2-A1082B1EE403}"/>
                  </a:ext>
                </a:extLst>
              </p:cNvPr>
              <p:cNvSpPr/>
              <p:nvPr/>
            </p:nvSpPr>
            <p:spPr>
              <a:xfrm>
                <a:off x="3771766" y="6680853"/>
                <a:ext cx="171309" cy="167537"/>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400" b="1"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grpSp>
        <p:sp>
          <p:nvSpPr>
            <p:cNvPr id="90" name="Rectangle 89">
              <a:extLst>
                <a:ext uri="{FF2B5EF4-FFF2-40B4-BE49-F238E27FC236}">
                  <a16:creationId xmlns:a16="http://schemas.microsoft.com/office/drawing/2014/main" id="{93E40572-B455-8A4C-959A-9390D04DC931}"/>
                </a:ext>
              </a:extLst>
            </p:cNvPr>
            <p:cNvSpPr/>
            <p:nvPr/>
          </p:nvSpPr>
          <p:spPr>
            <a:xfrm rot="16200000">
              <a:off x="4362682" y="6251077"/>
              <a:ext cx="648864"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en-US" sz="1200" b="1" dirty="0">
                  <a:solidFill>
                    <a:srgbClr val="595959"/>
                  </a:solidFill>
                </a:rPr>
                <a:t>Key</a:t>
              </a:r>
              <a:endParaRPr lang="en-US" sz="1200" b="1" dirty="0">
                <a:solidFill>
                  <a:schemeClr val="accent4"/>
                </a:solidFill>
                <a:sym typeface="Arial"/>
              </a:endParaRP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spTree>
    <p:extLst>
      <p:ext uri="{BB962C8B-B14F-4D97-AF65-F5344CB8AC3E}">
        <p14:creationId xmlns:p14="http://schemas.microsoft.com/office/powerpoint/2010/main" val="2979796317"/>
      </p:ext>
    </p:extLst>
  </p:cSld>
  <p:clrMapOvr>
    <a:masterClrMapping/>
  </p:clrMapOvr>
</p:sld>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2362</TotalTime>
  <Words>4052</Words>
  <Application>Microsoft Macintosh PowerPoint</Application>
  <PresentationFormat>Widescreen</PresentationFormat>
  <Paragraphs>330</Paragraphs>
  <Slides>14</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System Font Regular</vt:lpstr>
      <vt:lpstr>Arial</vt:lpstr>
      <vt:lpstr>Arial Black</vt:lpstr>
      <vt:lpstr>Calibri</vt:lpstr>
      <vt:lpstr>Franklin Gothic Book</vt:lpstr>
      <vt:lpstr>Franklin Gothic Demi</vt:lpstr>
      <vt:lpstr>Franklin Gothic Medium</vt:lpstr>
      <vt:lpstr>Wingdings</vt:lpstr>
      <vt:lpstr>Plan 4 Ring Theme</vt:lpstr>
      <vt:lpstr>PPT default styled</vt:lpstr>
      <vt:lpstr>Dapivirine Ring Introduction Framework and Key Insights </vt:lpstr>
      <vt:lpstr>PowerPoint Presentation</vt:lpstr>
      <vt:lpstr>Introduction</vt:lpstr>
      <vt:lpstr>Introducing the PrEP Ring</vt:lpstr>
      <vt:lpstr>Emerging Themes</vt:lpstr>
      <vt:lpstr>Emerging Themes</vt:lpstr>
      <vt:lpstr>Emerging Questions</vt:lpstr>
      <vt:lpstr>Summary Findings</vt:lpstr>
      <vt:lpstr>PrEP Ring Introduction Framework</vt:lpstr>
      <vt:lpstr>Findings: Planning &amp; Budgeting</vt:lpstr>
      <vt:lpstr>Findings: Supply Chain Management</vt:lpstr>
      <vt:lpstr>Findings: Delivery Platforms</vt:lpstr>
      <vt:lpstr>Findings: Uptake &amp; Effective Use</vt:lpstr>
      <vt:lpstr>Findings: Monitoring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Kay Garcia</cp:lastModifiedBy>
  <cp:revision>134</cp:revision>
  <dcterms:created xsi:type="dcterms:W3CDTF">2021-10-12T16:02:07Z</dcterms:created>
  <dcterms:modified xsi:type="dcterms:W3CDTF">2022-06-03T21:41:38Z</dcterms:modified>
</cp:coreProperties>
</file>