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8"/>
  </p:notesMasterIdLst>
  <p:sldIdLst>
    <p:sldId id="259" r:id="rId3"/>
    <p:sldId id="258" r:id="rId4"/>
    <p:sldId id="550" r:id="rId5"/>
    <p:sldId id="261" r:id="rId6"/>
    <p:sldId id="262" r:id="rId7"/>
    <p:sldId id="539" r:id="rId8"/>
    <p:sldId id="541" r:id="rId9"/>
    <p:sldId id="542" r:id="rId10"/>
    <p:sldId id="543" r:id="rId11"/>
    <p:sldId id="544" r:id="rId12"/>
    <p:sldId id="545" r:id="rId13"/>
    <p:sldId id="546" r:id="rId14"/>
    <p:sldId id="547" r:id="rId15"/>
    <p:sldId id="549" r:id="rId16"/>
    <p:sldId id="54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61"/>
    <p:restoredTop sz="96942"/>
  </p:normalViewPr>
  <p:slideViewPr>
    <p:cSldViewPr snapToGrid="0" snapToObjects="1">
      <p:cViewPr>
        <p:scale>
          <a:sx n="90" d="100"/>
          <a:sy n="90" d="100"/>
        </p:scale>
        <p:origin x="864" y="6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Current PrEP users</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8925-E441-A2E6-C5AA6CC51DDA}"/>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8925-E441-A2E6-C5AA6CC51DDA}"/>
              </c:ext>
            </c:extLst>
          </c:dPt>
          <c:dPt>
            <c:idx val="15"/>
            <c:invertIfNegative val="0"/>
            <c:bubble3D val="0"/>
            <c:spPr>
              <a:solidFill>
                <a:schemeClr val="bg2"/>
              </a:solidFill>
              <a:ln>
                <a:noFill/>
              </a:ln>
              <a:effectLst/>
            </c:spPr>
            <c:extLst>
              <c:ext xmlns:c16="http://schemas.microsoft.com/office/drawing/2014/chart" uri="{C3380CC4-5D6E-409C-BE32-E72D297353CC}">
                <c16:uniqueId val="{00000005-8925-E441-A2E6-C5AA6CC51DDA}"/>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8925-E441-A2E6-C5AA6CC51DDA}"/>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8925-E441-A2E6-C5AA6CC51DDA}"/>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8925-E441-A2E6-C5AA6CC51DDA}"/>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8925-E441-A2E6-C5AA6CC51DDA}"/>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8925-E441-A2E6-C5AA6CC51DDA}"/>
              </c:ext>
            </c:extLst>
          </c:dPt>
          <c:xVal>
            <c:numRef>
              <c:f>Sheet1!$B$2:$B$48</c:f>
              <c:numCache>
                <c:formatCode>General</c:formatCode>
                <c:ptCount val="47"/>
              </c:numCache>
            </c:numRef>
          </c:xVal>
          <c:yVal>
            <c:numRef>
              <c:f>Sheet1!$C$2:$C$48</c:f>
              <c:numCache>
                <c:formatCode>General</c:formatCode>
                <c:ptCount val="47"/>
              </c:numCache>
            </c:numRef>
          </c:yVal>
          <c:bubbleSize>
            <c:numRef>
              <c:f>Sheet1!$D$2:$D$48</c:f>
              <c:numCache>
                <c:formatCode>General</c:formatCode>
                <c:ptCount val="47"/>
              </c:numCache>
            </c:numRef>
          </c:bubbleSize>
          <c:bubble3D val="0"/>
          <c:extLst>
            <c:ext xmlns:c16="http://schemas.microsoft.com/office/drawing/2014/chart" uri="{C3380CC4-5D6E-409C-BE32-E72D297353CC}">
              <c16:uniqueId val="{00000010-8925-E441-A2E6-C5AA6CC51DDA}"/>
            </c:ext>
          </c:extLst>
        </c:ser>
        <c:dLbls>
          <c:showLegendKey val="0"/>
          <c:showVal val="0"/>
          <c:showCatName val="0"/>
          <c:showSerName val="0"/>
          <c:showPercent val="0"/>
          <c:showBubbleSize val="0"/>
        </c:dLbls>
        <c:bubbleScale val="100"/>
        <c:showNegBubbles val="0"/>
        <c:axId val="1862959024"/>
        <c:axId val="1862960672"/>
      </c:bubbleChart>
      <c:valAx>
        <c:axId val="1862959024"/>
        <c:scaling>
          <c:orientation val="minMax"/>
          <c:max val="1.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60672"/>
        <c:crosses val="autoZero"/>
        <c:crossBetween val="midCat"/>
      </c:valAx>
      <c:valAx>
        <c:axId val="1862960672"/>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59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Sheet1!$C$1</c:f>
              <c:strCache>
                <c:ptCount val="1"/>
                <c:pt idx="0">
                  <c:v>Current PrEP users</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8925-E441-A2E6-C5AA6CC51DDA}"/>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8925-E441-A2E6-C5AA6CC51DDA}"/>
              </c:ext>
            </c:extLst>
          </c:dPt>
          <c:dPt>
            <c:idx val="15"/>
            <c:invertIfNegative val="0"/>
            <c:bubble3D val="0"/>
            <c:spPr>
              <a:solidFill>
                <a:schemeClr val="bg2"/>
              </a:solidFill>
              <a:ln>
                <a:noFill/>
              </a:ln>
              <a:effectLst/>
            </c:spPr>
            <c:extLst>
              <c:ext xmlns:c16="http://schemas.microsoft.com/office/drawing/2014/chart" uri="{C3380CC4-5D6E-409C-BE32-E72D297353CC}">
                <c16:uniqueId val="{00000005-8925-E441-A2E6-C5AA6CC51DDA}"/>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8925-E441-A2E6-C5AA6CC51DDA}"/>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8925-E441-A2E6-C5AA6CC51DDA}"/>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8925-E441-A2E6-C5AA6CC51DDA}"/>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8925-E441-A2E6-C5AA6CC51DDA}"/>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F-8925-E441-A2E6-C5AA6CC51DDA}"/>
              </c:ext>
            </c:extLst>
          </c:dPt>
          <c:xVal>
            <c:numRef>
              <c:f>Sheet1!$B$2:$B$48</c:f>
              <c:numCache>
                <c:formatCode>General</c:formatCode>
                <c:ptCount val="47"/>
              </c:numCache>
            </c:numRef>
          </c:xVal>
          <c:yVal>
            <c:numRef>
              <c:f>Sheet1!$C$2:$C$48</c:f>
              <c:numCache>
                <c:formatCode>General</c:formatCode>
                <c:ptCount val="47"/>
              </c:numCache>
            </c:numRef>
          </c:yVal>
          <c:bubbleSize>
            <c:numRef>
              <c:f>Sheet1!$D$2:$D$48</c:f>
              <c:numCache>
                <c:formatCode>General</c:formatCode>
                <c:ptCount val="47"/>
              </c:numCache>
            </c:numRef>
          </c:bubbleSize>
          <c:bubble3D val="0"/>
          <c:extLst>
            <c:ext xmlns:c16="http://schemas.microsoft.com/office/drawing/2014/chart" uri="{C3380CC4-5D6E-409C-BE32-E72D297353CC}">
              <c16:uniqueId val="{00000010-8925-E441-A2E6-C5AA6CC51DDA}"/>
            </c:ext>
          </c:extLst>
        </c:ser>
        <c:dLbls>
          <c:showLegendKey val="0"/>
          <c:showVal val="0"/>
          <c:showCatName val="0"/>
          <c:showSerName val="0"/>
          <c:showPercent val="0"/>
          <c:showBubbleSize val="0"/>
        </c:dLbls>
        <c:bubbleScale val="100"/>
        <c:showNegBubbles val="0"/>
        <c:axId val="1862959024"/>
        <c:axId val="1862960672"/>
      </c:bubbleChart>
      <c:valAx>
        <c:axId val="1862959024"/>
        <c:scaling>
          <c:orientation val="minMax"/>
          <c:max val="1.25"/>
          <c:min val="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60672"/>
        <c:crosses val="autoZero"/>
        <c:crossBetween val="midCat"/>
      </c:valAx>
      <c:valAx>
        <c:axId val="1862960672"/>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629590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PrEP Users (Current)</c:v>
                </c:pt>
              </c:strCache>
            </c:strRef>
          </c:tx>
          <c:spPr>
            <a:solidFill>
              <a:schemeClr val="accent1">
                <a:alpha val="75000"/>
              </a:schemeClr>
            </a:solidFill>
            <a:ln>
              <a:noFill/>
            </a:ln>
            <a:effectLst/>
          </c:spPr>
          <c:invertIfNegative val="0"/>
          <c:dPt>
            <c:idx val="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1-1E23-3449-AE7A-FEEFE0536319}"/>
              </c:ext>
            </c:extLst>
          </c:dPt>
          <c:dPt>
            <c:idx val="12"/>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3-1E23-3449-AE7A-FEEFE0536319}"/>
              </c:ext>
            </c:extLst>
          </c:dPt>
          <c:dPt>
            <c:idx val="1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5-1E23-3449-AE7A-FEEFE0536319}"/>
              </c:ext>
            </c:extLst>
          </c:dPt>
          <c:dPt>
            <c:idx val="26"/>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7-1E23-3449-AE7A-FEEFE0536319}"/>
              </c:ext>
            </c:extLst>
          </c:dPt>
          <c:dPt>
            <c:idx val="2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9-1E23-3449-AE7A-FEEFE0536319}"/>
              </c:ext>
            </c:extLst>
          </c:dPt>
          <c:dPt>
            <c:idx val="29"/>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B-1E23-3449-AE7A-FEEFE0536319}"/>
              </c:ext>
            </c:extLst>
          </c:dPt>
          <c:dPt>
            <c:idx val="37"/>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0D-1E23-3449-AE7A-FEEFE0536319}"/>
              </c:ext>
            </c:extLst>
          </c:dPt>
          <c:xVal>
            <c:numRef>
              <c:f>Sheet1!$A$2:$A$48</c:f>
              <c:numCache>
                <c:formatCode>0.00</c:formatCode>
                <c:ptCount val="47"/>
                <c:pt idx="0">
                  <c:v>6.3839999999999994E-2</c:v>
                </c:pt>
                <c:pt idx="1">
                  <c:v>0.10143000000000001</c:v>
                </c:pt>
                <c:pt idx="2">
                  <c:v>2.3519999999999999E-2</c:v>
                </c:pt>
                <c:pt idx="3">
                  <c:v>0.18201999999999999</c:v>
                </c:pt>
                <c:pt idx="4">
                  <c:v>6.1199999999999997E-2</c:v>
                </c:pt>
                <c:pt idx="5">
                  <c:v>6.8250000000000005E-2</c:v>
                </c:pt>
                <c:pt idx="6">
                  <c:v>2.5999999999999999E-3</c:v>
                </c:pt>
                <c:pt idx="7">
                  <c:v>0.61212</c:v>
                </c:pt>
                <c:pt idx="8">
                  <c:v>7.6369999999999993E-2</c:v>
                </c:pt>
                <c:pt idx="9">
                  <c:v>0.15958</c:v>
                </c:pt>
                <c:pt idx="10">
                  <c:v>0.13886999999999999</c:v>
                </c:pt>
                <c:pt idx="11">
                  <c:v>0.14693000000000001</c:v>
                </c:pt>
                <c:pt idx="12">
                  <c:v>9.01E-2</c:v>
                </c:pt>
                <c:pt idx="13">
                  <c:v>7.9799999999999996E-2</c:v>
                </c:pt>
                <c:pt idx="14">
                  <c:v>4.0379999999999999E-2</c:v>
                </c:pt>
                <c:pt idx="15">
                  <c:v>0.23654</c:v>
                </c:pt>
                <c:pt idx="16">
                  <c:v>0.87477000000000005</c:v>
                </c:pt>
                <c:pt idx="17">
                  <c:v>9.9339999999999998E-2</c:v>
                </c:pt>
                <c:pt idx="18">
                  <c:v>6.9110000000000005E-2</c:v>
                </c:pt>
                <c:pt idx="19">
                  <c:v>9.1370000000000007E-2</c:v>
                </c:pt>
                <c:pt idx="20">
                  <c:v>8.1040000000000001E-2</c:v>
                </c:pt>
                <c:pt idx="21">
                  <c:v>0.12615999999999999</c:v>
                </c:pt>
                <c:pt idx="22">
                  <c:v>8.7330000000000005E-2</c:v>
                </c:pt>
                <c:pt idx="23">
                  <c:v>1.56E-3</c:v>
                </c:pt>
                <c:pt idx="24">
                  <c:v>6.5490000000000007E-2</c:v>
                </c:pt>
                <c:pt idx="25">
                  <c:v>8.3979999999999999E-2</c:v>
                </c:pt>
                <c:pt idx="26">
                  <c:v>0.45018999999999998</c:v>
                </c:pt>
                <c:pt idx="27">
                  <c:v>0.2303</c:v>
                </c:pt>
                <c:pt idx="28">
                  <c:v>2.5659999999999999E-2</c:v>
                </c:pt>
                <c:pt idx="29">
                  <c:v>0.17416999999999999</c:v>
                </c:pt>
                <c:pt idx="30">
                  <c:v>0.13561000000000001</c:v>
                </c:pt>
                <c:pt idx="31">
                  <c:v>0.10460999999999999</c:v>
                </c:pt>
                <c:pt idx="32">
                  <c:v>0.14430000000000001</c:v>
                </c:pt>
                <c:pt idx="33">
                  <c:v>0.12134</c:v>
                </c:pt>
                <c:pt idx="34">
                  <c:v>3.5729999999999998E-2</c:v>
                </c:pt>
                <c:pt idx="35">
                  <c:v>5.4620000000000002E-2</c:v>
                </c:pt>
                <c:pt idx="36">
                  <c:v>5.3780000000000001E-2</c:v>
                </c:pt>
                <c:pt idx="37">
                  <c:v>0.83848</c:v>
                </c:pt>
                <c:pt idx="38">
                  <c:v>8.201E-2</c:v>
                </c:pt>
                <c:pt idx="39">
                  <c:v>2.5329999999999998E-2</c:v>
                </c:pt>
                <c:pt idx="40">
                  <c:v>8.1799999999999998E-2</c:v>
                </c:pt>
                <c:pt idx="41">
                  <c:v>0.13780999999999999</c:v>
                </c:pt>
                <c:pt idx="42">
                  <c:v>0.12203</c:v>
                </c:pt>
                <c:pt idx="43">
                  <c:v>0.17416999999999999</c:v>
                </c:pt>
                <c:pt idx="44">
                  <c:v>0.10352</c:v>
                </c:pt>
                <c:pt idx="45">
                  <c:v>1.97E-3</c:v>
                </c:pt>
                <c:pt idx="46">
                  <c:v>3.4909999999999997E-2</c:v>
                </c:pt>
              </c:numCache>
            </c:numRef>
          </c:xVal>
          <c:yVal>
            <c:numRef>
              <c:f>Sheet1!$B$2:$B$48</c:f>
              <c:numCache>
                <c:formatCode>_(* #,##0_);_(* \(#,##0\);_(* "-"??_);_(@_)</c:formatCode>
                <c:ptCount val="47"/>
                <c:pt idx="0">
                  <c:v>173</c:v>
                </c:pt>
                <c:pt idx="1">
                  <c:v>284</c:v>
                </c:pt>
                <c:pt idx="2">
                  <c:v>646</c:v>
                </c:pt>
                <c:pt idx="3">
                  <c:v>1065</c:v>
                </c:pt>
                <c:pt idx="4">
                  <c:v>41</c:v>
                </c:pt>
                <c:pt idx="5">
                  <c:v>248</c:v>
                </c:pt>
                <c:pt idx="6">
                  <c:v>5</c:v>
                </c:pt>
                <c:pt idx="7">
                  <c:v>4138</c:v>
                </c:pt>
                <c:pt idx="8">
                  <c:v>4</c:v>
                </c:pt>
                <c:pt idx="9">
                  <c:v>4073</c:v>
                </c:pt>
                <c:pt idx="10">
                  <c:v>1032</c:v>
                </c:pt>
                <c:pt idx="11">
                  <c:v>0</c:v>
                </c:pt>
                <c:pt idx="12">
                  <c:v>1387</c:v>
                </c:pt>
                <c:pt idx="13">
                  <c:v>773</c:v>
                </c:pt>
                <c:pt idx="14">
                  <c:v>1168</c:v>
                </c:pt>
                <c:pt idx="15">
                  <c:v>2262</c:v>
                </c:pt>
                <c:pt idx="16">
                  <c:v>6658</c:v>
                </c:pt>
                <c:pt idx="17">
                  <c:v>998</c:v>
                </c:pt>
                <c:pt idx="18">
                  <c:v>42</c:v>
                </c:pt>
                <c:pt idx="19">
                  <c:v>87</c:v>
                </c:pt>
                <c:pt idx="20">
                  <c:v>1</c:v>
                </c:pt>
                <c:pt idx="21">
                  <c:v>774</c:v>
                </c:pt>
                <c:pt idx="22">
                  <c:v>816</c:v>
                </c:pt>
                <c:pt idx="23">
                  <c:v>0</c:v>
                </c:pt>
                <c:pt idx="24">
                  <c:v>0</c:v>
                </c:pt>
                <c:pt idx="25">
                  <c:v>453</c:v>
                </c:pt>
                <c:pt idx="26">
                  <c:v>5075</c:v>
                </c:pt>
                <c:pt idx="27">
                  <c:v>2488</c:v>
                </c:pt>
                <c:pt idx="28">
                  <c:v>837</c:v>
                </c:pt>
                <c:pt idx="29">
                  <c:v>4365</c:v>
                </c:pt>
                <c:pt idx="30">
                  <c:v>1656</c:v>
                </c:pt>
                <c:pt idx="31">
                  <c:v>61</c:v>
                </c:pt>
                <c:pt idx="32">
                  <c:v>165</c:v>
                </c:pt>
                <c:pt idx="33">
                  <c:v>46</c:v>
                </c:pt>
                <c:pt idx="34">
                  <c:v>240</c:v>
                </c:pt>
                <c:pt idx="35">
                  <c:v>772</c:v>
                </c:pt>
                <c:pt idx="36">
                  <c:v>96</c:v>
                </c:pt>
                <c:pt idx="37">
                  <c:v>8953</c:v>
                </c:pt>
                <c:pt idx="38">
                  <c:v>133</c:v>
                </c:pt>
                <c:pt idx="39">
                  <c:v>20</c:v>
                </c:pt>
                <c:pt idx="40">
                  <c:v>826</c:v>
                </c:pt>
                <c:pt idx="41">
                  <c:v>277</c:v>
                </c:pt>
                <c:pt idx="42">
                  <c:v>29</c:v>
                </c:pt>
                <c:pt idx="43">
                  <c:v>314</c:v>
                </c:pt>
                <c:pt idx="44">
                  <c:v>437</c:v>
                </c:pt>
                <c:pt idx="45">
                  <c:v>8</c:v>
                </c:pt>
                <c:pt idx="46">
                  <c:v>0</c:v>
                </c:pt>
              </c:numCache>
            </c:numRef>
          </c:yVal>
          <c:bubbleSize>
            <c:numRef>
              <c:f>Sheet1!$C$2:$C$48</c:f>
              <c:numCache>
                <c:formatCode>_(* #,##0_);_(* \(#,##0\);_(* "-"??_);_(@_)</c:formatCode>
                <c:ptCount val="47"/>
                <c:pt idx="0">
                  <c:v>196.18277</c:v>
                </c:pt>
                <c:pt idx="1">
                  <c:v>391.09733999999997</c:v>
                </c:pt>
                <c:pt idx="2">
                  <c:v>182.84636</c:v>
                </c:pt>
                <c:pt idx="3">
                  <c:v>716.10843</c:v>
                </c:pt>
                <c:pt idx="4">
                  <c:v>133.99506</c:v>
                </c:pt>
                <c:pt idx="5">
                  <c:v>220.88879</c:v>
                </c:pt>
                <c:pt idx="6">
                  <c:v>10.57831</c:v>
                </c:pt>
                <c:pt idx="7">
                  <c:v>2518.59746</c:v>
                </c:pt>
                <c:pt idx="8">
                  <c:v>96.435180000000003</c:v>
                </c:pt>
                <c:pt idx="9">
                  <c:v>942.02313000000004</c:v>
                </c:pt>
                <c:pt idx="10">
                  <c:v>1254.6746499999999</c:v>
                </c:pt>
                <c:pt idx="11">
                  <c:v>605.99246000000005</c:v>
                </c:pt>
                <c:pt idx="12">
                  <c:v>1188.31891</c:v>
                </c:pt>
                <c:pt idx="13">
                  <c:v>510.47663</c:v>
                </c:pt>
                <c:pt idx="14">
                  <c:v>135.81157999999999</c:v>
                </c:pt>
                <c:pt idx="15">
                  <c:v>1382.50911</c:v>
                </c:pt>
                <c:pt idx="16">
                  <c:v>4059.0447899999999</c:v>
                </c:pt>
                <c:pt idx="17">
                  <c:v>486.66203999999999</c:v>
                </c:pt>
                <c:pt idx="18">
                  <c:v>260.60638999999998</c:v>
                </c:pt>
                <c:pt idx="19">
                  <c:v>248.71894</c:v>
                </c:pt>
                <c:pt idx="20">
                  <c:v>56.351289999999999</c:v>
                </c:pt>
                <c:pt idx="21">
                  <c:v>909.37548000000004</c:v>
                </c:pt>
                <c:pt idx="22">
                  <c:v>395.70013999999998</c:v>
                </c:pt>
                <c:pt idx="23">
                  <c:v>5.8606499999999997</c:v>
                </c:pt>
                <c:pt idx="24">
                  <c:v>132.51204999999999</c:v>
                </c:pt>
                <c:pt idx="25">
                  <c:v>659.94025999999997</c:v>
                </c:pt>
                <c:pt idx="26">
                  <c:v>1943.4950200000001</c:v>
                </c:pt>
                <c:pt idx="27">
                  <c:v>1464.7942599999999</c:v>
                </c:pt>
                <c:pt idx="28">
                  <c:v>139.63033999999999</c:v>
                </c:pt>
                <c:pt idx="29">
                  <c:v>3572.7676700000002</c:v>
                </c:pt>
                <c:pt idx="30">
                  <c:v>1517.86222</c:v>
                </c:pt>
                <c:pt idx="31">
                  <c:v>451.41748000000001</c:v>
                </c:pt>
                <c:pt idx="32">
                  <c:v>745.79426000000001</c:v>
                </c:pt>
                <c:pt idx="33">
                  <c:v>346.68178</c:v>
                </c:pt>
                <c:pt idx="34">
                  <c:v>106.34419</c:v>
                </c:pt>
                <c:pt idx="35">
                  <c:v>223.76682</c:v>
                </c:pt>
                <c:pt idx="36">
                  <c:v>75.363910000000004</c:v>
                </c:pt>
                <c:pt idx="37">
                  <c:v>3388.2719499999998</c:v>
                </c:pt>
                <c:pt idx="38">
                  <c:v>144.49968999999999</c:v>
                </c:pt>
                <c:pt idx="39">
                  <c:v>33.074710000000003</c:v>
                </c:pt>
                <c:pt idx="40">
                  <c:v>163.96</c:v>
                </c:pt>
                <c:pt idx="41">
                  <c:v>635.22366</c:v>
                </c:pt>
                <c:pt idx="42">
                  <c:v>531.84738000000004</c:v>
                </c:pt>
                <c:pt idx="43">
                  <c:v>1024.9349099999999</c:v>
                </c:pt>
                <c:pt idx="44">
                  <c:v>297.58742000000001</c:v>
                </c:pt>
                <c:pt idx="45">
                  <c:v>7.0045299999999999</c:v>
                </c:pt>
                <c:pt idx="46">
                  <c:v>94.471580000000003</c:v>
                </c:pt>
              </c:numCache>
            </c:numRef>
          </c:bubbleSize>
          <c:bubble3D val="0"/>
          <c:extLst>
            <c:ext xmlns:c16="http://schemas.microsoft.com/office/drawing/2014/chart" uri="{C3380CC4-5D6E-409C-BE32-E72D297353CC}">
              <c16:uniqueId val="{0000000E-1E23-3449-AE7A-FEEFE0536319}"/>
            </c:ext>
          </c:extLst>
        </c:ser>
        <c:dLbls>
          <c:showLegendKey val="0"/>
          <c:showVal val="0"/>
          <c:showCatName val="0"/>
          <c:showSerName val="0"/>
          <c:showPercent val="0"/>
          <c:showBubbleSize val="0"/>
        </c:dLbls>
        <c:bubbleScale val="100"/>
        <c:showNegBubbles val="0"/>
        <c:axId val="98365343"/>
        <c:axId val="98534783"/>
      </c:bubbleChart>
      <c:valAx>
        <c:axId val="98365343"/>
        <c:scaling>
          <c:orientation val="minMax"/>
          <c:max val="0.9"/>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534783"/>
        <c:crosses val="autoZero"/>
        <c:crossBetween val="midCat"/>
      </c:valAx>
      <c:valAx>
        <c:axId val="98534783"/>
        <c:scaling>
          <c:orientation val="minMax"/>
          <c:max val="10000"/>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8365343"/>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7"/>
            <c:invertIfNegative val="0"/>
            <c:bubble3D val="0"/>
            <c:spPr>
              <a:solidFill>
                <a:schemeClr val="accent6"/>
              </a:solidFill>
              <a:ln>
                <a:noFill/>
              </a:ln>
              <a:effectLst/>
            </c:spPr>
            <c:extLst>
              <c:ext xmlns:c16="http://schemas.microsoft.com/office/drawing/2014/chart" uri="{C3380CC4-5D6E-409C-BE32-E72D297353CC}">
                <c16:uniqueId val="{00000001-20FC-B248-9825-A9039049C4EE}"/>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3-20FC-B248-9825-A9039049C4EE}"/>
              </c:ext>
            </c:extLst>
          </c:dPt>
          <c:dPt>
            <c:idx val="16"/>
            <c:invertIfNegative val="0"/>
            <c:bubble3D val="0"/>
            <c:spPr>
              <a:solidFill>
                <a:schemeClr val="accent6"/>
              </a:solidFill>
              <a:ln>
                <a:noFill/>
              </a:ln>
              <a:effectLst/>
            </c:spPr>
            <c:extLst>
              <c:ext xmlns:c16="http://schemas.microsoft.com/office/drawing/2014/chart" uri="{C3380CC4-5D6E-409C-BE32-E72D297353CC}">
                <c16:uniqueId val="{00000005-20FC-B248-9825-A9039049C4EE}"/>
              </c:ext>
            </c:extLst>
          </c:dPt>
          <c:dPt>
            <c:idx val="26"/>
            <c:invertIfNegative val="0"/>
            <c:bubble3D val="0"/>
            <c:spPr>
              <a:solidFill>
                <a:schemeClr val="accent6"/>
              </a:solidFill>
              <a:ln>
                <a:noFill/>
              </a:ln>
              <a:effectLst/>
            </c:spPr>
            <c:extLst>
              <c:ext xmlns:c16="http://schemas.microsoft.com/office/drawing/2014/chart" uri="{C3380CC4-5D6E-409C-BE32-E72D297353CC}">
                <c16:uniqueId val="{00000007-20FC-B248-9825-A9039049C4EE}"/>
              </c:ext>
            </c:extLst>
          </c:dPt>
          <c:dPt>
            <c:idx val="27"/>
            <c:invertIfNegative val="0"/>
            <c:bubble3D val="0"/>
            <c:spPr>
              <a:solidFill>
                <a:schemeClr val="accent6"/>
              </a:solidFill>
              <a:ln>
                <a:noFill/>
              </a:ln>
              <a:effectLst/>
            </c:spPr>
            <c:extLst>
              <c:ext xmlns:c16="http://schemas.microsoft.com/office/drawing/2014/chart" uri="{C3380CC4-5D6E-409C-BE32-E72D297353CC}">
                <c16:uniqueId val="{00000009-20FC-B248-9825-A9039049C4EE}"/>
              </c:ext>
            </c:extLst>
          </c:dPt>
          <c:dPt>
            <c:idx val="29"/>
            <c:invertIfNegative val="0"/>
            <c:bubble3D val="0"/>
            <c:spPr>
              <a:solidFill>
                <a:schemeClr val="accent6"/>
              </a:solidFill>
              <a:ln>
                <a:noFill/>
              </a:ln>
              <a:effectLst/>
            </c:spPr>
            <c:extLst>
              <c:ext xmlns:c16="http://schemas.microsoft.com/office/drawing/2014/chart" uri="{C3380CC4-5D6E-409C-BE32-E72D297353CC}">
                <c16:uniqueId val="{0000000B-20FC-B248-9825-A9039049C4EE}"/>
              </c:ext>
            </c:extLst>
          </c:dPt>
          <c:dPt>
            <c:idx val="37"/>
            <c:invertIfNegative val="0"/>
            <c:bubble3D val="0"/>
            <c:spPr>
              <a:solidFill>
                <a:schemeClr val="accent6"/>
              </a:solidFill>
              <a:ln>
                <a:solidFill>
                  <a:schemeClr val="accent1">
                    <a:lumMod val="20000"/>
                    <a:lumOff val="80000"/>
                  </a:schemeClr>
                </a:solidFill>
              </a:ln>
              <a:effectLst/>
            </c:spPr>
            <c:extLst>
              <c:ext xmlns:c16="http://schemas.microsoft.com/office/drawing/2014/chart" uri="{C3380CC4-5D6E-409C-BE32-E72D297353CC}">
                <c16:uniqueId val="{0000000D-20FC-B248-9825-A9039049C4EE}"/>
              </c:ext>
            </c:extLst>
          </c:dPt>
          <c:xVal>
            <c:numRef>
              <c:f>Sheet1!$A$2:$A$48</c:f>
              <c:numCache>
                <c:formatCode>General</c:formatCode>
                <c:ptCount val="47"/>
                <c:pt idx="0">
                  <c:v>98.957745599999996</c:v>
                </c:pt>
                <c:pt idx="1">
                  <c:v>205.4140074</c:v>
                </c:pt>
                <c:pt idx="2">
                  <c:v>88.910539200000002</c:v>
                </c:pt>
                <c:pt idx="3">
                  <c:v>372.61496220000004</c:v>
                </c:pt>
                <c:pt idx="4">
                  <c:v>65.737979999999993</c:v>
                </c:pt>
                <c:pt idx="5">
                  <c:v>103.12575000000001</c:v>
                </c:pt>
                <c:pt idx="6">
                  <c:v>5.6229679999999993</c:v>
                </c:pt>
                <c:pt idx="7" formatCode="#,##0.00">
                  <c:v>1650.0306719999999</c:v>
                </c:pt>
                <c:pt idx="8">
                  <c:v>45.464588399999997</c:v>
                </c:pt>
                <c:pt idx="9">
                  <c:v>494.46820480000002</c:v>
                </c:pt>
                <c:pt idx="10">
                  <c:v>605.46070169999996</c:v>
                </c:pt>
                <c:pt idx="11">
                  <c:v>319.28329789999998</c:v>
                </c:pt>
                <c:pt idx="12">
                  <c:v>612.00425000000007</c:v>
                </c:pt>
                <c:pt idx="13">
                  <c:v>279.37022400000001</c:v>
                </c:pt>
                <c:pt idx="14">
                  <c:v>66.085504200000003</c:v>
                </c:pt>
                <c:pt idx="15">
                  <c:v>774.46034480000003</c:v>
                </c:pt>
                <c:pt idx="16" formatCode="#,##0.00">
                  <c:v>2570.3629341000001</c:v>
                </c:pt>
                <c:pt idx="17">
                  <c:v>254.494179</c:v>
                </c:pt>
                <c:pt idx="18">
                  <c:v>142.4916891</c:v>
                </c:pt>
                <c:pt idx="19">
                  <c:v>121.11458980000002</c:v>
                </c:pt>
                <c:pt idx="20">
                  <c:v>27.032512799999999</c:v>
                </c:pt>
                <c:pt idx="21">
                  <c:v>434.33986319999997</c:v>
                </c:pt>
                <c:pt idx="22">
                  <c:v>193.55821200000003</c:v>
                </c:pt>
                <c:pt idx="23">
                  <c:v>3.5004995999999999</c:v>
                </c:pt>
                <c:pt idx="24">
                  <c:v>60.905700000000003</c:v>
                </c:pt>
                <c:pt idx="25">
                  <c:v>321.0647778</c:v>
                </c:pt>
                <c:pt idx="26">
                  <c:v>1197.5909360999999</c:v>
                </c:pt>
                <c:pt idx="27">
                  <c:v>845.22633300000007</c:v>
                </c:pt>
                <c:pt idx="28">
                  <c:v>64.318072999999998</c:v>
                </c:pt>
                <c:pt idx="29">
                  <c:v>2293.3608328999999</c:v>
                </c:pt>
                <c:pt idx="30">
                  <c:v>784.16482499999995</c:v>
                </c:pt>
                <c:pt idx="31">
                  <c:v>229.06660919999999</c:v>
                </c:pt>
                <c:pt idx="32">
                  <c:v>390.14102400000002</c:v>
                </c:pt>
                <c:pt idx="33">
                  <c:v>192.06544580000002</c:v>
                </c:pt>
                <c:pt idx="34">
                  <c:v>54.541844999999995</c:v>
                </c:pt>
                <c:pt idx="35">
                  <c:v>107.23107640000001</c:v>
                </c:pt>
                <c:pt idx="36">
                  <c:v>37.370646399999998</c:v>
                </c:pt>
                <c:pt idx="37" formatCode="#,##0.00">
                  <c:v>1969.3882848000001</c:v>
                </c:pt>
                <c:pt idx="38">
                  <c:v>68.567740900000004</c:v>
                </c:pt>
                <c:pt idx="39">
                  <c:v>17.741638599999998</c:v>
                </c:pt>
                <c:pt idx="40">
                  <c:v>78.574625999999995</c:v>
                </c:pt>
                <c:pt idx="41">
                  <c:v>335.08914929999997</c:v>
                </c:pt>
                <c:pt idx="42">
                  <c:v>274.88721860000004</c:v>
                </c:pt>
                <c:pt idx="43">
                  <c:v>548.80618660000005</c:v>
                </c:pt>
                <c:pt idx="44">
                  <c:v>137.0532336</c:v>
                </c:pt>
                <c:pt idx="45">
                  <c:v>3.8238094</c:v>
                </c:pt>
                <c:pt idx="46">
                  <c:v>49.031444100000002</c:v>
                </c:pt>
              </c:numCache>
            </c:numRef>
          </c:xVal>
          <c:yVal>
            <c:numRef>
              <c:f>Sheet1!$B$2:$B$48</c:f>
              <c:numCache>
                <c:formatCode>_(* #,##0_);_(* \(#,##0\);_(* "-"??_);_(@_)</c:formatCode>
                <c:ptCount val="47"/>
                <c:pt idx="0">
                  <c:v>173</c:v>
                </c:pt>
                <c:pt idx="1">
                  <c:v>284</c:v>
                </c:pt>
                <c:pt idx="2">
                  <c:v>646</c:v>
                </c:pt>
                <c:pt idx="3">
                  <c:v>1065</c:v>
                </c:pt>
                <c:pt idx="4">
                  <c:v>41</c:v>
                </c:pt>
                <c:pt idx="5">
                  <c:v>248</c:v>
                </c:pt>
                <c:pt idx="6">
                  <c:v>5</c:v>
                </c:pt>
                <c:pt idx="7">
                  <c:v>4138</c:v>
                </c:pt>
                <c:pt idx="8">
                  <c:v>4</c:v>
                </c:pt>
                <c:pt idx="9">
                  <c:v>4073</c:v>
                </c:pt>
                <c:pt idx="10">
                  <c:v>1032</c:v>
                </c:pt>
                <c:pt idx="11">
                  <c:v>0</c:v>
                </c:pt>
                <c:pt idx="12">
                  <c:v>1387</c:v>
                </c:pt>
                <c:pt idx="13">
                  <c:v>773</c:v>
                </c:pt>
                <c:pt idx="14">
                  <c:v>1168</c:v>
                </c:pt>
                <c:pt idx="15">
                  <c:v>2262</c:v>
                </c:pt>
                <c:pt idx="16">
                  <c:v>6658</c:v>
                </c:pt>
                <c:pt idx="17">
                  <c:v>998</c:v>
                </c:pt>
                <c:pt idx="18">
                  <c:v>42</c:v>
                </c:pt>
                <c:pt idx="19">
                  <c:v>87</c:v>
                </c:pt>
                <c:pt idx="20">
                  <c:v>1</c:v>
                </c:pt>
                <c:pt idx="21">
                  <c:v>774</c:v>
                </c:pt>
                <c:pt idx="22">
                  <c:v>816</c:v>
                </c:pt>
                <c:pt idx="23">
                  <c:v>0</c:v>
                </c:pt>
                <c:pt idx="24">
                  <c:v>0</c:v>
                </c:pt>
                <c:pt idx="25">
                  <c:v>453</c:v>
                </c:pt>
                <c:pt idx="26">
                  <c:v>5075</c:v>
                </c:pt>
                <c:pt idx="27">
                  <c:v>2488</c:v>
                </c:pt>
                <c:pt idx="28">
                  <c:v>837</c:v>
                </c:pt>
                <c:pt idx="29">
                  <c:v>4365</c:v>
                </c:pt>
                <c:pt idx="30">
                  <c:v>1656</c:v>
                </c:pt>
                <c:pt idx="31">
                  <c:v>61</c:v>
                </c:pt>
                <c:pt idx="32">
                  <c:v>165</c:v>
                </c:pt>
                <c:pt idx="33">
                  <c:v>46</c:v>
                </c:pt>
                <c:pt idx="34">
                  <c:v>240</c:v>
                </c:pt>
                <c:pt idx="35">
                  <c:v>772</c:v>
                </c:pt>
                <c:pt idx="36">
                  <c:v>96</c:v>
                </c:pt>
                <c:pt idx="37">
                  <c:v>8953</c:v>
                </c:pt>
                <c:pt idx="38">
                  <c:v>133</c:v>
                </c:pt>
                <c:pt idx="39">
                  <c:v>20</c:v>
                </c:pt>
                <c:pt idx="40">
                  <c:v>826</c:v>
                </c:pt>
                <c:pt idx="41">
                  <c:v>277</c:v>
                </c:pt>
                <c:pt idx="42">
                  <c:v>29</c:v>
                </c:pt>
                <c:pt idx="43">
                  <c:v>314</c:v>
                </c:pt>
                <c:pt idx="44">
                  <c:v>437</c:v>
                </c:pt>
                <c:pt idx="45">
                  <c:v>8</c:v>
                </c:pt>
                <c:pt idx="46">
                  <c:v>0</c:v>
                </c:pt>
              </c:numCache>
            </c:numRef>
          </c:yVal>
          <c:bubbleSize>
            <c:numRef>
              <c:f>Sheet1!$C$2:$C$48</c:f>
              <c:numCache>
                <c:formatCode>General</c:formatCode>
                <c:ptCount val="47"/>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numCache>
            </c:numRef>
          </c:bubbleSize>
          <c:bubble3D val="0"/>
          <c:extLst>
            <c:ext xmlns:c16="http://schemas.microsoft.com/office/drawing/2014/chart" uri="{C3380CC4-5D6E-409C-BE32-E72D297353CC}">
              <c16:uniqueId val="{0000000E-20FC-B248-9825-A9039049C4EE}"/>
            </c:ext>
          </c:extLst>
        </c:ser>
        <c:dLbls>
          <c:showLegendKey val="0"/>
          <c:showVal val="0"/>
          <c:showCatName val="0"/>
          <c:showSerName val="0"/>
          <c:showPercent val="0"/>
          <c:showBubbleSize val="0"/>
        </c:dLbls>
        <c:bubbleScale val="50"/>
        <c:showNegBubbles val="0"/>
        <c:axId val="1856659792"/>
        <c:axId val="1856319104"/>
      </c:bubbleChart>
      <c:valAx>
        <c:axId val="1856659792"/>
        <c:scaling>
          <c:orientation val="minMax"/>
          <c:max val="300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6319104"/>
        <c:crosses val="autoZero"/>
        <c:crossBetween val="midCat"/>
      </c:valAx>
      <c:valAx>
        <c:axId val="18563191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66597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0.20062</cdr:x>
      <cdr:y>0.51327</cdr:y>
    </cdr:from>
    <cdr:to>
      <cdr:x>0.24561</cdr:x>
      <cdr:y>0.61776</cdr:y>
    </cdr:to>
    <cdr:sp macro="" textlink="">
      <cdr:nvSpPr>
        <cdr:cNvPr id="3" name="Oval 2">
          <a:extLst xmlns:a="http://schemas.openxmlformats.org/drawingml/2006/main">
            <a:ext uri="{FF2B5EF4-FFF2-40B4-BE49-F238E27FC236}">
              <a16:creationId xmlns:a16="http://schemas.microsoft.com/office/drawing/2014/main" id="{8A0C0D1C-DFC5-D646-9B2D-F586BFD9164E}"/>
            </a:ext>
          </a:extLst>
        </cdr:cNvPr>
        <cdr:cNvSpPr/>
      </cdr:nvSpPr>
      <cdr:spPr>
        <a:xfrm xmlns:a="http://schemas.openxmlformats.org/drawingml/2006/main">
          <a:off x="2336705" y="2428829"/>
          <a:ext cx="524033" cy="494440"/>
        </a:xfrm>
        <a:prstGeom xmlns:a="http://schemas.openxmlformats.org/drawingml/2006/main" prst="ellipse">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0.14211</cdr:x>
      <cdr:y>0.63295</cdr:y>
    </cdr:from>
    <cdr:to>
      <cdr:x>0.19809</cdr:x>
      <cdr:y>0.80535</cdr:y>
    </cdr:to>
    <cdr:cxnSp macro="">
      <cdr:nvCxnSpPr>
        <cdr:cNvPr id="5" name="Straight Connector 4">
          <a:extLst xmlns:a="http://schemas.openxmlformats.org/drawingml/2006/main">
            <a:ext uri="{FF2B5EF4-FFF2-40B4-BE49-F238E27FC236}">
              <a16:creationId xmlns:a16="http://schemas.microsoft.com/office/drawing/2014/main" id="{A05219C6-8326-A34D-A68A-289B459FFF73}"/>
            </a:ext>
          </a:extLst>
        </cdr:cNvPr>
        <cdr:cNvCxnSpPr/>
      </cdr:nvCxnSpPr>
      <cdr:spPr>
        <a:xfrm xmlns:a="http://schemas.openxmlformats.org/drawingml/2006/main" flipH="1" flipV="1">
          <a:off x="1655181" y="2995137"/>
          <a:ext cx="652036" cy="8158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0.07077</cdr:x>
      <cdr:y>0.02629</cdr:y>
    </cdr:from>
    <cdr:to>
      <cdr:x>0.48144</cdr:x>
      <cdr:y>0.15142</cdr:y>
    </cdr:to>
    <cdr:sp macro="" textlink="">
      <cdr:nvSpPr>
        <cdr:cNvPr id="2" name="Rectangle 1">
          <a:extLst xmlns:a="http://schemas.openxmlformats.org/drawingml/2006/main">
            <a:ext uri="{FF2B5EF4-FFF2-40B4-BE49-F238E27FC236}">
              <a16:creationId xmlns:a16="http://schemas.microsoft.com/office/drawing/2014/main" id="{CE4BF940-2417-9B4B-A54E-375C0E6BF49F}"/>
            </a:ext>
          </a:extLst>
        </cdr:cNvPr>
        <cdr:cNvSpPr/>
      </cdr:nvSpPr>
      <cdr:spPr>
        <a:xfrm xmlns:a="http://schemas.openxmlformats.org/drawingml/2006/main">
          <a:off x="824343" y="114930"/>
          <a:ext cx="4783272" cy="546980"/>
        </a:xfrm>
        <a:prstGeom xmlns:a="http://schemas.openxmlformats.org/drawingml/2006/main" prst="rect">
          <a:avLst/>
        </a:prstGeom>
        <a:solidFill xmlns:a="http://schemas.openxmlformats.org/drawingml/2006/main">
          <a:schemeClr val="accent1">
            <a:lumMod val="40000"/>
            <a:lumOff val="60000"/>
          </a:schemeClr>
        </a:solidFill>
        <a:ln xmlns:a="http://schemas.openxmlformats.org/drawingml/2006/main">
          <a:no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r>
            <a:rPr lang="en-US" dirty="0">
              <a:solidFill>
                <a:schemeClr val="tx1"/>
              </a:solidFill>
            </a:rPr>
            <a:t>Size of circle represents number of new infections among women age 15+ </a:t>
          </a:r>
        </a:p>
        <a:p xmlns:a="http://schemas.openxmlformats.org/drawingml/2006/main">
          <a:r>
            <a:rPr lang="en-US" dirty="0">
              <a:solidFill>
                <a:schemeClr val="tx1"/>
              </a:solidFill>
            </a:rPr>
            <a:t>Orange circles represent DREAMS counties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6/3/22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4</a:t>
            </a:fld>
            <a:endParaRPr lang="en-US"/>
          </a:p>
        </p:txBody>
      </p:sp>
    </p:spTree>
    <p:extLst>
      <p:ext uri="{BB962C8B-B14F-4D97-AF65-F5344CB8AC3E}">
        <p14:creationId xmlns:p14="http://schemas.microsoft.com/office/powerpoint/2010/main" val="3669239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5</a:t>
            </a:fld>
            <a:endParaRPr lang="en-US"/>
          </a:p>
        </p:txBody>
      </p:sp>
    </p:spTree>
    <p:extLst>
      <p:ext uri="{BB962C8B-B14F-4D97-AF65-F5344CB8AC3E}">
        <p14:creationId xmlns:p14="http://schemas.microsoft.com/office/powerpoint/2010/main" val="383295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6</a:t>
            </a:fld>
            <a:endParaRPr lang="en-US"/>
          </a:p>
        </p:txBody>
      </p:sp>
    </p:spTree>
    <p:extLst>
      <p:ext uri="{BB962C8B-B14F-4D97-AF65-F5344CB8AC3E}">
        <p14:creationId xmlns:p14="http://schemas.microsoft.com/office/powerpoint/2010/main" val="2030189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7</a:t>
            </a:fld>
            <a:endParaRPr lang="en-US"/>
          </a:p>
        </p:txBody>
      </p:sp>
    </p:spTree>
    <p:extLst>
      <p:ext uri="{BB962C8B-B14F-4D97-AF65-F5344CB8AC3E}">
        <p14:creationId xmlns:p14="http://schemas.microsoft.com/office/powerpoint/2010/main" val="2175947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rm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ollout Scenarios- Step 3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Pentagon 23">
            <a:extLst>
              <a:ext uri="{FF2B5EF4-FFF2-40B4-BE49-F238E27FC236}">
                <a16:creationId xmlns:a16="http://schemas.microsoft.com/office/drawing/2014/main" id="{1A413965-E651-EC47-AB08-C54018A49B05}"/>
              </a:ext>
            </a:extLst>
          </p:cNvPr>
          <p:cNvSpPr/>
          <p:nvPr userDrawn="1"/>
        </p:nvSpPr>
        <p:spPr>
          <a:xfrm>
            <a:off x="9407470" y="132565"/>
            <a:ext cx="2210443" cy="333187"/>
          </a:xfrm>
          <a:prstGeom prst="homePlate">
            <a:avLst>
              <a:gd name="adj" fmla="val 29476"/>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Scenario development</a:t>
            </a:r>
          </a:p>
        </p:txBody>
      </p:sp>
      <p:sp>
        <p:nvSpPr>
          <p:cNvPr id="25" name="Oval 24">
            <a:extLst>
              <a:ext uri="{FF2B5EF4-FFF2-40B4-BE49-F238E27FC236}">
                <a16:creationId xmlns:a16="http://schemas.microsoft.com/office/drawing/2014/main" id="{523382C6-AA06-224C-868A-512DD732B074}"/>
              </a:ext>
            </a:extLst>
          </p:cNvPr>
          <p:cNvSpPr/>
          <p:nvPr userDrawn="1"/>
        </p:nvSpPr>
        <p:spPr>
          <a:xfrm>
            <a:off x="958369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3</a:t>
            </a:r>
          </a:p>
        </p:txBody>
      </p:sp>
      <p:sp>
        <p:nvSpPr>
          <p:cNvPr id="26" name="Pentagon 25">
            <a:extLst>
              <a:ext uri="{FF2B5EF4-FFF2-40B4-BE49-F238E27FC236}">
                <a16:creationId xmlns:a16="http://schemas.microsoft.com/office/drawing/2014/main" id="{C5D5A603-97C9-EE43-8C3D-707B44D2274E}"/>
              </a:ext>
            </a:extLst>
          </p:cNvPr>
          <p:cNvSpPr/>
          <p:nvPr userDrawn="1"/>
        </p:nvSpPr>
        <p:spPr>
          <a:xfrm>
            <a:off x="8988957"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27" name="Oval 26">
            <a:extLst>
              <a:ext uri="{FF2B5EF4-FFF2-40B4-BE49-F238E27FC236}">
                <a16:creationId xmlns:a16="http://schemas.microsoft.com/office/drawing/2014/main" id="{4405CE37-84DF-9046-9BC3-08093E4BA8A8}"/>
              </a:ext>
            </a:extLst>
          </p:cNvPr>
          <p:cNvSpPr/>
          <p:nvPr userDrawn="1"/>
        </p:nvSpPr>
        <p:spPr>
          <a:xfrm>
            <a:off x="91610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28" name="Pentagon 27">
            <a:extLst>
              <a:ext uri="{FF2B5EF4-FFF2-40B4-BE49-F238E27FC236}">
                <a16:creationId xmlns:a16="http://schemas.microsoft.com/office/drawing/2014/main" id="{D8461855-7605-A442-96EA-2942F96EE64A}"/>
              </a:ext>
            </a:extLst>
          </p:cNvPr>
          <p:cNvSpPr/>
          <p:nvPr userDrawn="1"/>
        </p:nvSpPr>
        <p:spPr>
          <a:xfrm>
            <a:off x="8570213" y="132566"/>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9" name="Oval 28">
            <a:extLst>
              <a:ext uri="{FF2B5EF4-FFF2-40B4-BE49-F238E27FC236}">
                <a16:creationId xmlns:a16="http://schemas.microsoft.com/office/drawing/2014/main" id="{4E1D1DCC-36BF-0C45-BD96-0979CAAA439E}"/>
              </a:ext>
            </a:extLst>
          </p:cNvPr>
          <p:cNvSpPr/>
          <p:nvPr userDrawn="1"/>
        </p:nvSpPr>
        <p:spPr>
          <a:xfrm>
            <a:off x="868230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rm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rm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nchor="t" anchorCtr="0">
            <a:noAutofit/>
          </a:bodyPr>
          <a:lstStyle>
            <a:lvl1pPr>
              <a:defRPr sz="3600"/>
            </a:lvl1pPr>
          </a:lstStyle>
          <a:p>
            <a:r>
              <a:rPr lang="en-US" dirty="0"/>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4" name="Title 1">
            <a:extLst>
              <a:ext uri="{FF2B5EF4-FFF2-40B4-BE49-F238E27FC236}">
                <a16:creationId xmlns:a16="http://schemas.microsoft.com/office/drawing/2014/main" id="{2A18E7F5-7553-8F4A-A00B-3AEE8062E0F0}"/>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5" name="Text Placeholder 9">
            <a:extLst>
              <a:ext uri="{FF2B5EF4-FFF2-40B4-BE49-F238E27FC236}">
                <a16:creationId xmlns:a16="http://schemas.microsoft.com/office/drawing/2014/main" id="{9D4AE552-9C31-EB4C-B59F-97CD20CDA114}"/>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Tree>
    <p:extLst>
      <p:ext uri="{BB962C8B-B14F-4D97-AF65-F5344CB8AC3E}">
        <p14:creationId xmlns:p14="http://schemas.microsoft.com/office/powerpoint/2010/main" val="2251695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blank 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4" name="Title 1">
            <a:extLst>
              <a:ext uri="{FF2B5EF4-FFF2-40B4-BE49-F238E27FC236}">
                <a16:creationId xmlns:a16="http://schemas.microsoft.com/office/drawing/2014/main" id="{2A18E7F5-7553-8F4A-A00B-3AEE8062E0F0}"/>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5" name="Text Placeholder 9">
            <a:extLst>
              <a:ext uri="{FF2B5EF4-FFF2-40B4-BE49-F238E27FC236}">
                <a16:creationId xmlns:a16="http://schemas.microsoft.com/office/drawing/2014/main" id="{9D4AE552-9C31-EB4C-B59F-97CD20CDA114}"/>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2" name="Rectangle 1">
            <a:extLst>
              <a:ext uri="{FF2B5EF4-FFF2-40B4-BE49-F238E27FC236}">
                <a16:creationId xmlns:a16="http://schemas.microsoft.com/office/drawing/2014/main" id="{B925732A-7D81-A244-BC3B-EAAB4F6F5D85}"/>
              </a:ext>
            </a:extLst>
          </p:cNvPr>
          <p:cNvSpPr/>
          <p:nvPr userDrawn="1"/>
        </p:nvSpPr>
        <p:spPr>
          <a:xfrm>
            <a:off x="0" y="2048933"/>
            <a:ext cx="755917" cy="48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Tree>
    <p:extLst>
      <p:ext uri="{BB962C8B-B14F-4D97-AF65-F5344CB8AC3E}">
        <p14:creationId xmlns:p14="http://schemas.microsoft.com/office/powerpoint/2010/main" val="3813695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rm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C0DDC4EF-CACA-7DCC-8484-927A30E6EB73}"/>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5" name="Text Placeholder 8">
            <a:extLst>
              <a:ext uri="{FF2B5EF4-FFF2-40B4-BE49-F238E27FC236}">
                <a16:creationId xmlns:a16="http://schemas.microsoft.com/office/drawing/2014/main" id="{E0B35E84-5033-E7D5-A923-67DAB8AF4E19}"/>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6" name="Rectangle 5">
            <a:hlinkClick r:id="rId2"/>
            <a:extLst>
              <a:ext uri="{FF2B5EF4-FFF2-40B4-BE49-F238E27FC236}">
                <a16:creationId xmlns:a16="http://schemas.microsoft.com/office/drawing/2014/main" id="{6B189E1F-588E-8724-4903-1097B08B2DE5}"/>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7" name="Group 6">
            <a:extLst>
              <a:ext uri="{FF2B5EF4-FFF2-40B4-BE49-F238E27FC236}">
                <a16:creationId xmlns:a16="http://schemas.microsoft.com/office/drawing/2014/main" id="{9E84E563-36A2-9303-9E8D-63A2AB611D0F}"/>
              </a:ext>
            </a:extLst>
          </p:cNvPr>
          <p:cNvGrpSpPr/>
          <p:nvPr userDrawn="1"/>
        </p:nvGrpSpPr>
        <p:grpSpPr>
          <a:xfrm>
            <a:off x="0" y="-10885"/>
            <a:ext cx="12192000" cy="6869661"/>
            <a:chOff x="0" y="-10885"/>
            <a:chExt cx="12192000" cy="6869661"/>
          </a:xfrm>
        </p:grpSpPr>
        <p:sp>
          <p:nvSpPr>
            <p:cNvPr id="8" name="Rectangle 7">
              <a:extLst>
                <a:ext uri="{FF2B5EF4-FFF2-40B4-BE49-F238E27FC236}">
                  <a16:creationId xmlns:a16="http://schemas.microsoft.com/office/drawing/2014/main" id="{2278F4D3-3865-9E99-8744-DB2A15EA29EE}"/>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9" name="Group 8">
              <a:extLst>
                <a:ext uri="{FF2B5EF4-FFF2-40B4-BE49-F238E27FC236}">
                  <a16:creationId xmlns:a16="http://schemas.microsoft.com/office/drawing/2014/main" id="{129FDBE3-717A-D6BB-C267-C65900C200E0}"/>
                </a:ext>
              </a:extLst>
            </p:cNvPr>
            <p:cNvGrpSpPr/>
            <p:nvPr/>
          </p:nvGrpSpPr>
          <p:grpSpPr>
            <a:xfrm>
              <a:off x="479608" y="-10885"/>
              <a:ext cx="693490" cy="6869661"/>
              <a:chOff x="-9705" y="-10885"/>
              <a:chExt cx="693490" cy="6869661"/>
            </a:xfrm>
          </p:grpSpPr>
          <p:sp>
            <p:nvSpPr>
              <p:cNvPr id="14" name="Freeform 13">
                <a:extLst>
                  <a:ext uri="{FF2B5EF4-FFF2-40B4-BE49-F238E27FC236}">
                    <a16:creationId xmlns:a16="http://schemas.microsoft.com/office/drawing/2014/main" id="{637A84F1-46D2-49C3-BD53-20E41E59D2E5}"/>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14">
                <a:extLst>
                  <a:ext uri="{FF2B5EF4-FFF2-40B4-BE49-F238E27FC236}">
                    <a16:creationId xmlns:a16="http://schemas.microsoft.com/office/drawing/2014/main" id="{55B660CF-77E9-5C37-4A15-0AA0B4C278C2}"/>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FE0D42A9-8026-719B-9A33-7F293AE631C0}"/>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6A14721F-D3A9-0BB5-54DF-B22174E5DED5}"/>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A2B3B819-2B25-BA23-8A1E-36C60BE86ED2}"/>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8">
                <a:extLst>
                  <a:ext uri="{FF2B5EF4-FFF2-40B4-BE49-F238E27FC236}">
                    <a16:creationId xmlns:a16="http://schemas.microsoft.com/office/drawing/2014/main" id="{CF0194A7-22F5-88F5-6879-39EDBCA59338}"/>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F3210E6F-A7F5-4B32-3EA5-C4A7A437A659}"/>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EE50C874-1E9F-15E7-CAA4-C77AEE5B087F}"/>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254FA548-B06B-AB15-AE6D-5A9E2DBD671E}"/>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9A614F2A-1290-8C53-3A6D-B9784ED603FD}"/>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4B7F03CD-7C01-9557-371C-5863A9FAFD1D}"/>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95F0C872-31D2-1EF3-DBAF-D823A6ED9BC9}"/>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1" name="Rectangle 10">
              <a:extLst>
                <a:ext uri="{FF2B5EF4-FFF2-40B4-BE49-F238E27FC236}">
                  <a16:creationId xmlns:a16="http://schemas.microsoft.com/office/drawing/2014/main" id="{6AC9B20B-75D7-1952-5BFC-A9618F0B02C0}"/>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29F522AD-0978-033C-7CEC-E4EA323C0C4C}"/>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0CF95497-6A50-2EB2-3177-BF1181CCEBB8}"/>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5" name="Group 24">
            <a:extLst>
              <a:ext uri="{FF2B5EF4-FFF2-40B4-BE49-F238E27FC236}">
                <a16:creationId xmlns:a16="http://schemas.microsoft.com/office/drawing/2014/main" id="{5CCF0B5F-9403-A424-F15C-48019C7D1156}"/>
              </a:ext>
            </a:extLst>
          </p:cNvPr>
          <p:cNvGrpSpPr/>
          <p:nvPr userDrawn="1"/>
        </p:nvGrpSpPr>
        <p:grpSpPr>
          <a:xfrm>
            <a:off x="1530224" y="3046480"/>
            <a:ext cx="9824386" cy="2450935"/>
            <a:chOff x="1530224" y="3293116"/>
            <a:chExt cx="9824386" cy="2450935"/>
          </a:xfrm>
        </p:grpSpPr>
        <p:cxnSp>
          <p:nvCxnSpPr>
            <p:cNvPr id="26" name="Straight Connector 25">
              <a:extLst>
                <a:ext uri="{FF2B5EF4-FFF2-40B4-BE49-F238E27FC236}">
                  <a16:creationId xmlns:a16="http://schemas.microsoft.com/office/drawing/2014/main" id="{A9334EF2-FBA9-0174-DFC4-7999BFC2D1C5}"/>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471E08-5BC7-BDE2-D46A-B1CECA047B24}"/>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2D45DD6-D9BB-043A-7BBC-D5470B316B03}"/>
                </a:ext>
              </a:extLst>
            </p:cNvPr>
            <p:cNvGrpSpPr/>
            <p:nvPr/>
          </p:nvGrpSpPr>
          <p:grpSpPr>
            <a:xfrm>
              <a:off x="1530224" y="3296555"/>
              <a:ext cx="3267560" cy="2280280"/>
              <a:chOff x="1530224" y="3296555"/>
              <a:chExt cx="3267560" cy="2280280"/>
            </a:xfrm>
          </p:grpSpPr>
          <p:sp>
            <p:nvSpPr>
              <p:cNvPr id="41" name="Text Placeholder 8">
                <a:extLst>
                  <a:ext uri="{FF2B5EF4-FFF2-40B4-BE49-F238E27FC236}">
                    <a16:creationId xmlns:a16="http://schemas.microsoft.com/office/drawing/2014/main" id="{8F2B770E-F2FF-5BFE-DF2B-699B9B068A6A}"/>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2" name="Group 41">
                <a:extLst>
                  <a:ext uri="{FF2B5EF4-FFF2-40B4-BE49-F238E27FC236}">
                    <a16:creationId xmlns:a16="http://schemas.microsoft.com/office/drawing/2014/main" id="{29B25162-55F8-B432-5D21-BE516C0FBEF2}"/>
                  </a:ext>
                </a:extLst>
              </p:cNvPr>
              <p:cNvGrpSpPr/>
              <p:nvPr/>
            </p:nvGrpSpPr>
            <p:grpSpPr>
              <a:xfrm>
                <a:off x="1530224" y="3296555"/>
                <a:ext cx="3063923" cy="697162"/>
                <a:chOff x="1530224" y="3382283"/>
                <a:chExt cx="3063923" cy="697162"/>
              </a:xfrm>
            </p:grpSpPr>
            <p:sp>
              <p:nvSpPr>
                <p:cNvPr id="43" name="Text Placeholder 8">
                  <a:extLst>
                    <a:ext uri="{FF2B5EF4-FFF2-40B4-BE49-F238E27FC236}">
                      <a16:creationId xmlns:a16="http://schemas.microsoft.com/office/drawing/2014/main" id="{BE181F1F-28AB-F2E6-1777-2097F9A02A7B}"/>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4" name="Straight Connector 43">
                  <a:extLst>
                    <a:ext uri="{FF2B5EF4-FFF2-40B4-BE49-F238E27FC236}">
                      <a16:creationId xmlns:a16="http://schemas.microsoft.com/office/drawing/2014/main" id="{277C18A6-5879-2E31-9146-E102BB3F5A79}"/>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F4505988-F81D-1C06-0703-28C8D47E218A}"/>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29" name="Group 28">
              <a:extLst>
                <a:ext uri="{FF2B5EF4-FFF2-40B4-BE49-F238E27FC236}">
                  <a16:creationId xmlns:a16="http://schemas.microsoft.com/office/drawing/2014/main" id="{1AECE631-A61F-C48B-4CA9-9BB38511DF06}"/>
                </a:ext>
              </a:extLst>
            </p:cNvPr>
            <p:cNvGrpSpPr/>
            <p:nvPr/>
          </p:nvGrpSpPr>
          <p:grpSpPr>
            <a:xfrm>
              <a:off x="4920720" y="3293116"/>
              <a:ext cx="3066037" cy="2364332"/>
              <a:chOff x="4920720" y="3293116"/>
              <a:chExt cx="3066037" cy="2364332"/>
            </a:xfrm>
          </p:grpSpPr>
          <p:sp>
            <p:nvSpPr>
              <p:cNvPr id="36" name="Text Placeholder 8">
                <a:extLst>
                  <a:ext uri="{FF2B5EF4-FFF2-40B4-BE49-F238E27FC236}">
                    <a16:creationId xmlns:a16="http://schemas.microsoft.com/office/drawing/2014/main" id="{1A814D84-DCDD-C7EF-869F-9008172D717A}"/>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7" name="Group 36">
                <a:extLst>
                  <a:ext uri="{FF2B5EF4-FFF2-40B4-BE49-F238E27FC236}">
                    <a16:creationId xmlns:a16="http://schemas.microsoft.com/office/drawing/2014/main" id="{903205D3-4273-9DB1-7E96-D98CB78D77FD}"/>
                  </a:ext>
                </a:extLst>
              </p:cNvPr>
              <p:cNvGrpSpPr/>
              <p:nvPr/>
            </p:nvGrpSpPr>
            <p:grpSpPr>
              <a:xfrm>
                <a:off x="4920720" y="3293116"/>
                <a:ext cx="2917941" cy="697162"/>
                <a:chOff x="4877856" y="3378844"/>
                <a:chExt cx="2917941" cy="697162"/>
              </a:xfrm>
            </p:grpSpPr>
            <p:cxnSp>
              <p:nvCxnSpPr>
                <p:cNvPr id="38" name="Straight Connector 37">
                  <a:extLst>
                    <a:ext uri="{FF2B5EF4-FFF2-40B4-BE49-F238E27FC236}">
                      <a16:creationId xmlns:a16="http://schemas.microsoft.com/office/drawing/2014/main" id="{3C3A44CB-60C5-A100-1F21-DFF1488730D0}"/>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CDBA94C2-C3B1-A213-494A-6E5FB8AE1E4C}"/>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0" name="Text Placeholder 8">
                  <a:extLst>
                    <a:ext uri="{FF2B5EF4-FFF2-40B4-BE49-F238E27FC236}">
                      <a16:creationId xmlns:a16="http://schemas.microsoft.com/office/drawing/2014/main" id="{1499DB5A-AB2E-DDA7-DEF5-FAD13EDBEDE1}"/>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0" name="Group 29">
              <a:extLst>
                <a:ext uri="{FF2B5EF4-FFF2-40B4-BE49-F238E27FC236}">
                  <a16:creationId xmlns:a16="http://schemas.microsoft.com/office/drawing/2014/main" id="{477B75DC-A4B3-1232-62D9-0EA071D88A2B}"/>
                </a:ext>
              </a:extLst>
            </p:cNvPr>
            <p:cNvGrpSpPr/>
            <p:nvPr/>
          </p:nvGrpSpPr>
          <p:grpSpPr>
            <a:xfrm>
              <a:off x="8152881" y="3293116"/>
              <a:ext cx="3201729" cy="1922126"/>
              <a:chOff x="8152881" y="3293116"/>
              <a:chExt cx="3201729" cy="1922126"/>
            </a:xfrm>
          </p:grpSpPr>
          <p:sp>
            <p:nvSpPr>
              <p:cNvPr id="31" name="Text Placeholder 8">
                <a:extLst>
                  <a:ext uri="{FF2B5EF4-FFF2-40B4-BE49-F238E27FC236}">
                    <a16:creationId xmlns:a16="http://schemas.microsoft.com/office/drawing/2014/main" id="{A2B74474-7CE8-BB28-830A-7F47C2D536E5}"/>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2" name="Group 31">
                <a:extLst>
                  <a:ext uri="{FF2B5EF4-FFF2-40B4-BE49-F238E27FC236}">
                    <a16:creationId xmlns:a16="http://schemas.microsoft.com/office/drawing/2014/main" id="{EA9CD181-D995-4306-E751-9D23BFE9690B}"/>
                  </a:ext>
                </a:extLst>
              </p:cNvPr>
              <p:cNvGrpSpPr/>
              <p:nvPr/>
            </p:nvGrpSpPr>
            <p:grpSpPr>
              <a:xfrm>
                <a:off x="8152881" y="3293116"/>
                <a:ext cx="2724908" cy="697162"/>
                <a:chOff x="8152881" y="3378844"/>
                <a:chExt cx="2724908" cy="697162"/>
              </a:xfrm>
            </p:grpSpPr>
            <p:cxnSp>
              <p:nvCxnSpPr>
                <p:cNvPr id="33" name="Straight Connector 32">
                  <a:extLst>
                    <a:ext uri="{FF2B5EF4-FFF2-40B4-BE49-F238E27FC236}">
                      <a16:creationId xmlns:a16="http://schemas.microsoft.com/office/drawing/2014/main" id="{48B834F2-1047-DC4E-C985-9AA3001D5E9D}"/>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B1EDA8C-E645-92A0-2184-E88D9694F794}"/>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5" name="Text Placeholder 8">
                  <a:extLst>
                    <a:ext uri="{FF2B5EF4-FFF2-40B4-BE49-F238E27FC236}">
                      <a16:creationId xmlns:a16="http://schemas.microsoft.com/office/drawing/2014/main" id="{53D48A26-BC62-D6F1-7962-B009894A73ED}"/>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6" name="TextBox 45">
            <a:extLst>
              <a:ext uri="{FF2B5EF4-FFF2-40B4-BE49-F238E27FC236}">
                <a16:creationId xmlns:a16="http://schemas.microsoft.com/office/drawing/2014/main" id="{489D70E4-FBF7-4E8E-609D-ACF3A0C63C47}"/>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1108638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accent2"/>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86AFCA7-ED13-BF4F-9B6C-D767EDA4DD20}"/>
              </a:ext>
            </a:extLst>
          </p:cNvPr>
          <p:cNvSpPr>
            <a:spLocks noGrp="1"/>
          </p:cNvSpPr>
          <p:nvPr>
            <p:ph type="body" sz="quarter" idx="10" hasCustomPrompt="1"/>
          </p:nvPr>
        </p:nvSpPr>
        <p:spPr>
          <a:xfrm>
            <a:off x="1439333" y="2828925"/>
            <a:ext cx="6705600" cy="1200150"/>
          </a:xfrm>
        </p:spPr>
        <p:txBody>
          <a:bodyPr/>
          <a:lstStyle>
            <a:lvl1pPr marL="0" indent="0">
              <a:buNone/>
              <a:defRPr sz="8000" b="1">
                <a:solidFill>
                  <a:schemeClr val="accent5"/>
                </a:solidFill>
                <a:latin typeface="Arial" panose="020B0604020202020204" pitchFamily="34" charset="0"/>
                <a:cs typeface="Arial" panose="020B0604020202020204" pitchFamily="34" charset="0"/>
              </a:defRPr>
            </a:lvl1pPr>
          </a:lstStyle>
          <a:p>
            <a:pPr lvl="0"/>
            <a:r>
              <a:rPr lang="en-US" dirty="0"/>
              <a:t>Title</a:t>
            </a:r>
          </a:p>
        </p:txBody>
      </p:sp>
      <p:sp>
        <p:nvSpPr>
          <p:cNvPr id="7" name="Text Placeholder 6">
            <a:extLst>
              <a:ext uri="{FF2B5EF4-FFF2-40B4-BE49-F238E27FC236}">
                <a16:creationId xmlns:a16="http://schemas.microsoft.com/office/drawing/2014/main" id="{5FBA1856-9634-204D-83A0-5C2B3FC36E79}"/>
              </a:ext>
            </a:extLst>
          </p:cNvPr>
          <p:cNvSpPr>
            <a:spLocks noGrp="1"/>
          </p:cNvSpPr>
          <p:nvPr>
            <p:ph type="body" sz="quarter" idx="11" hasCustomPrompt="1"/>
          </p:nvPr>
        </p:nvSpPr>
        <p:spPr>
          <a:xfrm>
            <a:off x="1439863" y="4248738"/>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365519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17542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llout Scenario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49508" y="132565"/>
            <a:ext cx="1553409" cy="333187"/>
          </a:xfrm>
          <a:prstGeom prst="homePlate">
            <a:avLst>
              <a:gd name="adj" fmla="val 16379"/>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bg1"/>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43888"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1</a:t>
            </a:r>
          </a:p>
        </p:txBody>
      </p:sp>
    </p:spTree>
    <p:extLst>
      <p:ext uri="{BB962C8B-B14F-4D97-AF65-F5344CB8AC3E}">
        <p14:creationId xmlns:p14="http://schemas.microsoft.com/office/powerpoint/2010/main" val="153006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llout Scenarios- Step 1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entagon 18">
            <a:extLst>
              <a:ext uri="{FF2B5EF4-FFF2-40B4-BE49-F238E27FC236}">
                <a16:creationId xmlns:a16="http://schemas.microsoft.com/office/drawing/2014/main" id="{90341BA7-D009-504A-A37A-0139FD05E9C1}"/>
              </a:ext>
            </a:extLst>
          </p:cNvPr>
          <p:cNvSpPr/>
          <p:nvPr userDrawn="1"/>
        </p:nvSpPr>
        <p:spPr>
          <a:xfrm>
            <a:off x="11146521"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0" name="Oval 19">
            <a:extLst>
              <a:ext uri="{FF2B5EF4-FFF2-40B4-BE49-F238E27FC236}">
                <a16:creationId xmlns:a16="http://schemas.microsoft.com/office/drawing/2014/main" id="{AE485820-ED46-9240-A7A7-7EB034E8564C}"/>
              </a:ext>
            </a:extLst>
          </p:cNvPr>
          <p:cNvSpPr/>
          <p:nvPr userDrawn="1"/>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21" name="Pentagon 20">
            <a:extLst>
              <a:ext uri="{FF2B5EF4-FFF2-40B4-BE49-F238E27FC236}">
                <a16:creationId xmlns:a16="http://schemas.microsoft.com/office/drawing/2014/main" id="{68FEA9AB-C904-DA49-A806-DF350FA7D229}"/>
              </a:ext>
            </a:extLst>
          </p:cNvPr>
          <p:cNvSpPr/>
          <p:nvPr userDrawn="1"/>
        </p:nvSpPr>
        <p:spPr>
          <a:xfrm>
            <a:off x="10728569"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22" name="Oval 21">
            <a:extLst>
              <a:ext uri="{FF2B5EF4-FFF2-40B4-BE49-F238E27FC236}">
                <a16:creationId xmlns:a16="http://schemas.microsoft.com/office/drawing/2014/main" id="{A367D088-6919-2040-91D6-D750BF61EC26}"/>
              </a:ext>
            </a:extLst>
          </p:cNvPr>
          <p:cNvSpPr/>
          <p:nvPr userDrawn="1"/>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23" name="Pentagon 22">
            <a:extLst>
              <a:ext uri="{FF2B5EF4-FFF2-40B4-BE49-F238E27FC236}">
                <a16:creationId xmlns:a16="http://schemas.microsoft.com/office/drawing/2014/main" id="{A052C3A8-CFAF-1644-9B8F-D026FCA035B4}"/>
              </a:ext>
            </a:extLst>
          </p:cNvPr>
          <p:cNvSpPr/>
          <p:nvPr userDrawn="1"/>
        </p:nvSpPr>
        <p:spPr>
          <a:xfrm>
            <a:off x="9249508" y="132565"/>
            <a:ext cx="1553409" cy="333187"/>
          </a:xfrm>
          <a:prstGeom prst="homePlate">
            <a:avLst>
              <a:gd name="adj" fmla="val 16379"/>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lstStyle/>
          <a:p>
            <a:pPr algn="r"/>
            <a:r>
              <a:rPr lang="en-US" sz="1200" b="1" dirty="0">
                <a:solidFill>
                  <a:schemeClr val="bg1"/>
                </a:solidFill>
              </a:rPr>
              <a:t>Data collection</a:t>
            </a:r>
          </a:p>
        </p:txBody>
      </p:sp>
      <p:sp>
        <p:nvSpPr>
          <p:cNvPr id="24" name="Oval 23">
            <a:extLst>
              <a:ext uri="{FF2B5EF4-FFF2-40B4-BE49-F238E27FC236}">
                <a16:creationId xmlns:a16="http://schemas.microsoft.com/office/drawing/2014/main" id="{31332796-2A30-7A42-91D5-1B7C8E598E61}"/>
              </a:ext>
            </a:extLst>
          </p:cNvPr>
          <p:cNvSpPr/>
          <p:nvPr userDrawn="1"/>
        </p:nvSpPr>
        <p:spPr>
          <a:xfrm>
            <a:off x="9343888"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1</a:t>
            </a:r>
          </a:p>
        </p:txBody>
      </p:sp>
    </p:spTree>
    <p:extLst>
      <p:ext uri="{BB962C8B-B14F-4D97-AF65-F5344CB8AC3E}">
        <p14:creationId xmlns:p14="http://schemas.microsoft.com/office/powerpoint/2010/main" val="1793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llout Scenario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04445"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688289" y="132565"/>
            <a:ext cx="1510881" cy="333187"/>
          </a:xfrm>
          <a:prstGeom prst="homePlate">
            <a:avLst>
              <a:gd name="adj" fmla="val 13794"/>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Data analysis</a:t>
            </a:r>
          </a:p>
        </p:txBody>
      </p:sp>
      <p:sp>
        <p:nvSpPr>
          <p:cNvPr id="12" name="Oval 11">
            <a:extLst>
              <a:ext uri="{FF2B5EF4-FFF2-40B4-BE49-F238E27FC236}">
                <a16:creationId xmlns:a16="http://schemas.microsoft.com/office/drawing/2014/main" id="{B445FA05-C5B9-9F42-B0B9-D93DF35875B5}"/>
              </a:ext>
            </a:extLst>
          </p:cNvPr>
          <p:cNvSpPr/>
          <p:nvPr/>
        </p:nvSpPr>
        <p:spPr>
          <a:xfrm>
            <a:off x="9851776"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70954" y="132565"/>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938305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lout Scenarios- Step 2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Title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entagon 12">
            <a:extLst>
              <a:ext uri="{FF2B5EF4-FFF2-40B4-BE49-F238E27FC236}">
                <a16:creationId xmlns:a16="http://schemas.microsoft.com/office/drawing/2014/main" id="{7D73BA33-7B4D-044F-8FD8-18228B1D1D19}"/>
              </a:ext>
            </a:extLst>
          </p:cNvPr>
          <p:cNvSpPr/>
          <p:nvPr userDrawn="1"/>
        </p:nvSpPr>
        <p:spPr>
          <a:xfrm>
            <a:off x="11140583"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4" name="Oval 13">
            <a:extLst>
              <a:ext uri="{FF2B5EF4-FFF2-40B4-BE49-F238E27FC236}">
                <a16:creationId xmlns:a16="http://schemas.microsoft.com/office/drawing/2014/main" id="{A1C52933-F201-A348-9C22-B2949E12A6F5}"/>
              </a:ext>
            </a:extLst>
          </p:cNvPr>
          <p:cNvSpPr/>
          <p:nvPr userDrawn="1"/>
        </p:nvSpPr>
        <p:spPr>
          <a:xfrm>
            <a:off x="11304445"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3</a:t>
            </a:r>
          </a:p>
        </p:txBody>
      </p:sp>
      <p:sp>
        <p:nvSpPr>
          <p:cNvPr id="15" name="Pentagon 14">
            <a:extLst>
              <a:ext uri="{FF2B5EF4-FFF2-40B4-BE49-F238E27FC236}">
                <a16:creationId xmlns:a16="http://schemas.microsoft.com/office/drawing/2014/main" id="{8582FFDA-0358-C149-B39E-71D06F35A640}"/>
              </a:ext>
            </a:extLst>
          </p:cNvPr>
          <p:cNvSpPr/>
          <p:nvPr userDrawn="1"/>
        </p:nvSpPr>
        <p:spPr>
          <a:xfrm>
            <a:off x="9688289" y="132565"/>
            <a:ext cx="1510881" cy="333187"/>
          </a:xfrm>
          <a:prstGeom prst="homePlate">
            <a:avLst>
              <a:gd name="adj" fmla="val 13794"/>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Data analysis</a:t>
            </a:r>
          </a:p>
        </p:txBody>
      </p:sp>
      <p:sp>
        <p:nvSpPr>
          <p:cNvPr id="19" name="Oval 18">
            <a:extLst>
              <a:ext uri="{FF2B5EF4-FFF2-40B4-BE49-F238E27FC236}">
                <a16:creationId xmlns:a16="http://schemas.microsoft.com/office/drawing/2014/main" id="{DC221A42-524B-FB45-BD93-9BB7194058BD}"/>
              </a:ext>
            </a:extLst>
          </p:cNvPr>
          <p:cNvSpPr/>
          <p:nvPr userDrawn="1"/>
        </p:nvSpPr>
        <p:spPr>
          <a:xfrm>
            <a:off x="9851776"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2</a:t>
            </a:r>
          </a:p>
        </p:txBody>
      </p:sp>
      <p:sp>
        <p:nvSpPr>
          <p:cNvPr id="20" name="Pentagon 19">
            <a:extLst>
              <a:ext uri="{FF2B5EF4-FFF2-40B4-BE49-F238E27FC236}">
                <a16:creationId xmlns:a16="http://schemas.microsoft.com/office/drawing/2014/main" id="{30801104-24B2-C44B-8885-5559D9840488}"/>
              </a:ext>
            </a:extLst>
          </p:cNvPr>
          <p:cNvSpPr/>
          <p:nvPr userDrawn="1"/>
        </p:nvSpPr>
        <p:spPr>
          <a:xfrm>
            <a:off x="9270954" y="132565"/>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1" name="Oval 20">
            <a:extLst>
              <a:ext uri="{FF2B5EF4-FFF2-40B4-BE49-F238E27FC236}">
                <a16:creationId xmlns:a16="http://schemas.microsoft.com/office/drawing/2014/main" id="{24AA2236-F96D-7643-865B-27C87DF308D9}"/>
              </a:ext>
            </a:extLst>
          </p:cNvPr>
          <p:cNvSpPr/>
          <p:nvPr userDrawn="1"/>
        </p:nvSpPr>
        <p:spPr>
          <a:xfrm>
            <a:off x="938305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llout Scenario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entagon 12">
            <a:extLst>
              <a:ext uri="{FF2B5EF4-FFF2-40B4-BE49-F238E27FC236}">
                <a16:creationId xmlns:a16="http://schemas.microsoft.com/office/drawing/2014/main" id="{F09C8ADE-F29F-E445-96B9-72C2AE54F183}"/>
              </a:ext>
            </a:extLst>
          </p:cNvPr>
          <p:cNvSpPr/>
          <p:nvPr userDrawn="1"/>
        </p:nvSpPr>
        <p:spPr>
          <a:xfrm>
            <a:off x="9407470" y="132565"/>
            <a:ext cx="2210443" cy="333187"/>
          </a:xfrm>
          <a:prstGeom prst="homePlate">
            <a:avLst>
              <a:gd name="adj" fmla="val 29476"/>
            </a:avLst>
          </a:prstGeom>
          <a:solidFill>
            <a:schemeClr val="accent4"/>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chemeClr val="bg1"/>
                </a:solidFill>
              </a:rPr>
              <a:t>Scenario development</a:t>
            </a:r>
          </a:p>
        </p:txBody>
      </p:sp>
      <p:sp>
        <p:nvSpPr>
          <p:cNvPr id="16" name="Oval 15">
            <a:extLst>
              <a:ext uri="{FF2B5EF4-FFF2-40B4-BE49-F238E27FC236}">
                <a16:creationId xmlns:a16="http://schemas.microsoft.com/office/drawing/2014/main" id="{C2E6FA7E-BED0-8449-B3F2-826A2651131F}"/>
              </a:ext>
            </a:extLst>
          </p:cNvPr>
          <p:cNvSpPr/>
          <p:nvPr userDrawn="1"/>
        </p:nvSpPr>
        <p:spPr>
          <a:xfrm>
            <a:off x="9583690"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4"/>
                </a:solidFill>
              </a:rPr>
              <a:t>3</a:t>
            </a:r>
          </a:p>
        </p:txBody>
      </p:sp>
      <p:sp>
        <p:nvSpPr>
          <p:cNvPr id="19" name="Pentagon 18">
            <a:extLst>
              <a:ext uri="{FF2B5EF4-FFF2-40B4-BE49-F238E27FC236}">
                <a16:creationId xmlns:a16="http://schemas.microsoft.com/office/drawing/2014/main" id="{4AC5CED6-F6A7-4F49-A312-40E738C8A28E}"/>
              </a:ext>
            </a:extLst>
          </p:cNvPr>
          <p:cNvSpPr/>
          <p:nvPr userDrawn="1"/>
        </p:nvSpPr>
        <p:spPr>
          <a:xfrm>
            <a:off x="8988957" y="132565"/>
            <a:ext cx="477330" cy="333187"/>
          </a:xfrm>
          <a:prstGeom prst="homePlate">
            <a:avLst>
              <a:gd name="adj" fmla="val 13794"/>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20" name="Oval 19">
            <a:extLst>
              <a:ext uri="{FF2B5EF4-FFF2-40B4-BE49-F238E27FC236}">
                <a16:creationId xmlns:a16="http://schemas.microsoft.com/office/drawing/2014/main" id="{82C80DBE-DE0B-8440-A12B-DB4E0A7830A1}"/>
              </a:ext>
            </a:extLst>
          </p:cNvPr>
          <p:cNvSpPr/>
          <p:nvPr userDrawn="1"/>
        </p:nvSpPr>
        <p:spPr>
          <a:xfrm>
            <a:off x="91610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2</a:t>
            </a:r>
          </a:p>
        </p:txBody>
      </p:sp>
      <p:sp>
        <p:nvSpPr>
          <p:cNvPr id="21" name="Pentagon 20">
            <a:extLst>
              <a:ext uri="{FF2B5EF4-FFF2-40B4-BE49-F238E27FC236}">
                <a16:creationId xmlns:a16="http://schemas.microsoft.com/office/drawing/2014/main" id="{9BDA39E9-8EBA-3448-8B22-38CD9B72E142}"/>
              </a:ext>
            </a:extLst>
          </p:cNvPr>
          <p:cNvSpPr/>
          <p:nvPr userDrawn="1"/>
        </p:nvSpPr>
        <p:spPr>
          <a:xfrm>
            <a:off x="8570213" y="132566"/>
            <a:ext cx="477330" cy="333187"/>
          </a:xfrm>
          <a:prstGeom prst="homePlate">
            <a:avLst>
              <a:gd name="adj" fmla="val 16379"/>
            </a:avLst>
          </a:prstGeom>
          <a:solidFill>
            <a:schemeClr val="accent6">
              <a:alpha val="40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22" name="Oval 21">
            <a:extLst>
              <a:ext uri="{FF2B5EF4-FFF2-40B4-BE49-F238E27FC236}">
                <a16:creationId xmlns:a16="http://schemas.microsoft.com/office/drawing/2014/main" id="{ACA37464-65D9-B443-9325-EF2BC58678E9}"/>
              </a:ext>
            </a:extLst>
          </p:cNvPr>
          <p:cNvSpPr/>
          <p:nvPr userDrawn="1"/>
        </p:nvSpPr>
        <p:spPr>
          <a:xfrm>
            <a:off x="868230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chemeClr val="accent6"/>
                </a:solidFill>
              </a:rPr>
              <a:t>1</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sp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3057769" y="198768"/>
            <a:ext cx="1685077" cy="253916"/>
          </a:xfrm>
          <a:prstGeom prst="rect">
            <a:avLst/>
          </a:prstGeom>
        </p:spPr>
        <p:txBody>
          <a:bodyPr wrap="none">
            <a:spAutoFit/>
          </a:bodyPr>
          <a:lstStyle/>
          <a:p>
            <a:pPr algn="l"/>
            <a:r>
              <a:rPr lang="en-US" sz="1050" spc="50" baseline="0" dirty="0">
                <a:solidFill>
                  <a:schemeClr val="bg2">
                    <a:lumMod val="60000"/>
                    <a:lumOff val="40000"/>
                  </a:schemeClr>
                </a:solidFill>
              </a:rPr>
              <a:t>Rollout Scenarios Tool</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84" r:id="rId17"/>
    <p:sldLayoutId id="2147483685" r:id="rId18"/>
    <p:sldLayoutId id="2147483655" r:id="rId19"/>
    <p:sldLayoutId id="2147483656" r:id="rId20"/>
    <p:sldLayoutId id="2147483657" r:id="rId21"/>
    <p:sldLayoutId id="2147483658" r:id="rId22"/>
    <p:sldLayoutId id="2147483659" r:id="rId23"/>
    <p:sldLayoutId id="2147483661" r:id="rId24"/>
    <p:sldLayoutId id="2147483682" r:id="rId25"/>
    <p:sldLayoutId id="2147483686" r:id="rId26"/>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18.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chart" Target="../charts/chart3.xml"/></Relationships>
</file>

<file path=ppt/slides/_rels/slide15.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chart" Target="../charts/chart4.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5" Type="http://schemas.openxmlformats.org/officeDocument/2006/relationships/tags" Target="../tags/tag26.xml"/><Relationship Id="rId15" Type="http://schemas.openxmlformats.org/officeDocument/2006/relationships/tags" Target="../tags/tag36.xml"/><Relationship Id="rId10" Type="http://schemas.openxmlformats.org/officeDocument/2006/relationships/tags" Target="../tags/tag31.xml"/><Relationship Id="rId19" Type="http://schemas.openxmlformats.org/officeDocument/2006/relationships/slideLayout" Target="../slideLayouts/slideLayout18.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en-US" dirty="0"/>
              <a:t>Rollout Scenarios Analysis </a:t>
            </a:r>
            <a:br>
              <a:rPr lang="en-US" dirty="0"/>
            </a:br>
            <a:r>
              <a:rPr lang="en-US" sz="4000" b="0" dirty="0"/>
              <a:t>for the Introduction of the PrEP Ring</a:t>
            </a:r>
            <a:endParaRPr lang="en-US" b="0" dirty="0"/>
          </a:p>
        </p:txBody>
      </p:sp>
      <p:sp>
        <p:nvSpPr>
          <p:cNvPr id="30" name="Subtitle 29">
            <a:extLst>
              <a:ext uri="{FF2B5EF4-FFF2-40B4-BE49-F238E27FC236}">
                <a16:creationId xmlns:a16="http://schemas.microsoft.com/office/drawing/2014/main" id="{0C5CBFBB-E10B-184C-B3C3-A263F4786B44}"/>
              </a:ext>
            </a:extLst>
          </p:cNvPr>
          <p:cNvSpPr>
            <a:spLocks noGrp="1"/>
          </p:cNvSpPr>
          <p:nvPr>
            <p:ph type="subTitle" idx="1"/>
          </p:nvPr>
        </p:nvSpPr>
        <p:spPr/>
        <p:txBody>
          <a:bodyPr/>
          <a:lstStyle/>
          <a:p>
            <a:endParaRPr lang="en-US" dirty="0">
              <a:solidFill>
                <a:schemeClr val="accent1">
                  <a:lumMod val="60000"/>
                  <a:lumOff val="40000"/>
                </a:schemeClr>
              </a:solidFill>
            </a:endParaRPr>
          </a:p>
        </p:txBody>
      </p:sp>
      <p:sp>
        <p:nvSpPr>
          <p:cNvPr id="3" name="Text Placeholder 2">
            <a:extLst>
              <a:ext uri="{FF2B5EF4-FFF2-40B4-BE49-F238E27FC236}">
                <a16:creationId xmlns:a16="http://schemas.microsoft.com/office/drawing/2014/main" id="{FCC808B2-19A8-3D41-BBB0-4C68D9391A01}"/>
              </a:ext>
            </a:extLst>
          </p:cNvPr>
          <p:cNvSpPr>
            <a:spLocks noGrp="1"/>
          </p:cNvSpPr>
          <p:nvPr>
            <p:ph type="body" sz="quarter" idx="10"/>
          </p:nvPr>
        </p:nvSpPr>
        <p:spPr/>
        <p:txBody>
          <a:bodyPr/>
          <a:lstStyle/>
          <a:p>
            <a:endParaRPr lang="en-US"/>
          </a:p>
        </p:txBody>
      </p:sp>
      <p:sp>
        <p:nvSpPr>
          <p:cNvPr id="5" name="TextBox 4">
            <a:extLst>
              <a:ext uri="{FF2B5EF4-FFF2-40B4-BE49-F238E27FC236}">
                <a16:creationId xmlns:a16="http://schemas.microsoft.com/office/drawing/2014/main" id="{1801A794-E066-4049-8981-B6B81C5B0559}"/>
              </a:ext>
            </a:extLst>
          </p:cNvPr>
          <p:cNvSpPr txBox="1"/>
          <p:nvPr/>
        </p:nvSpPr>
        <p:spPr>
          <a:xfrm>
            <a:off x="9410551" y="254000"/>
            <a:ext cx="2665153" cy="369332"/>
          </a:xfrm>
          <a:prstGeom prst="rect">
            <a:avLst/>
          </a:prstGeom>
          <a:noFill/>
        </p:spPr>
        <p:txBody>
          <a:bodyPr wrap="none" rtlCol="0">
            <a:spAutoFit/>
          </a:bodyPr>
          <a:lstStyle/>
          <a:p>
            <a:r>
              <a:rPr lang="en-US" b="1" spc="50" dirty="0">
                <a:solidFill>
                  <a:schemeClr val="bg2"/>
                </a:solidFill>
                <a:latin typeface="Franklin Gothic Demi" panose="020B0603020102020204" pitchFamily="34" charset="0"/>
              </a:rPr>
              <a:t>PLAN</a:t>
            </a:r>
            <a:r>
              <a:rPr lang="en-US" spc="50" dirty="0">
                <a:solidFill>
                  <a:schemeClr val="bg2"/>
                </a:solidFill>
              </a:rPr>
              <a:t> 4 </a:t>
            </a:r>
            <a:r>
              <a:rPr lang="en-US" b="1" spc="50" dirty="0">
                <a:solidFill>
                  <a:schemeClr val="bg2"/>
                </a:solidFill>
                <a:latin typeface="Franklin Gothic Demi" panose="020B0603020102020204" pitchFamily="34" charset="0"/>
              </a:rPr>
              <a:t>RING </a:t>
            </a:r>
            <a:r>
              <a:rPr lang="en-US" spc="50" dirty="0">
                <a:solidFill>
                  <a:schemeClr val="bg2"/>
                </a:solidFill>
              </a:rPr>
              <a:t>TOOLKIT</a:t>
            </a:r>
            <a:endParaRPr lang="en-US" b="1" spc="50" dirty="0">
              <a:solidFill>
                <a:schemeClr val="bg2"/>
              </a:solidFill>
              <a:latin typeface="Franklin Gothic Demi" panose="020B0603020102020204" pitchFamily="34" charset="0"/>
            </a:endParaRPr>
          </a:p>
        </p:txBody>
      </p:sp>
      <p:grpSp>
        <p:nvGrpSpPr>
          <p:cNvPr id="13" name="Group 12">
            <a:extLst>
              <a:ext uri="{FF2B5EF4-FFF2-40B4-BE49-F238E27FC236}">
                <a16:creationId xmlns:a16="http://schemas.microsoft.com/office/drawing/2014/main" id="{5B82CE22-5D9E-6B1E-A22E-247C3844B6F7}"/>
              </a:ext>
            </a:extLst>
          </p:cNvPr>
          <p:cNvGrpSpPr/>
          <p:nvPr/>
        </p:nvGrpSpPr>
        <p:grpSpPr>
          <a:xfrm>
            <a:off x="1510268" y="5880121"/>
            <a:ext cx="8188843" cy="790362"/>
            <a:chOff x="1510268" y="5880121"/>
            <a:chExt cx="8188843" cy="790362"/>
          </a:xfrm>
        </p:grpSpPr>
        <p:pic>
          <p:nvPicPr>
            <p:cNvPr id="17" name="Picture 16">
              <a:extLst>
                <a:ext uri="{FF2B5EF4-FFF2-40B4-BE49-F238E27FC236}">
                  <a16:creationId xmlns:a16="http://schemas.microsoft.com/office/drawing/2014/main" id="{29F2B25C-8218-4008-4A74-3A2793C2CD20}"/>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8" name="Picture 17">
              <a:extLst>
                <a:ext uri="{FF2B5EF4-FFF2-40B4-BE49-F238E27FC236}">
                  <a16:creationId xmlns:a16="http://schemas.microsoft.com/office/drawing/2014/main" id="{A538E4A7-AC0D-24E0-5880-9A285BCD56F2}"/>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9" name="Picture 18">
              <a:extLst>
                <a:ext uri="{FF2B5EF4-FFF2-40B4-BE49-F238E27FC236}">
                  <a16:creationId xmlns:a16="http://schemas.microsoft.com/office/drawing/2014/main" id="{F9FA6CA4-F8EE-3FDA-3997-4D25247DAB06}"/>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20" name="Picture 19">
              <a:extLst>
                <a:ext uri="{FF2B5EF4-FFF2-40B4-BE49-F238E27FC236}">
                  <a16:creationId xmlns:a16="http://schemas.microsoft.com/office/drawing/2014/main" id="{87B38F81-185E-B607-DF0C-12EEB8CFE0D5}"/>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p:txBody>
          <a:bodyPr>
            <a:normAutofit fontScale="90000"/>
          </a:bodyPr>
          <a:lstStyle/>
          <a:p>
            <a:r>
              <a:rPr lang="en-US" dirty="0"/>
              <a:t>Step 3: Scenario Development</a:t>
            </a:r>
          </a:p>
        </p:txBody>
      </p:sp>
      <p:sp>
        <p:nvSpPr>
          <p:cNvPr id="20" name="Text Placeholder 19">
            <a:extLst>
              <a:ext uri="{FF2B5EF4-FFF2-40B4-BE49-F238E27FC236}">
                <a16:creationId xmlns:a16="http://schemas.microsoft.com/office/drawing/2014/main" id="{E461C754-10C0-2948-9520-09FE7F06F393}"/>
              </a:ext>
            </a:extLst>
          </p:cNvPr>
          <p:cNvSpPr>
            <a:spLocks noGrp="1"/>
          </p:cNvSpPr>
          <p:nvPr>
            <p:ph type="body" sz="quarter" idx="12"/>
          </p:nvPr>
        </p:nvSpPr>
        <p:spPr>
          <a:xfrm>
            <a:off x="1235075" y="1361077"/>
            <a:ext cx="8994775" cy="477056"/>
          </a:xfrm>
        </p:spPr>
        <p:txBody>
          <a:bodyPr/>
          <a:lstStyle/>
          <a:p>
            <a:r>
              <a:rPr lang="en-US" sz="1800" dirty="0"/>
              <a:t>Based on the analysis, consider several scenarios that could guide the rollout of the PrEP ring. Three possible scenarios are included below, but these should be customized to reflect what is most relevant based on a country’s context. </a:t>
            </a:r>
          </a:p>
        </p:txBody>
      </p:sp>
      <p:graphicFrame>
        <p:nvGraphicFramePr>
          <p:cNvPr id="23" name="Table 2">
            <a:extLst>
              <a:ext uri="{FF2B5EF4-FFF2-40B4-BE49-F238E27FC236}">
                <a16:creationId xmlns:a16="http://schemas.microsoft.com/office/drawing/2014/main" id="{30C2F410-4D80-5E46-9170-F4D659138A91}"/>
              </a:ext>
            </a:extLst>
          </p:cNvPr>
          <p:cNvGraphicFramePr>
            <a:graphicFrameLocks noGrp="1"/>
          </p:cNvGraphicFramePr>
          <p:nvPr>
            <p:extLst>
              <p:ext uri="{D42A27DB-BD31-4B8C-83A1-F6EECF244321}">
                <p14:modId xmlns:p14="http://schemas.microsoft.com/office/powerpoint/2010/main" val="3530945010"/>
              </p:ext>
            </p:extLst>
          </p:nvPr>
        </p:nvGraphicFramePr>
        <p:xfrm>
          <a:off x="904875" y="2437395"/>
          <a:ext cx="11125200" cy="4101517"/>
        </p:xfrm>
        <a:graphic>
          <a:graphicData uri="http://schemas.openxmlformats.org/drawingml/2006/table">
            <a:tbl>
              <a:tblPr firstRow="1" bandRow="1">
                <a:tableStyleId>{5C22544A-7EE6-4342-B048-85BDC9FD1C3A}</a:tableStyleId>
              </a:tblPr>
              <a:tblGrid>
                <a:gridCol w="2309813">
                  <a:extLst>
                    <a:ext uri="{9D8B030D-6E8A-4147-A177-3AD203B41FA5}">
                      <a16:colId xmlns:a16="http://schemas.microsoft.com/office/drawing/2014/main" val="3270018975"/>
                    </a:ext>
                  </a:extLst>
                </a:gridCol>
                <a:gridCol w="2314575">
                  <a:extLst>
                    <a:ext uri="{9D8B030D-6E8A-4147-A177-3AD203B41FA5}">
                      <a16:colId xmlns:a16="http://schemas.microsoft.com/office/drawing/2014/main" val="1324293603"/>
                    </a:ext>
                  </a:extLst>
                </a:gridCol>
                <a:gridCol w="1685925">
                  <a:extLst>
                    <a:ext uri="{9D8B030D-6E8A-4147-A177-3AD203B41FA5}">
                      <a16:colId xmlns:a16="http://schemas.microsoft.com/office/drawing/2014/main" val="1752888590"/>
                    </a:ext>
                  </a:extLst>
                </a:gridCol>
                <a:gridCol w="1042987">
                  <a:extLst>
                    <a:ext uri="{9D8B030D-6E8A-4147-A177-3AD203B41FA5}">
                      <a16:colId xmlns:a16="http://schemas.microsoft.com/office/drawing/2014/main" val="1377372886"/>
                    </a:ext>
                  </a:extLst>
                </a:gridCol>
                <a:gridCol w="1657350">
                  <a:extLst>
                    <a:ext uri="{9D8B030D-6E8A-4147-A177-3AD203B41FA5}">
                      <a16:colId xmlns:a16="http://schemas.microsoft.com/office/drawing/2014/main" val="2528727400"/>
                    </a:ext>
                  </a:extLst>
                </a:gridCol>
                <a:gridCol w="2114550">
                  <a:extLst>
                    <a:ext uri="{9D8B030D-6E8A-4147-A177-3AD203B41FA5}">
                      <a16:colId xmlns:a16="http://schemas.microsoft.com/office/drawing/2014/main" val="2707356124"/>
                    </a:ext>
                  </a:extLst>
                </a:gridCol>
              </a:tblGrid>
              <a:tr h="46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2"/>
                          </a:solidFill>
                        </a:rPr>
                        <a:t>Scenario</a:t>
                      </a:r>
                    </a:p>
                  </a:txBody>
                  <a:tcPr anchor="ctr">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Description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Regions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Number of regions</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Size of target population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Percentage of new HIV infections </a:t>
                      </a:r>
                    </a:p>
                  </a:txBody>
                  <a:tcPr anchor="ctr">
                    <a:lnL w="12700" cap="flat" cmpd="sng" algn="ctr">
                      <a:solidFill>
                        <a:schemeClr val="accent1">
                          <a:lumMod val="40000"/>
                          <a:lumOff val="60000"/>
                        </a:schemeClr>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7807915"/>
                  </a:ext>
                </a:extLst>
              </a:tr>
              <a:tr h="1229453">
                <a:tc>
                  <a:txBody>
                    <a:bodyPr/>
                    <a:lstStyle/>
                    <a:p>
                      <a:r>
                        <a:rPr lang="en-US" sz="1400" b="1" dirty="0">
                          <a:latin typeface="Calibri" panose="020F0502020204030204" pitchFamily="34" charset="0"/>
                          <a:cs typeface="Calibri" panose="020F0502020204030204" pitchFamily="34" charset="0"/>
                        </a:rPr>
                        <a:t>Scenario 1</a:t>
                      </a:r>
                    </a:p>
                    <a:p>
                      <a:r>
                        <a:rPr lang="en-US" sz="1400" dirty="0">
                          <a:latin typeface="Calibri" panose="020F0502020204030204" pitchFamily="34" charset="0"/>
                          <a:cs typeface="Calibri" panose="020F0502020204030204" pitchFamily="34" charset="0"/>
                        </a:rPr>
                        <a:t>Prioritize counties with high HIV incidence among adult women and large PrEP programs.</a:t>
                      </a:r>
                    </a:p>
                  </a:txBody>
                  <a:tcPr>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en-US" sz="1400" dirty="0">
                          <a:latin typeface="Calibri" panose="020F0502020204030204" pitchFamily="34" charset="0"/>
                          <a:cs typeface="Calibri" panose="020F0502020204030204" pitchFamily="34" charset="0"/>
                        </a:rPr>
                        <a:t>Roll out the ring where oral PrEP is already widely available in counties with high incidence among adult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en-US" sz="1400" i="1" dirty="0">
                          <a:latin typeface="Calibri" panose="020F0502020204030204" pitchFamily="34" charset="0"/>
                          <a:cs typeface="Calibri" panose="020F0502020204030204" pitchFamily="34" charset="0"/>
                        </a:rPr>
                        <a:t>List regions that fit this scenario.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en-US" sz="1400" i="1" dirty="0">
                          <a:latin typeface="Calibri" panose="020F0502020204030204" pitchFamily="34" charset="0"/>
                          <a:cs typeface="Calibri" panose="020F0502020204030204" pitchFamily="34" charset="0"/>
                        </a:rPr>
                        <a:t>List # of regions.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en-US" sz="1400" i="1" dirty="0">
                          <a:latin typeface="Calibri" panose="020F0502020204030204" pitchFamily="34" charset="0"/>
                          <a:cs typeface="Calibri" panose="020F0502020204030204" pitchFamily="34" charset="0"/>
                        </a:rPr>
                        <a:t>Calculate total size of target population in regions in this scenario.</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20000"/>
                        <a:lumOff val="80000"/>
                      </a:schemeClr>
                    </a:solidFill>
                  </a:tcPr>
                </a:tc>
                <a:tc>
                  <a:txBody>
                    <a:bodyPr/>
                    <a:lstStyle/>
                    <a:p>
                      <a:r>
                        <a:rPr lang="en-US" sz="1400" i="1" dirty="0">
                          <a:latin typeface="Calibri" panose="020F0502020204030204" pitchFamily="34" charset="0"/>
                          <a:cs typeface="Calibri" panose="020F0502020204030204" pitchFamily="34" charset="0"/>
                        </a:rPr>
                        <a:t>Calculate the percentage of new HIV infections in regions in this scenario. </a:t>
                      </a:r>
                    </a:p>
                  </a:txBody>
                  <a:tcPr>
                    <a:lnL w="12700" cap="flat" cmpd="sng" algn="ctr">
                      <a:solidFill>
                        <a:schemeClr val="accent1">
                          <a:lumMod val="40000"/>
                          <a:lumOff val="60000"/>
                        </a:schemeClr>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bg1">
                        <a:lumMod val="20000"/>
                        <a:lumOff val="80000"/>
                      </a:schemeClr>
                    </a:solidFill>
                  </a:tcPr>
                </a:tc>
                <a:extLst>
                  <a:ext uri="{0D108BD9-81ED-4DB2-BD59-A6C34878D82A}">
                    <a16:rowId xmlns:a16="http://schemas.microsoft.com/office/drawing/2014/main" val="3224684368"/>
                  </a:ext>
                </a:extLst>
              </a:tr>
              <a:tr h="1249364">
                <a:tc>
                  <a:txBody>
                    <a:bodyPr/>
                    <a:lstStyle/>
                    <a:p>
                      <a:r>
                        <a:rPr lang="en-US" sz="1400" b="1" dirty="0">
                          <a:latin typeface="Calibri" panose="020F0502020204030204" pitchFamily="34" charset="0"/>
                          <a:cs typeface="Calibri" panose="020F0502020204030204" pitchFamily="34" charset="0"/>
                        </a:rPr>
                        <a:t>Scenario 2</a:t>
                      </a:r>
                    </a:p>
                    <a:p>
                      <a:r>
                        <a:rPr lang="en-US" sz="1400" dirty="0">
                          <a:latin typeface="Calibri" panose="020F0502020204030204" pitchFamily="34" charset="0"/>
                          <a:cs typeface="Calibri" panose="020F0502020204030204" pitchFamily="34" charset="0"/>
                        </a:rPr>
                        <a:t>Prioritize all counties with high HIV incidence among adult women, regardless of oral PrEP use.</a:t>
                      </a:r>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latin typeface="Calibri" panose="020F0502020204030204" pitchFamily="34" charset="0"/>
                          <a:ea typeface="+mn-ea"/>
                          <a:cs typeface="Calibri" panose="020F0502020204030204" pitchFamily="34" charset="0"/>
                        </a:rPr>
                        <a:t>Roll out the ring in counties with high incidence among adult women (age 15+), regardless of the size of oral PrEP rollout.</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solidFill>
                      <a:schemeClr val="accent1">
                        <a:lumMod val="20000"/>
                        <a:lumOff val="80000"/>
                        <a:alpha val="50000"/>
                      </a:schemeClr>
                    </a:solidFill>
                  </a:tcPr>
                </a:tc>
                <a:extLst>
                  <a:ext uri="{0D108BD9-81ED-4DB2-BD59-A6C34878D82A}">
                    <a16:rowId xmlns:a16="http://schemas.microsoft.com/office/drawing/2014/main" val="804800039"/>
                  </a:ext>
                </a:extLst>
              </a:tr>
              <a:tr h="1038204">
                <a:tc>
                  <a:txBody>
                    <a:bodyPr/>
                    <a:lstStyle/>
                    <a:p>
                      <a:r>
                        <a:rPr lang="en-US" sz="1400" b="1" dirty="0">
                          <a:latin typeface="Calibri" panose="020F0502020204030204" pitchFamily="34" charset="0"/>
                          <a:cs typeface="Calibri" panose="020F0502020204030204" pitchFamily="34" charset="0"/>
                        </a:rPr>
                        <a:t>Scenario 3</a:t>
                      </a:r>
                      <a:r>
                        <a:rPr lang="en-US" sz="14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Prioritize counties with large numbers of new HIV infections among adult women.</a:t>
                      </a:r>
                      <a:endParaRPr lang="en-US" sz="1400" b="1" dirty="0">
                        <a:latin typeface="Calibri" panose="020F0502020204030204" pitchFamily="34" charset="0"/>
                        <a:cs typeface="Calibri" panose="020F0502020204030204" pitchFamily="34" charset="0"/>
                      </a:endParaRPr>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r>
                        <a:rPr lang="en-US" sz="1400" dirty="0">
                          <a:latin typeface="Calibri" panose="020F0502020204030204" pitchFamily="34" charset="0"/>
                          <a:cs typeface="Calibri" panose="020F0502020204030204" pitchFamily="34" charset="0"/>
                        </a:rPr>
                        <a:t>Roll out the ring in counties with large numbers of new HIV infections in adult women (age 15+).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schemeClr>
                    </a:solidFill>
                  </a:tcPr>
                </a:tc>
                <a:tc>
                  <a:txBody>
                    <a:bodyPr/>
                    <a:lstStyle/>
                    <a:p>
                      <a:endParaRPr lang="en-US" sz="1400" dirty="0">
                        <a:latin typeface="Calibri" panose="020F0502020204030204" pitchFamily="34" charset="0"/>
                        <a:cs typeface="Calibri" panose="020F0502020204030204" pitchFamily="34" charset="0"/>
                      </a:endParaRPr>
                    </a:p>
                  </a:txBody>
                  <a:tcPr>
                    <a:lnL w="12700" cap="flat" cmpd="sng" algn="ctr">
                      <a:solidFill>
                        <a:schemeClr val="accent1">
                          <a:lumMod val="40000"/>
                          <a:lumOff val="60000"/>
                        </a:schemeClr>
                      </a:solidFill>
                      <a:prstDash val="solid"/>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1003962328"/>
                  </a:ext>
                </a:extLst>
              </a:tr>
            </a:tbl>
          </a:graphicData>
        </a:graphic>
      </p:graphicFrame>
    </p:spTree>
    <p:extLst>
      <p:ext uri="{BB962C8B-B14F-4D97-AF65-F5344CB8AC3E}">
        <p14:creationId xmlns:p14="http://schemas.microsoft.com/office/powerpoint/2010/main" val="2757547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5EA86F-E423-7F4E-BB56-F3050F320623}"/>
              </a:ext>
            </a:extLst>
          </p:cNvPr>
          <p:cNvSpPr>
            <a:spLocks noGrp="1"/>
          </p:cNvSpPr>
          <p:nvPr>
            <p:ph type="body" sz="quarter" idx="10"/>
          </p:nvPr>
        </p:nvSpPr>
        <p:spPr>
          <a:xfrm>
            <a:off x="1439333" y="2828925"/>
            <a:ext cx="9733492" cy="1200150"/>
          </a:xfrm>
        </p:spPr>
        <p:txBody>
          <a:bodyPr/>
          <a:lstStyle/>
          <a:p>
            <a:r>
              <a:rPr lang="en-US" sz="6600" dirty="0">
                <a:solidFill>
                  <a:schemeClr val="bg1"/>
                </a:solidFill>
              </a:rPr>
              <a:t>Example: Kenya</a:t>
            </a:r>
          </a:p>
        </p:txBody>
      </p:sp>
      <p:sp>
        <p:nvSpPr>
          <p:cNvPr id="3" name="Text Placeholder 2">
            <a:extLst>
              <a:ext uri="{FF2B5EF4-FFF2-40B4-BE49-F238E27FC236}">
                <a16:creationId xmlns:a16="http://schemas.microsoft.com/office/drawing/2014/main" id="{1DB909A4-B1AF-BC4B-AEF4-43ABE3BFFFDF}"/>
              </a:ext>
            </a:extLst>
          </p:cNvPr>
          <p:cNvSpPr>
            <a:spLocks noGrp="1"/>
          </p:cNvSpPr>
          <p:nvPr>
            <p:ph type="body" sz="quarter" idx="11"/>
          </p:nvPr>
        </p:nvSpPr>
        <p:spPr>
          <a:xfrm>
            <a:off x="1439333" y="3905838"/>
            <a:ext cx="8263467" cy="1055687"/>
          </a:xfrm>
        </p:spPr>
        <p:txBody>
          <a:bodyPr/>
          <a:lstStyle/>
          <a:p>
            <a:pPr>
              <a:lnSpc>
                <a:spcPct val="100000"/>
              </a:lnSpc>
            </a:pPr>
            <a:r>
              <a:rPr lang="en-US" sz="2800" dirty="0">
                <a:solidFill>
                  <a:srgbClr val="FFFFFF"/>
                </a:solidFill>
              </a:rPr>
              <a:t>The following slides show an example of the </a:t>
            </a:r>
            <a:br>
              <a:rPr lang="en-US" sz="2800" dirty="0">
                <a:solidFill>
                  <a:srgbClr val="FFFFFF"/>
                </a:solidFill>
              </a:rPr>
            </a:br>
            <a:r>
              <a:rPr lang="en-US" sz="2800" dirty="0">
                <a:solidFill>
                  <a:srgbClr val="FFFFFF"/>
                </a:solidFill>
              </a:rPr>
              <a:t>rollout scenario analysis for Kenya conducted in 2021.  </a:t>
            </a:r>
          </a:p>
        </p:txBody>
      </p:sp>
    </p:spTree>
    <p:extLst>
      <p:ext uri="{BB962C8B-B14F-4D97-AF65-F5344CB8AC3E}">
        <p14:creationId xmlns:p14="http://schemas.microsoft.com/office/powerpoint/2010/main" val="1005302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p:txBody>
          <a:bodyPr/>
          <a:lstStyle/>
          <a:p>
            <a:r>
              <a:rPr lang="en-US" dirty="0"/>
              <a:t>Kenya Rollout Scenarios Overview</a:t>
            </a:r>
          </a:p>
        </p:txBody>
      </p:sp>
      <p:sp>
        <p:nvSpPr>
          <p:cNvPr id="3" name="Slide Number Placeholder 2">
            <a:extLst>
              <a:ext uri="{FF2B5EF4-FFF2-40B4-BE49-F238E27FC236}">
                <a16:creationId xmlns:a16="http://schemas.microsoft.com/office/drawing/2014/main" id="{F6D96B34-DCC0-5940-B4CE-7AF6F2542951}"/>
              </a:ext>
            </a:extLst>
          </p:cNvPr>
          <p:cNvSpPr>
            <a:spLocks noGrp="1"/>
          </p:cNvSpPr>
          <p:nvPr>
            <p:ph type="sldNum" sz="quarter" idx="4"/>
          </p:nvPr>
        </p:nvSpPr>
        <p:spPr/>
        <p:txBody>
          <a:bodyPr/>
          <a:lstStyle/>
          <a:p>
            <a:fld id="{282D8E3E-8532-C943-903F-91E14D4CAD95}" type="slidenum">
              <a:rPr lang="en-US" smtClean="0"/>
              <a:pPr/>
              <a:t>12</a:t>
            </a:fld>
            <a:endParaRPr lang="en-US" dirty="0"/>
          </a:p>
        </p:txBody>
      </p:sp>
      <p:graphicFrame>
        <p:nvGraphicFramePr>
          <p:cNvPr id="5" name="Table 2">
            <a:extLst>
              <a:ext uri="{FF2B5EF4-FFF2-40B4-BE49-F238E27FC236}">
                <a16:creationId xmlns:a16="http://schemas.microsoft.com/office/drawing/2014/main" id="{89A21F8B-DD70-9745-8B4C-A1233C7397DC}"/>
              </a:ext>
            </a:extLst>
          </p:cNvPr>
          <p:cNvGraphicFramePr>
            <a:graphicFrameLocks noGrp="1"/>
          </p:cNvGraphicFramePr>
          <p:nvPr>
            <p:extLst>
              <p:ext uri="{D42A27DB-BD31-4B8C-83A1-F6EECF244321}">
                <p14:modId xmlns:p14="http://schemas.microsoft.com/office/powerpoint/2010/main" val="2630670434"/>
              </p:ext>
            </p:extLst>
          </p:nvPr>
        </p:nvGraphicFramePr>
        <p:xfrm>
          <a:off x="1114024" y="1636002"/>
          <a:ext cx="10757167" cy="4625629"/>
        </p:xfrm>
        <a:graphic>
          <a:graphicData uri="http://schemas.openxmlformats.org/drawingml/2006/table">
            <a:tbl>
              <a:tblPr firstRow="1" bandRow="1">
                <a:tableStyleId>{5C22544A-7EE6-4342-B048-85BDC9FD1C3A}</a:tableStyleId>
              </a:tblPr>
              <a:tblGrid>
                <a:gridCol w="2227530">
                  <a:extLst>
                    <a:ext uri="{9D8B030D-6E8A-4147-A177-3AD203B41FA5}">
                      <a16:colId xmlns:a16="http://schemas.microsoft.com/office/drawing/2014/main" val="3270018975"/>
                    </a:ext>
                  </a:extLst>
                </a:gridCol>
                <a:gridCol w="1885950">
                  <a:extLst>
                    <a:ext uri="{9D8B030D-6E8A-4147-A177-3AD203B41FA5}">
                      <a16:colId xmlns:a16="http://schemas.microsoft.com/office/drawing/2014/main" val="1324293603"/>
                    </a:ext>
                  </a:extLst>
                </a:gridCol>
                <a:gridCol w="1528762">
                  <a:extLst>
                    <a:ext uri="{9D8B030D-6E8A-4147-A177-3AD203B41FA5}">
                      <a16:colId xmlns:a16="http://schemas.microsoft.com/office/drawing/2014/main" val="1752888590"/>
                    </a:ext>
                  </a:extLst>
                </a:gridCol>
                <a:gridCol w="1528763">
                  <a:extLst>
                    <a:ext uri="{9D8B030D-6E8A-4147-A177-3AD203B41FA5}">
                      <a16:colId xmlns:a16="http://schemas.microsoft.com/office/drawing/2014/main" val="1377372886"/>
                    </a:ext>
                  </a:extLst>
                </a:gridCol>
                <a:gridCol w="1600200">
                  <a:extLst>
                    <a:ext uri="{9D8B030D-6E8A-4147-A177-3AD203B41FA5}">
                      <a16:colId xmlns:a16="http://schemas.microsoft.com/office/drawing/2014/main" val="2528727400"/>
                    </a:ext>
                  </a:extLst>
                </a:gridCol>
                <a:gridCol w="1985962">
                  <a:extLst>
                    <a:ext uri="{9D8B030D-6E8A-4147-A177-3AD203B41FA5}">
                      <a16:colId xmlns:a16="http://schemas.microsoft.com/office/drawing/2014/main" val="2707356124"/>
                    </a:ext>
                  </a:extLst>
                </a:gridCol>
              </a:tblGrid>
              <a:tr h="46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txBody>
                  <a:tcPr anchor="ctr">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First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Second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Third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Fourth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4"/>
                          </a:solidFill>
                        </a:rPr>
                        <a:t>Total</a:t>
                      </a:r>
                    </a:p>
                  </a:txBody>
                  <a:tcPr anchor="ctr">
                    <a:lnL w="12700" cap="flat" cmpd="sng" algn="ctr">
                      <a:solidFill>
                        <a:schemeClr val="accent1">
                          <a:lumMod val="40000"/>
                          <a:lumOff val="60000"/>
                        </a:schemeClr>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3987807915"/>
                  </a:ext>
                </a:extLst>
              </a:tr>
              <a:tr h="1438698">
                <a:tc>
                  <a:txBody>
                    <a:bodyPr/>
                    <a:lstStyle/>
                    <a:p>
                      <a:r>
                        <a:rPr lang="en-US" sz="1300" b="1" dirty="0"/>
                        <a:t>Scenario 1</a:t>
                      </a:r>
                    </a:p>
                    <a:p>
                      <a:r>
                        <a:rPr lang="en-US" sz="1300" dirty="0"/>
                        <a:t>Prioritize counties with high HIV incidence among adult women and large PrEP programs.</a:t>
                      </a:r>
                    </a:p>
                  </a:txBody>
                  <a:tcPr>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2 counties</a:t>
                      </a:r>
                    </a:p>
                    <a:p>
                      <a:endParaRPr lang="en-US" sz="1300" dirty="0"/>
                    </a:p>
                    <a:p>
                      <a:r>
                        <a:rPr lang="en-US" sz="1300" b="1" dirty="0"/>
                        <a:t>23%</a:t>
                      </a:r>
                      <a:r>
                        <a:rPr lang="en-US" sz="1300" b="0" dirty="0"/>
                        <a:t> (4,539)</a:t>
                      </a:r>
                      <a:r>
                        <a:rPr lang="en-US" sz="1300" dirty="0"/>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2 counties</a:t>
                      </a:r>
                    </a:p>
                    <a:p>
                      <a:endParaRPr lang="en-US" sz="1300" dirty="0"/>
                    </a:p>
                    <a:p>
                      <a:r>
                        <a:rPr lang="en-US" sz="1300" b="1" dirty="0"/>
                        <a:t>15% </a:t>
                      </a:r>
                      <a:r>
                        <a:rPr lang="en-US" sz="1300" b="0" dirty="0"/>
                        <a:t>(2,847)</a:t>
                      </a:r>
                      <a:r>
                        <a:rPr lang="en-US" sz="1300" dirty="0"/>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2 counties </a:t>
                      </a:r>
                    </a:p>
                    <a:p>
                      <a:endParaRPr lang="en-US" sz="1300" dirty="0"/>
                    </a:p>
                    <a:p>
                      <a:r>
                        <a:rPr lang="en-US" sz="1300" b="1" dirty="0"/>
                        <a:t>14%</a:t>
                      </a:r>
                      <a:r>
                        <a:rPr lang="en-US" sz="1300" dirty="0"/>
                        <a:t> (2,787)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pPr>
                        <a:spcBef>
                          <a:spcPct val="0"/>
                        </a:spcBef>
                        <a:spcAft>
                          <a:spcPct val="0"/>
                        </a:spcAft>
                      </a:pPr>
                      <a:r>
                        <a:rPr lang="en-US" sz="1300" dirty="0">
                          <a:solidFill>
                            <a:schemeClr val="tx1"/>
                          </a:solidFill>
                          <a:sym typeface="+mn-lt"/>
                        </a:rPr>
                        <a:t>N/A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pPr>
                        <a:spcBef>
                          <a:spcPct val="0"/>
                        </a:spcBef>
                        <a:spcAft>
                          <a:spcPct val="0"/>
                        </a:spcAft>
                      </a:pPr>
                      <a:r>
                        <a:rPr lang="en-US" sz="1300" b="1" dirty="0">
                          <a:solidFill>
                            <a:schemeClr val="tx1"/>
                          </a:solidFill>
                          <a:sym typeface="+mn-lt"/>
                        </a:rPr>
                        <a:t>6 </a:t>
                      </a:r>
                      <a:r>
                        <a:rPr lang="en-US" sz="1300" dirty="0">
                          <a:solidFill>
                            <a:schemeClr val="tx1"/>
                          </a:solidFill>
                          <a:sym typeface="+mn-lt"/>
                        </a:rPr>
                        <a:t>counties</a:t>
                      </a:r>
                    </a:p>
                    <a:p>
                      <a:pPr>
                        <a:spcBef>
                          <a:spcPct val="0"/>
                        </a:spcBef>
                        <a:spcAft>
                          <a:spcPct val="0"/>
                        </a:spcAft>
                      </a:pPr>
                      <a:endParaRPr lang="en-US" sz="1300" dirty="0">
                        <a:solidFill>
                          <a:schemeClr val="tx1"/>
                        </a:solidFill>
                        <a:sym typeface="+mn-lt"/>
                      </a:endParaRPr>
                    </a:p>
                    <a:p>
                      <a:pPr>
                        <a:spcBef>
                          <a:spcPct val="0"/>
                        </a:spcBef>
                        <a:spcAft>
                          <a:spcPct val="0"/>
                        </a:spcAft>
                      </a:pPr>
                      <a:r>
                        <a:rPr lang="en-US" sz="1300" b="1" dirty="0">
                          <a:solidFill>
                            <a:schemeClr val="tx1"/>
                          </a:solidFill>
                          <a:sym typeface="+mn-lt"/>
                        </a:rPr>
                        <a:t>52%</a:t>
                      </a:r>
                      <a:r>
                        <a:rPr lang="en-US" sz="1300" b="0" dirty="0">
                          <a:solidFill>
                            <a:schemeClr val="tx1"/>
                          </a:solidFill>
                          <a:sym typeface="+mn-lt"/>
                        </a:rPr>
                        <a:t> (10,173)</a:t>
                      </a:r>
                      <a:r>
                        <a:rPr lang="en-US" sz="1300" b="1" dirty="0">
                          <a:solidFill>
                            <a:schemeClr val="tx1"/>
                          </a:solidFill>
                          <a:sym typeface="+mn-lt"/>
                        </a:rPr>
                        <a:t> </a:t>
                      </a:r>
                      <a:r>
                        <a:rPr lang="en-US" sz="1300" dirty="0">
                          <a:solidFill>
                            <a:schemeClr val="tx1"/>
                          </a:solidFill>
                        </a:rPr>
                        <a:t>annual new infections among women age 15+</a:t>
                      </a:r>
                      <a:endParaRPr lang="en-US" sz="1300" dirty="0">
                        <a:solidFill>
                          <a:schemeClr val="tx1"/>
                        </a:solidFill>
                        <a:sym typeface="+mn-lt"/>
                      </a:endParaRPr>
                    </a:p>
                  </a:txBody>
                  <a:tcPr>
                    <a:lnL w="12700" cap="flat" cmpd="sng" algn="ctr">
                      <a:solidFill>
                        <a:schemeClr val="accent1">
                          <a:lumMod val="40000"/>
                          <a:lumOff val="60000"/>
                        </a:schemeClr>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4">
                        <a:lumMod val="20000"/>
                        <a:lumOff val="80000"/>
                      </a:schemeClr>
                    </a:solidFill>
                  </a:tcPr>
                </a:tc>
                <a:extLst>
                  <a:ext uri="{0D108BD9-81ED-4DB2-BD59-A6C34878D82A}">
                    <a16:rowId xmlns:a16="http://schemas.microsoft.com/office/drawing/2014/main" val="3224684368"/>
                  </a:ext>
                </a:extLst>
              </a:tr>
              <a:tr h="1442311">
                <a:tc>
                  <a:txBody>
                    <a:bodyPr/>
                    <a:lstStyle/>
                    <a:p>
                      <a:r>
                        <a:rPr lang="en-US" sz="1300" b="1" dirty="0"/>
                        <a:t>Scenario 2</a:t>
                      </a:r>
                    </a:p>
                    <a:p>
                      <a:r>
                        <a:rPr lang="en-US" sz="1300" dirty="0"/>
                        <a:t>Prioritize all counties with high HIV incidence among adult women, regardless of oral PrEP use. </a:t>
                      </a:r>
                    </a:p>
                  </a:txBody>
                  <a:tcPr>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r>
                        <a:rPr lang="en-US" sz="1300" dirty="0"/>
                        <a:t>2 counties</a:t>
                      </a:r>
                    </a:p>
                    <a:p>
                      <a:endParaRPr lang="en-US" sz="1300" dirty="0"/>
                    </a:p>
                    <a:p>
                      <a:r>
                        <a:rPr lang="en-US" sz="1300" b="1" dirty="0"/>
                        <a:t>23%</a:t>
                      </a:r>
                      <a:r>
                        <a:rPr lang="en-US" sz="1300" b="0" dirty="0"/>
                        <a:t> (4,539)</a:t>
                      </a:r>
                      <a:r>
                        <a:rPr lang="en-US" sz="1300" dirty="0"/>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r>
                        <a:rPr lang="en-US" sz="1300" dirty="0"/>
                        <a:t>2 counties</a:t>
                      </a:r>
                    </a:p>
                    <a:p>
                      <a:endParaRPr lang="en-US" sz="1300" dirty="0"/>
                    </a:p>
                    <a:p>
                      <a:r>
                        <a:rPr lang="en-US" sz="1300" b="1" dirty="0"/>
                        <a:t>15% </a:t>
                      </a:r>
                      <a:r>
                        <a:rPr lang="en-US" sz="1300" b="0" dirty="0"/>
                        <a:t>(2,847)</a:t>
                      </a:r>
                      <a:r>
                        <a:rPr lang="en-US" sz="1300" b="0" dirty="0">
                          <a:solidFill>
                            <a:schemeClr val="tx2"/>
                          </a:solidFill>
                          <a:sym typeface="+mn-lt"/>
                        </a:rPr>
                        <a:t> </a:t>
                      </a:r>
                      <a:r>
                        <a:rPr lang="en-US" sz="1300" dirty="0"/>
                        <a:t>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r>
                        <a:rPr lang="en-US" sz="1300" dirty="0"/>
                        <a:t>4 counties </a:t>
                      </a:r>
                    </a:p>
                    <a:p>
                      <a:endParaRPr lang="en-US" sz="1300" dirty="0"/>
                    </a:p>
                    <a:p>
                      <a:r>
                        <a:rPr lang="en-US" sz="1300" b="1" dirty="0"/>
                        <a:t>22% </a:t>
                      </a:r>
                      <a:r>
                        <a:rPr lang="en-US" sz="1300" b="0" dirty="0"/>
                        <a:t>(4,407)</a:t>
                      </a:r>
                      <a:r>
                        <a:rPr lang="en-US" sz="1300" dirty="0"/>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pPr>
                        <a:spcBef>
                          <a:spcPct val="0"/>
                        </a:spcBef>
                        <a:spcAft>
                          <a:spcPct val="0"/>
                        </a:spcAft>
                      </a:pPr>
                      <a:r>
                        <a:rPr lang="en-US" sz="1300" dirty="0">
                          <a:solidFill>
                            <a:schemeClr val="tx1"/>
                          </a:solidFill>
                          <a:sym typeface="+mn-lt"/>
                        </a:rPr>
                        <a:t>8 counties</a:t>
                      </a:r>
                    </a:p>
                    <a:p>
                      <a:pPr>
                        <a:spcBef>
                          <a:spcPct val="0"/>
                        </a:spcBef>
                        <a:spcAft>
                          <a:spcPct val="0"/>
                        </a:spcAft>
                      </a:pPr>
                      <a:endParaRPr lang="en-US" sz="1300" dirty="0">
                        <a:solidFill>
                          <a:schemeClr val="tx1"/>
                        </a:solidFill>
                        <a:sym typeface="+mn-lt"/>
                      </a:endParaRPr>
                    </a:p>
                    <a:p>
                      <a:pPr marL="0" marR="0" lvl="0" indent="0" algn="l" defTabSz="914400" rtl="0" eaLnBrk="1" fontAlgn="auto" latinLnBrk="0" hangingPunct="1">
                        <a:lnSpc>
                          <a:spcPct val="100000"/>
                        </a:lnSpc>
                        <a:spcBef>
                          <a:spcPct val="0"/>
                        </a:spcBef>
                        <a:spcAft>
                          <a:spcPct val="0"/>
                        </a:spcAft>
                        <a:buClrTx/>
                        <a:buSzTx/>
                        <a:buFontTx/>
                        <a:buNone/>
                        <a:tabLst/>
                        <a:defRPr/>
                      </a:pPr>
                      <a:r>
                        <a:rPr lang="en-US" sz="1300" b="1" dirty="0">
                          <a:solidFill>
                            <a:schemeClr val="tx1"/>
                          </a:solidFill>
                        </a:rPr>
                        <a:t>19% </a:t>
                      </a:r>
                      <a:r>
                        <a:rPr lang="en-US" sz="1300" dirty="0">
                          <a:solidFill>
                            <a:schemeClr val="tx1"/>
                          </a:solidFill>
                        </a:rPr>
                        <a:t>(3,789) annual new infections among women age 15+</a:t>
                      </a:r>
                      <a:endParaRPr lang="en-US" sz="1300" dirty="0">
                        <a:solidFill>
                          <a:schemeClr val="tx1"/>
                        </a:solidFill>
                        <a:sym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solidFill>
                  </a:tcPr>
                </a:tc>
                <a:tc>
                  <a:txBody>
                    <a:bodyPr/>
                    <a:lstStyle/>
                    <a:p>
                      <a:pPr>
                        <a:spcBef>
                          <a:spcPct val="0"/>
                        </a:spcBef>
                        <a:spcAft>
                          <a:spcPct val="0"/>
                        </a:spcAft>
                      </a:pPr>
                      <a:r>
                        <a:rPr lang="en-US" sz="1300" b="1" dirty="0">
                          <a:solidFill>
                            <a:schemeClr val="tx1"/>
                          </a:solidFill>
                          <a:sym typeface="+mn-lt"/>
                        </a:rPr>
                        <a:t>15 </a:t>
                      </a:r>
                      <a:r>
                        <a:rPr lang="en-US" sz="1300" dirty="0">
                          <a:solidFill>
                            <a:schemeClr val="tx1"/>
                          </a:solidFill>
                          <a:sym typeface="+mn-lt"/>
                        </a:rPr>
                        <a:t>counties</a:t>
                      </a:r>
                    </a:p>
                    <a:p>
                      <a:pPr>
                        <a:spcBef>
                          <a:spcPct val="0"/>
                        </a:spcBef>
                        <a:spcAft>
                          <a:spcPct val="0"/>
                        </a:spcAft>
                      </a:pPr>
                      <a:endParaRPr lang="en-US" sz="1300" dirty="0">
                        <a:solidFill>
                          <a:schemeClr val="tx1"/>
                        </a:solidFill>
                        <a:sym typeface="+mn-lt"/>
                      </a:endParaRPr>
                    </a:p>
                    <a:p>
                      <a:pPr>
                        <a:spcBef>
                          <a:spcPct val="0"/>
                        </a:spcBef>
                        <a:spcAft>
                          <a:spcPct val="0"/>
                        </a:spcAft>
                      </a:pPr>
                      <a:r>
                        <a:rPr lang="en-US" sz="1300" b="1" dirty="0">
                          <a:solidFill>
                            <a:schemeClr val="tx1"/>
                          </a:solidFill>
                        </a:rPr>
                        <a:t>71%</a:t>
                      </a:r>
                      <a:r>
                        <a:rPr lang="en-US" sz="1300" dirty="0">
                          <a:solidFill>
                            <a:schemeClr val="tx1"/>
                          </a:solidFill>
                        </a:rPr>
                        <a:t> (13,962) annual new infections among women age 15+</a:t>
                      </a:r>
                      <a:endParaRPr lang="en-US" sz="1300" dirty="0">
                        <a:solidFill>
                          <a:schemeClr val="tx1"/>
                        </a:solidFill>
                        <a:sym typeface="+mn-lt"/>
                      </a:endParaRPr>
                    </a:p>
                  </a:txBody>
                  <a:tcPr>
                    <a:lnL w="12700" cap="flat" cmpd="sng" algn="ctr">
                      <a:solidFill>
                        <a:schemeClr val="accent1">
                          <a:lumMod val="40000"/>
                          <a:lumOff val="60000"/>
                        </a:schemeClr>
                      </a:solidFill>
                      <a:prstDash val="solid"/>
                      <a:round/>
                      <a:headEnd type="none" w="med" len="med"/>
                      <a:tailEnd type="none" w="med" len="med"/>
                    </a:lnL>
                    <a:solidFill>
                      <a:schemeClr val="accent4">
                        <a:lumMod val="20000"/>
                        <a:lumOff val="80000"/>
                        <a:alpha val="50000"/>
                      </a:schemeClr>
                    </a:solidFill>
                  </a:tcPr>
                </a:tc>
                <a:extLst>
                  <a:ext uri="{0D108BD9-81ED-4DB2-BD59-A6C34878D82A}">
                    <a16:rowId xmlns:a16="http://schemas.microsoft.com/office/drawing/2014/main" val="804800039"/>
                  </a:ext>
                </a:extLst>
              </a:tr>
              <a:tr h="1038204">
                <a:tc>
                  <a:txBody>
                    <a:bodyPr/>
                    <a:lstStyle/>
                    <a:p>
                      <a:r>
                        <a:rPr lang="en-US" sz="1300" b="1" dirty="0"/>
                        <a:t>Scenario 3</a:t>
                      </a:r>
                      <a:r>
                        <a:rPr lang="en-US" sz="1300" dirty="0"/>
                        <a:t> </a:t>
                      </a:r>
                    </a:p>
                    <a:p>
                      <a:r>
                        <a:rPr lang="en-US" sz="1300" dirty="0"/>
                        <a:t>Prioritize counties with large numbers of new HIV infections among adult women.</a:t>
                      </a:r>
                      <a:endParaRPr lang="en-US" sz="1300" b="1" dirty="0"/>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3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t>35% </a:t>
                      </a:r>
                      <a:r>
                        <a:rPr lang="en-US" sz="1300" b="0" dirty="0"/>
                        <a:t>(6,833) </a:t>
                      </a:r>
                      <a:r>
                        <a:rPr lang="en-US" sz="1300" dirty="0"/>
                        <a:t>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en-US" sz="1300" dirty="0"/>
                        <a:t>2 counties</a:t>
                      </a:r>
                    </a:p>
                    <a:p>
                      <a:endParaRPr lang="en-US" sz="1300" dirty="0"/>
                    </a:p>
                    <a:p>
                      <a:r>
                        <a:rPr lang="en-US" sz="1300" b="1" dirty="0"/>
                        <a:t>15% </a:t>
                      </a:r>
                      <a:r>
                        <a:rPr lang="en-US" sz="1300" b="0" dirty="0"/>
                        <a:t>(2,847)</a:t>
                      </a:r>
                      <a:r>
                        <a:rPr lang="en-US" sz="1300" dirty="0"/>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en-US" sz="1300" dirty="0"/>
                        <a:t>3 counties </a:t>
                      </a:r>
                    </a:p>
                    <a:p>
                      <a:endParaRPr lang="en-US" sz="1300" dirty="0"/>
                    </a:p>
                    <a:p>
                      <a:r>
                        <a:rPr lang="en-US" sz="1300" b="1" dirty="0"/>
                        <a:t>12% </a:t>
                      </a:r>
                      <a:r>
                        <a:rPr lang="en-US" sz="1300" b="0" dirty="0"/>
                        <a:t>(2,403)</a:t>
                      </a:r>
                      <a:r>
                        <a:rPr lang="en-US" sz="1300" dirty="0"/>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4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12%</a:t>
                      </a:r>
                      <a:r>
                        <a:rPr lang="en-US" sz="1300" b="0" dirty="0">
                          <a:solidFill>
                            <a:schemeClr val="tx1"/>
                          </a:solidFill>
                        </a:rPr>
                        <a:t> (2,260)</a:t>
                      </a:r>
                      <a:r>
                        <a:rPr lang="en-US" sz="1300" b="1" dirty="0">
                          <a:solidFill>
                            <a:schemeClr val="tx1"/>
                          </a:solidFill>
                        </a:rPr>
                        <a:t> </a:t>
                      </a:r>
                      <a:r>
                        <a:rPr lang="en-US" sz="1300" dirty="0">
                          <a:solidFill>
                            <a:schemeClr val="tx1"/>
                          </a:solidFill>
                        </a:rPr>
                        <a:t>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12</a:t>
                      </a:r>
                      <a:r>
                        <a:rPr lang="en-US" sz="1300" dirty="0">
                          <a:solidFill>
                            <a:schemeClr val="tx1"/>
                          </a:solidFill>
                        </a:rPr>
                        <a:t> counties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dirty="0">
                          <a:solidFill>
                            <a:schemeClr val="tx1"/>
                          </a:solidFill>
                        </a:rPr>
                        <a:t>73%</a:t>
                      </a:r>
                      <a:r>
                        <a:rPr lang="en-US" sz="1300" b="0" dirty="0">
                          <a:solidFill>
                            <a:schemeClr val="tx1"/>
                          </a:solidFill>
                        </a:rPr>
                        <a:t> (14,343)</a:t>
                      </a:r>
                      <a:r>
                        <a:rPr lang="en-US" sz="1300" dirty="0">
                          <a:solidFill>
                            <a:schemeClr val="tx1"/>
                          </a:solidFill>
                        </a:rPr>
                        <a:t> annual new infections among women age 15+</a:t>
                      </a:r>
                    </a:p>
                  </a:txBody>
                  <a:tcPr>
                    <a:lnL w="12700" cap="flat" cmpd="sng" algn="ctr">
                      <a:solidFill>
                        <a:schemeClr val="accent1">
                          <a:lumMod val="40000"/>
                          <a:lumOff val="60000"/>
                        </a:schemeClr>
                      </a:solidFill>
                      <a:prstDash val="solid"/>
                      <a:round/>
                      <a:headEnd type="none" w="med" len="med"/>
                      <a:tailEnd type="none" w="med" len="med"/>
                    </a:lnL>
                    <a:solidFill>
                      <a:schemeClr val="accent4">
                        <a:lumMod val="20000"/>
                        <a:lumOff val="80000"/>
                      </a:schemeClr>
                    </a:solidFill>
                  </a:tcPr>
                </a:tc>
                <a:extLst>
                  <a:ext uri="{0D108BD9-81ED-4DB2-BD59-A6C34878D82A}">
                    <a16:rowId xmlns:a16="http://schemas.microsoft.com/office/drawing/2014/main" val="1003962328"/>
                  </a:ext>
                </a:extLst>
              </a:tr>
            </a:tbl>
          </a:graphicData>
        </a:graphic>
      </p:graphicFrame>
    </p:spTree>
    <p:extLst>
      <p:ext uri="{BB962C8B-B14F-4D97-AF65-F5344CB8AC3E}">
        <p14:creationId xmlns:p14="http://schemas.microsoft.com/office/powerpoint/2010/main" val="151712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A2630ECB-34E6-0D4A-A103-7AA9B35A46AA}"/>
              </a:ext>
            </a:extLst>
          </p:cNvPr>
          <p:cNvGraphicFramePr>
            <a:graphicFrameLocks noGrp="1"/>
          </p:cNvGraphicFramePr>
          <p:nvPr>
            <p:extLst>
              <p:ext uri="{D42A27DB-BD31-4B8C-83A1-F6EECF244321}">
                <p14:modId xmlns:p14="http://schemas.microsoft.com/office/powerpoint/2010/main" val="213759385"/>
              </p:ext>
            </p:extLst>
          </p:nvPr>
        </p:nvGraphicFramePr>
        <p:xfrm>
          <a:off x="1029820" y="1408461"/>
          <a:ext cx="10925576" cy="4866868"/>
        </p:xfrm>
        <a:graphic>
          <a:graphicData uri="http://schemas.openxmlformats.org/drawingml/2006/table">
            <a:tbl>
              <a:tblPr firstRow="1" bandRow="1">
                <a:tableStyleId>{5C22544A-7EE6-4342-B048-85BDC9FD1C3A}</a:tableStyleId>
              </a:tblPr>
              <a:tblGrid>
                <a:gridCol w="2340376">
                  <a:extLst>
                    <a:ext uri="{9D8B030D-6E8A-4147-A177-3AD203B41FA5}">
                      <a16:colId xmlns:a16="http://schemas.microsoft.com/office/drawing/2014/main" val="3270018975"/>
                    </a:ext>
                  </a:extLst>
                </a:gridCol>
                <a:gridCol w="2184400">
                  <a:extLst>
                    <a:ext uri="{9D8B030D-6E8A-4147-A177-3AD203B41FA5}">
                      <a16:colId xmlns:a16="http://schemas.microsoft.com/office/drawing/2014/main" val="1324293603"/>
                    </a:ext>
                  </a:extLst>
                </a:gridCol>
                <a:gridCol w="948267">
                  <a:extLst>
                    <a:ext uri="{9D8B030D-6E8A-4147-A177-3AD203B41FA5}">
                      <a16:colId xmlns:a16="http://schemas.microsoft.com/office/drawing/2014/main" val="1752888590"/>
                    </a:ext>
                  </a:extLst>
                </a:gridCol>
                <a:gridCol w="1083733">
                  <a:extLst>
                    <a:ext uri="{9D8B030D-6E8A-4147-A177-3AD203B41FA5}">
                      <a16:colId xmlns:a16="http://schemas.microsoft.com/office/drawing/2014/main" val="1377372886"/>
                    </a:ext>
                  </a:extLst>
                </a:gridCol>
                <a:gridCol w="1016000">
                  <a:extLst>
                    <a:ext uri="{9D8B030D-6E8A-4147-A177-3AD203B41FA5}">
                      <a16:colId xmlns:a16="http://schemas.microsoft.com/office/drawing/2014/main" val="2528727400"/>
                    </a:ext>
                  </a:extLst>
                </a:gridCol>
                <a:gridCol w="1591733">
                  <a:extLst>
                    <a:ext uri="{9D8B030D-6E8A-4147-A177-3AD203B41FA5}">
                      <a16:colId xmlns:a16="http://schemas.microsoft.com/office/drawing/2014/main" val="2707356124"/>
                    </a:ext>
                  </a:extLst>
                </a:gridCol>
                <a:gridCol w="1761067">
                  <a:extLst>
                    <a:ext uri="{9D8B030D-6E8A-4147-A177-3AD203B41FA5}">
                      <a16:colId xmlns:a16="http://schemas.microsoft.com/office/drawing/2014/main" val="2288812653"/>
                    </a:ext>
                  </a:extLst>
                </a:gridCol>
              </a:tblGrid>
              <a:tr h="4644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2"/>
                        </a:solidFill>
                      </a:endParaRPr>
                    </a:p>
                  </a:txBody>
                  <a:tcPr anchor="ctr">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Description</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First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Second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a:txBody>
                    <a:bodyPr/>
                    <a:lstStyle/>
                    <a:p>
                      <a:r>
                        <a:rPr lang="en-US" sz="1200" dirty="0">
                          <a:solidFill>
                            <a:schemeClr val="accent2"/>
                          </a:solidFill>
                        </a:rPr>
                        <a:t>Third priority</a:t>
                      </a:r>
                    </a:p>
                  </a:txBody>
                  <a:tcPr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solidFill>
                  </a:tcPr>
                </a:tc>
                <a:tc gridSpan="2">
                  <a:txBody>
                    <a:bodyPr/>
                    <a:lstStyle/>
                    <a:p>
                      <a:r>
                        <a:rPr lang="en-US" sz="1200" dirty="0">
                          <a:solidFill>
                            <a:schemeClr val="accent2"/>
                          </a:solidFill>
                        </a:rPr>
                        <a:t>Fourth priority</a:t>
                      </a:r>
                    </a:p>
                  </a:txBody>
                  <a:tcPr anchor="ctr">
                    <a:lnL w="12700" cap="flat" cmpd="sng" algn="ctr">
                      <a:solidFill>
                        <a:schemeClr val="accent1">
                          <a:lumMod val="40000"/>
                          <a:lumOff val="60000"/>
                        </a:schemeClr>
                      </a:solidFill>
                      <a:prstDash val="solid"/>
                      <a:round/>
                      <a:headEnd type="none" w="med" len="med"/>
                      <a:tailEnd type="none" w="med" len="med"/>
                    </a:lnL>
                    <a:lnB w="28575" cap="flat" cmpd="sng" algn="ctr">
                      <a:solidFill>
                        <a:schemeClr val="accent2"/>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987807915"/>
                  </a:ext>
                </a:extLst>
              </a:tr>
              <a:tr h="1361346">
                <a:tc>
                  <a:txBody>
                    <a:bodyPr/>
                    <a:lstStyle/>
                    <a:p>
                      <a:r>
                        <a:rPr lang="en-US" sz="1300" b="1" dirty="0"/>
                        <a:t>Scenario 1</a:t>
                      </a:r>
                    </a:p>
                    <a:p>
                      <a:r>
                        <a:rPr lang="en-US" sz="1300" dirty="0"/>
                        <a:t>Prioritize counties with high HIV incidence among adult women and large PrEP programs.</a:t>
                      </a:r>
                    </a:p>
                  </a:txBody>
                  <a:tcPr>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Roll out the ring where oral PrEP is already widely available in counties with high incidence among adult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Kisumu</a:t>
                      </a:r>
                    </a:p>
                    <a:p>
                      <a:r>
                        <a:rPr lang="en-US" sz="1300" dirty="0"/>
                        <a:t>Siaya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Homa Bay</a:t>
                      </a:r>
                    </a:p>
                    <a:p>
                      <a:r>
                        <a:rPr lang="en-US" sz="1300" dirty="0"/>
                        <a:t>Migori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a:txBody>
                    <a:bodyPr/>
                    <a:lstStyle/>
                    <a:p>
                      <a:r>
                        <a:rPr lang="en-US" sz="1300" dirty="0"/>
                        <a:t>Kajiado</a:t>
                      </a:r>
                    </a:p>
                    <a:p>
                      <a:r>
                        <a:rPr lang="en-US" sz="1300" dirty="0"/>
                        <a:t>Nairobi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gridSpan="2">
                  <a:txBody>
                    <a:bodyPr/>
                    <a:lstStyle/>
                    <a:p>
                      <a:pPr>
                        <a:spcBef>
                          <a:spcPct val="0"/>
                        </a:spcBef>
                        <a:spcAft>
                          <a:spcPct val="0"/>
                        </a:spcAft>
                      </a:pPr>
                      <a:r>
                        <a:rPr lang="en-US" sz="1300" dirty="0">
                          <a:solidFill>
                            <a:schemeClr val="tx1"/>
                          </a:solidFill>
                          <a:sym typeface="+mn-lt"/>
                        </a:rPr>
                        <a:t>N/A</a:t>
                      </a:r>
                    </a:p>
                  </a:txBody>
                  <a:tcPr>
                    <a:lnL w="12700" cap="flat" cmpd="sng" algn="ctr">
                      <a:solidFill>
                        <a:schemeClr val="accent1">
                          <a:lumMod val="40000"/>
                          <a:lumOff val="60000"/>
                        </a:schemeClr>
                      </a:solidFill>
                      <a:prstDash val="solid"/>
                      <a:round/>
                      <a:headEnd type="none" w="med" len="med"/>
                      <a:tailEnd type="none" w="med" len="med"/>
                    </a:lnL>
                    <a:lnT w="28575" cap="flat" cmpd="sng" algn="ctr">
                      <a:solidFill>
                        <a:schemeClr val="accent2"/>
                      </a:solidFill>
                      <a:prstDash val="solid"/>
                      <a:round/>
                      <a:headEnd type="none" w="med" len="med"/>
                      <a:tailEnd type="none" w="med" len="med"/>
                    </a:lnT>
                    <a:solidFill>
                      <a:schemeClr val="accent1">
                        <a:lumMod val="20000"/>
                        <a:lumOff val="80000"/>
                        <a:alpha val="50000"/>
                      </a:schemeClr>
                    </a:solidFill>
                  </a:tcPr>
                </a:tc>
                <a:tc hMerge="1">
                  <a:txBody>
                    <a:bodyPr/>
                    <a:lstStyle/>
                    <a:p>
                      <a:endParaRPr lang="en-US"/>
                    </a:p>
                  </a:txBody>
                  <a:tcPr/>
                </a:tc>
                <a:extLst>
                  <a:ext uri="{0D108BD9-81ED-4DB2-BD59-A6C34878D82A}">
                    <a16:rowId xmlns:a16="http://schemas.microsoft.com/office/drawing/2014/main" val="3224684368"/>
                  </a:ext>
                </a:extLst>
              </a:tr>
              <a:tr h="937919">
                <a:tc rowSpan="2">
                  <a:txBody>
                    <a:bodyPr/>
                    <a:lstStyle/>
                    <a:p>
                      <a:r>
                        <a:rPr lang="en-US" sz="1300" b="1" dirty="0"/>
                        <a:t>Scenario 2</a:t>
                      </a:r>
                    </a:p>
                    <a:p>
                      <a:r>
                        <a:rPr lang="en-US" sz="1300" dirty="0"/>
                        <a:t>Prioritize all counties with high HIV incidence among adult women, regardless of oral PrEP use. </a:t>
                      </a:r>
                    </a:p>
                  </a:txBody>
                  <a:tcPr>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en-US" sz="1300" dirty="0"/>
                        <a:t>Roll out the ring in counties with high incidence among adult women (age 15+), regardless of the size of oral PrEP rollout.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en-US" sz="1300" dirty="0"/>
                        <a:t>Kisumu</a:t>
                      </a:r>
                    </a:p>
                    <a:p>
                      <a:r>
                        <a:rPr lang="en-US" sz="1300" dirty="0"/>
                        <a:t>Siaya</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en-US" sz="1300" dirty="0"/>
                        <a:t>Homa Bay</a:t>
                      </a:r>
                    </a:p>
                    <a:p>
                      <a:r>
                        <a:rPr lang="en-US" sz="1300" dirty="0"/>
                        <a:t>Migori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rowSpan="2">
                  <a:txBody>
                    <a:bodyPr/>
                    <a:lstStyle/>
                    <a:p>
                      <a:r>
                        <a:rPr lang="en-US" sz="1300" dirty="0"/>
                        <a:t>Kajiado</a:t>
                      </a:r>
                    </a:p>
                    <a:p>
                      <a:r>
                        <a:rPr lang="en-US" sz="1300" dirty="0"/>
                        <a:t>Kisii</a:t>
                      </a:r>
                    </a:p>
                    <a:p>
                      <a:r>
                        <a:rPr lang="en-US" sz="1300" dirty="0"/>
                        <a:t>Mombasa</a:t>
                      </a:r>
                    </a:p>
                    <a:p>
                      <a:r>
                        <a:rPr lang="en-US" sz="1300" dirty="0"/>
                        <a:t>Nairobi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bg1">
                        <a:alpha val="50000"/>
                      </a:schemeClr>
                    </a:solidFill>
                  </a:tcPr>
                </a:tc>
                <a:tc>
                  <a:txBody>
                    <a:bodyPr/>
                    <a:lstStyle/>
                    <a:p>
                      <a:pPr>
                        <a:spcBef>
                          <a:spcPct val="0"/>
                        </a:spcBef>
                        <a:spcAft>
                          <a:spcPct val="0"/>
                        </a:spcAft>
                      </a:pPr>
                      <a:r>
                        <a:rPr lang="en-US" sz="1300" dirty="0">
                          <a:solidFill>
                            <a:schemeClr val="tx1"/>
                          </a:solidFill>
                          <a:sym typeface="+mn-lt"/>
                        </a:rPr>
                        <a:t>Busia</a:t>
                      </a:r>
                    </a:p>
                    <a:p>
                      <a:pPr>
                        <a:spcBef>
                          <a:spcPct val="0"/>
                        </a:spcBef>
                        <a:spcAft>
                          <a:spcPct val="0"/>
                        </a:spcAft>
                      </a:pPr>
                      <a:r>
                        <a:rPr lang="en-US" sz="1300" dirty="0">
                          <a:solidFill>
                            <a:schemeClr val="tx1"/>
                          </a:solidFill>
                          <a:sym typeface="+mn-lt"/>
                        </a:rPr>
                        <a:t>Kakamega</a:t>
                      </a:r>
                    </a:p>
                    <a:p>
                      <a:pPr>
                        <a:spcBef>
                          <a:spcPct val="0"/>
                        </a:spcBef>
                        <a:spcAft>
                          <a:spcPct val="0"/>
                        </a:spcAft>
                      </a:pPr>
                      <a:r>
                        <a:rPr lang="en-US" sz="1300" dirty="0">
                          <a:solidFill>
                            <a:schemeClr val="tx1"/>
                          </a:solidFill>
                          <a:sym typeface="+mn-lt"/>
                        </a:rPr>
                        <a:t>Kericho</a:t>
                      </a:r>
                    </a:p>
                    <a:p>
                      <a:pPr>
                        <a:spcBef>
                          <a:spcPct val="0"/>
                        </a:spcBef>
                        <a:spcAft>
                          <a:spcPct val="0"/>
                        </a:spcAft>
                      </a:pPr>
                      <a:r>
                        <a:rPr lang="en-US" sz="1300" dirty="0">
                          <a:solidFill>
                            <a:schemeClr val="tx1"/>
                          </a:solidFill>
                          <a:sym typeface="+mn-lt"/>
                        </a:rPr>
                        <a:t>Machakos</a:t>
                      </a:r>
                    </a:p>
                  </a:txBody>
                  <a:tcPr>
                    <a:lnL w="12700" cap="flat" cmpd="sng" algn="ctr">
                      <a:solidFill>
                        <a:schemeClr val="accent1">
                          <a:lumMod val="40000"/>
                          <a:lumOff val="60000"/>
                        </a:schemeClr>
                      </a:solidFill>
                      <a:prstDash val="solid"/>
                      <a:round/>
                      <a:headEnd type="none" w="med" len="med"/>
                      <a:tailEnd type="none" w="med" len="med"/>
                    </a:lnL>
                    <a:solidFill>
                      <a:schemeClr val="bg1"/>
                    </a:solidFill>
                  </a:tcPr>
                </a:tc>
                <a:tc>
                  <a:txBody>
                    <a:bodyPr/>
                    <a:lstStyle/>
                    <a:p>
                      <a:pPr>
                        <a:spcBef>
                          <a:spcPct val="0"/>
                        </a:spcBef>
                        <a:spcAft>
                          <a:spcPct val="0"/>
                        </a:spcAft>
                      </a:pPr>
                      <a:r>
                        <a:rPr lang="en-US" sz="1300" dirty="0">
                          <a:solidFill>
                            <a:schemeClr val="tx1"/>
                          </a:solidFill>
                          <a:sym typeface="+mn-lt"/>
                        </a:rPr>
                        <a:t>Nakuru</a:t>
                      </a:r>
                    </a:p>
                    <a:p>
                      <a:pPr>
                        <a:spcBef>
                          <a:spcPct val="0"/>
                        </a:spcBef>
                        <a:spcAft>
                          <a:spcPct val="0"/>
                        </a:spcAft>
                      </a:pPr>
                      <a:r>
                        <a:rPr lang="en-US" sz="1300" dirty="0">
                          <a:solidFill>
                            <a:schemeClr val="tx1"/>
                          </a:solidFill>
                          <a:sym typeface="+mn-lt"/>
                        </a:rPr>
                        <a:t>Narok</a:t>
                      </a:r>
                    </a:p>
                    <a:p>
                      <a:pPr>
                        <a:spcBef>
                          <a:spcPct val="0"/>
                        </a:spcBef>
                        <a:spcAft>
                          <a:spcPct val="0"/>
                        </a:spcAft>
                      </a:pPr>
                      <a:r>
                        <a:rPr lang="en-US" sz="1300" dirty="0">
                          <a:solidFill>
                            <a:schemeClr val="tx1"/>
                          </a:solidFill>
                          <a:sym typeface="+mn-lt"/>
                        </a:rPr>
                        <a:t>Trans-</a:t>
                      </a:r>
                      <a:r>
                        <a:rPr lang="en-US" sz="1300" dirty="0" err="1">
                          <a:solidFill>
                            <a:schemeClr val="tx1"/>
                          </a:solidFill>
                          <a:sym typeface="+mn-lt"/>
                        </a:rPr>
                        <a:t>Nozia</a:t>
                      </a:r>
                      <a:endParaRPr lang="en-US" sz="1300" dirty="0">
                        <a:solidFill>
                          <a:schemeClr val="tx1"/>
                        </a:solidFill>
                        <a:sym typeface="+mn-lt"/>
                      </a:endParaRPr>
                    </a:p>
                    <a:p>
                      <a:pPr>
                        <a:spcBef>
                          <a:spcPct val="0"/>
                        </a:spcBef>
                        <a:spcAft>
                          <a:spcPct val="0"/>
                        </a:spcAft>
                      </a:pPr>
                      <a:r>
                        <a:rPr lang="en-US" sz="1300" i="0" dirty="0" err="1">
                          <a:solidFill>
                            <a:schemeClr val="tx1"/>
                          </a:solidFill>
                          <a:sym typeface="+mn-lt"/>
                        </a:rPr>
                        <a:t>Uasin</a:t>
                      </a:r>
                      <a:r>
                        <a:rPr lang="en-US" sz="1300" i="0" dirty="0">
                          <a:solidFill>
                            <a:schemeClr val="tx1"/>
                          </a:solidFill>
                          <a:sym typeface="+mn-lt"/>
                        </a:rPr>
                        <a:t> Gishu</a:t>
                      </a:r>
                      <a:endParaRPr lang="en-US" sz="1300" i="0" dirty="0">
                        <a:solidFill>
                          <a:schemeClr val="tx1"/>
                        </a:solidFill>
                      </a:endParaRPr>
                    </a:p>
                  </a:txBody>
                  <a:tcPr>
                    <a:solidFill>
                      <a:schemeClr val="bg1"/>
                    </a:solidFill>
                  </a:tcPr>
                </a:tc>
                <a:extLst>
                  <a:ext uri="{0D108BD9-81ED-4DB2-BD59-A6C34878D82A}">
                    <a16:rowId xmlns:a16="http://schemas.microsoft.com/office/drawing/2014/main" val="1003962328"/>
                  </a:ext>
                </a:extLst>
              </a:tr>
              <a:tr h="10211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lang="en-US" sz="1300" i="1" dirty="0">
                          <a:solidFill>
                            <a:schemeClr val="tx1"/>
                          </a:solidFill>
                        </a:rPr>
                        <a:t>** These counties have low PrEP uptake but high HIV incidence among women and could be a good fit for the ring, with delivery through complementary channels.  </a:t>
                      </a:r>
                    </a:p>
                  </a:txBody>
                  <a:tcPr>
                    <a:lnL w="12700" cap="flat" cmpd="sng" algn="ctr">
                      <a:solidFill>
                        <a:schemeClr val="accent1">
                          <a:lumMod val="40000"/>
                          <a:lumOff val="60000"/>
                        </a:schemeClr>
                      </a:solidFill>
                      <a:prstDash val="solid"/>
                      <a:round/>
                      <a:headEnd type="none" w="med" len="med"/>
                      <a:tailEnd type="none" w="med" len="med"/>
                    </a:lnL>
                    <a:solidFill>
                      <a:schemeClr val="bg1"/>
                    </a:solidFill>
                  </a:tcPr>
                </a:tc>
                <a:tc hMerge="1">
                  <a:txBody>
                    <a:bodyPr/>
                    <a:lstStyle/>
                    <a:p>
                      <a:endParaRPr lang="en-US"/>
                    </a:p>
                  </a:txBody>
                  <a:tcPr/>
                </a:tc>
                <a:extLst>
                  <a:ext uri="{0D108BD9-81ED-4DB2-BD59-A6C34878D82A}">
                    <a16:rowId xmlns:a16="http://schemas.microsoft.com/office/drawing/2014/main" val="2190147460"/>
                  </a:ext>
                </a:extLst>
              </a:tr>
              <a:tr h="1038204">
                <a:tc>
                  <a:txBody>
                    <a:bodyPr/>
                    <a:lstStyle/>
                    <a:p>
                      <a:r>
                        <a:rPr lang="en-US" sz="1300" b="1" dirty="0"/>
                        <a:t>Scenario 3</a:t>
                      </a:r>
                      <a:r>
                        <a:rPr lang="en-US" sz="1300" dirty="0"/>
                        <a:t> </a:t>
                      </a:r>
                    </a:p>
                    <a:p>
                      <a:r>
                        <a:rPr lang="en-US" sz="1300" dirty="0"/>
                        <a:t>Prioritize counties with large numbers of new HIV infections among adult women (age 15+).</a:t>
                      </a:r>
                      <a:endParaRPr lang="en-US" sz="1300" b="1" dirty="0"/>
                    </a:p>
                  </a:txBody>
                  <a:tcPr>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en-US" sz="1300" dirty="0"/>
                        <a:t>Roll out the ring in counties with large numbers of new HIV infections in adult women (age 15+).</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Kisumu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Nairobi</a:t>
                      </a:r>
                      <a:br>
                        <a:rPr lang="en-US" sz="1300" dirty="0"/>
                      </a:br>
                      <a:r>
                        <a:rPr lang="en-US" sz="1300" dirty="0"/>
                        <a:t>Siaya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3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en-US" sz="1300" dirty="0"/>
                        <a:t>Homa Bay</a:t>
                      </a:r>
                    </a:p>
                    <a:p>
                      <a:r>
                        <a:rPr lang="en-US" sz="1300" dirty="0"/>
                        <a:t>Migori</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a:txBody>
                    <a:bodyPr/>
                    <a:lstStyle/>
                    <a:p>
                      <a:r>
                        <a:rPr lang="en-US" sz="1300" dirty="0"/>
                        <a:t>Kisii</a:t>
                      </a:r>
                    </a:p>
                    <a:p>
                      <a:r>
                        <a:rPr lang="en-US" sz="1300" dirty="0"/>
                        <a:t>Mombasa</a:t>
                      </a:r>
                    </a:p>
                    <a:p>
                      <a:r>
                        <a:rPr lang="en-US" sz="1300" dirty="0"/>
                        <a:t>Nakuru</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solidFill>
                      <a:schemeClr val="accent1">
                        <a:lumMod val="20000"/>
                        <a:lumOff val="80000"/>
                        <a:alpha val="50000"/>
                      </a:schemeClr>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rPr>
                        <a:t>Kajiado</a:t>
                      </a:r>
                      <a:endParaRPr lang="en-US" sz="1300" dirty="0">
                        <a:solidFill>
                          <a:schemeClr val="tx1"/>
                        </a:solidFill>
                        <a:sym typeface="+mn-lt"/>
                      </a:endParaRPr>
                    </a:p>
                    <a:p>
                      <a:r>
                        <a:rPr lang="en-US" sz="1300" dirty="0">
                          <a:solidFill>
                            <a:schemeClr val="tx1"/>
                          </a:solidFill>
                        </a:rPr>
                        <a:t>Kakamega</a:t>
                      </a:r>
                    </a:p>
                    <a:p>
                      <a:r>
                        <a:rPr lang="en-US" sz="1300" dirty="0">
                          <a:solidFill>
                            <a:schemeClr val="tx1"/>
                          </a:solidFill>
                        </a:rPr>
                        <a:t>Kiambu</a:t>
                      </a:r>
                    </a:p>
                    <a:p>
                      <a:r>
                        <a:rPr lang="en-US" sz="1300" i="0" dirty="0">
                          <a:solidFill>
                            <a:schemeClr val="tx1"/>
                          </a:solidFill>
                          <a:sym typeface="+mn-lt"/>
                        </a:rPr>
                        <a:t>Uasin Gishu</a:t>
                      </a:r>
                      <a:endParaRPr lang="en-US" sz="1300" dirty="0">
                        <a:solidFill>
                          <a:schemeClr val="tx1"/>
                        </a:solidFill>
                      </a:endParaRPr>
                    </a:p>
                  </a:txBody>
                  <a:tcPr>
                    <a:lnL w="12700" cap="flat" cmpd="sng" algn="ctr">
                      <a:solidFill>
                        <a:schemeClr val="accent1">
                          <a:lumMod val="40000"/>
                          <a:lumOff val="60000"/>
                        </a:schemeClr>
                      </a:solidFill>
                      <a:prstDash val="solid"/>
                      <a:round/>
                      <a:headEnd type="none" w="med" len="med"/>
                      <a:tailEnd type="none" w="med" len="med"/>
                    </a:lnL>
                    <a:solidFill>
                      <a:schemeClr val="accent1">
                        <a:lumMod val="20000"/>
                        <a:lumOff val="80000"/>
                        <a:alpha val="50000"/>
                      </a:schemeClr>
                    </a:solidFill>
                  </a:tcPr>
                </a:tc>
                <a:tc hMerge="1">
                  <a:txBody>
                    <a:bodyPr/>
                    <a:lstStyle/>
                    <a:p>
                      <a:endParaRPr lang="en-US"/>
                    </a:p>
                  </a:txBody>
                  <a:tcPr/>
                </a:tc>
                <a:extLst>
                  <a:ext uri="{0D108BD9-81ED-4DB2-BD59-A6C34878D82A}">
                    <a16:rowId xmlns:a16="http://schemas.microsoft.com/office/drawing/2014/main" val="233164450"/>
                  </a:ext>
                </a:extLst>
              </a:tr>
            </a:tbl>
          </a:graphicData>
        </a:graphic>
      </p:graphicFrame>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p:txBody>
          <a:bodyPr/>
          <a:lstStyle/>
          <a:p>
            <a:r>
              <a:rPr lang="en-US" dirty="0"/>
              <a:t>Kenya Rollout Scenarios – Counties</a:t>
            </a:r>
          </a:p>
        </p:txBody>
      </p:sp>
    </p:spTree>
    <p:extLst>
      <p:ext uri="{BB962C8B-B14F-4D97-AF65-F5344CB8AC3E}">
        <p14:creationId xmlns:p14="http://schemas.microsoft.com/office/powerpoint/2010/main" val="2281047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548FAF4-884B-0B44-8C91-A75B51A4C760}"/>
              </a:ext>
            </a:extLst>
          </p:cNvPr>
          <p:cNvGrpSpPr/>
          <p:nvPr/>
        </p:nvGrpSpPr>
        <p:grpSpPr>
          <a:xfrm>
            <a:off x="2342800" y="4894851"/>
            <a:ext cx="2030824" cy="1386692"/>
            <a:chOff x="2512134" y="4962584"/>
            <a:chExt cx="2030824" cy="1386692"/>
          </a:xfrm>
        </p:grpSpPr>
        <p:sp>
          <p:nvSpPr>
            <p:cNvPr id="11" name="Oval 10">
              <a:extLst>
                <a:ext uri="{FF2B5EF4-FFF2-40B4-BE49-F238E27FC236}">
                  <a16:creationId xmlns:a16="http://schemas.microsoft.com/office/drawing/2014/main" id="{F5E583B0-FAE2-0442-B795-9C2663B11114}"/>
                </a:ext>
              </a:extLst>
            </p:cNvPr>
            <p:cNvSpPr/>
            <p:nvPr/>
          </p:nvSpPr>
          <p:spPr>
            <a:xfrm>
              <a:off x="2512134" y="4962584"/>
              <a:ext cx="1964529" cy="1386692"/>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63B6E0D-7E00-034C-AF12-2181BC453C3D}"/>
                </a:ext>
              </a:extLst>
            </p:cNvPr>
            <p:cNvSpPr/>
            <p:nvPr>
              <p:custDataLst>
                <p:tags r:id="rId20"/>
              </p:custDataLst>
            </p:nvPr>
          </p:nvSpPr>
          <p:spPr bwMode="gray">
            <a:xfrm>
              <a:off x="3681964" y="5438674"/>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Fourth  </a:t>
              </a:r>
            </a:p>
            <a:p>
              <a:pPr algn="ctr">
                <a:spcBef>
                  <a:spcPct val="0"/>
                </a:spcBef>
                <a:spcAft>
                  <a:spcPct val="0"/>
                </a:spcAft>
              </a:pPr>
              <a:r>
                <a:rPr lang="en-US" sz="1200" b="1" i="1" dirty="0">
                  <a:solidFill>
                    <a:schemeClr val="accent2"/>
                  </a:solidFill>
                  <a:sym typeface="+mn-lt"/>
                </a:rPr>
                <a:t>priority </a:t>
              </a:r>
            </a:p>
          </p:txBody>
        </p:sp>
      </p:grpSp>
      <p:grpSp>
        <p:nvGrpSpPr>
          <p:cNvPr id="44" name="Group 43">
            <a:extLst>
              <a:ext uri="{FF2B5EF4-FFF2-40B4-BE49-F238E27FC236}">
                <a16:creationId xmlns:a16="http://schemas.microsoft.com/office/drawing/2014/main" id="{F07EE6A2-1118-1547-AD0C-01D8AB66F0F9}"/>
              </a:ext>
            </a:extLst>
          </p:cNvPr>
          <p:cNvGrpSpPr/>
          <p:nvPr/>
        </p:nvGrpSpPr>
        <p:grpSpPr>
          <a:xfrm>
            <a:off x="10133199" y="1633128"/>
            <a:ext cx="1912991" cy="3485565"/>
            <a:chOff x="10302533" y="1700861"/>
            <a:chExt cx="1912991" cy="3485565"/>
          </a:xfrm>
        </p:grpSpPr>
        <p:sp>
          <p:nvSpPr>
            <p:cNvPr id="13" name="Oval 12">
              <a:extLst>
                <a:ext uri="{FF2B5EF4-FFF2-40B4-BE49-F238E27FC236}">
                  <a16:creationId xmlns:a16="http://schemas.microsoft.com/office/drawing/2014/main" id="{CCD6C31F-EB78-E141-9832-EFBB24836D74}"/>
                </a:ext>
              </a:extLst>
            </p:cNvPr>
            <p:cNvSpPr/>
            <p:nvPr/>
          </p:nvSpPr>
          <p:spPr>
            <a:xfrm>
              <a:off x="10302533" y="1700861"/>
              <a:ext cx="1912991" cy="3485565"/>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0B97D80E-9134-1549-8FB1-020A9BAF9B95}"/>
                </a:ext>
              </a:extLst>
            </p:cNvPr>
            <p:cNvSpPr/>
            <p:nvPr>
              <p:custDataLst>
                <p:tags r:id="rId19"/>
              </p:custDataLst>
            </p:nvPr>
          </p:nvSpPr>
          <p:spPr bwMode="gray">
            <a:xfrm>
              <a:off x="10736883" y="4253828"/>
              <a:ext cx="1151384" cy="28282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First priority </a:t>
              </a:r>
            </a:p>
          </p:txBody>
        </p:sp>
      </p:grpSp>
      <p:grpSp>
        <p:nvGrpSpPr>
          <p:cNvPr id="41" name="Group 40">
            <a:extLst>
              <a:ext uri="{FF2B5EF4-FFF2-40B4-BE49-F238E27FC236}">
                <a16:creationId xmlns:a16="http://schemas.microsoft.com/office/drawing/2014/main" id="{61A4C409-CB8F-1647-8068-27114705F820}"/>
              </a:ext>
            </a:extLst>
          </p:cNvPr>
          <p:cNvGrpSpPr/>
          <p:nvPr/>
        </p:nvGrpSpPr>
        <p:grpSpPr>
          <a:xfrm>
            <a:off x="5794621" y="3047168"/>
            <a:ext cx="3361705" cy="2057919"/>
            <a:chOff x="5963955" y="3114901"/>
            <a:chExt cx="3361705" cy="2057919"/>
          </a:xfrm>
        </p:grpSpPr>
        <p:sp>
          <p:nvSpPr>
            <p:cNvPr id="14" name="Oval 13">
              <a:extLst>
                <a:ext uri="{FF2B5EF4-FFF2-40B4-BE49-F238E27FC236}">
                  <a16:creationId xmlns:a16="http://schemas.microsoft.com/office/drawing/2014/main" id="{E99BD98F-EAFC-9F40-B56E-69134DA591D8}"/>
                </a:ext>
              </a:extLst>
            </p:cNvPr>
            <p:cNvSpPr/>
            <p:nvPr/>
          </p:nvSpPr>
          <p:spPr>
            <a:xfrm>
              <a:off x="5963955" y="3114901"/>
              <a:ext cx="3361705" cy="2057919"/>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D4DF55B7-5B65-EF45-8E2D-FA5E5D84C7EB}"/>
                </a:ext>
              </a:extLst>
            </p:cNvPr>
            <p:cNvSpPr/>
            <p:nvPr>
              <p:custDataLst>
                <p:tags r:id="rId18"/>
              </p:custDataLst>
            </p:nvPr>
          </p:nvSpPr>
          <p:spPr bwMode="gray">
            <a:xfrm>
              <a:off x="6839058" y="3487659"/>
              <a:ext cx="2023330" cy="16698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Second priority </a:t>
              </a:r>
            </a:p>
          </p:txBody>
        </p:sp>
      </p:grpSp>
      <p:grpSp>
        <p:nvGrpSpPr>
          <p:cNvPr id="42" name="Group 41">
            <a:extLst>
              <a:ext uri="{FF2B5EF4-FFF2-40B4-BE49-F238E27FC236}">
                <a16:creationId xmlns:a16="http://schemas.microsoft.com/office/drawing/2014/main" id="{51DA0473-3588-524D-9DD3-12939D4BA580}"/>
              </a:ext>
            </a:extLst>
          </p:cNvPr>
          <p:cNvGrpSpPr/>
          <p:nvPr/>
        </p:nvGrpSpPr>
        <p:grpSpPr>
          <a:xfrm>
            <a:off x="2348186" y="3395578"/>
            <a:ext cx="2495218" cy="1329460"/>
            <a:chOff x="2517520" y="3463311"/>
            <a:chExt cx="2495218" cy="1329460"/>
          </a:xfrm>
        </p:grpSpPr>
        <p:sp>
          <p:nvSpPr>
            <p:cNvPr id="12" name="Oval 11">
              <a:extLst>
                <a:ext uri="{FF2B5EF4-FFF2-40B4-BE49-F238E27FC236}">
                  <a16:creationId xmlns:a16="http://schemas.microsoft.com/office/drawing/2014/main" id="{9DFB4244-E9B1-A34D-BFBA-876BF0461C57}"/>
                </a:ext>
              </a:extLst>
            </p:cNvPr>
            <p:cNvSpPr/>
            <p:nvPr/>
          </p:nvSpPr>
          <p:spPr>
            <a:xfrm>
              <a:off x="2517520" y="3463311"/>
              <a:ext cx="2465342" cy="1329460"/>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234E3F9-FD4F-6E4D-BC25-02FAE419BF5D}"/>
                </a:ext>
              </a:extLst>
            </p:cNvPr>
            <p:cNvSpPr/>
            <p:nvPr>
              <p:custDataLst>
                <p:tags r:id="rId17"/>
              </p:custDataLst>
            </p:nvPr>
          </p:nvSpPr>
          <p:spPr bwMode="gray">
            <a:xfrm>
              <a:off x="4151744" y="3838697"/>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Third  </a:t>
              </a:r>
            </a:p>
            <a:p>
              <a:pPr algn="ctr">
                <a:spcBef>
                  <a:spcPct val="0"/>
                </a:spcBef>
                <a:spcAft>
                  <a:spcPct val="0"/>
                </a:spcAft>
              </a:pPr>
              <a:r>
                <a:rPr lang="en-US" sz="1200" b="1" i="1" dirty="0">
                  <a:solidFill>
                    <a:schemeClr val="accent2"/>
                  </a:solidFill>
                  <a:sym typeface="+mn-lt"/>
                </a:rPr>
                <a:t>priority </a:t>
              </a:r>
            </a:p>
          </p:txBody>
        </p:sp>
      </p:grpSp>
      <p:graphicFrame>
        <p:nvGraphicFramePr>
          <p:cNvPr id="15" name="Chart 14">
            <a:extLst>
              <a:ext uri="{FF2B5EF4-FFF2-40B4-BE49-F238E27FC236}">
                <a16:creationId xmlns:a16="http://schemas.microsoft.com/office/drawing/2014/main" id="{DDD00B19-172F-9347-84BE-6FFDEB1A1688}"/>
              </a:ext>
            </a:extLst>
          </p:cNvPr>
          <p:cNvGraphicFramePr/>
          <p:nvPr>
            <p:extLst>
              <p:ext uri="{D42A27DB-BD31-4B8C-83A1-F6EECF244321}">
                <p14:modId xmlns:p14="http://schemas.microsoft.com/office/powerpoint/2010/main" val="3450480950"/>
              </p:ext>
            </p:extLst>
          </p:nvPr>
        </p:nvGraphicFramePr>
        <p:xfrm>
          <a:off x="410465" y="2003516"/>
          <a:ext cx="11647535" cy="4371255"/>
        </p:xfrm>
        <a:graphic>
          <a:graphicData uri="http://schemas.openxmlformats.org/drawingml/2006/chart">
            <c:chart xmlns:c="http://schemas.openxmlformats.org/drawingml/2006/chart" xmlns:r="http://schemas.openxmlformats.org/officeDocument/2006/relationships" r:id="rId22"/>
          </a:graphicData>
        </a:graphic>
      </p:graphicFrame>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p:txBody>
          <a:bodyPr/>
          <a:lstStyle/>
          <a:p>
            <a:r>
              <a:rPr lang="en-US" dirty="0"/>
              <a:t>Scenarios 1 and 2</a:t>
            </a:r>
          </a:p>
        </p:txBody>
      </p:sp>
      <p:sp>
        <p:nvSpPr>
          <p:cNvPr id="6" name="Text Placeholder 5">
            <a:extLst>
              <a:ext uri="{FF2B5EF4-FFF2-40B4-BE49-F238E27FC236}">
                <a16:creationId xmlns:a16="http://schemas.microsoft.com/office/drawing/2014/main" id="{03BF171E-65A7-484C-9A8F-B09A4DD4EF8A}"/>
              </a:ext>
            </a:extLst>
          </p:cNvPr>
          <p:cNvSpPr>
            <a:spLocks noGrp="1"/>
          </p:cNvSpPr>
          <p:nvPr>
            <p:ph type="body" sz="quarter" idx="12"/>
          </p:nvPr>
        </p:nvSpPr>
        <p:spPr/>
        <p:txBody>
          <a:bodyPr/>
          <a:lstStyle/>
          <a:p>
            <a:r>
              <a:rPr lang="en-US" sz="2000" dirty="0"/>
              <a:t>Prioritize counties with high HIV incidence among adult women (age 15+)</a:t>
            </a:r>
          </a:p>
        </p:txBody>
      </p:sp>
      <p:cxnSp>
        <p:nvCxnSpPr>
          <p:cNvPr id="10" name="Straight Connector 9">
            <a:extLst>
              <a:ext uri="{FF2B5EF4-FFF2-40B4-BE49-F238E27FC236}">
                <a16:creationId xmlns:a16="http://schemas.microsoft.com/office/drawing/2014/main" id="{2B3DCDD9-33A3-9540-8D8C-D3D53E2D6A42}"/>
              </a:ext>
            </a:extLst>
          </p:cNvPr>
          <p:cNvCxnSpPr>
            <a:cxnSpLocks/>
          </p:cNvCxnSpPr>
          <p:nvPr/>
        </p:nvCxnSpPr>
        <p:spPr>
          <a:xfrm>
            <a:off x="2652097" y="2654874"/>
            <a:ext cx="0" cy="33849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51953B0-6D40-6A4B-9601-800E91B6E004}"/>
              </a:ext>
            </a:extLst>
          </p:cNvPr>
          <p:cNvSpPr/>
          <p:nvPr>
            <p:custDataLst>
              <p:tags r:id="rId1"/>
            </p:custDataLst>
          </p:nvPr>
        </p:nvSpPr>
        <p:spPr bwMode="gray">
          <a:xfrm>
            <a:off x="11222020" y="3392486"/>
            <a:ext cx="4619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30F2CE99-1635-43C2-8E85-150987769231}" type="datetime'K''''''''''''''''''''''''I''''S''''''''''U''''M''''''''''U'''">
              <a:rPr lang="en-US" altLang="en-US" sz="1000" smtClean="0">
                <a:solidFill>
                  <a:schemeClr val="tx1"/>
                </a:solidFill>
              </a:rPr>
              <a:pPr algn="ctr">
                <a:spcBef>
                  <a:spcPct val="0"/>
                </a:spcBef>
                <a:spcAft>
                  <a:spcPct val="0"/>
                </a:spcAft>
              </a:pPr>
              <a:t>KISUMU</a:t>
            </a:fld>
            <a:endParaRPr lang="en-US" sz="1000" dirty="0">
              <a:solidFill>
                <a:schemeClr val="tx1"/>
              </a:solidFill>
              <a:sym typeface="+mn-lt"/>
            </a:endParaRPr>
          </a:p>
        </p:txBody>
      </p:sp>
      <p:sp>
        <p:nvSpPr>
          <p:cNvPr id="17" name="Rectangle 16">
            <a:extLst>
              <a:ext uri="{FF2B5EF4-FFF2-40B4-BE49-F238E27FC236}">
                <a16:creationId xmlns:a16="http://schemas.microsoft.com/office/drawing/2014/main" id="{661740FC-F3BC-EC43-8299-FC3E273CED2A}"/>
              </a:ext>
            </a:extLst>
          </p:cNvPr>
          <p:cNvSpPr/>
          <p:nvPr>
            <p:custDataLst>
              <p:tags r:id="rId2"/>
            </p:custDataLst>
          </p:nvPr>
        </p:nvSpPr>
        <p:spPr bwMode="gray">
          <a:xfrm>
            <a:off x="10895904" y="2485541"/>
            <a:ext cx="3333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87868F07-F398-47FD-83FA-C3F2B05B4570}" type="datetime'''''SI''''''''''''A''''''Y''A'''''">
              <a:rPr lang="en-US" altLang="en-US" sz="1000" smtClean="0">
                <a:solidFill>
                  <a:schemeClr val="tx1"/>
                </a:solidFill>
              </a:rPr>
              <a:pPr algn="ctr">
                <a:spcBef>
                  <a:spcPct val="0"/>
                </a:spcBef>
                <a:spcAft>
                  <a:spcPct val="0"/>
                </a:spcAft>
              </a:pPr>
              <a:t>SIAYA</a:t>
            </a:fld>
            <a:endParaRPr lang="en-US" sz="1000" dirty="0">
              <a:solidFill>
                <a:schemeClr val="tx1"/>
              </a:solidFill>
              <a:sym typeface="+mn-lt"/>
            </a:endParaRPr>
          </a:p>
        </p:txBody>
      </p:sp>
      <p:sp>
        <p:nvSpPr>
          <p:cNvPr id="18" name="Rectangle 17">
            <a:extLst>
              <a:ext uri="{FF2B5EF4-FFF2-40B4-BE49-F238E27FC236}">
                <a16:creationId xmlns:a16="http://schemas.microsoft.com/office/drawing/2014/main" id="{82380FAD-3CC5-DF49-B99C-50F062E1619A}"/>
              </a:ext>
            </a:extLst>
          </p:cNvPr>
          <p:cNvSpPr/>
          <p:nvPr>
            <p:custDataLst>
              <p:tags r:id="rId3"/>
            </p:custDataLst>
          </p:nvPr>
        </p:nvSpPr>
        <p:spPr bwMode="gray">
          <a:xfrm>
            <a:off x="8083497" y="435095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36280AA1-B994-4092-9AEC-93309800673C}" type="datetime'''''H''''''''''O''M''''''''''''A'''' ''''BAY'''">
              <a:rPr lang="en-US" altLang="en-US" sz="1000" smtClean="0">
                <a:solidFill>
                  <a:schemeClr val="tx1"/>
                </a:solidFill>
              </a:rPr>
              <a:pPr algn="ctr">
                <a:spcBef>
                  <a:spcPct val="0"/>
                </a:spcBef>
                <a:spcAft>
                  <a:spcPct val="0"/>
                </a:spcAft>
              </a:pPr>
              <a:t>HOMA BAY</a:t>
            </a:fld>
            <a:endParaRPr lang="en-US" sz="1000" dirty="0">
              <a:solidFill>
                <a:schemeClr val="tx1"/>
              </a:solidFill>
              <a:sym typeface="+mn-lt"/>
            </a:endParaRPr>
          </a:p>
        </p:txBody>
      </p:sp>
      <p:sp>
        <p:nvSpPr>
          <p:cNvPr id="19" name="Rectangle 18">
            <a:extLst>
              <a:ext uri="{FF2B5EF4-FFF2-40B4-BE49-F238E27FC236}">
                <a16:creationId xmlns:a16="http://schemas.microsoft.com/office/drawing/2014/main" id="{A539B066-CA6C-2D40-9D8B-9B11E4EBAC9B}"/>
              </a:ext>
            </a:extLst>
          </p:cNvPr>
          <p:cNvSpPr/>
          <p:nvPr>
            <p:custDataLst>
              <p:tags r:id="rId4"/>
            </p:custDataLst>
          </p:nvPr>
        </p:nvSpPr>
        <p:spPr bwMode="gray">
          <a:xfrm>
            <a:off x="6159670" y="3954583"/>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MIGORI</a:t>
            </a:r>
            <a:endParaRPr lang="en-US" sz="1000" dirty="0">
              <a:solidFill>
                <a:schemeClr val="tx1"/>
              </a:solidFill>
              <a:sym typeface="+mn-lt"/>
            </a:endParaRPr>
          </a:p>
        </p:txBody>
      </p:sp>
      <p:sp>
        <p:nvSpPr>
          <p:cNvPr id="20" name="Rectangle 19">
            <a:extLst>
              <a:ext uri="{FF2B5EF4-FFF2-40B4-BE49-F238E27FC236}">
                <a16:creationId xmlns:a16="http://schemas.microsoft.com/office/drawing/2014/main" id="{7C4A4903-58BE-5D4F-9AE7-CD3984162D7B}"/>
              </a:ext>
            </a:extLst>
          </p:cNvPr>
          <p:cNvSpPr/>
          <p:nvPr>
            <p:custDataLst>
              <p:tags r:id="rId5"/>
            </p:custDataLst>
          </p:nvPr>
        </p:nvSpPr>
        <p:spPr bwMode="gray">
          <a:xfrm>
            <a:off x="3694555" y="5188142"/>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KISII</a:t>
            </a:r>
            <a:endParaRPr lang="en-US" sz="1000" dirty="0">
              <a:solidFill>
                <a:schemeClr val="tx1"/>
              </a:solidFill>
              <a:sym typeface="+mn-lt"/>
            </a:endParaRPr>
          </a:p>
        </p:txBody>
      </p:sp>
      <p:sp>
        <p:nvSpPr>
          <p:cNvPr id="21" name="Rectangle 20">
            <a:extLst>
              <a:ext uri="{FF2B5EF4-FFF2-40B4-BE49-F238E27FC236}">
                <a16:creationId xmlns:a16="http://schemas.microsoft.com/office/drawing/2014/main" id="{D9E08092-B729-1D44-8621-A61A18257D0F}"/>
              </a:ext>
            </a:extLst>
          </p:cNvPr>
          <p:cNvSpPr/>
          <p:nvPr>
            <p:custDataLst>
              <p:tags r:id="rId6"/>
            </p:custDataLst>
          </p:nvPr>
        </p:nvSpPr>
        <p:spPr bwMode="gray">
          <a:xfrm>
            <a:off x="3517945" y="4948969"/>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MOMBASA</a:t>
            </a:r>
            <a:endParaRPr lang="en-US" sz="1000" dirty="0">
              <a:solidFill>
                <a:schemeClr val="tx1"/>
              </a:solidFill>
              <a:sym typeface="+mn-lt"/>
            </a:endParaRPr>
          </a:p>
        </p:txBody>
      </p:sp>
      <p:sp>
        <p:nvSpPr>
          <p:cNvPr id="22" name="Rectangle 21">
            <a:extLst>
              <a:ext uri="{FF2B5EF4-FFF2-40B4-BE49-F238E27FC236}">
                <a16:creationId xmlns:a16="http://schemas.microsoft.com/office/drawing/2014/main" id="{ABAD2A33-D256-134F-9387-7447EB5D6C3A}"/>
              </a:ext>
            </a:extLst>
          </p:cNvPr>
          <p:cNvSpPr/>
          <p:nvPr>
            <p:custDataLst>
              <p:tags r:id="rId7"/>
            </p:custDataLst>
          </p:nvPr>
        </p:nvSpPr>
        <p:spPr bwMode="gray">
          <a:xfrm>
            <a:off x="2874277" y="3980981"/>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NAIROBI</a:t>
            </a:r>
            <a:endParaRPr lang="en-US" sz="1000" dirty="0">
              <a:solidFill>
                <a:schemeClr val="tx1"/>
              </a:solidFill>
              <a:sym typeface="+mn-lt"/>
            </a:endParaRPr>
          </a:p>
        </p:txBody>
      </p:sp>
      <p:sp>
        <p:nvSpPr>
          <p:cNvPr id="23" name="Rectangle 22">
            <a:extLst>
              <a:ext uri="{FF2B5EF4-FFF2-40B4-BE49-F238E27FC236}">
                <a16:creationId xmlns:a16="http://schemas.microsoft.com/office/drawing/2014/main" id="{669B02E6-5987-604D-8529-7FDB0C354B51}"/>
              </a:ext>
            </a:extLst>
          </p:cNvPr>
          <p:cNvSpPr/>
          <p:nvPr>
            <p:custDataLst>
              <p:tags r:id="rId8"/>
            </p:custDataLst>
          </p:nvPr>
        </p:nvSpPr>
        <p:spPr bwMode="gray">
          <a:xfrm>
            <a:off x="2717682" y="4396686"/>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bg1"/>
                </a:solidFill>
              </a:rPr>
              <a:t>KAJIADO</a:t>
            </a:r>
            <a:endParaRPr lang="en-US" sz="1000" dirty="0">
              <a:solidFill>
                <a:schemeClr val="bg1"/>
              </a:solidFill>
              <a:sym typeface="+mn-lt"/>
            </a:endParaRPr>
          </a:p>
        </p:txBody>
      </p:sp>
      <p:sp>
        <p:nvSpPr>
          <p:cNvPr id="24" name="Rectangle 23">
            <a:extLst>
              <a:ext uri="{FF2B5EF4-FFF2-40B4-BE49-F238E27FC236}">
                <a16:creationId xmlns:a16="http://schemas.microsoft.com/office/drawing/2014/main" id="{98BD95D9-260B-B04E-B3CF-9B8AB37C9116}"/>
              </a:ext>
            </a:extLst>
          </p:cNvPr>
          <p:cNvSpPr/>
          <p:nvPr>
            <p:custDataLst>
              <p:tags r:id="rId9"/>
            </p:custDataLst>
          </p:nvPr>
        </p:nvSpPr>
        <p:spPr bwMode="gray">
          <a:xfrm>
            <a:off x="2440783" y="5162961"/>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bg1"/>
                </a:solidFill>
              </a:rPr>
              <a:t>NAKURU</a:t>
            </a:r>
            <a:endParaRPr lang="en-US" sz="1000" dirty="0">
              <a:solidFill>
                <a:schemeClr val="bg1"/>
              </a:solidFill>
              <a:sym typeface="+mn-lt"/>
            </a:endParaRPr>
          </a:p>
        </p:txBody>
      </p:sp>
      <p:sp>
        <p:nvSpPr>
          <p:cNvPr id="25" name="Rectangle 24">
            <a:extLst>
              <a:ext uri="{FF2B5EF4-FFF2-40B4-BE49-F238E27FC236}">
                <a16:creationId xmlns:a16="http://schemas.microsoft.com/office/drawing/2014/main" id="{8632A390-2E8A-AB47-9D62-D6D5E4EDE2D1}"/>
              </a:ext>
            </a:extLst>
          </p:cNvPr>
          <p:cNvSpPr/>
          <p:nvPr>
            <p:custDataLst>
              <p:tags r:id="rId10"/>
            </p:custDataLst>
          </p:nvPr>
        </p:nvSpPr>
        <p:spPr bwMode="gray">
          <a:xfrm>
            <a:off x="1889638" y="5308139"/>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KIAMBU</a:t>
            </a:r>
            <a:endParaRPr lang="en-US" sz="1000" dirty="0">
              <a:solidFill>
                <a:schemeClr val="tx1"/>
              </a:solidFill>
              <a:sym typeface="+mn-lt"/>
            </a:endParaRPr>
          </a:p>
        </p:txBody>
      </p:sp>
      <p:sp>
        <p:nvSpPr>
          <p:cNvPr id="26" name="Rectangle 25">
            <a:extLst>
              <a:ext uri="{FF2B5EF4-FFF2-40B4-BE49-F238E27FC236}">
                <a16:creationId xmlns:a16="http://schemas.microsoft.com/office/drawing/2014/main" id="{C01E07B3-3445-DA46-AA7B-71D1369E1168}"/>
              </a:ext>
            </a:extLst>
          </p:cNvPr>
          <p:cNvSpPr/>
          <p:nvPr>
            <p:custDataLst>
              <p:tags r:id="rId11"/>
            </p:custDataLst>
          </p:nvPr>
        </p:nvSpPr>
        <p:spPr bwMode="gray">
          <a:xfrm>
            <a:off x="2994903" y="5453675"/>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bg1"/>
                </a:solidFill>
              </a:rPr>
              <a:t>BUSIA</a:t>
            </a:r>
            <a:endParaRPr lang="en-US" sz="1000" dirty="0">
              <a:solidFill>
                <a:schemeClr val="bg1"/>
              </a:solidFill>
              <a:sym typeface="+mn-lt"/>
            </a:endParaRPr>
          </a:p>
        </p:txBody>
      </p:sp>
      <p:sp>
        <p:nvSpPr>
          <p:cNvPr id="27" name="Rectangle 26">
            <a:extLst>
              <a:ext uri="{FF2B5EF4-FFF2-40B4-BE49-F238E27FC236}">
                <a16:creationId xmlns:a16="http://schemas.microsoft.com/office/drawing/2014/main" id="{F9D7D5A3-EA42-C74B-B83C-9B7EFC828281}"/>
              </a:ext>
            </a:extLst>
          </p:cNvPr>
          <p:cNvSpPr/>
          <p:nvPr>
            <p:custDataLst>
              <p:tags r:id="rId12"/>
            </p:custDataLst>
          </p:nvPr>
        </p:nvSpPr>
        <p:spPr bwMode="gray">
          <a:xfrm>
            <a:off x="3019825" y="5679111"/>
            <a:ext cx="562722" cy="2882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000" dirty="0">
                <a:solidFill>
                  <a:schemeClr val="bg1"/>
                </a:solidFill>
              </a:rPr>
              <a:t>UASIN </a:t>
            </a:r>
          </a:p>
          <a:p>
            <a:pPr>
              <a:spcBef>
                <a:spcPct val="0"/>
              </a:spcBef>
              <a:spcAft>
                <a:spcPct val="0"/>
              </a:spcAft>
            </a:pPr>
            <a:r>
              <a:rPr lang="en-US" altLang="en-US" sz="1000" dirty="0">
                <a:solidFill>
                  <a:schemeClr val="bg1"/>
                </a:solidFill>
              </a:rPr>
              <a:t>GISHU</a:t>
            </a:r>
            <a:endParaRPr lang="en-US" sz="1000" dirty="0">
              <a:solidFill>
                <a:schemeClr val="bg1"/>
              </a:solidFill>
              <a:sym typeface="+mn-lt"/>
            </a:endParaRPr>
          </a:p>
        </p:txBody>
      </p:sp>
      <p:sp>
        <p:nvSpPr>
          <p:cNvPr id="28" name="Rectangle 27">
            <a:extLst>
              <a:ext uri="{FF2B5EF4-FFF2-40B4-BE49-F238E27FC236}">
                <a16:creationId xmlns:a16="http://schemas.microsoft.com/office/drawing/2014/main" id="{F01F0A23-7CEC-C54B-AA8E-E00078791964}"/>
              </a:ext>
            </a:extLst>
          </p:cNvPr>
          <p:cNvSpPr/>
          <p:nvPr>
            <p:custDataLst>
              <p:tags r:id="rId13"/>
            </p:custDataLst>
          </p:nvPr>
        </p:nvSpPr>
        <p:spPr bwMode="gray">
          <a:xfrm>
            <a:off x="901424" y="6378037"/>
            <a:ext cx="3229296" cy="255812"/>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200" b="1" i="1" dirty="0">
                <a:solidFill>
                  <a:schemeClr val="tx1"/>
                </a:solidFill>
              </a:rPr>
              <a:t>HIV incidence, Women ages 15–49 (2019)</a:t>
            </a:r>
            <a:endParaRPr lang="en-US" sz="1200" b="1" i="1" dirty="0">
              <a:solidFill>
                <a:schemeClr val="tx1"/>
              </a:solidFill>
              <a:sym typeface="+mn-lt"/>
            </a:endParaRPr>
          </a:p>
        </p:txBody>
      </p:sp>
      <p:sp>
        <p:nvSpPr>
          <p:cNvPr id="29" name="Rectangle 28">
            <a:extLst>
              <a:ext uri="{FF2B5EF4-FFF2-40B4-BE49-F238E27FC236}">
                <a16:creationId xmlns:a16="http://schemas.microsoft.com/office/drawing/2014/main" id="{8ACF891B-A637-D24B-B8B8-374C7D7F9621}"/>
              </a:ext>
            </a:extLst>
          </p:cNvPr>
          <p:cNvSpPr/>
          <p:nvPr>
            <p:custDataLst>
              <p:tags r:id="rId14"/>
            </p:custDataLst>
          </p:nvPr>
        </p:nvSpPr>
        <p:spPr bwMode="gray">
          <a:xfrm rot="16200000">
            <a:off x="-787504" y="4846513"/>
            <a:ext cx="2310114" cy="19058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200" b="1" i="1" dirty="0">
                <a:solidFill>
                  <a:schemeClr val="tx1"/>
                </a:solidFill>
              </a:rPr>
              <a:t>Total current PrEP users (2021)</a:t>
            </a:r>
            <a:endParaRPr lang="en-US" sz="1200" b="1" i="1" dirty="0">
              <a:solidFill>
                <a:schemeClr val="tx1"/>
              </a:solidFill>
              <a:sym typeface="+mn-lt"/>
            </a:endParaRPr>
          </a:p>
        </p:txBody>
      </p:sp>
      <p:sp>
        <p:nvSpPr>
          <p:cNvPr id="34" name="Rectangle 33">
            <a:extLst>
              <a:ext uri="{FF2B5EF4-FFF2-40B4-BE49-F238E27FC236}">
                <a16:creationId xmlns:a16="http://schemas.microsoft.com/office/drawing/2014/main" id="{EF7F284C-A54F-AB42-98EB-0243AD488FF9}"/>
              </a:ext>
            </a:extLst>
          </p:cNvPr>
          <p:cNvSpPr/>
          <p:nvPr>
            <p:custDataLst>
              <p:tags r:id="rId15"/>
            </p:custDataLst>
          </p:nvPr>
        </p:nvSpPr>
        <p:spPr bwMode="gray">
          <a:xfrm>
            <a:off x="1292200" y="3925584"/>
            <a:ext cx="867626" cy="88588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sz="1000" dirty="0">
                <a:solidFill>
                  <a:schemeClr val="tx1"/>
                </a:solidFill>
                <a:sym typeface="+mn-lt"/>
              </a:rPr>
              <a:t>KAKAMEGA</a:t>
            </a:r>
          </a:p>
          <a:p>
            <a:pPr>
              <a:spcBef>
                <a:spcPct val="0"/>
              </a:spcBef>
              <a:spcAft>
                <a:spcPct val="0"/>
              </a:spcAft>
            </a:pPr>
            <a:r>
              <a:rPr lang="en-US" sz="1000" dirty="0">
                <a:solidFill>
                  <a:schemeClr val="tx1"/>
                </a:solidFill>
                <a:sym typeface="+mn-lt"/>
              </a:rPr>
              <a:t>KERICHO</a:t>
            </a:r>
          </a:p>
          <a:p>
            <a:pPr>
              <a:spcBef>
                <a:spcPct val="0"/>
              </a:spcBef>
              <a:spcAft>
                <a:spcPct val="0"/>
              </a:spcAft>
            </a:pPr>
            <a:r>
              <a:rPr lang="en-US" sz="1000" dirty="0">
                <a:solidFill>
                  <a:schemeClr val="tx1"/>
                </a:solidFill>
                <a:sym typeface="+mn-lt"/>
              </a:rPr>
              <a:t>MACHAKOS</a:t>
            </a:r>
          </a:p>
          <a:p>
            <a:pPr>
              <a:spcBef>
                <a:spcPct val="0"/>
              </a:spcBef>
              <a:spcAft>
                <a:spcPct val="0"/>
              </a:spcAft>
            </a:pPr>
            <a:r>
              <a:rPr lang="en-US" sz="1000" dirty="0">
                <a:solidFill>
                  <a:schemeClr val="tx1"/>
                </a:solidFill>
                <a:sym typeface="+mn-lt"/>
              </a:rPr>
              <a:t>NAROK</a:t>
            </a:r>
          </a:p>
          <a:p>
            <a:pPr>
              <a:spcBef>
                <a:spcPct val="0"/>
              </a:spcBef>
              <a:spcAft>
                <a:spcPct val="0"/>
              </a:spcAft>
            </a:pPr>
            <a:r>
              <a:rPr lang="en-US" sz="1000" dirty="0">
                <a:solidFill>
                  <a:schemeClr val="tx1"/>
                </a:solidFill>
                <a:sym typeface="+mn-lt"/>
              </a:rPr>
              <a:t>TRANS-NOZIA</a:t>
            </a:r>
          </a:p>
          <a:p>
            <a:pPr>
              <a:spcBef>
                <a:spcPct val="0"/>
              </a:spcBef>
              <a:spcAft>
                <a:spcPct val="0"/>
              </a:spcAft>
            </a:pPr>
            <a:endParaRPr lang="en-US" sz="1000" dirty="0">
              <a:solidFill>
                <a:schemeClr val="tx1"/>
              </a:solidFill>
              <a:sym typeface="+mn-lt"/>
            </a:endParaRPr>
          </a:p>
        </p:txBody>
      </p:sp>
      <p:cxnSp>
        <p:nvCxnSpPr>
          <p:cNvPr id="35" name="Straight Connector 34">
            <a:extLst>
              <a:ext uri="{FF2B5EF4-FFF2-40B4-BE49-F238E27FC236}">
                <a16:creationId xmlns:a16="http://schemas.microsoft.com/office/drawing/2014/main" id="{5A48FB41-9CA5-E741-A706-78FB8516401D}"/>
              </a:ext>
            </a:extLst>
          </p:cNvPr>
          <p:cNvCxnSpPr>
            <a:cxnSpLocks/>
          </p:cNvCxnSpPr>
          <p:nvPr/>
        </p:nvCxnSpPr>
        <p:spPr>
          <a:xfrm flipH="1">
            <a:off x="1112658" y="4749608"/>
            <a:ext cx="10698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08E12591-D45E-B24C-BFA3-A81867D90F2D}"/>
              </a:ext>
            </a:extLst>
          </p:cNvPr>
          <p:cNvSpPr/>
          <p:nvPr>
            <p:custDataLst>
              <p:tags r:id="rId16"/>
            </p:custDataLst>
          </p:nvPr>
        </p:nvSpPr>
        <p:spPr bwMode="gray">
          <a:xfrm>
            <a:off x="2715201" y="2783815"/>
            <a:ext cx="967391" cy="52955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000" i="1" dirty="0">
                <a:solidFill>
                  <a:schemeClr val="tx1"/>
                </a:solidFill>
              </a:rPr>
              <a:t>National average </a:t>
            </a:r>
          </a:p>
          <a:p>
            <a:pPr>
              <a:spcBef>
                <a:spcPct val="0"/>
              </a:spcBef>
              <a:spcAft>
                <a:spcPct val="0"/>
              </a:spcAft>
            </a:pPr>
            <a:r>
              <a:rPr lang="en-US" altLang="en-US" sz="1000" i="1" dirty="0">
                <a:solidFill>
                  <a:schemeClr val="tx1"/>
                </a:solidFill>
              </a:rPr>
              <a:t>HIV incidence = 0.14</a:t>
            </a:r>
            <a:endParaRPr lang="en-US" sz="1000" i="1" dirty="0">
              <a:solidFill>
                <a:schemeClr val="tx1"/>
              </a:solidFill>
              <a:sym typeface="+mn-lt"/>
            </a:endParaRPr>
          </a:p>
        </p:txBody>
      </p:sp>
    </p:spTree>
    <p:extLst>
      <p:ext uri="{BB962C8B-B14F-4D97-AF65-F5344CB8AC3E}">
        <p14:creationId xmlns:p14="http://schemas.microsoft.com/office/powerpoint/2010/main" val="1949539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D96B34-DCC0-5940-B4CE-7AF6F2542951}"/>
              </a:ext>
            </a:extLst>
          </p:cNvPr>
          <p:cNvSpPr>
            <a:spLocks noGrp="1"/>
          </p:cNvSpPr>
          <p:nvPr>
            <p:ph type="sldNum" sz="quarter" idx="4"/>
          </p:nvPr>
        </p:nvSpPr>
        <p:spPr/>
        <p:txBody>
          <a:bodyPr/>
          <a:lstStyle/>
          <a:p>
            <a:fld id="{282D8E3E-8532-C943-903F-91E14D4CAD95}" type="slidenum">
              <a:rPr lang="en-US" smtClean="0"/>
              <a:pPr/>
              <a:t>15</a:t>
            </a:fld>
            <a:endParaRPr lang="en-US" dirty="0"/>
          </a:p>
        </p:txBody>
      </p:sp>
      <p:sp>
        <p:nvSpPr>
          <p:cNvPr id="2" name="Title 1">
            <a:extLst>
              <a:ext uri="{FF2B5EF4-FFF2-40B4-BE49-F238E27FC236}">
                <a16:creationId xmlns:a16="http://schemas.microsoft.com/office/drawing/2014/main" id="{EB57DA9E-D78E-9046-9543-E6DBCF33B0DB}"/>
              </a:ext>
            </a:extLst>
          </p:cNvPr>
          <p:cNvSpPr>
            <a:spLocks noGrp="1"/>
          </p:cNvSpPr>
          <p:nvPr>
            <p:ph type="title"/>
          </p:nvPr>
        </p:nvSpPr>
        <p:spPr/>
        <p:txBody>
          <a:bodyPr/>
          <a:lstStyle/>
          <a:p>
            <a:r>
              <a:rPr lang="en-US" dirty="0"/>
              <a:t>Scenario 3</a:t>
            </a:r>
          </a:p>
        </p:txBody>
      </p:sp>
      <p:sp>
        <p:nvSpPr>
          <p:cNvPr id="4" name="Text Placeholder 3">
            <a:extLst>
              <a:ext uri="{FF2B5EF4-FFF2-40B4-BE49-F238E27FC236}">
                <a16:creationId xmlns:a16="http://schemas.microsoft.com/office/drawing/2014/main" id="{34D05899-E9C8-2246-AA89-F22FA200FA62}"/>
              </a:ext>
            </a:extLst>
          </p:cNvPr>
          <p:cNvSpPr>
            <a:spLocks noGrp="1"/>
          </p:cNvSpPr>
          <p:nvPr>
            <p:ph type="body" sz="quarter" idx="12"/>
          </p:nvPr>
        </p:nvSpPr>
        <p:spPr>
          <a:xfrm>
            <a:off x="1235075" y="1364334"/>
            <a:ext cx="10118725" cy="477056"/>
          </a:xfrm>
        </p:spPr>
        <p:txBody>
          <a:bodyPr/>
          <a:lstStyle/>
          <a:p>
            <a:r>
              <a:rPr lang="en-US" sz="2000" dirty="0"/>
              <a:t>Prioritize counties with large numbers of new HIV infections among adult women (age 15+)</a:t>
            </a:r>
          </a:p>
        </p:txBody>
      </p:sp>
      <p:sp>
        <p:nvSpPr>
          <p:cNvPr id="8" name="Oval 7">
            <a:extLst>
              <a:ext uri="{FF2B5EF4-FFF2-40B4-BE49-F238E27FC236}">
                <a16:creationId xmlns:a16="http://schemas.microsoft.com/office/drawing/2014/main" id="{832D578B-3769-BE49-9EE8-2AFA81D62AAA}"/>
              </a:ext>
            </a:extLst>
          </p:cNvPr>
          <p:cNvSpPr/>
          <p:nvPr/>
        </p:nvSpPr>
        <p:spPr>
          <a:xfrm>
            <a:off x="2649650" y="5288188"/>
            <a:ext cx="1767280" cy="789984"/>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2A378DF-1C70-0041-B9F0-87733DDFF3F3}"/>
              </a:ext>
            </a:extLst>
          </p:cNvPr>
          <p:cNvSpPr/>
          <p:nvPr/>
        </p:nvSpPr>
        <p:spPr>
          <a:xfrm>
            <a:off x="3596845" y="4545480"/>
            <a:ext cx="1442826" cy="1122922"/>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5BB0B82-2E5C-DF47-9517-AEF7F3F7298C}"/>
              </a:ext>
            </a:extLst>
          </p:cNvPr>
          <p:cNvSpPr/>
          <p:nvPr/>
        </p:nvSpPr>
        <p:spPr>
          <a:xfrm rot="2873497">
            <a:off x="4949312" y="3207860"/>
            <a:ext cx="2655610" cy="2186968"/>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65F66B67-B343-CC48-AD64-AE947EC6BAB0}"/>
              </a:ext>
            </a:extLst>
          </p:cNvPr>
          <p:cNvSpPr/>
          <p:nvPr/>
        </p:nvSpPr>
        <p:spPr>
          <a:xfrm rot="1580240">
            <a:off x="7427170" y="2094386"/>
            <a:ext cx="3568780" cy="2852013"/>
          </a:xfrm>
          <a:prstGeom prst="ellipse">
            <a:avLst/>
          </a:prstGeom>
          <a:solidFill>
            <a:srgbClr val="E2EAE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146016DA-0171-0D4F-841C-DC01D9DFD53D}"/>
              </a:ext>
            </a:extLst>
          </p:cNvPr>
          <p:cNvSpPr/>
          <p:nvPr>
            <p:custDataLst>
              <p:tags r:id="rId1"/>
            </p:custDataLst>
          </p:nvPr>
        </p:nvSpPr>
        <p:spPr bwMode="gray">
          <a:xfrm>
            <a:off x="838200" y="6378377"/>
            <a:ext cx="2310114" cy="19058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200" b="1" i="1" dirty="0">
                <a:solidFill>
                  <a:schemeClr val="tx1"/>
                </a:solidFill>
              </a:rPr>
              <a:t>New HIV infections among women age 15+ (2019) </a:t>
            </a:r>
            <a:endParaRPr lang="en-US" sz="1200" b="1" i="1" dirty="0">
              <a:solidFill>
                <a:schemeClr val="tx1"/>
              </a:solidFill>
              <a:sym typeface="+mn-lt"/>
            </a:endParaRPr>
          </a:p>
        </p:txBody>
      </p:sp>
      <p:sp>
        <p:nvSpPr>
          <p:cNvPr id="13" name="Rectangle 12">
            <a:extLst>
              <a:ext uri="{FF2B5EF4-FFF2-40B4-BE49-F238E27FC236}">
                <a16:creationId xmlns:a16="http://schemas.microsoft.com/office/drawing/2014/main" id="{FA6A4171-4F3B-C742-80A7-A7655BC0CE2F}"/>
              </a:ext>
            </a:extLst>
          </p:cNvPr>
          <p:cNvSpPr/>
          <p:nvPr>
            <p:custDataLst>
              <p:tags r:id="rId2"/>
            </p:custDataLst>
          </p:nvPr>
        </p:nvSpPr>
        <p:spPr bwMode="gray">
          <a:xfrm rot="16200000">
            <a:off x="-607660" y="4951028"/>
            <a:ext cx="2310114" cy="19058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200" b="1" i="1" dirty="0">
                <a:solidFill>
                  <a:schemeClr val="tx1"/>
                </a:solidFill>
              </a:rPr>
              <a:t>Total current PrEP users (2021)</a:t>
            </a:r>
            <a:endParaRPr lang="en-US" sz="1200" b="1" i="1" dirty="0">
              <a:solidFill>
                <a:schemeClr val="tx1"/>
              </a:solidFill>
              <a:sym typeface="+mn-lt"/>
            </a:endParaRPr>
          </a:p>
        </p:txBody>
      </p:sp>
      <p:graphicFrame>
        <p:nvGraphicFramePr>
          <p:cNvPr id="14" name="Chart 13">
            <a:extLst>
              <a:ext uri="{FF2B5EF4-FFF2-40B4-BE49-F238E27FC236}">
                <a16:creationId xmlns:a16="http://schemas.microsoft.com/office/drawing/2014/main" id="{D9ADE306-89C1-E44B-AD46-B2BE196756C5}"/>
              </a:ext>
            </a:extLst>
          </p:cNvPr>
          <p:cNvGraphicFramePr/>
          <p:nvPr>
            <p:extLst>
              <p:ext uri="{D42A27DB-BD31-4B8C-83A1-F6EECF244321}">
                <p14:modId xmlns:p14="http://schemas.microsoft.com/office/powerpoint/2010/main" val="3808924000"/>
              </p:ext>
            </p:extLst>
          </p:nvPr>
        </p:nvGraphicFramePr>
        <p:xfrm>
          <a:off x="604156" y="2198562"/>
          <a:ext cx="11401377" cy="4107104"/>
        </p:xfrm>
        <a:graphic>
          <a:graphicData uri="http://schemas.openxmlformats.org/drawingml/2006/chart">
            <c:chart xmlns:c="http://schemas.openxmlformats.org/drawingml/2006/chart" xmlns:r="http://schemas.openxmlformats.org/officeDocument/2006/relationships" r:id="rId20"/>
          </a:graphicData>
        </a:graphic>
      </p:graphicFrame>
      <p:sp>
        <p:nvSpPr>
          <p:cNvPr id="15" name="Rectangle 14">
            <a:extLst>
              <a:ext uri="{FF2B5EF4-FFF2-40B4-BE49-F238E27FC236}">
                <a16:creationId xmlns:a16="http://schemas.microsoft.com/office/drawing/2014/main" id="{5F2A4729-A04B-7E42-B6C4-7F27F6053C9B}"/>
              </a:ext>
            </a:extLst>
          </p:cNvPr>
          <p:cNvSpPr/>
          <p:nvPr/>
        </p:nvSpPr>
        <p:spPr>
          <a:xfrm>
            <a:off x="1804730" y="2548089"/>
            <a:ext cx="3026249" cy="351540"/>
          </a:xfrm>
          <a:prstGeom prst="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a:solidFill>
                  <a:schemeClr val="tx1"/>
                </a:solidFill>
              </a:rPr>
              <a:t>Orange circles represent DREAMS counties</a:t>
            </a:r>
          </a:p>
        </p:txBody>
      </p:sp>
      <p:sp>
        <p:nvSpPr>
          <p:cNvPr id="16" name="Rectangle 15">
            <a:extLst>
              <a:ext uri="{FF2B5EF4-FFF2-40B4-BE49-F238E27FC236}">
                <a16:creationId xmlns:a16="http://schemas.microsoft.com/office/drawing/2014/main" id="{02B917BF-38A6-3248-81F2-9F6286962575}"/>
              </a:ext>
            </a:extLst>
          </p:cNvPr>
          <p:cNvSpPr/>
          <p:nvPr>
            <p:custDataLst>
              <p:tags r:id="rId3"/>
            </p:custDataLst>
          </p:nvPr>
        </p:nvSpPr>
        <p:spPr bwMode="gray">
          <a:xfrm>
            <a:off x="9983755" y="3486515"/>
            <a:ext cx="461963"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fld id="{30F2CE99-1635-43C2-8E85-150987769231}" type="datetime'K''''''''''''''''''''''''I''''S''''''''''U''''M''''''''''U'''">
              <a:rPr lang="en-US" altLang="en-US" sz="1000" smtClean="0">
                <a:solidFill>
                  <a:schemeClr val="tx1"/>
                </a:solidFill>
              </a:rPr>
              <a:pPr algn="ctr">
                <a:spcBef>
                  <a:spcPct val="0"/>
                </a:spcBef>
                <a:spcAft>
                  <a:spcPct val="0"/>
                </a:spcAft>
              </a:pPr>
              <a:t>KISUMU</a:t>
            </a:fld>
            <a:endParaRPr lang="en-US" sz="1000" dirty="0">
              <a:solidFill>
                <a:schemeClr val="tx1"/>
              </a:solidFill>
              <a:sym typeface="+mn-lt"/>
            </a:endParaRPr>
          </a:p>
        </p:txBody>
      </p:sp>
      <p:sp>
        <p:nvSpPr>
          <p:cNvPr id="17" name="Rectangle 16">
            <a:extLst>
              <a:ext uri="{FF2B5EF4-FFF2-40B4-BE49-F238E27FC236}">
                <a16:creationId xmlns:a16="http://schemas.microsoft.com/office/drawing/2014/main" id="{2E9CDC3B-098D-7F40-BC89-341DB9BD784D}"/>
              </a:ext>
            </a:extLst>
          </p:cNvPr>
          <p:cNvSpPr/>
          <p:nvPr>
            <p:custDataLst>
              <p:tags r:id="rId4"/>
            </p:custDataLst>
          </p:nvPr>
        </p:nvSpPr>
        <p:spPr bwMode="gray">
          <a:xfrm>
            <a:off x="8951215" y="4310050"/>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NAIROBI</a:t>
            </a:r>
            <a:endParaRPr lang="en-US" sz="1000" dirty="0">
              <a:solidFill>
                <a:schemeClr val="tx1"/>
              </a:solidFill>
              <a:sym typeface="+mn-lt"/>
            </a:endParaRPr>
          </a:p>
        </p:txBody>
      </p:sp>
      <p:sp>
        <p:nvSpPr>
          <p:cNvPr id="18" name="Rectangle 17">
            <a:extLst>
              <a:ext uri="{FF2B5EF4-FFF2-40B4-BE49-F238E27FC236}">
                <a16:creationId xmlns:a16="http://schemas.microsoft.com/office/drawing/2014/main" id="{979E0F94-ED89-E045-8B7B-5724C57F2A6A}"/>
              </a:ext>
            </a:extLst>
          </p:cNvPr>
          <p:cNvSpPr/>
          <p:nvPr/>
        </p:nvSpPr>
        <p:spPr>
          <a:xfrm>
            <a:off x="7856192" y="2593370"/>
            <a:ext cx="559769" cy="246221"/>
          </a:xfrm>
          <a:prstGeom prst="rect">
            <a:avLst/>
          </a:prstGeom>
        </p:spPr>
        <p:txBody>
          <a:bodyPr wrap="none">
            <a:spAutoFit/>
          </a:bodyPr>
          <a:lstStyle/>
          <a:p>
            <a:fld id="{87868F07-F398-47FD-83FA-C3F2B05B4570}" type="datetime'''''SI''''''''''''A''''''Y''A'''''">
              <a:rPr lang="en-US" altLang="en-US" sz="1000"/>
              <a:pPr/>
              <a:t>SIAYA</a:t>
            </a:fld>
            <a:endParaRPr lang="en-US" sz="1000" dirty="0"/>
          </a:p>
        </p:txBody>
      </p:sp>
      <p:sp>
        <p:nvSpPr>
          <p:cNvPr id="19" name="Rectangle 18">
            <a:extLst>
              <a:ext uri="{FF2B5EF4-FFF2-40B4-BE49-F238E27FC236}">
                <a16:creationId xmlns:a16="http://schemas.microsoft.com/office/drawing/2014/main" id="{204C592F-B814-C24D-B72A-A686B12EE05D}"/>
              </a:ext>
            </a:extLst>
          </p:cNvPr>
          <p:cNvSpPr/>
          <p:nvPr>
            <p:custDataLst>
              <p:tags r:id="rId5"/>
            </p:custDataLst>
          </p:nvPr>
        </p:nvSpPr>
        <p:spPr bwMode="gray">
          <a:xfrm>
            <a:off x="6806149" y="4312310"/>
            <a:ext cx="428030" cy="302744"/>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sym typeface="+mn-lt"/>
              </a:rPr>
              <a:t>HOMA</a:t>
            </a:r>
          </a:p>
          <a:p>
            <a:pPr algn="ctr">
              <a:spcBef>
                <a:spcPct val="0"/>
              </a:spcBef>
              <a:spcAft>
                <a:spcPct val="0"/>
              </a:spcAft>
            </a:pPr>
            <a:r>
              <a:rPr lang="en-US" altLang="en-US" sz="1000" dirty="0">
                <a:solidFill>
                  <a:schemeClr val="tx1"/>
                </a:solidFill>
                <a:sym typeface="+mn-lt"/>
              </a:rPr>
              <a:t>BAY</a:t>
            </a:r>
            <a:endParaRPr lang="en-US" altLang="en-US" sz="1000" dirty="0">
              <a:solidFill>
                <a:schemeClr val="tx1"/>
              </a:solidFill>
            </a:endParaRPr>
          </a:p>
        </p:txBody>
      </p:sp>
      <p:sp>
        <p:nvSpPr>
          <p:cNvPr id="20" name="Rectangle 19">
            <a:extLst>
              <a:ext uri="{FF2B5EF4-FFF2-40B4-BE49-F238E27FC236}">
                <a16:creationId xmlns:a16="http://schemas.microsoft.com/office/drawing/2014/main" id="{3F21D3C7-9D26-E848-82F5-99773F4F38D7}"/>
              </a:ext>
            </a:extLst>
          </p:cNvPr>
          <p:cNvSpPr/>
          <p:nvPr>
            <p:custDataLst>
              <p:tags r:id="rId6"/>
            </p:custDataLst>
          </p:nvPr>
        </p:nvSpPr>
        <p:spPr bwMode="gray">
          <a:xfrm>
            <a:off x="5171962" y="403704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MIGORI</a:t>
            </a:r>
            <a:endParaRPr lang="en-US" sz="1000" dirty="0">
              <a:solidFill>
                <a:schemeClr val="tx1"/>
              </a:solidFill>
              <a:sym typeface="+mn-lt"/>
            </a:endParaRPr>
          </a:p>
        </p:txBody>
      </p:sp>
      <p:sp>
        <p:nvSpPr>
          <p:cNvPr id="21" name="Rectangle 20">
            <a:extLst>
              <a:ext uri="{FF2B5EF4-FFF2-40B4-BE49-F238E27FC236}">
                <a16:creationId xmlns:a16="http://schemas.microsoft.com/office/drawing/2014/main" id="{BCA94346-EADC-EF4A-A070-F363FBF61F90}"/>
              </a:ext>
            </a:extLst>
          </p:cNvPr>
          <p:cNvSpPr/>
          <p:nvPr>
            <p:custDataLst>
              <p:tags r:id="rId7"/>
            </p:custDataLst>
          </p:nvPr>
        </p:nvSpPr>
        <p:spPr bwMode="gray">
          <a:xfrm>
            <a:off x="2732077" y="4393079"/>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KAJIADO</a:t>
            </a:r>
            <a:endParaRPr lang="en-US" sz="1000" dirty="0">
              <a:solidFill>
                <a:schemeClr val="tx1"/>
              </a:solidFill>
              <a:sym typeface="+mn-lt"/>
            </a:endParaRPr>
          </a:p>
        </p:txBody>
      </p:sp>
      <p:sp>
        <p:nvSpPr>
          <p:cNvPr id="22" name="Rectangle 21">
            <a:extLst>
              <a:ext uri="{FF2B5EF4-FFF2-40B4-BE49-F238E27FC236}">
                <a16:creationId xmlns:a16="http://schemas.microsoft.com/office/drawing/2014/main" id="{A5220B23-220B-FC4C-989D-BA0653E34EA1}"/>
              </a:ext>
            </a:extLst>
          </p:cNvPr>
          <p:cNvSpPr/>
          <p:nvPr>
            <p:custDataLst>
              <p:tags r:id="rId8"/>
            </p:custDataLst>
          </p:nvPr>
        </p:nvSpPr>
        <p:spPr bwMode="gray">
          <a:xfrm>
            <a:off x="3961007" y="4872648"/>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MOMBASA</a:t>
            </a:r>
            <a:endParaRPr lang="en-US" sz="1000" dirty="0">
              <a:solidFill>
                <a:schemeClr val="tx1"/>
              </a:solidFill>
              <a:sym typeface="+mn-lt"/>
            </a:endParaRPr>
          </a:p>
        </p:txBody>
      </p:sp>
      <p:sp>
        <p:nvSpPr>
          <p:cNvPr id="23" name="Rectangle 22">
            <a:extLst>
              <a:ext uri="{FF2B5EF4-FFF2-40B4-BE49-F238E27FC236}">
                <a16:creationId xmlns:a16="http://schemas.microsoft.com/office/drawing/2014/main" id="{36429DEB-DF63-FF4A-A0A3-ADD89AC25E7E}"/>
              </a:ext>
            </a:extLst>
          </p:cNvPr>
          <p:cNvSpPr/>
          <p:nvPr>
            <p:custDataLst>
              <p:tags r:id="rId9"/>
            </p:custDataLst>
          </p:nvPr>
        </p:nvSpPr>
        <p:spPr bwMode="gray">
          <a:xfrm>
            <a:off x="3518714" y="496456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KISII</a:t>
            </a:r>
            <a:endParaRPr lang="en-US" sz="1000" dirty="0">
              <a:solidFill>
                <a:schemeClr val="tx1"/>
              </a:solidFill>
              <a:sym typeface="+mn-lt"/>
            </a:endParaRPr>
          </a:p>
        </p:txBody>
      </p:sp>
      <p:sp>
        <p:nvSpPr>
          <p:cNvPr id="24" name="Rectangle 23">
            <a:extLst>
              <a:ext uri="{FF2B5EF4-FFF2-40B4-BE49-F238E27FC236}">
                <a16:creationId xmlns:a16="http://schemas.microsoft.com/office/drawing/2014/main" id="{3AA74B1C-B344-904E-B227-6FF17496EE02}"/>
              </a:ext>
            </a:extLst>
          </p:cNvPr>
          <p:cNvSpPr/>
          <p:nvPr>
            <p:custDataLst>
              <p:tags r:id="rId10"/>
            </p:custDataLst>
          </p:nvPr>
        </p:nvSpPr>
        <p:spPr bwMode="gray">
          <a:xfrm>
            <a:off x="3718858" y="5279102"/>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NAKURU</a:t>
            </a:r>
            <a:endParaRPr lang="en-US" sz="1000" dirty="0">
              <a:solidFill>
                <a:schemeClr val="tx1"/>
              </a:solidFill>
              <a:sym typeface="+mn-lt"/>
            </a:endParaRPr>
          </a:p>
        </p:txBody>
      </p:sp>
      <p:sp>
        <p:nvSpPr>
          <p:cNvPr id="25" name="Rectangle 24">
            <a:extLst>
              <a:ext uri="{FF2B5EF4-FFF2-40B4-BE49-F238E27FC236}">
                <a16:creationId xmlns:a16="http://schemas.microsoft.com/office/drawing/2014/main" id="{EDB202FC-170A-E648-9ABB-51E02EC62D5C}"/>
              </a:ext>
            </a:extLst>
          </p:cNvPr>
          <p:cNvSpPr/>
          <p:nvPr>
            <p:custDataLst>
              <p:tags r:id="rId11"/>
            </p:custDataLst>
          </p:nvPr>
        </p:nvSpPr>
        <p:spPr bwMode="gray">
          <a:xfrm>
            <a:off x="3103987" y="5374667"/>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KIAMBU</a:t>
            </a:r>
            <a:endParaRPr lang="en-US" sz="1000" dirty="0">
              <a:solidFill>
                <a:schemeClr val="tx1"/>
              </a:solidFill>
              <a:sym typeface="+mn-lt"/>
            </a:endParaRPr>
          </a:p>
        </p:txBody>
      </p:sp>
      <p:sp>
        <p:nvSpPr>
          <p:cNvPr id="26" name="Rectangle 25">
            <a:extLst>
              <a:ext uri="{FF2B5EF4-FFF2-40B4-BE49-F238E27FC236}">
                <a16:creationId xmlns:a16="http://schemas.microsoft.com/office/drawing/2014/main" id="{EB7E83C9-1A0C-4D43-8834-525632FF5807}"/>
              </a:ext>
            </a:extLst>
          </p:cNvPr>
          <p:cNvSpPr/>
          <p:nvPr>
            <p:custDataLst>
              <p:tags r:id="rId12"/>
            </p:custDataLst>
          </p:nvPr>
        </p:nvSpPr>
        <p:spPr bwMode="gray">
          <a:xfrm>
            <a:off x="3502972" y="5668401"/>
            <a:ext cx="612775" cy="152400"/>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altLang="en-US" sz="1000" dirty="0">
                <a:solidFill>
                  <a:schemeClr val="tx1"/>
                </a:solidFill>
              </a:rPr>
              <a:t>KAKAMEGA</a:t>
            </a:r>
            <a:endParaRPr lang="en-US" sz="1000" dirty="0">
              <a:solidFill>
                <a:schemeClr val="tx1"/>
              </a:solidFill>
              <a:sym typeface="+mn-lt"/>
            </a:endParaRPr>
          </a:p>
        </p:txBody>
      </p:sp>
      <p:sp>
        <p:nvSpPr>
          <p:cNvPr id="27" name="Rectangle 26">
            <a:extLst>
              <a:ext uri="{FF2B5EF4-FFF2-40B4-BE49-F238E27FC236}">
                <a16:creationId xmlns:a16="http://schemas.microsoft.com/office/drawing/2014/main" id="{D1F2980C-68F7-2944-886F-F9A39A3D6AD7}"/>
              </a:ext>
            </a:extLst>
          </p:cNvPr>
          <p:cNvSpPr/>
          <p:nvPr>
            <p:custDataLst>
              <p:tags r:id="rId13"/>
            </p:custDataLst>
          </p:nvPr>
        </p:nvSpPr>
        <p:spPr bwMode="gray">
          <a:xfrm>
            <a:off x="9902905" y="4168635"/>
            <a:ext cx="612775" cy="282829"/>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First </a:t>
            </a:r>
          </a:p>
          <a:p>
            <a:pPr algn="ctr">
              <a:spcBef>
                <a:spcPct val="0"/>
              </a:spcBef>
              <a:spcAft>
                <a:spcPct val="0"/>
              </a:spcAft>
            </a:pPr>
            <a:r>
              <a:rPr lang="en-US" sz="1200" b="1" i="1" dirty="0">
                <a:solidFill>
                  <a:schemeClr val="accent2"/>
                </a:solidFill>
                <a:sym typeface="+mn-lt"/>
              </a:rPr>
              <a:t>priority </a:t>
            </a:r>
          </a:p>
        </p:txBody>
      </p:sp>
      <p:sp>
        <p:nvSpPr>
          <p:cNvPr id="28" name="Rectangle 27">
            <a:extLst>
              <a:ext uri="{FF2B5EF4-FFF2-40B4-BE49-F238E27FC236}">
                <a16:creationId xmlns:a16="http://schemas.microsoft.com/office/drawing/2014/main" id="{81472E8D-10C0-6C4D-9B3D-3C31170C37C4}"/>
              </a:ext>
            </a:extLst>
          </p:cNvPr>
          <p:cNvSpPr/>
          <p:nvPr>
            <p:custDataLst>
              <p:tags r:id="rId14"/>
            </p:custDataLst>
          </p:nvPr>
        </p:nvSpPr>
        <p:spPr bwMode="gray">
          <a:xfrm>
            <a:off x="5323795" y="3562715"/>
            <a:ext cx="2023330" cy="16698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Second priority </a:t>
            </a:r>
          </a:p>
        </p:txBody>
      </p:sp>
      <p:sp>
        <p:nvSpPr>
          <p:cNvPr id="29" name="Rectangle 28">
            <a:extLst>
              <a:ext uri="{FF2B5EF4-FFF2-40B4-BE49-F238E27FC236}">
                <a16:creationId xmlns:a16="http://schemas.microsoft.com/office/drawing/2014/main" id="{FE00F941-7D19-3444-9540-47161FD02DBC}"/>
              </a:ext>
            </a:extLst>
          </p:cNvPr>
          <p:cNvSpPr/>
          <p:nvPr>
            <p:custDataLst>
              <p:tags r:id="rId15"/>
            </p:custDataLst>
          </p:nvPr>
        </p:nvSpPr>
        <p:spPr bwMode="gray">
          <a:xfrm>
            <a:off x="4335572" y="4872966"/>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Third  </a:t>
            </a:r>
          </a:p>
          <a:p>
            <a:pPr algn="ctr">
              <a:spcBef>
                <a:spcPct val="0"/>
              </a:spcBef>
              <a:spcAft>
                <a:spcPct val="0"/>
              </a:spcAft>
            </a:pPr>
            <a:r>
              <a:rPr lang="en-US" sz="1200" b="1" i="1" dirty="0">
                <a:solidFill>
                  <a:schemeClr val="accent2"/>
                </a:solidFill>
                <a:sym typeface="+mn-lt"/>
              </a:rPr>
              <a:t>priority </a:t>
            </a:r>
          </a:p>
        </p:txBody>
      </p:sp>
      <p:sp>
        <p:nvSpPr>
          <p:cNvPr id="30" name="Rectangle 29">
            <a:extLst>
              <a:ext uri="{FF2B5EF4-FFF2-40B4-BE49-F238E27FC236}">
                <a16:creationId xmlns:a16="http://schemas.microsoft.com/office/drawing/2014/main" id="{7B2E8A37-D7AF-DE49-A6E7-D1665C4DC5B6}"/>
              </a:ext>
            </a:extLst>
          </p:cNvPr>
          <p:cNvSpPr/>
          <p:nvPr>
            <p:custDataLst>
              <p:tags r:id="rId16"/>
            </p:custDataLst>
          </p:nvPr>
        </p:nvSpPr>
        <p:spPr bwMode="gray">
          <a:xfrm>
            <a:off x="3026868" y="5637237"/>
            <a:ext cx="562722" cy="2882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altLang="en-US" sz="1000" dirty="0">
                <a:solidFill>
                  <a:schemeClr val="bg1"/>
                </a:solidFill>
              </a:rPr>
              <a:t>UASIN </a:t>
            </a:r>
          </a:p>
          <a:p>
            <a:pPr>
              <a:spcBef>
                <a:spcPct val="0"/>
              </a:spcBef>
              <a:spcAft>
                <a:spcPct val="0"/>
              </a:spcAft>
            </a:pPr>
            <a:r>
              <a:rPr lang="en-US" altLang="en-US" sz="1000" dirty="0">
                <a:solidFill>
                  <a:schemeClr val="bg1"/>
                </a:solidFill>
              </a:rPr>
              <a:t>GISHU</a:t>
            </a:r>
            <a:endParaRPr lang="en-US" sz="1000" dirty="0">
              <a:solidFill>
                <a:schemeClr val="bg1"/>
              </a:solidFill>
              <a:sym typeface="+mn-lt"/>
            </a:endParaRPr>
          </a:p>
        </p:txBody>
      </p:sp>
      <p:sp>
        <p:nvSpPr>
          <p:cNvPr id="31" name="Rectangle 30">
            <a:extLst>
              <a:ext uri="{FF2B5EF4-FFF2-40B4-BE49-F238E27FC236}">
                <a16:creationId xmlns:a16="http://schemas.microsoft.com/office/drawing/2014/main" id="{D90FEE3F-B42E-2849-9E60-7A4BE128F6B2}"/>
              </a:ext>
            </a:extLst>
          </p:cNvPr>
          <p:cNvSpPr/>
          <p:nvPr>
            <p:custDataLst>
              <p:tags r:id="rId17"/>
            </p:custDataLst>
          </p:nvPr>
        </p:nvSpPr>
        <p:spPr bwMode="gray">
          <a:xfrm>
            <a:off x="2623515" y="5413519"/>
            <a:ext cx="562722" cy="288208"/>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spcBef>
                <a:spcPct val="0"/>
              </a:spcBef>
              <a:spcAft>
                <a:spcPct val="0"/>
              </a:spcAft>
            </a:pPr>
            <a:r>
              <a:rPr lang="en-US" sz="1000" dirty="0">
                <a:solidFill>
                  <a:schemeClr val="bg1"/>
                </a:solidFill>
                <a:sym typeface="+mn-lt"/>
              </a:rPr>
              <a:t>NAROK</a:t>
            </a:r>
          </a:p>
        </p:txBody>
      </p:sp>
      <p:sp>
        <p:nvSpPr>
          <p:cNvPr id="32" name="Rectangle 31">
            <a:extLst>
              <a:ext uri="{FF2B5EF4-FFF2-40B4-BE49-F238E27FC236}">
                <a16:creationId xmlns:a16="http://schemas.microsoft.com/office/drawing/2014/main" id="{F7E56709-6339-C047-8716-F5AD8C78031A}"/>
              </a:ext>
            </a:extLst>
          </p:cNvPr>
          <p:cNvSpPr/>
          <p:nvPr>
            <p:custDataLst>
              <p:tags r:id="rId18"/>
            </p:custDataLst>
          </p:nvPr>
        </p:nvSpPr>
        <p:spPr bwMode="gray">
          <a:xfrm>
            <a:off x="4005180" y="5456202"/>
            <a:ext cx="860994" cy="598603"/>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accent1">
                    <a:shade val="95000"/>
                    <a:satMod val="105000"/>
                  </a:schemeClr>
                </a:solidFill>
                <a:prstDash val="solid"/>
                <a:round/>
                <a:headEnd type="none" w="med" len="med"/>
                <a:tailEnd type="none" w="med" len="me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wrap="none" lIns="17463" tIns="0" rIns="17463" bIns="0" rtlCol="0" anchor="ctr"/>
          <a:lstStyle/>
          <a:p>
            <a:pPr algn="ctr">
              <a:spcBef>
                <a:spcPct val="0"/>
              </a:spcBef>
              <a:spcAft>
                <a:spcPct val="0"/>
              </a:spcAft>
            </a:pPr>
            <a:r>
              <a:rPr lang="en-US" sz="1200" b="1" i="1" dirty="0">
                <a:solidFill>
                  <a:schemeClr val="accent2"/>
                </a:solidFill>
                <a:sym typeface="+mn-lt"/>
              </a:rPr>
              <a:t>Fourth</a:t>
            </a:r>
          </a:p>
          <a:p>
            <a:pPr algn="ctr">
              <a:spcBef>
                <a:spcPct val="0"/>
              </a:spcBef>
              <a:spcAft>
                <a:spcPct val="0"/>
              </a:spcAft>
            </a:pPr>
            <a:r>
              <a:rPr lang="en-US" sz="1200" b="1" i="1" dirty="0">
                <a:solidFill>
                  <a:schemeClr val="accent2"/>
                </a:solidFill>
                <a:sym typeface="+mn-lt"/>
              </a:rPr>
              <a:t>priority </a:t>
            </a:r>
          </a:p>
        </p:txBody>
      </p:sp>
    </p:spTree>
    <p:extLst>
      <p:ext uri="{BB962C8B-B14F-4D97-AF65-F5344CB8AC3E}">
        <p14:creationId xmlns:p14="http://schemas.microsoft.com/office/powerpoint/2010/main" val="919099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72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lstStyle/>
          <a:p>
            <a:r>
              <a:rPr lang="en-US" dirty="0"/>
              <a:t>Overview</a:t>
            </a:r>
          </a:p>
        </p:txBody>
      </p:sp>
      <p:sp>
        <p:nvSpPr>
          <p:cNvPr id="20" name="Text Placeholder 19">
            <a:extLst>
              <a:ext uri="{FF2B5EF4-FFF2-40B4-BE49-F238E27FC236}">
                <a16:creationId xmlns:a16="http://schemas.microsoft.com/office/drawing/2014/main" id="{6A1A9180-A872-4D4B-A4A1-59FB5F57B5D7}"/>
              </a:ext>
            </a:extLst>
          </p:cNvPr>
          <p:cNvSpPr>
            <a:spLocks noGrp="1"/>
          </p:cNvSpPr>
          <p:nvPr>
            <p:ph type="body" sz="quarter" idx="12"/>
          </p:nvPr>
        </p:nvSpPr>
        <p:spPr/>
        <p:txBody>
          <a:bodyPr/>
          <a:lstStyle/>
          <a:p>
            <a:r>
              <a:rPr lang="en-US" dirty="0"/>
              <a:t>Purpose of this tool</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3</a:t>
            </a:fld>
            <a:endParaRPr lang="en-US" dirty="0"/>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a:xfrm>
            <a:off x="1228726" y="2060520"/>
            <a:ext cx="4518932" cy="4076700"/>
          </a:xfrm>
        </p:spPr>
        <p:txBody>
          <a:bodyPr/>
          <a:lstStyle/>
          <a:p>
            <a:pPr marL="285750" indent="-285750">
              <a:spcBef>
                <a:spcPts val="1800"/>
              </a:spcBef>
              <a:buFont typeface="Arial" panose="020B0604020202020204" pitchFamily="34" charset="0"/>
              <a:buChar char="•"/>
            </a:pPr>
            <a:r>
              <a:rPr lang="en-US" sz="1800" dirty="0">
                <a:sym typeface="Calibri"/>
              </a:rPr>
              <a:t>As countries consider the </a:t>
            </a:r>
            <a:r>
              <a:rPr lang="en-US" sz="1800" dirty="0" err="1">
                <a:sym typeface="Calibri"/>
              </a:rPr>
              <a:t>dapivirine</a:t>
            </a:r>
            <a:r>
              <a:rPr lang="en-US" sz="1800" dirty="0">
                <a:sym typeface="Calibri"/>
              </a:rPr>
              <a:t> vaginal ring (the PrEP ring, or the ring), a major decision is how and where the ring should be introduced relative to oral pre-exposure prophylaxis (PrEP).</a:t>
            </a:r>
          </a:p>
          <a:p>
            <a:pPr marL="285750" indent="-285750">
              <a:spcBef>
                <a:spcPts val="1800"/>
              </a:spcBef>
              <a:buFont typeface="Arial" panose="020B0604020202020204" pitchFamily="34" charset="0"/>
              <a:buChar char="•"/>
            </a:pPr>
            <a:r>
              <a:rPr lang="en-US" sz="1800" dirty="0">
                <a:sym typeface="Calibri"/>
              </a:rPr>
              <a:t>The Rollout Scenarios Tool can be used by policymakers or others supporting policy development for the PrEP ring to define an approach to phased rollout.</a:t>
            </a:r>
          </a:p>
        </p:txBody>
      </p:sp>
      <p:sp>
        <p:nvSpPr>
          <p:cNvPr id="10" name="Text Placeholder 13">
            <a:extLst>
              <a:ext uri="{FF2B5EF4-FFF2-40B4-BE49-F238E27FC236}">
                <a16:creationId xmlns:a16="http://schemas.microsoft.com/office/drawing/2014/main" id="{4D3D2BA8-9D59-3541-B7E8-E7A3D2AEB589}"/>
              </a:ext>
            </a:extLst>
          </p:cNvPr>
          <p:cNvSpPr txBox="1">
            <a:spLocks/>
          </p:cNvSpPr>
          <p:nvPr/>
        </p:nvSpPr>
        <p:spPr>
          <a:xfrm>
            <a:off x="6375492" y="2060520"/>
            <a:ext cx="4518932" cy="40767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buFont typeface="Arial" panose="020B0604020202020204" pitchFamily="34" charset="0"/>
              <a:buChar char="•"/>
            </a:pPr>
            <a:r>
              <a:rPr lang="en-US" sz="1800" dirty="0">
                <a:sym typeface="Calibri"/>
              </a:rPr>
              <a:t>The tool uses existing data, including data on HIV incidence and oral PrEP use, to develop an analysis that prioritizes subnational regions (e.g., provinces, states, districts, or counties) for PrEP ring rollout and defines several scenarios for rolling out the ring.</a:t>
            </a:r>
          </a:p>
          <a:p>
            <a:pPr marL="285750" indent="-285750">
              <a:spcBef>
                <a:spcPts val="1800"/>
              </a:spcBef>
              <a:buFont typeface="Arial" panose="020B0604020202020204" pitchFamily="34" charset="0"/>
              <a:buChar char="•"/>
            </a:pPr>
            <a:r>
              <a:rPr lang="en-US" sz="1800" dirty="0">
                <a:sym typeface="Calibri"/>
              </a:rPr>
              <a:t>While countries have largely found this analysis to be useful, it does not replace a robust modeling exercise that can provide more accurate estimates and comparisons of impact and cost.</a:t>
            </a:r>
          </a:p>
        </p:txBody>
      </p:sp>
    </p:spTree>
    <p:extLst>
      <p:ext uri="{BB962C8B-B14F-4D97-AF65-F5344CB8AC3E}">
        <p14:creationId xmlns:p14="http://schemas.microsoft.com/office/powerpoint/2010/main" val="37705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950B02D-A8AB-EF45-B96F-3EEE0E42D6B4}"/>
              </a:ext>
            </a:extLst>
          </p:cNvPr>
          <p:cNvSpPr>
            <a:spLocks noGrp="1"/>
          </p:cNvSpPr>
          <p:nvPr>
            <p:ph type="title"/>
          </p:nvPr>
        </p:nvSpPr>
        <p:spPr/>
        <p:txBody>
          <a:bodyPr>
            <a:normAutofit fontScale="90000"/>
          </a:bodyPr>
          <a:lstStyle/>
          <a:p>
            <a:r>
              <a:rPr lang="en-US" dirty="0"/>
              <a:t>PrEP Ring Scenario Rollout</a:t>
            </a:r>
            <a:endParaRPr lang="en-CH" dirty="0"/>
          </a:p>
        </p:txBody>
      </p:sp>
      <p:sp>
        <p:nvSpPr>
          <p:cNvPr id="25" name="Text Placeholder 24">
            <a:extLst>
              <a:ext uri="{FF2B5EF4-FFF2-40B4-BE49-F238E27FC236}">
                <a16:creationId xmlns:a16="http://schemas.microsoft.com/office/drawing/2014/main" id="{B7176770-F247-EC44-9C0E-072DCB8AE19B}"/>
              </a:ext>
            </a:extLst>
          </p:cNvPr>
          <p:cNvSpPr>
            <a:spLocks noGrp="1"/>
          </p:cNvSpPr>
          <p:nvPr>
            <p:ph type="body" sz="quarter" idx="12"/>
          </p:nvPr>
        </p:nvSpPr>
        <p:spPr/>
        <p:txBody>
          <a:bodyPr>
            <a:normAutofit fontScale="92500" lnSpcReduction="20000"/>
          </a:bodyPr>
          <a:lstStyle/>
          <a:p>
            <a:r>
              <a:rPr lang="en-CH"/>
              <a:t>Overview of </a:t>
            </a:r>
            <a:r>
              <a:rPr lang="en-US" dirty="0"/>
              <a:t>c</a:t>
            </a:r>
            <a:r>
              <a:rPr lang="en-CH"/>
              <a:t>ontents</a:t>
            </a:r>
            <a:endParaRPr lang="en-US" dirty="0"/>
          </a:p>
        </p:txBody>
      </p:sp>
      <p:sp>
        <p:nvSpPr>
          <p:cNvPr id="4" name="Slide Number Placeholder 3">
            <a:extLst>
              <a:ext uri="{FF2B5EF4-FFF2-40B4-BE49-F238E27FC236}">
                <a16:creationId xmlns:a16="http://schemas.microsoft.com/office/drawing/2014/main" id="{5960E8F7-61B7-6D48-8608-5578030824D7}"/>
              </a:ext>
            </a:extLst>
          </p:cNvPr>
          <p:cNvSpPr>
            <a:spLocks noGrp="1"/>
          </p:cNvSpPr>
          <p:nvPr>
            <p:ph type="sldNum" sz="quarter" idx="4"/>
          </p:nvPr>
        </p:nvSpPr>
        <p:spPr/>
        <p:txBody>
          <a:bodyPr/>
          <a:lstStyle/>
          <a:p>
            <a:fld id="{282D8E3E-8532-C943-903F-91E14D4CAD95}" type="slidenum">
              <a:rPr lang="en-US" smtClean="0"/>
              <a:pPr/>
              <a:t>4</a:t>
            </a:fld>
            <a:endParaRPr lang="en-US" dirty="0"/>
          </a:p>
        </p:txBody>
      </p:sp>
      <p:sp>
        <p:nvSpPr>
          <p:cNvPr id="30" name="Text Placeholder 29">
            <a:extLst>
              <a:ext uri="{FF2B5EF4-FFF2-40B4-BE49-F238E27FC236}">
                <a16:creationId xmlns:a16="http://schemas.microsoft.com/office/drawing/2014/main" id="{FC9F742E-D5F6-1A4E-8DA3-9F06597864A4}"/>
              </a:ext>
            </a:extLst>
          </p:cNvPr>
          <p:cNvSpPr>
            <a:spLocks noGrp="1"/>
          </p:cNvSpPr>
          <p:nvPr>
            <p:ph type="body" sz="quarter" idx="13"/>
          </p:nvPr>
        </p:nvSpPr>
        <p:spPr>
          <a:xfrm>
            <a:off x="1228725" y="1877878"/>
            <a:ext cx="10152063" cy="344997"/>
          </a:xfrm>
        </p:spPr>
        <p:txBody>
          <a:bodyPr/>
          <a:lstStyle/>
          <a:p>
            <a:r>
              <a:rPr lang="en-US" dirty="0"/>
              <a:t>The analysis is conducted in three steps:</a:t>
            </a:r>
          </a:p>
        </p:txBody>
      </p:sp>
      <p:sp>
        <p:nvSpPr>
          <p:cNvPr id="20" name="TextBox 19">
            <a:extLst>
              <a:ext uri="{FF2B5EF4-FFF2-40B4-BE49-F238E27FC236}">
                <a16:creationId xmlns:a16="http://schemas.microsoft.com/office/drawing/2014/main" id="{DC9726A5-5D91-EA4B-A29F-2B978D295DE8}"/>
              </a:ext>
            </a:extLst>
          </p:cNvPr>
          <p:cNvSpPr txBox="1"/>
          <p:nvPr/>
        </p:nvSpPr>
        <p:spPr>
          <a:xfrm>
            <a:off x="1228725" y="3512935"/>
            <a:ext cx="2961064" cy="2223686"/>
          </a:xfrm>
          <a:prstGeom prst="rect">
            <a:avLst/>
          </a:prstGeom>
          <a:noFill/>
        </p:spPr>
        <p:txBody>
          <a:bodyPr wrap="square" rtlCol="0">
            <a:spAutoFit/>
          </a:bodyPr>
          <a:lstStyle/>
          <a:p>
            <a:pPr>
              <a:spcAft>
                <a:spcPts val="500"/>
              </a:spcAft>
              <a:buClr>
                <a:srgbClr val="000000"/>
              </a:buClr>
              <a:buSzPts val="1600"/>
            </a:pPr>
            <a:r>
              <a:rPr lang="en-US" b="1" dirty="0">
                <a:solidFill>
                  <a:srgbClr val="353535"/>
                </a:solidFill>
                <a:latin typeface="Calibri" panose="020F0502020204030204" pitchFamily="34" charset="0"/>
                <a:ea typeface="Calibri"/>
                <a:cs typeface="Calibri" panose="020F0502020204030204" pitchFamily="34" charset="0"/>
                <a:sym typeface="Calibri"/>
              </a:rPr>
              <a:t>Step 1: Data collection</a:t>
            </a:r>
          </a:p>
          <a:p>
            <a:pPr>
              <a:spcAft>
                <a:spcPts val="500"/>
              </a:spcAft>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Gather data inputs on HIV incidence and oral PrEP use at the subnational level for use in the analysis.</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en-US" b="1" dirty="0">
                <a:solidFill>
                  <a:schemeClr val="accent2"/>
                </a:solidFill>
                <a:latin typeface="Calibri" panose="020F0502020204030204" pitchFamily="34" charset="0"/>
                <a:ea typeface="Calibri"/>
                <a:cs typeface="Calibri" panose="020F0502020204030204" pitchFamily="34" charset="0"/>
                <a:sym typeface="Calibri"/>
              </a:rPr>
              <a:t>See slide 4</a:t>
            </a:r>
          </a:p>
        </p:txBody>
      </p:sp>
      <p:sp>
        <p:nvSpPr>
          <p:cNvPr id="21" name="Rectangle 20">
            <a:extLst>
              <a:ext uri="{FF2B5EF4-FFF2-40B4-BE49-F238E27FC236}">
                <a16:creationId xmlns:a16="http://schemas.microsoft.com/office/drawing/2014/main" id="{EBA07A40-280B-C04F-990B-5B792A14FAC3}"/>
              </a:ext>
            </a:extLst>
          </p:cNvPr>
          <p:cNvSpPr/>
          <p:nvPr/>
        </p:nvSpPr>
        <p:spPr>
          <a:xfrm>
            <a:off x="7550520" y="3512934"/>
            <a:ext cx="3259807" cy="2223686"/>
          </a:xfrm>
          <a:prstGeom prst="rect">
            <a:avLst/>
          </a:prstGeom>
        </p:spPr>
        <p:txBody>
          <a:bodyPr wrap="square">
            <a:spAutoFit/>
          </a:bodyPr>
          <a:lstStyle/>
          <a:p>
            <a:pPr>
              <a:spcAft>
                <a:spcPts val="500"/>
              </a:spcAft>
              <a:buClr>
                <a:srgbClr val="000000"/>
              </a:buClr>
              <a:buSzPts val="1600"/>
            </a:pPr>
            <a:r>
              <a:rPr lang="en-US" b="1" dirty="0">
                <a:solidFill>
                  <a:srgbClr val="353535"/>
                </a:solidFill>
                <a:latin typeface="Calibri" panose="020F0502020204030204" pitchFamily="34" charset="0"/>
                <a:ea typeface="Calibri"/>
                <a:cs typeface="Calibri" panose="020F0502020204030204" pitchFamily="34" charset="0"/>
                <a:sym typeface="Calibri"/>
              </a:rPr>
              <a:t>Step 3: Scenario development</a:t>
            </a:r>
          </a:p>
          <a:p>
            <a:pPr>
              <a:spcAft>
                <a:spcPts val="500"/>
              </a:spcAft>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Prioritize delivery channels for the PrEP ring based on the assessment and plan for next steps.</a:t>
            </a:r>
          </a:p>
          <a:p>
            <a:pPr>
              <a:spcAft>
                <a:spcPts val="500"/>
              </a:spcAft>
              <a:buClr>
                <a:srgbClr val="000000"/>
              </a:buClr>
              <a:buSzPts val="1600"/>
            </a:pPr>
            <a:endParaRPr lang="en-US" dirty="0">
              <a:solidFill>
                <a:srgbClr val="353535"/>
              </a:solidFill>
              <a:latin typeface="Calibri" panose="020F0502020204030204" pitchFamily="34" charset="0"/>
              <a:ea typeface="Calibri"/>
              <a:cs typeface="Calibri" panose="020F0502020204030204" pitchFamily="34" charset="0"/>
              <a:sym typeface="Calibri"/>
            </a:endParaRPr>
          </a:p>
          <a:p>
            <a:pPr>
              <a:spcAft>
                <a:spcPts val="500"/>
              </a:spcAft>
              <a:buClr>
                <a:srgbClr val="000000"/>
              </a:buClr>
              <a:buSzPts val="1600"/>
            </a:pPr>
            <a:r>
              <a:rPr lang="en-US" b="1" dirty="0">
                <a:solidFill>
                  <a:schemeClr val="accent2"/>
                </a:solidFill>
                <a:latin typeface="Calibri" panose="020F0502020204030204" pitchFamily="34" charset="0"/>
                <a:ea typeface="Calibri"/>
                <a:cs typeface="Calibri" panose="020F0502020204030204" pitchFamily="34" charset="0"/>
                <a:sym typeface="Calibri"/>
              </a:rPr>
              <a:t>See slides 8–9</a:t>
            </a:r>
          </a:p>
        </p:txBody>
      </p:sp>
      <p:sp>
        <p:nvSpPr>
          <p:cNvPr id="22" name="TextBox 21">
            <a:extLst>
              <a:ext uri="{FF2B5EF4-FFF2-40B4-BE49-F238E27FC236}">
                <a16:creationId xmlns:a16="http://schemas.microsoft.com/office/drawing/2014/main" id="{2F45290C-B674-FD4F-B29F-759B04D97B8C}"/>
              </a:ext>
            </a:extLst>
          </p:cNvPr>
          <p:cNvSpPr txBox="1"/>
          <p:nvPr/>
        </p:nvSpPr>
        <p:spPr>
          <a:xfrm>
            <a:off x="4637410" y="3512934"/>
            <a:ext cx="2465489" cy="2159566"/>
          </a:xfrm>
          <a:prstGeom prst="rect">
            <a:avLst/>
          </a:prstGeom>
          <a:noFill/>
        </p:spPr>
        <p:txBody>
          <a:bodyPr wrap="square" rtlCol="0">
            <a:spAutoFit/>
          </a:bodyPr>
          <a:lstStyle/>
          <a:p>
            <a:pPr>
              <a:spcAft>
                <a:spcPts val="500"/>
              </a:spcAft>
              <a:buClr>
                <a:srgbClr val="000000"/>
              </a:buClr>
              <a:buSzPts val="1600"/>
            </a:pPr>
            <a:r>
              <a:rPr lang="en-US" b="1" dirty="0">
                <a:solidFill>
                  <a:srgbClr val="353535"/>
                </a:solidFill>
                <a:latin typeface="Calibri" panose="020F0502020204030204" pitchFamily="34" charset="0"/>
                <a:ea typeface="Calibri"/>
                <a:cs typeface="Calibri" panose="020F0502020204030204" pitchFamily="34" charset="0"/>
                <a:sym typeface="Calibri"/>
              </a:rPr>
              <a:t>Step 2: Data analysis</a:t>
            </a:r>
          </a:p>
          <a:p>
            <a:pPr>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Analyze the collected data using the framework and charts provided in this tool.</a:t>
            </a:r>
          </a:p>
          <a:p>
            <a:pPr>
              <a:spcAft>
                <a:spcPts val="500"/>
              </a:spcAft>
              <a:buClr>
                <a:srgbClr val="000000"/>
              </a:buClr>
              <a:buSzPts val="1600"/>
            </a:pPr>
            <a:r>
              <a:rPr lang="en-US" dirty="0">
                <a:solidFill>
                  <a:srgbClr val="353535"/>
                </a:solidFill>
                <a:latin typeface="Calibri" panose="020F0502020204030204" pitchFamily="34" charset="0"/>
                <a:ea typeface="Calibri"/>
                <a:cs typeface="Calibri" panose="020F0502020204030204" pitchFamily="34" charset="0"/>
                <a:sym typeface="Calibri"/>
              </a:rPr>
              <a:t>  </a:t>
            </a:r>
          </a:p>
          <a:p>
            <a:pPr>
              <a:spcAft>
                <a:spcPts val="500"/>
              </a:spcAft>
              <a:buClr>
                <a:srgbClr val="000000"/>
              </a:buClr>
              <a:buSzPts val="1600"/>
            </a:pPr>
            <a:r>
              <a:rPr lang="en-US" b="1" dirty="0">
                <a:solidFill>
                  <a:schemeClr val="accent2"/>
                </a:solidFill>
                <a:latin typeface="Calibri" panose="020F0502020204030204" pitchFamily="34" charset="0"/>
                <a:ea typeface="Calibri"/>
                <a:cs typeface="Calibri" panose="020F0502020204030204" pitchFamily="34" charset="0"/>
                <a:sym typeface="Calibri"/>
              </a:rPr>
              <a:t>See slides 5–7</a:t>
            </a:r>
          </a:p>
        </p:txBody>
      </p:sp>
      <p:grpSp>
        <p:nvGrpSpPr>
          <p:cNvPr id="46" name="Group 45">
            <a:extLst>
              <a:ext uri="{FF2B5EF4-FFF2-40B4-BE49-F238E27FC236}">
                <a16:creationId xmlns:a16="http://schemas.microsoft.com/office/drawing/2014/main" id="{8ABDC4CD-C9C7-F348-9DC1-4DEC75008B43}"/>
              </a:ext>
            </a:extLst>
          </p:cNvPr>
          <p:cNvGrpSpPr/>
          <p:nvPr/>
        </p:nvGrpSpPr>
        <p:grpSpPr>
          <a:xfrm>
            <a:off x="1235075" y="2275266"/>
            <a:ext cx="9575252" cy="1096701"/>
            <a:chOff x="1235075" y="2187543"/>
            <a:chExt cx="9575252" cy="1096701"/>
          </a:xfrm>
        </p:grpSpPr>
        <p:sp>
          <p:nvSpPr>
            <p:cNvPr id="15" name="Pentagon 14">
              <a:extLst>
                <a:ext uri="{FF2B5EF4-FFF2-40B4-BE49-F238E27FC236}">
                  <a16:creationId xmlns:a16="http://schemas.microsoft.com/office/drawing/2014/main" id="{C3FA393A-C7E2-AD4E-98E8-2A5BFE150146}"/>
                </a:ext>
              </a:extLst>
            </p:cNvPr>
            <p:cNvSpPr/>
            <p:nvPr/>
          </p:nvSpPr>
          <p:spPr>
            <a:xfrm>
              <a:off x="7550520" y="2187543"/>
              <a:ext cx="3259807" cy="1096701"/>
            </a:xfrm>
            <a:prstGeom prst="homePlate">
              <a:avLst>
                <a:gd name="adj" fmla="val 13794"/>
              </a:avLst>
            </a:prstGeom>
            <a:solidFill>
              <a:schemeClr val="accent6">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lstStyle/>
            <a:p>
              <a:pPr algn="ctr">
                <a:lnSpc>
                  <a:spcPct val="95000"/>
                </a:lnSpc>
              </a:pPr>
              <a:r>
                <a:rPr lang="en-US" sz="2000" b="1" dirty="0">
                  <a:solidFill>
                    <a:schemeClr val="bg1"/>
                  </a:solidFill>
                </a:rPr>
                <a:t>Scenario Development</a:t>
              </a:r>
            </a:p>
          </p:txBody>
        </p:sp>
        <p:sp>
          <p:nvSpPr>
            <p:cNvPr id="16" name="Pentagon 15">
              <a:extLst>
                <a:ext uri="{FF2B5EF4-FFF2-40B4-BE49-F238E27FC236}">
                  <a16:creationId xmlns:a16="http://schemas.microsoft.com/office/drawing/2014/main" id="{BF3BA484-23AD-284D-8917-F125B4E689FC}"/>
                </a:ext>
              </a:extLst>
            </p:cNvPr>
            <p:cNvSpPr/>
            <p:nvPr/>
          </p:nvSpPr>
          <p:spPr>
            <a:xfrm>
              <a:off x="4189789" y="2187543"/>
              <a:ext cx="3507331" cy="1096701"/>
            </a:xfrm>
            <a:prstGeom prst="homePlate">
              <a:avLst>
                <a:gd name="adj" fmla="val 13794"/>
              </a:avLst>
            </a:prstGeom>
            <a:solidFill>
              <a:schemeClr val="accent6">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31520" rtlCol="0" anchor="ctr"/>
            <a:lstStyle/>
            <a:p>
              <a:pPr algn="ctr">
                <a:lnSpc>
                  <a:spcPct val="95000"/>
                </a:lnSpc>
              </a:pPr>
              <a:r>
                <a:rPr lang="en-US" sz="2000" b="1" dirty="0">
                  <a:solidFill>
                    <a:schemeClr val="bg1"/>
                  </a:solidFill>
                </a:rPr>
                <a:t>Data Analysis</a:t>
              </a:r>
            </a:p>
          </p:txBody>
        </p:sp>
        <p:sp>
          <p:nvSpPr>
            <p:cNvPr id="17" name="Pentagon 16">
              <a:extLst>
                <a:ext uri="{FF2B5EF4-FFF2-40B4-BE49-F238E27FC236}">
                  <a16:creationId xmlns:a16="http://schemas.microsoft.com/office/drawing/2014/main" id="{E35D29FB-DBA4-B74C-9DEA-518ECB1F3B44}"/>
                </a:ext>
              </a:extLst>
            </p:cNvPr>
            <p:cNvSpPr/>
            <p:nvPr/>
          </p:nvSpPr>
          <p:spPr>
            <a:xfrm>
              <a:off x="1235075" y="2187543"/>
              <a:ext cx="3259807" cy="1096701"/>
            </a:xfrm>
            <a:prstGeom prst="homePlate">
              <a:avLst>
                <a:gd name="adj" fmla="val 16379"/>
              </a:avLst>
            </a:prstGeom>
            <a:solidFill>
              <a:schemeClr val="accent6">
                <a:lumMod val="75000"/>
              </a:scheme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457200" rtlCol="0" anchor="ctr"/>
            <a:lstStyle/>
            <a:p>
              <a:pPr algn="ctr">
                <a:lnSpc>
                  <a:spcPct val="95000"/>
                </a:lnSpc>
              </a:pPr>
              <a:r>
                <a:rPr lang="en-US" sz="2000" b="1" dirty="0">
                  <a:solidFill>
                    <a:schemeClr val="bg1"/>
                  </a:solidFill>
                </a:rPr>
                <a:t>Data Collection</a:t>
              </a:r>
            </a:p>
          </p:txBody>
        </p:sp>
        <p:sp>
          <p:nvSpPr>
            <p:cNvPr id="43" name="Oval 42">
              <a:extLst>
                <a:ext uri="{FF2B5EF4-FFF2-40B4-BE49-F238E27FC236}">
                  <a16:creationId xmlns:a16="http://schemas.microsoft.com/office/drawing/2014/main" id="{7F70D30C-632E-3E49-B524-9E1D56507862}"/>
                </a:ext>
              </a:extLst>
            </p:cNvPr>
            <p:cNvSpPr/>
            <p:nvPr/>
          </p:nvSpPr>
          <p:spPr>
            <a:xfrm>
              <a:off x="1519988" y="255209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accent4"/>
                  </a:solidFill>
                </a:rPr>
                <a:t>1</a:t>
              </a:r>
            </a:p>
          </p:txBody>
        </p:sp>
        <p:sp>
          <p:nvSpPr>
            <p:cNvPr id="44" name="Oval 43">
              <a:extLst>
                <a:ext uri="{FF2B5EF4-FFF2-40B4-BE49-F238E27FC236}">
                  <a16:creationId xmlns:a16="http://schemas.microsoft.com/office/drawing/2014/main" id="{5AEF38A2-E537-D34B-A74B-04663269C913}"/>
                </a:ext>
              </a:extLst>
            </p:cNvPr>
            <p:cNvSpPr/>
            <p:nvPr/>
          </p:nvSpPr>
          <p:spPr>
            <a:xfrm>
              <a:off x="4803705" y="255209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accent4"/>
                  </a:solidFill>
                </a:rPr>
                <a:t>2</a:t>
              </a:r>
            </a:p>
          </p:txBody>
        </p:sp>
        <p:sp>
          <p:nvSpPr>
            <p:cNvPr id="45" name="Oval 44">
              <a:extLst>
                <a:ext uri="{FF2B5EF4-FFF2-40B4-BE49-F238E27FC236}">
                  <a16:creationId xmlns:a16="http://schemas.microsoft.com/office/drawing/2014/main" id="{033E2FA3-ADF1-DC48-968F-E017B4BD1A1E}"/>
                </a:ext>
              </a:extLst>
            </p:cNvPr>
            <p:cNvSpPr/>
            <p:nvPr/>
          </p:nvSpPr>
          <p:spPr>
            <a:xfrm>
              <a:off x="7942803" y="2552095"/>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en-US" sz="1600" b="1" dirty="0">
                  <a:solidFill>
                    <a:schemeClr val="accent4"/>
                  </a:solidFill>
                </a:rPr>
                <a:t>3</a:t>
              </a:r>
            </a:p>
          </p:txBody>
        </p:sp>
      </p:grpSp>
      <p:sp>
        <p:nvSpPr>
          <p:cNvPr id="19" name="Rectangle 18">
            <a:extLst>
              <a:ext uri="{FF2B5EF4-FFF2-40B4-BE49-F238E27FC236}">
                <a16:creationId xmlns:a16="http://schemas.microsoft.com/office/drawing/2014/main" id="{7EDD9E04-52D1-4C4F-B992-C54AE23CC39E}"/>
              </a:ext>
            </a:extLst>
          </p:cNvPr>
          <p:cNvSpPr/>
          <p:nvPr/>
        </p:nvSpPr>
        <p:spPr>
          <a:xfrm>
            <a:off x="936198" y="5974865"/>
            <a:ext cx="10092833" cy="497712"/>
          </a:xfrm>
          <a:prstGeom prst="rect">
            <a:avLst/>
          </a:prstGeom>
          <a:solidFill>
            <a:schemeClr val="bg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500"/>
              </a:spcAft>
              <a:buClr>
                <a:srgbClr val="000000"/>
              </a:buClr>
              <a:buSzPts val="1600"/>
            </a:pPr>
            <a:r>
              <a:rPr lang="en-US" i="1" dirty="0">
                <a:solidFill>
                  <a:srgbClr val="353535"/>
                </a:solidFill>
                <a:latin typeface="Calibri" panose="020F0502020204030204" pitchFamily="34" charset="0"/>
                <a:cs typeface="Calibri" panose="020F0502020204030204" pitchFamily="34" charset="0"/>
              </a:rPr>
              <a:t>An example of the analysis completed for Kenya in 2021 is included on slides 11–13. </a:t>
            </a:r>
          </a:p>
        </p:txBody>
      </p:sp>
    </p:spTree>
    <p:extLst>
      <p:ext uri="{BB962C8B-B14F-4D97-AF65-F5344CB8AC3E}">
        <p14:creationId xmlns:p14="http://schemas.microsoft.com/office/powerpoint/2010/main" val="831801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1: Data Collection</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p:txBody>
          <a:bodyPr/>
          <a:lstStyle/>
          <a:p>
            <a:r>
              <a:rPr lang="en-US" dirty="0">
                <a:sym typeface="Calibri"/>
              </a:rPr>
              <a:t>Data inputs for rollout scenarios analysis</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5</a:t>
            </a:fld>
            <a:endParaRPr lang="en-US" dirty="0"/>
          </a:p>
        </p:txBody>
      </p:sp>
      <p:sp>
        <p:nvSpPr>
          <p:cNvPr id="5" name="Text Placeholder 4">
            <a:extLst>
              <a:ext uri="{FF2B5EF4-FFF2-40B4-BE49-F238E27FC236}">
                <a16:creationId xmlns:a16="http://schemas.microsoft.com/office/drawing/2014/main" id="{0DE48648-7903-5641-BC3B-7EAA8784F232}"/>
              </a:ext>
            </a:extLst>
          </p:cNvPr>
          <p:cNvSpPr>
            <a:spLocks noGrp="1"/>
          </p:cNvSpPr>
          <p:nvPr>
            <p:ph type="body" sz="quarter" idx="13"/>
          </p:nvPr>
        </p:nvSpPr>
        <p:spPr>
          <a:xfrm>
            <a:off x="1228726" y="1957788"/>
            <a:ext cx="8842632" cy="979616"/>
          </a:xfrm>
        </p:spPr>
        <p:txBody>
          <a:bodyPr/>
          <a:lstStyle/>
          <a:p>
            <a:r>
              <a:rPr lang="en-US" dirty="0">
                <a:sym typeface="Calibri"/>
              </a:rPr>
              <a:t>Below is a list of “must have” data and “nice to have” data to collect for the rollout scenarios analysis. </a:t>
            </a:r>
            <a:br>
              <a:rPr lang="en-US" dirty="0">
                <a:sym typeface="Calibri"/>
              </a:rPr>
            </a:br>
            <a:r>
              <a:rPr lang="en-US" dirty="0">
                <a:sym typeface="Calibri"/>
              </a:rPr>
              <a:t>Data should be collected at the subnational level (e.g., state, district, province, county level). </a:t>
            </a:r>
            <a:br>
              <a:rPr lang="en-US" dirty="0">
                <a:sym typeface="Calibri"/>
              </a:rPr>
            </a:br>
            <a:r>
              <a:rPr lang="en-US" dirty="0">
                <a:sym typeface="Calibri"/>
              </a:rPr>
              <a:t>Please note that all the data are specific to women, because the PrEP ring is designed for vaginal use. </a:t>
            </a:r>
          </a:p>
        </p:txBody>
      </p:sp>
      <p:sp>
        <p:nvSpPr>
          <p:cNvPr id="40" name="Text Placeholder 4">
            <a:extLst>
              <a:ext uri="{FF2B5EF4-FFF2-40B4-BE49-F238E27FC236}">
                <a16:creationId xmlns:a16="http://schemas.microsoft.com/office/drawing/2014/main" id="{A6C8A7FF-9555-9E4B-8E28-D8522E554030}"/>
              </a:ext>
            </a:extLst>
          </p:cNvPr>
          <p:cNvSpPr txBox="1">
            <a:spLocks/>
          </p:cNvSpPr>
          <p:nvPr/>
        </p:nvSpPr>
        <p:spPr>
          <a:xfrm>
            <a:off x="1228725" y="2982274"/>
            <a:ext cx="4206875" cy="33395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rgbClr val="000000"/>
              </a:buClr>
              <a:buSzPts val="1600"/>
            </a:pPr>
            <a:r>
              <a:rPr lang="en-US" b="1" dirty="0">
                <a:solidFill>
                  <a:srgbClr val="353535"/>
                </a:solidFill>
                <a:ea typeface="Calibri"/>
                <a:cs typeface="Calibri"/>
                <a:sym typeface="Calibri"/>
              </a:rPr>
              <a:t>“Must have” data for each subnational region: </a:t>
            </a:r>
          </a:p>
        </p:txBody>
      </p:sp>
      <p:sp>
        <p:nvSpPr>
          <p:cNvPr id="41" name="Text Placeholder 4">
            <a:extLst>
              <a:ext uri="{FF2B5EF4-FFF2-40B4-BE49-F238E27FC236}">
                <a16:creationId xmlns:a16="http://schemas.microsoft.com/office/drawing/2014/main" id="{5A291A4C-6CD6-434B-B831-2E5923AD8DBD}"/>
              </a:ext>
            </a:extLst>
          </p:cNvPr>
          <p:cNvSpPr txBox="1">
            <a:spLocks/>
          </p:cNvSpPr>
          <p:nvPr/>
        </p:nvSpPr>
        <p:spPr>
          <a:xfrm>
            <a:off x="1228725" y="4364701"/>
            <a:ext cx="4613275" cy="366997"/>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00"/>
              </a:spcAft>
              <a:buClr>
                <a:srgbClr val="000000"/>
              </a:buClr>
              <a:buSzPts val="1600"/>
            </a:pPr>
            <a:r>
              <a:rPr lang="en-US" b="1" dirty="0">
                <a:solidFill>
                  <a:srgbClr val="353535"/>
                </a:solidFill>
                <a:ea typeface="Calibri"/>
                <a:cs typeface="Calibri"/>
                <a:sym typeface="Calibri"/>
              </a:rPr>
              <a:t>“Nice to have” data for each subnational region:</a:t>
            </a:r>
            <a:r>
              <a:rPr lang="en-US" dirty="0">
                <a:solidFill>
                  <a:srgbClr val="353535"/>
                </a:solidFill>
                <a:ea typeface="Calibri"/>
                <a:cs typeface="Calibri"/>
                <a:sym typeface="Calibri"/>
              </a:rPr>
              <a:t> </a:t>
            </a:r>
          </a:p>
        </p:txBody>
      </p:sp>
      <p:sp>
        <p:nvSpPr>
          <p:cNvPr id="42" name="Text Placeholder 4">
            <a:extLst>
              <a:ext uri="{FF2B5EF4-FFF2-40B4-BE49-F238E27FC236}">
                <a16:creationId xmlns:a16="http://schemas.microsoft.com/office/drawing/2014/main" id="{E97DBEAC-CDF1-5A4E-8464-52A233CDAD96}"/>
              </a:ext>
            </a:extLst>
          </p:cNvPr>
          <p:cNvSpPr txBox="1">
            <a:spLocks/>
          </p:cNvSpPr>
          <p:nvPr/>
        </p:nvSpPr>
        <p:spPr>
          <a:xfrm>
            <a:off x="1228725" y="3386021"/>
            <a:ext cx="4356271" cy="680515"/>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spcBef>
                <a:spcPts val="0"/>
              </a:spcBef>
              <a:spcAft>
                <a:spcPts val="300"/>
              </a:spcAft>
              <a:buClr>
                <a:srgbClr val="000000"/>
              </a:buClr>
              <a:buSzPts val="1600"/>
              <a:buFont typeface="Arial" panose="020B0604020202020204" pitchFamily="34" charset="0"/>
              <a:buChar char="•"/>
            </a:pPr>
            <a:r>
              <a:rPr lang="en-US" dirty="0">
                <a:solidFill>
                  <a:srgbClr val="353535"/>
                </a:solidFill>
                <a:ea typeface="Calibri"/>
                <a:cs typeface="Calibri"/>
                <a:sym typeface="Calibri"/>
              </a:rPr>
              <a:t>Population (All women | AGYW) </a:t>
            </a:r>
          </a:p>
          <a:p>
            <a:pPr marL="457200" indent="-228600">
              <a:spcBef>
                <a:spcPts val="0"/>
              </a:spcBef>
              <a:spcAft>
                <a:spcPts val="300"/>
              </a:spcAft>
              <a:buClr>
                <a:srgbClr val="000000"/>
              </a:buClr>
              <a:buSzPts val="1600"/>
              <a:buFont typeface="Arial" panose="020B0604020202020204" pitchFamily="34" charset="0"/>
              <a:buChar char="•"/>
            </a:pPr>
            <a:r>
              <a:rPr lang="en-US" dirty="0">
                <a:solidFill>
                  <a:srgbClr val="353535"/>
                </a:solidFill>
                <a:ea typeface="Calibri"/>
                <a:cs typeface="Calibri"/>
                <a:sym typeface="Calibri"/>
              </a:rPr>
              <a:t>HIV incidence rate (All women | AGYW) </a:t>
            </a:r>
          </a:p>
        </p:txBody>
      </p:sp>
      <p:sp>
        <p:nvSpPr>
          <p:cNvPr id="38" name="Rectangle 37">
            <a:extLst>
              <a:ext uri="{FF2B5EF4-FFF2-40B4-BE49-F238E27FC236}">
                <a16:creationId xmlns:a16="http://schemas.microsoft.com/office/drawing/2014/main" id="{3FAA6768-6DE1-1D40-AE6F-91A2AD2E361A}"/>
              </a:ext>
            </a:extLst>
          </p:cNvPr>
          <p:cNvSpPr/>
          <p:nvPr/>
        </p:nvSpPr>
        <p:spPr>
          <a:xfrm>
            <a:off x="10258949" y="1980639"/>
            <a:ext cx="1540934" cy="1793128"/>
          </a:xfrm>
          <a:prstGeom prst="rect">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353535"/>
                </a:solidFill>
                <a:ea typeface="Calibri"/>
                <a:cs typeface="Calibri"/>
                <a:sym typeface="Calibri"/>
              </a:rPr>
              <a:t>Note that a pre-formatted Excel sheet for data collection can be found </a:t>
            </a:r>
            <a:r>
              <a:rPr lang="en-US" sz="1600" dirty="0">
                <a:solidFill>
                  <a:srgbClr val="353535"/>
                </a:solidFill>
                <a:highlight>
                  <a:srgbClr val="FFFF00"/>
                </a:highlight>
                <a:ea typeface="Calibri"/>
                <a:cs typeface="Calibri"/>
                <a:sym typeface="Calibri"/>
              </a:rPr>
              <a:t>here</a:t>
            </a:r>
            <a:r>
              <a:rPr lang="en-US" sz="1600" dirty="0">
                <a:solidFill>
                  <a:srgbClr val="353535"/>
                </a:solidFill>
                <a:ea typeface="Calibri"/>
                <a:cs typeface="Calibri"/>
                <a:sym typeface="Calibri"/>
              </a:rPr>
              <a:t>. </a:t>
            </a:r>
            <a:endParaRPr lang="en-US" sz="1600" dirty="0"/>
          </a:p>
        </p:txBody>
      </p:sp>
      <p:pic>
        <p:nvPicPr>
          <p:cNvPr id="43" name="Graphic 42" descr="Cursor with solid fill">
            <a:extLst>
              <a:ext uri="{FF2B5EF4-FFF2-40B4-BE49-F238E27FC236}">
                <a16:creationId xmlns:a16="http://schemas.microsoft.com/office/drawing/2014/main" id="{80865D6C-5924-0C42-B24A-BA1FDBBE8E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42943">
            <a:off x="10761504" y="3623800"/>
            <a:ext cx="755221" cy="755221"/>
          </a:xfrm>
          <a:prstGeom prst="rect">
            <a:avLst/>
          </a:prstGeom>
        </p:spPr>
      </p:pic>
      <p:sp>
        <p:nvSpPr>
          <p:cNvPr id="45" name="Text Placeholder 4">
            <a:extLst>
              <a:ext uri="{FF2B5EF4-FFF2-40B4-BE49-F238E27FC236}">
                <a16:creationId xmlns:a16="http://schemas.microsoft.com/office/drawing/2014/main" id="{3DC21DB6-64D2-AF45-AC9F-FB035B3A3AB6}"/>
              </a:ext>
            </a:extLst>
          </p:cNvPr>
          <p:cNvSpPr txBox="1">
            <a:spLocks/>
          </p:cNvSpPr>
          <p:nvPr/>
        </p:nvSpPr>
        <p:spPr>
          <a:xfrm>
            <a:off x="1228725" y="4788033"/>
            <a:ext cx="10571157" cy="1824613"/>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lnSpc>
                <a:spcPct val="100000"/>
              </a:lnSpc>
              <a:spcBef>
                <a:spcPts val="0"/>
              </a:spcBef>
              <a:spcAft>
                <a:spcPts val="600"/>
              </a:spcAft>
              <a:buClr>
                <a:srgbClr val="000000"/>
              </a:buClr>
              <a:buSzPts val="1600"/>
              <a:buFont typeface="Arial" panose="020B0604020202020204" pitchFamily="34" charset="0"/>
              <a:buChar char="•"/>
            </a:pPr>
            <a:r>
              <a:rPr lang="en-US" b="1" dirty="0">
                <a:solidFill>
                  <a:srgbClr val="353535"/>
                </a:solidFill>
                <a:cs typeface="Calibri"/>
                <a:sym typeface="Calibri"/>
              </a:rPr>
              <a:t>HIV testing/knowledge of HIV status – </a:t>
            </a:r>
            <a:r>
              <a:rPr lang="en-US" i="1" dirty="0">
                <a:solidFill>
                  <a:srgbClr val="353535"/>
                </a:solidFill>
                <a:cs typeface="Calibri"/>
                <a:sym typeface="Calibri"/>
              </a:rPr>
              <a:t>If this is a factor that varies widely across regions, it can be helpful to consider because regions with higher HIV testing rates will be more “ready” to introduce the ring. </a:t>
            </a:r>
          </a:p>
          <a:p>
            <a:pPr marL="457200" indent="-228600">
              <a:lnSpc>
                <a:spcPct val="100000"/>
              </a:lnSpc>
              <a:spcBef>
                <a:spcPts val="0"/>
              </a:spcBef>
              <a:spcAft>
                <a:spcPts val="600"/>
              </a:spcAft>
              <a:buClr>
                <a:srgbClr val="000000"/>
              </a:buClr>
              <a:buSzPts val="1600"/>
              <a:buFont typeface="Arial" panose="020B0604020202020204" pitchFamily="34" charset="0"/>
              <a:buChar char="•"/>
            </a:pPr>
            <a:r>
              <a:rPr lang="en-US" b="1" dirty="0">
                <a:solidFill>
                  <a:srgbClr val="353535"/>
                </a:solidFill>
                <a:cs typeface="Calibri"/>
                <a:sym typeface="Calibri"/>
              </a:rPr>
              <a:t>Oral PrEP discontinuation rate </a:t>
            </a:r>
            <a:r>
              <a:rPr lang="en-US" b="1" i="1" dirty="0">
                <a:solidFill>
                  <a:srgbClr val="353535"/>
                </a:solidFill>
                <a:cs typeface="Calibri"/>
                <a:sym typeface="Calibri"/>
              </a:rPr>
              <a:t>– </a:t>
            </a:r>
            <a:r>
              <a:rPr lang="en-US" i="1" dirty="0">
                <a:solidFill>
                  <a:srgbClr val="353535"/>
                </a:solidFill>
                <a:cs typeface="Calibri"/>
                <a:sym typeface="Calibri"/>
              </a:rPr>
              <a:t>If this is a factor that varies widely across regions, it can be helpful to consider because regions with high oral PrEP discontinuation may benefit from the ring as an alternative option.</a:t>
            </a:r>
            <a:endParaRPr lang="en-US" dirty="0">
              <a:solidFill>
                <a:srgbClr val="353535"/>
              </a:solidFill>
              <a:cs typeface="Calibri"/>
              <a:sym typeface="Calibri"/>
            </a:endParaRPr>
          </a:p>
          <a:p>
            <a:pPr marL="457200" indent="-228600">
              <a:lnSpc>
                <a:spcPct val="100000"/>
              </a:lnSpc>
              <a:spcBef>
                <a:spcPts val="0"/>
              </a:spcBef>
              <a:spcAft>
                <a:spcPts val="600"/>
              </a:spcAft>
              <a:buClr>
                <a:srgbClr val="000000"/>
              </a:buClr>
              <a:buSzPts val="1600"/>
              <a:buFont typeface="Arial" panose="020B0604020202020204" pitchFamily="34" charset="0"/>
              <a:buChar char="•"/>
            </a:pPr>
            <a:r>
              <a:rPr lang="en-US" b="1" dirty="0">
                <a:solidFill>
                  <a:srgbClr val="353535"/>
                </a:solidFill>
                <a:cs typeface="Calibri"/>
                <a:sym typeface="Calibri"/>
              </a:rPr>
              <a:t>Modern contraceptive use rate – </a:t>
            </a:r>
            <a:r>
              <a:rPr lang="en-US" i="1" dirty="0">
                <a:solidFill>
                  <a:srgbClr val="353535"/>
                </a:solidFill>
                <a:cs typeface="Calibri"/>
                <a:sym typeface="Calibri"/>
              </a:rPr>
              <a:t>If this is a factor that varies widely across regions, it can be informative because  family planning services are likely to be a good channel for ring delivery.</a:t>
            </a:r>
          </a:p>
        </p:txBody>
      </p:sp>
      <p:sp>
        <p:nvSpPr>
          <p:cNvPr id="52" name="Text Placeholder 4">
            <a:extLst>
              <a:ext uri="{FF2B5EF4-FFF2-40B4-BE49-F238E27FC236}">
                <a16:creationId xmlns:a16="http://schemas.microsoft.com/office/drawing/2014/main" id="{C7E06125-AA74-1549-8092-BD5B8E8179B2}"/>
              </a:ext>
            </a:extLst>
          </p:cNvPr>
          <p:cNvSpPr txBox="1">
            <a:spLocks/>
          </p:cNvSpPr>
          <p:nvPr/>
        </p:nvSpPr>
        <p:spPr>
          <a:xfrm>
            <a:off x="5506307" y="3066590"/>
            <a:ext cx="4356271" cy="1319379"/>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228600">
              <a:spcBef>
                <a:spcPts val="0"/>
              </a:spcBef>
              <a:spcAft>
                <a:spcPts val="300"/>
              </a:spcAft>
              <a:buClr>
                <a:srgbClr val="000000"/>
              </a:buClr>
              <a:buSzPts val="1600"/>
              <a:buFont typeface="Arial" panose="020B0604020202020204" pitchFamily="34" charset="0"/>
              <a:buChar char="•"/>
            </a:pPr>
            <a:r>
              <a:rPr lang="en-US" dirty="0">
                <a:solidFill>
                  <a:srgbClr val="353535"/>
                </a:solidFill>
                <a:ea typeface="Calibri"/>
                <a:cs typeface="Calibri"/>
                <a:sym typeface="Calibri"/>
              </a:rPr>
              <a:t>New HIV infections (All women | AGYW) </a:t>
            </a:r>
          </a:p>
          <a:p>
            <a:pPr marL="457200" indent="-228600">
              <a:spcBef>
                <a:spcPts val="0"/>
              </a:spcBef>
              <a:spcAft>
                <a:spcPts val="300"/>
              </a:spcAft>
              <a:buClr>
                <a:srgbClr val="000000"/>
              </a:buClr>
              <a:buSzPts val="1600"/>
              <a:buFont typeface="Arial" panose="020B0604020202020204" pitchFamily="34" charset="0"/>
              <a:buChar char="•"/>
            </a:pPr>
            <a:r>
              <a:rPr lang="en-US" dirty="0">
                <a:solidFill>
                  <a:srgbClr val="353535"/>
                </a:solidFill>
                <a:ea typeface="Calibri"/>
                <a:cs typeface="Calibri"/>
                <a:sym typeface="Calibri"/>
              </a:rPr>
              <a:t>Current oral PrEP users (All women | AGYW) </a:t>
            </a:r>
          </a:p>
          <a:p>
            <a:pPr marL="457200" indent="-228600">
              <a:spcBef>
                <a:spcPts val="0"/>
              </a:spcBef>
              <a:buClr>
                <a:srgbClr val="000000"/>
              </a:buClr>
              <a:buSzPts val="1600"/>
              <a:buFont typeface="Arial" panose="020B0604020202020204" pitchFamily="34" charset="0"/>
              <a:buChar char="•"/>
            </a:pPr>
            <a:r>
              <a:rPr lang="en-US" dirty="0">
                <a:solidFill>
                  <a:srgbClr val="353535"/>
                </a:solidFill>
                <a:ea typeface="Calibri"/>
                <a:cs typeface="Calibri"/>
                <a:sym typeface="Calibri"/>
              </a:rPr>
              <a:t>Presence of key oral PrEP rollout projects (e.g., DREAMS) </a:t>
            </a:r>
            <a:endParaRPr lang="en-US" b="1" dirty="0">
              <a:solidFill>
                <a:srgbClr val="353535"/>
              </a:solidFill>
              <a:ea typeface="Calibri"/>
              <a:cs typeface="Calibri"/>
              <a:sym typeface="Calibri"/>
            </a:endParaRPr>
          </a:p>
        </p:txBody>
      </p:sp>
    </p:spTree>
    <p:extLst>
      <p:ext uri="{BB962C8B-B14F-4D97-AF65-F5344CB8AC3E}">
        <p14:creationId xmlns:p14="http://schemas.microsoft.com/office/powerpoint/2010/main" val="2651654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92;p3">
            <a:extLst>
              <a:ext uri="{FF2B5EF4-FFF2-40B4-BE49-F238E27FC236}">
                <a16:creationId xmlns:a16="http://schemas.microsoft.com/office/drawing/2014/main" id="{901E9D6B-150B-6E4E-9D03-FB8696DC59AD}"/>
              </a:ext>
            </a:extLst>
          </p:cNvPr>
          <p:cNvSpPr txBox="1">
            <a:spLocks noGrp="1"/>
          </p:cNvSpPr>
          <p:nvPr>
            <p:ph type="title"/>
          </p:nvPr>
        </p:nvSpPr>
        <p:spPr/>
        <p:txBody>
          <a:bodyPr>
            <a:normAutofit fontScale="90000"/>
          </a:bodyPr>
          <a:lstStyle/>
          <a:p>
            <a:r>
              <a:rPr lang="en-US" dirty="0"/>
              <a:t>Step 2: Data Analysis Framework</a:t>
            </a:r>
          </a:p>
        </p:txBody>
      </p:sp>
      <p:sp>
        <p:nvSpPr>
          <p:cNvPr id="16" name="Text Placeholder 15">
            <a:extLst>
              <a:ext uri="{FF2B5EF4-FFF2-40B4-BE49-F238E27FC236}">
                <a16:creationId xmlns:a16="http://schemas.microsoft.com/office/drawing/2014/main" id="{CA9F1299-6B7A-204F-A882-5469F59C2C33}"/>
              </a:ext>
            </a:extLst>
          </p:cNvPr>
          <p:cNvSpPr>
            <a:spLocks noGrp="1"/>
          </p:cNvSpPr>
          <p:nvPr>
            <p:ph type="body" sz="quarter" idx="12"/>
          </p:nvPr>
        </p:nvSpPr>
        <p:spPr>
          <a:xfrm>
            <a:off x="1235075" y="1361077"/>
            <a:ext cx="7772133" cy="477056"/>
          </a:xfrm>
        </p:spPr>
        <p:txBody>
          <a:bodyPr>
            <a:noAutofit/>
          </a:bodyPr>
          <a:lstStyle/>
          <a:p>
            <a:r>
              <a:rPr lang="en-US" sz="2000" dirty="0"/>
              <a:t>This framework is organized around two major dimensions; however, each dimension can be customized as needed.  </a:t>
            </a:r>
          </a:p>
        </p:txBody>
      </p:sp>
      <p:sp>
        <p:nvSpPr>
          <p:cNvPr id="27" name="Slide Number Placeholder 26">
            <a:extLst>
              <a:ext uri="{FF2B5EF4-FFF2-40B4-BE49-F238E27FC236}">
                <a16:creationId xmlns:a16="http://schemas.microsoft.com/office/drawing/2014/main" id="{9495E082-E178-DC40-A4E0-FF1A75353CBA}"/>
              </a:ext>
            </a:extLst>
          </p:cNvPr>
          <p:cNvSpPr>
            <a:spLocks noGrp="1"/>
          </p:cNvSpPr>
          <p:nvPr>
            <p:ph type="sldNum" sz="quarter" idx="4"/>
          </p:nvPr>
        </p:nvSpPr>
        <p:spPr/>
        <p:txBody>
          <a:bodyPr/>
          <a:lstStyle/>
          <a:p>
            <a:fld id="{282D8E3E-8532-C943-903F-91E14D4CAD95}" type="slidenum">
              <a:rPr lang="en-US" smtClean="0"/>
              <a:pPr/>
              <a:t>6</a:t>
            </a:fld>
            <a:endParaRPr lang="en-US" dirty="0"/>
          </a:p>
        </p:txBody>
      </p:sp>
      <p:grpSp>
        <p:nvGrpSpPr>
          <p:cNvPr id="7" name="Group 6">
            <a:extLst>
              <a:ext uri="{FF2B5EF4-FFF2-40B4-BE49-F238E27FC236}">
                <a16:creationId xmlns:a16="http://schemas.microsoft.com/office/drawing/2014/main" id="{43193D04-C8EC-AA42-9ED4-58C6783F919E}"/>
              </a:ext>
            </a:extLst>
          </p:cNvPr>
          <p:cNvGrpSpPr/>
          <p:nvPr/>
        </p:nvGrpSpPr>
        <p:grpSpPr>
          <a:xfrm>
            <a:off x="1312639" y="3127066"/>
            <a:ext cx="9288686" cy="3200400"/>
            <a:chOff x="1226914" y="3241335"/>
            <a:chExt cx="9288686" cy="3200400"/>
          </a:xfrm>
        </p:grpSpPr>
        <p:cxnSp>
          <p:nvCxnSpPr>
            <p:cNvPr id="9" name="Straight Connector 8">
              <a:extLst>
                <a:ext uri="{FF2B5EF4-FFF2-40B4-BE49-F238E27FC236}">
                  <a16:creationId xmlns:a16="http://schemas.microsoft.com/office/drawing/2014/main" id="{E29399FE-17CE-AC42-A6BF-925DB471BB37}"/>
                </a:ext>
              </a:extLst>
            </p:cNvPr>
            <p:cNvCxnSpPr>
              <a:cxnSpLocks/>
            </p:cNvCxnSpPr>
            <p:nvPr/>
          </p:nvCxnSpPr>
          <p:spPr>
            <a:xfrm>
              <a:off x="1226914" y="3241335"/>
              <a:ext cx="0" cy="3200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4D3B272-3F4F-C345-9C62-7DAB7BFD1E36}"/>
                </a:ext>
              </a:extLst>
            </p:cNvPr>
            <p:cNvCxnSpPr>
              <a:cxnSpLocks/>
            </p:cNvCxnSpPr>
            <p:nvPr/>
          </p:nvCxnSpPr>
          <p:spPr>
            <a:xfrm flipH="1">
              <a:off x="1226914" y="6441735"/>
              <a:ext cx="928868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1DCDAA9B-5BA2-8C43-99F2-C917D336850C}"/>
              </a:ext>
            </a:extLst>
          </p:cNvPr>
          <p:cNvSpPr txBox="1">
            <a:spLocks/>
          </p:cNvSpPr>
          <p:nvPr>
            <p:custDataLst>
              <p:tags r:id="rId1"/>
            </p:custDataLst>
          </p:nvPr>
        </p:nvSpPr>
        <p:spPr>
          <a:xfrm>
            <a:off x="1234808" y="2110771"/>
            <a:ext cx="10332720" cy="731059"/>
          </a:xfrm>
          <a:prstGeom prst="rect">
            <a:avLst/>
          </a:prstGeom>
        </p:spPr>
        <p:txBody>
          <a:bodyPr vert="horz"/>
          <a:lstStyle>
            <a:lvl1pPr algn="l" defTabSz="457200" rtl="0" eaLnBrk="1" latinLnBrk="0" hangingPunct="1">
              <a:lnSpc>
                <a:spcPts val="4480"/>
              </a:lnSpc>
              <a:spcBef>
                <a:spcPct val="0"/>
              </a:spcBef>
              <a:spcAft>
                <a:spcPts val="0"/>
              </a:spcAft>
              <a:buNone/>
              <a:defRPr sz="4400" kern="1200" baseline="0">
                <a:solidFill>
                  <a:srgbClr val="595959"/>
                </a:solidFill>
                <a:latin typeface="+mj-lt"/>
                <a:ea typeface="+mj-ea"/>
                <a:cs typeface="+mj-cs"/>
              </a:defRPr>
            </a:lvl1pPr>
          </a:lstStyle>
          <a:p>
            <a:pPr>
              <a:lnSpc>
                <a:spcPct val="110000"/>
              </a:lnSpc>
            </a:pPr>
            <a:r>
              <a:rPr lang="en-US" sz="1800" b="1" dirty="0">
                <a:solidFill>
                  <a:schemeClr val="tx1"/>
                </a:solidFill>
                <a:latin typeface="Calibri" panose="020F0502020204030204" pitchFamily="34" charset="0"/>
                <a:ea typeface="+mn-ea"/>
                <a:cs typeface="Calibri" panose="020F0502020204030204" pitchFamily="34" charset="0"/>
              </a:rPr>
              <a:t>Rollout Scenario Framework: </a:t>
            </a:r>
            <a:r>
              <a:rPr lang="en-US" sz="1800" dirty="0">
                <a:solidFill>
                  <a:srgbClr val="353535"/>
                </a:solidFill>
                <a:latin typeface="Calibri" panose="020F0502020204030204" pitchFamily="34" charset="0"/>
                <a:cs typeface="Calibri" panose="020F0502020204030204" pitchFamily="34" charset="0"/>
              </a:rPr>
              <a:t>Plot subnational regions along </a:t>
            </a:r>
            <a:r>
              <a:rPr lang="en-US" sz="1800" b="1" dirty="0">
                <a:solidFill>
                  <a:srgbClr val="353535"/>
                </a:solidFill>
                <a:latin typeface="Calibri" panose="020F0502020204030204" pitchFamily="34" charset="0"/>
                <a:cs typeface="Calibri" panose="020F0502020204030204" pitchFamily="34" charset="0"/>
              </a:rPr>
              <a:t>two axes</a:t>
            </a:r>
            <a:r>
              <a:rPr lang="en-US" sz="1800" dirty="0">
                <a:solidFill>
                  <a:srgbClr val="353535"/>
                </a:solidFill>
                <a:latin typeface="Calibri" panose="020F0502020204030204" pitchFamily="34" charset="0"/>
                <a:cs typeface="Calibri" panose="020F0502020204030204" pitchFamily="34" charset="0"/>
              </a:rPr>
              <a:t>: HIV incidence and size of key populations, as described below. Circle size can represent the absolute number of new HIV infections. </a:t>
            </a:r>
          </a:p>
        </p:txBody>
      </p:sp>
      <p:grpSp>
        <p:nvGrpSpPr>
          <p:cNvPr id="26" name="Group 25">
            <a:extLst>
              <a:ext uri="{FF2B5EF4-FFF2-40B4-BE49-F238E27FC236}">
                <a16:creationId xmlns:a16="http://schemas.microsoft.com/office/drawing/2014/main" id="{C3C553C3-2C0F-6C4D-B02B-E5BC200763D8}"/>
              </a:ext>
            </a:extLst>
          </p:cNvPr>
          <p:cNvGrpSpPr/>
          <p:nvPr/>
        </p:nvGrpSpPr>
        <p:grpSpPr>
          <a:xfrm>
            <a:off x="930494" y="3127066"/>
            <a:ext cx="335116" cy="3115015"/>
            <a:chOff x="722849" y="3241335"/>
            <a:chExt cx="335116" cy="3115015"/>
          </a:xfrm>
        </p:grpSpPr>
        <p:cxnSp>
          <p:nvCxnSpPr>
            <p:cNvPr id="25" name="Straight Arrow Connector 24">
              <a:extLst>
                <a:ext uri="{FF2B5EF4-FFF2-40B4-BE49-F238E27FC236}">
                  <a16:creationId xmlns:a16="http://schemas.microsoft.com/office/drawing/2014/main" id="{498ED9C0-2B51-744F-80AD-3476A52753AF}"/>
                </a:ext>
              </a:extLst>
            </p:cNvPr>
            <p:cNvCxnSpPr/>
            <p:nvPr/>
          </p:nvCxnSpPr>
          <p:spPr>
            <a:xfrm>
              <a:off x="890406" y="3241335"/>
              <a:ext cx="0" cy="3115015"/>
            </a:xfrm>
            <a:prstGeom prst="straightConnector1">
              <a:avLst/>
            </a:prstGeom>
            <a:ln w="15875">
              <a:solidFill>
                <a:schemeClr val="accent3">
                  <a:lumMod val="75000"/>
                </a:schemeClr>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0ADE8FB-5F89-E942-B315-DC5E8D056EA1}"/>
                </a:ext>
              </a:extLst>
            </p:cNvPr>
            <p:cNvSpPr/>
            <p:nvPr/>
          </p:nvSpPr>
          <p:spPr>
            <a:xfrm rot="16200000">
              <a:off x="57418" y="5143904"/>
              <a:ext cx="1665978" cy="335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400" b="1" i="1" dirty="0">
                  <a:solidFill>
                    <a:srgbClr val="353535"/>
                  </a:solidFill>
                  <a:cs typeface="Calibri"/>
                </a:rPr>
                <a:t>Oral PrEP uptake</a:t>
              </a:r>
            </a:p>
          </p:txBody>
        </p:sp>
      </p:grpSp>
      <p:grpSp>
        <p:nvGrpSpPr>
          <p:cNvPr id="30" name="Group 29">
            <a:extLst>
              <a:ext uri="{FF2B5EF4-FFF2-40B4-BE49-F238E27FC236}">
                <a16:creationId xmlns:a16="http://schemas.microsoft.com/office/drawing/2014/main" id="{49AA54DB-5FF6-3440-98E9-761ED9902216}"/>
              </a:ext>
            </a:extLst>
          </p:cNvPr>
          <p:cNvGrpSpPr/>
          <p:nvPr/>
        </p:nvGrpSpPr>
        <p:grpSpPr>
          <a:xfrm rot="16200000">
            <a:off x="5607636" y="1997862"/>
            <a:ext cx="335116" cy="9080770"/>
            <a:chOff x="722849" y="2654266"/>
            <a:chExt cx="335116" cy="9080770"/>
          </a:xfrm>
        </p:grpSpPr>
        <p:cxnSp>
          <p:nvCxnSpPr>
            <p:cNvPr id="31" name="Straight Arrow Connector 30">
              <a:extLst>
                <a:ext uri="{FF2B5EF4-FFF2-40B4-BE49-F238E27FC236}">
                  <a16:creationId xmlns:a16="http://schemas.microsoft.com/office/drawing/2014/main" id="{A9F54C8B-165B-FC4B-824D-2CC6B8E69116}"/>
                </a:ext>
              </a:extLst>
            </p:cNvPr>
            <p:cNvCxnSpPr>
              <a:cxnSpLocks/>
            </p:cNvCxnSpPr>
            <p:nvPr/>
          </p:nvCxnSpPr>
          <p:spPr>
            <a:xfrm rot="5400000" flipV="1">
              <a:off x="-3356445" y="7488185"/>
              <a:ext cx="8493701" cy="1"/>
            </a:xfrm>
            <a:prstGeom prst="straightConnector1">
              <a:avLst/>
            </a:prstGeom>
            <a:ln w="15875">
              <a:solidFill>
                <a:schemeClr val="accent4"/>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9D3B7E0-DD50-A843-AF67-4681D7F18C1E}"/>
                </a:ext>
              </a:extLst>
            </p:cNvPr>
            <p:cNvSpPr/>
            <p:nvPr/>
          </p:nvSpPr>
          <p:spPr>
            <a:xfrm rot="5400000">
              <a:off x="57418" y="3319697"/>
              <a:ext cx="1665978" cy="3351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sz="1400" b="1" i="1" dirty="0">
                  <a:solidFill>
                    <a:srgbClr val="353535"/>
                  </a:solidFill>
                  <a:cs typeface="Calibri"/>
                </a:rPr>
                <a:t>HIV Incidence</a:t>
              </a:r>
            </a:p>
          </p:txBody>
        </p:sp>
      </p:grpSp>
      <p:grpSp>
        <p:nvGrpSpPr>
          <p:cNvPr id="43" name="Group 42">
            <a:extLst>
              <a:ext uri="{FF2B5EF4-FFF2-40B4-BE49-F238E27FC236}">
                <a16:creationId xmlns:a16="http://schemas.microsoft.com/office/drawing/2014/main" id="{157B04DB-FD8C-CE43-BE3D-5E8F53F2FDE7}"/>
              </a:ext>
            </a:extLst>
          </p:cNvPr>
          <p:cNvGrpSpPr/>
          <p:nvPr/>
        </p:nvGrpSpPr>
        <p:grpSpPr>
          <a:xfrm>
            <a:off x="3042050" y="2993965"/>
            <a:ext cx="8832183" cy="3179159"/>
            <a:chOff x="1946825" y="3108234"/>
            <a:chExt cx="8832183" cy="3179159"/>
          </a:xfrm>
        </p:grpSpPr>
        <p:sp>
          <p:nvSpPr>
            <p:cNvPr id="41" name="Freeform 40">
              <a:extLst>
                <a:ext uri="{FF2B5EF4-FFF2-40B4-BE49-F238E27FC236}">
                  <a16:creationId xmlns:a16="http://schemas.microsoft.com/office/drawing/2014/main" id="{1A637535-EFE3-DE46-9071-ABFEBBD65DED}"/>
                </a:ext>
              </a:extLst>
            </p:cNvPr>
            <p:cNvSpPr/>
            <p:nvPr/>
          </p:nvSpPr>
          <p:spPr>
            <a:xfrm>
              <a:off x="2161413" y="3166742"/>
              <a:ext cx="8617590" cy="3120651"/>
            </a:xfrm>
            <a:custGeom>
              <a:avLst/>
              <a:gdLst>
                <a:gd name="connsiteX0" fmla="*/ 0 w 9661991"/>
                <a:gd name="connsiteY0" fmla="*/ 0 h 3234700"/>
                <a:gd name="connsiteX1" fmla="*/ 9661991 w 9661991"/>
                <a:gd name="connsiteY1" fmla="*/ 0 h 3234700"/>
                <a:gd name="connsiteX2" fmla="*/ 9661991 w 9661991"/>
                <a:gd name="connsiteY2" fmla="*/ 973191 h 3234700"/>
                <a:gd name="connsiteX3" fmla="*/ 8509104 w 9661991"/>
                <a:gd name="connsiteY3" fmla="*/ 973191 h 3234700"/>
                <a:gd name="connsiteX4" fmla="*/ 7869173 w 9661991"/>
                <a:gd name="connsiteY4" fmla="*/ 3234700 h 3234700"/>
                <a:gd name="connsiteX5" fmla="*/ 7869173 w 9661991"/>
                <a:gd name="connsiteY5" fmla="*/ 973191 h 3234700"/>
                <a:gd name="connsiteX6" fmla="*/ 0 w 9661991"/>
                <a:gd name="connsiteY6" fmla="*/ 973191 h 323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61991" h="3234700">
                  <a:moveTo>
                    <a:pt x="0" y="0"/>
                  </a:moveTo>
                  <a:lnTo>
                    <a:pt x="9661991" y="0"/>
                  </a:lnTo>
                  <a:lnTo>
                    <a:pt x="9661991" y="973191"/>
                  </a:lnTo>
                  <a:lnTo>
                    <a:pt x="8509104" y="973191"/>
                  </a:lnTo>
                  <a:lnTo>
                    <a:pt x="7869173" y="3234700"/>
                  </a:lnTo>
                  <a:lnTo>
                    <a:pt x="7869173" y="973191"/>
                  </a:lnTo>
                  <a:lnTo>
                    <a:pt x="0" y="973191"/>
                  </a:lnTo>
                  <a:close/>
                </a:path>
              </a:pathLst>
            </a:custGeom>
            <a:solidFill>
              <a:schemeClr val="bg1"/>
            </a:solidFill>
            <a:ln w="31750">
              <a:solidFill>
                <a:schemeClr val="accent6"/>
              </a:solidFill>
              <a:prstDash val="solid"/>
            </a:ln>
            <a:effectLst/>
          </p:spPr>
          <p:style>
            <a:lnRef idx="1">
              <a:schemeClr val="accent1"/>
            </a:lnRef>
            <a:fillRef idx="3">
              <a:schemeClr val="accent1"/>
            </a:fillRef>
            <a:effectRef idx="2">
              <a:schemeClr val="accent1"/>
            </a:effectRef>
            <a:fontRef idx="minor">
              <a:schemeClr val="lt1"/>
            </a:fontRef>
          </p:style>
          <p:txBody>
            <a:bodyPr vert="horz" wrap="square" lIns="182880" tIns="182880" rIns="91440" bIns="182880" rtlCol="0" anchor="t" anchorCtr="0">
              <a:noAutofit/>
            </a:bodyPr>
            <a:lstStyle/>
            <a:p>
              <a:endParaRPr lang="en-US" sz="1400" dirty="0">
                <a:solidFill>
                  <a:srgbClr val="353535"/>
                </a:solidFill>
                <a:cs typeface="Calibri"/>
              </a:endParaRPr>
            </a:p>
          </p:txBody>
        </p:sp>
        <p:sp>
          <p:nvSpPr>
            <p:cNvPr id="15" name="Rectangle 14">
              <a:extLst>
                <a:ext uri="{FF2B5EF4-FFF2-40B4-BE49-F238E27FC236}">
                  <a16:creationId xmlns:a16="http://schemas.microsoft.com/office/drawing/2014/main" id="{A1529543-8566-B44E-94AA-4E8AB3652D53}"/>
                </a:ext>
              </a:extLst>
            </p:cNvPr>
            <p:cNvSpPr/>
            <p:nvPr/>
          </p:nvSpPr>
          <p:spPr>
            <a:xfrm>
              <a:off x="1946825" y="3146833"/>
              <a:ext cx="457200" cy="457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cs typeface="Calibri"/>
                </a:rPr>
                <a:t>1</a:t>
              </a:r>
            </a:p>
          </p:txBody>
        </p:sp>
        <p:sp>
          <p:nvSpPr>
            <p:cNvPr id="20" name="Rectangle 19">
              <a:extLst>
                <a:ext uri="{FF2B5EF4-FFF2-40B4-BE49-F238E27FC236}">
                  <a16:creationId xmlns:a16="http://schemas.microsoft.com/office/drawing/2014/main" id="{D1008D87-2996-E043-AF38-B5666F3F2705}"/>
                </a:ext>
              </a:extLst>
            </p:cNvPr>
            <p:cNvSpPr/>
            <p:nvPr/>
          </p:nvSpPr>
          <p:spPr>
            <a:xfrm>
              <a:off x="5453214" y="3108234"/>
              <a:ext cx="5325794" cy="973191"/>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pPr>
                <a:spcAft>
                  <a:spcPts val="600"/>
                </a:spcAft>
              </a:pPr>
              <a:r>
                <a:rPr lang="en-US" sz="1200" dirty="0">
                  <a:solidFill>
                    <a:srgbClr val="353535"/>
                  </a:solidFill>
                  <a:cs typeface="Calibri"/>
                </a:rPr>
                <a:t>This determines a region’s need for investment in new HIV prevention solutions, including the ring, and prioritizes counties for ring rollout. </a:t>
              </a:r>
            </a:p>
            <a:p>
              <a:r>
                <a:rPr lang="en-US" sz="1200" b="1" dirty="0">
                  <a:solidFill>
                    <a:srgbClr val="353535"/>
                  </a:solidFill>
                  <a:cs typeface="Calibri"/>
                </a:rPr>
                <a:t>Regions with higher HIV incidence are higher priority for ring rollout.</a:t>
              </a:r>
            </a:p>
          </p:txBody>
        </p:sp>
        <p:sp>
          <p:nvSpPr>
            <p:cNvPr id="29" name="TextBox 28">
              <a:extLst>
                <a:ext uri="{FF2B5EF4-FFF2-40B4-BE49-F238E27FC236}">
                  <a16:creationId xmlns:a16="http://schemas.microsoft.com/office/drawing/2014/main" id="{DB9B6F2A-C592-7C47-A927-30D645B9E66C}"/>
                </a:ext>
              </a:extLst>
            </p:cNvPr>
            <p:cNvSpPr txBox="1"/>
            <p:nvPr/>
          </p:nvSpPr>
          <p:spPr>
            <a:xfrm>
              <a:off x="2437087" y="3255831"/>
              <a:ext cx="3016127" cy="646331"/>
            </a:xfrm>
            <a:prstGeom prst="rect">
              <a:avLst/>
            </a:prstGeom>
            <a:noFill/>
          </p:spPr>
          <p:txBody>
            <a:bodyPr wrap="square" rtlCol="0">
              <a:spAutoFit/>
            </a:bodyPr>
            <a:lstStyle/>
            <a:p>
              <a:r>
                <a:rPr lang="en-US" sz="1200" dirty="0">
                  <a:solidFill>
                    <a:srgbClr val="353535"/>
                  </a:solidFill>
                  <a:cs typeface="Calibri"/>
                </a:rPr>
                <a:t>Plot subnational regions along the X-axis by </a:t>
              </a:r>
              <a:r>
                <a:rPr lang="en-US" sz="1200" b="1" dirty="0">
                  <a:solidFill>
                    <a:srgbClr val="353535"/>
                  </a:solidFill>
                  <a:cs typeface="Calibri"/>
                </a:rPr>
                <a:t>HIV incidence </a:t>
              </a:r>
              <a:r>
                <a:rPr lang="en-US" sz="1200" dirty="0">
                  <a:solidFill>
                    <a:srgbClr val="353535"/>
                  </a:solidFill>
                  <a:cs typeface="Calibri"/>
                </a:rPr>
                <a:t>(i.e., rate of new HIV infections among women or AGYW). </a:t>
              </a:r>
            </a:p>
          </p:txBody>
        </p:sp>
      </p:grpSp>
      <p:grpSp>
        <p:nvGrpSpPr>
          <p:cNvPr id="37" name="Group 36">
            <a:extLst>
              <a:ext uri="{FF2B5EF4-FFF2-40B4-BE49-F238E27FC236}">
                <a16:creationId xmlns:a16="http://schemas.microsoft.com/office/drawing/2014/main" id="{36CB9A5B-E158-9544-9D90-3964A3692DE7}"/>
              </a:ext>
            </a:extLst>
          </p:cNvPr>
          <p:cNvGrpSpPr/>
          <p:nvPr/>
        </p:nvGrpSpPr>
        <p:grpSpPr>
          <a:xfrm>
            <a:off x="1655361" y="4243725"/>
            <a:ext cx="8309778" cy="1882449"/>
            <a:chOff x="1941111" y="4357994"/>
            <a:chExt cx="8309778" cy="1882449"/>
          </a:xfrm>
        </p:grpSpPr>
        <p:sp>
          <p:nvSpPr>
            <p:cNvPr id="35" name="Rectangular Callout 34">
              <a:extLst>
                <a:ext uri="{FF2B5EF4-FFF2-40B4-BE49-F238E27FC236}">
                  <a16:creationId xmlns:a16="http://schemas.microsoft.com/office/drawing/2014/main" id="{D225A785-6AA4-3446-A6B0-750BBB43DAC9}"/>
                </a:ext>
              </a:extLst>
            </p:cNvPr>
            <p:cNvSpPr/>
            <p:nvPr/>
          </p:nvSpPr>
          <p:spPr>
            <a:xfrm>
              <a:off x="2161413" y="4417768"/>
              <a:ext cx="8089473" cy="1644371"/>
            </a:xfrm>
            <a:prstGeom prst="wedgeRectCallout">
              <a:avLst>
                <a:gd name="adj1" fmla="val -55899"/>
                <a:gd name="adj2" fmla="val 1083"/>
              </a:avLst>
            </a:prstGeom>
            <a:solidFill>
              <a:schemeClr val="bg1"/>
            </a:solidFill>
            <a:ln w="25400">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endParaRPr lang="en-US" sz="1400" dirty="0">
                <a:solidFill>
                  <a:srgbClr val="353535"/>
                </a:solidFill>
                <a:cs typeface="Calibri"/>
              </a:endParaRPr>
            </a:p>
          </p:txBody>
        </p:sp>
        <p:sp>
          <p:nvSpPr>
            <p:cNvPr id="17" name="Rectangle 16">
              <a:extLst>
                <a:ext uri="{FF2B5EF4-FFF2-40B4-BE49-F238E27FC236}">
                  <a16:creationId xmlns:a16="http://schemas.microsoft.com/office/drawing/2014/main" id="{2F86C93A-4F93-6D43-A7C4-FAD88729EDFD}"/>
                </a:ext>
              </a:extLst>
            </p:cNvPr>
            <p:cNvSpPr/>
            <p:nvPr/>
          </p:nvSpPr>
          <p:spPr>
            <a:xfrm>
              <a:off x="1941111" y="4403480"/>
              <a:ext cx="457200" cy="45720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bg1"/>
                  </a:solidFill>
                  <a:cs typeface="Calibri"/>
                </a:rPr>
                <a:t>2</a:t>
              </a:r>
            </a:p>
          </p:txBody>
        </p:sp>
        <p:sp>
          <p:nvSpPr>
            <p:cNvPr id="18" name="Rectangle 17">
              <a:extLst>
                <a:ext uri="{FF2B5EF4-FFF2-40B4-BE49-F238E27FC236}">
                  <a16:creationId xmlns:a16="http://schemas.microsoft.com/office/drawing/2014/main" id="{8D37986B-E376-AF4E-BD91-F73CAAD15382}"/>
                </a:ext>
              </a:extLst>
            </p:cNvPr>
            <p:cNvSpPr/>
            <p:nvPr/>
          </p:nvSpPr>
          <p:spPr>
            <a:xfrm>
              <a:off x="2398312" y="4357994"/>
              <a:ext cx="1706188" cy="1727801"/>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r>
                <a:rPr lang="en-US" sz="1200" dirty="0">
                  <a:solidFill>
                    <a:srgbClr val="353535"/>
                  </a:solidFill>
                  <a:cs typeface="Calibri"/>
                </a:rPr>
                <a:t>Plot subnational regions along the </a:t>
              </a:r>
              <a:br>
                <a:rPr lang="en-US" sz="1200" dirty="0">
                  <a:solidFill>
                    <a:srgbClr val="353535"/>
                  </a:solidFill>
                  <a:cs typeface="Calibri"/>
                </a:rPr>
              </a:br>
              <a:r>
                <a:rPr lang="en-US" sz="1200" dirty="0">
                  <a:solidFill>
                    <a:srgbClr val="353535"/>
                  </a:solidFill>
                  <a:cs typeface="Calibri"/>
                </a:rPr>
                <a:t>Y-axis by current </a:t>
              </a:r>
              <a:r>
                <a:rPr lang="en-US" sz="1200" b="1" dirty="0">
                  <a:solidFill>
                    <a:srgbClr val="353535"/>
                  </a:solidFill>
                  <a:cs typeface="Calibri"/>
                </a:rPr>
                <a:t>oral PrEP uptake</a:t>
              </a:r>
              <a:r>
                <a:rPr lang="en-US" sz="1200" dirty="0">
                  <a:solidFill>
                    <a:srgbClr val="353535"/>
                  </a:solidFill>
                  <a:cs typeface="Calibri"/>
                </a:rPr>
                <a:t>. This determines </a:t>
              </a:r>
              <a:r>
                <a:rPr lang="en-US" sz="1200" i="1" dirty="0">
                  <a:solidFill>
                    <a:srgbClr val="353535"/>
                  </a:solidFill>
                  <a:cs typeface="Calibri"/>
                </a:rPr>
                <a:t>how</a:t>
              </a:r>
              <a:r>
                <a:rPr lang="en-US" sz="1200" dirty="0">
                  <a:solidFill>
                    <a:srgbClr val="353535"/>
                  </a:solidFill>
                  <a:cs typeface="Calibri"/>
                </a:rPr>
                <a:t> a region should roll out the PrEP ring. </a:t>
              </a:r>
            </a:p>
          </p:txBody>
        </p:sp>
        <p:sp>
          <p:nvSpPr>
            <p:cNvPr id="22" name="Rectangle 21">
              <a:extLst>
                <a:ext uri="{FF2B5EF4-FFF2-40B4-BE49-F238E27FC236}">
                  <a16:creationId xmlns:a16="http://schemas.microsoft.com/office/drawing/2014/main" id="{BE6C6E0B-32AD-154C-ACEB-4A4F8A805F92}"/>
                </a:ext>
              </a:extLst>
            </p:cNvPr>
            <p:cNvSpPr/>
            <p:nvPr/>
          </p:nvSpPr>
          <p:spPr>
            <a:xfrm>
              <a:off x="4104504" y="4556207"/>
              <a:ext cx="6146385" cy="1684236"/>
            </a:xfrm>
            <a:prstGeom prst="rect">
              <a:avLst/>
            </a:prstGeom>
            <a:noFill/>
            <a:ln>
              <a:noFill/>
              <a:prstDash val="sysDot"/>
            </a:ln>
            <a:effectLst/>
          </p:spPr>
          <p:style>
            <a:lnRef idx="1">
              <a:schemeClr val="accent1"/>
            </a:lnRef>
            <a:fillRef idx="3">
              <a:schemeClr val="accent1"/>
            </a:fillRef>
            <a:effectRef idx="2">
              <a:schemeClr val="accent1"/>
            </a:effectRef>
            <a:fontRef idx="minor">
              <a:schemeClr val="lt1"/>
            </a:fontRef>
          </p:style>
          <p:txBody>
            <a:bodyPr vert="horz" lIns="182880" tIns="182880" rIns="91440" bIns="182880" rtlCol="0" anchor="t" anchorCtr="0"/>
            <a:lstStyle/>
            <a:p>
              <a:pPr>
                <a:spcAft>
                  <a:spcPts val="600"/>
                </a:spcAft>
              </a:pPr>
              <a:r>
                <a:rPr lang="en-US" sz="1200" dirty="0">
                  <a:solidFill>
                    <a:srgbClr val="353535"/>
                  </a:solidFill>
                  <a:cs typeface="Calibri"/>
                </a:rPr>
                <a:t>In regions with high oral PrEP uptake, the PrEP ring can be integrated into existing systems, processes, and channels developed for the rollout and scale-up of oral </a:t>
              </a:r>
              <a:r>
                <a:rPr lang="en-US" sz="1200" dirty="0" err="1">
                  <a:solidFill>
                    <a:srgbClr val="353535"/>
                  </a:solidFill>
                  <a:cs typeface="Calibri"/>
                </a:rPr>
                <a:t>PrEP.</a:t>
              </a:r>
              <a:r>
                <a:rPr lang="en-US" sz="1200" dirty="0">
                  <a:solidFill>
                    <a:srgbClr val="353535"/>
                  </a:solidFill>
                  <a:cs typeface="Calibri"/>
                </a:rPr>
                <a:t> </a:t>
              </a:r>
            </a:p>
            <a:p>
              <a:pPr>
                <a:spcAft>
                  <a:spcPts val="600"/>
                </a:spcAft>
              </a:pPr>
              <a:r>
                <a:rPr lang="en-US" sz="1200" b="1" dirty="0">
                  <a:solidFill>
                    <a:srgbClr val="353535"/>
                  </a:solidFill>
                  <a:cs typeface="Calibri"/>
                </a:rPr>
                <a:t>In regions with low oral PrEP uptake, the ring may provide a  complementary option </a:t>
              </a:r>
              <a:r>
                <a:rPr lang="en-US" sz="1200" dirty="0">
                  <a:solidFill>
                    <a:srgbClr val="353535"/>
                  </a:solidFill>
                  <a:cs typeface="Calibri"/>
                </a:rPr>
                <a:t>that can be delivered through alternative channels to expand the reach of biomedical HIV prevention to populations that do not or cannot access oral </a:t>
              </a:r>
              <a:r>
                <a:rPr lang="en-US" sz="1200" dirty="0" err="1">
                  <a:solidFill>
                    <a:srgbClr val="353535"/>
                  </a:solidFill>
                  <a:cs typeface="Calibri"/>
                </a:rPr>
                <a:t>PrEP.</a:t>
              </a:r>
              <a:r>
                <a:rPr lang="en-US" sz="1200" dirty="0">
                  <a:solidFill>
                    <a:srgbClr val="353535"/>
                  </a:solidFill>
                  <a:cs typeface="Calibri"/>
                </a:rPr>
                <a:t> </a:t>
              </a:r>
            </a:p>
          </p:txBody>
        </p:sp>
      </p:grpSp>
    </p:spTree>
    <p:extLst>
      <p:ext uri="{BB962C8B-B14F-4D97-AF65-F5344CB8AC3E}">
        <p14:creationId xmlns:p14="http://schemas.microsoft.com/office/powerpoint/2010/main" val="270252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8445B66-C63D-5A40-AEDD-A56DC7357AEB}"/>
              </a:ext>
            </a:extLst>
          </p:cNvPr>
          <p:cNvSpPr>
            <a:spLocks noGrp="1"/>
          </p:cNvSpPr>
          <p:nvPr>
            <p:ph type="body" sz="quarter" idx="12"/>
          </p:nvPr>
        </p:nvSpPr>
        <p:spPr/>
        <p:txBody>
          <a:bodyPr/>
          <a:lstStyle/>
          <a:p>
            <a:r>
              <a:rPr lang="en-US" sz="2000" dirty="0"/>
              <a:t>Below is an example of the analysis output. Greater detail is included on slides 13 and 14. </a:t>
            </a:r>
          </a:p>
        </p:txBody>
      </p:sp>
      <p:sp>
        <p:nvSpPr>
          <p:cNvPr id="2" name="Title 1">
            <a:extLst>
              <a:ext uri="{FF2B5EF4-FFF2-40B4-BE49-F238E27FC236}">
                <a16:creationId xmlns:a16="http://schemas.microsoft.com/office/drawing/2014/main" id="{C46B9694-0275-074E-A4B4-5DB1BADF4E35}"/>
              </a:ext>
            </a:extLst>
          </p:cNvPr>
          <p:cNvSpPr>
            <a:spLocks noGrp="1"/>
          </p:cNvSpPr>
          <p:nvPr>
            <p:ph type="title"/>
          </p:nvPr>
        </p:nvSpPr>
        <p:spPr/>
        <p:txBody>
          <a:bodyPr>
            <a:normAutofit fontScale="90000"/>
          </a:bodyPr>
          <a:lstStyle/>
          <a:p>
            <a:r>
              <a:rPr lang="en-US" dirty="0"/>
              <a:t>Step 2: Data Analysis Example</a:t>
            </a:r>
          </a:p>
        </p:txBody>
      </p:sp>
      <p:pic>
        <p:nvPicPr>
          <p:cNvPr id="38" name="Picture 37">
            <a:extLst>
              <a:ext uri="{FF2B5EF4-FFF2-40B4-BE49-F238E27FC236}">
                <a16:creationId xmlns:a16="http://schemas.microsoft.com/office/drawing/2014/main" id="{F137AEE3-3BDC-7F46-A576-B7F6D267B2C6}"/>
              </a:ext>
            </a:extLst>
          </p:cNvPr>
          <p:cNvPicPr>
            <a:picLocks noChangeAspect="1"/>
          </p:cNvPicPr>
          <p:nvPr/>
        </p:nvPicPr>
        <p:blipFill>
          <a:blip r:embed="rId3"/>
          <a:stretch>
            <a:fillRect/>
          </a:stretch>
        </p:blipFill>
        <p:spPr>
          <a:xfrm>
            <a:off x="811213" y="1838133"/>
            <a:ext cx="10932282" cy="4645047"/>
          </a:xfrm>
          <a:prstGeom prst="rect">
            <a:avLst/>
          </a:prstGeom>
        </p:spPr>
      </p:pic>
    </p:spTree>
    <p:extLst>
      <p:ext uri="{BB962C8B-B14F-4D97-AF65-F5344CB8AC3E}">
        <p14:creationId xmlns:p14="http://schemas.microsoft.com/office/powerpoint/2010/main" val="2444491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p:txBody>
          <a:bodyPr>
            <a:normAutofit fontScale="90000"/>
          </a:bodyPr>
          <a:lstStyle/>
          <a:p>
            <a:r>
              <a:rPr lang="en-US" dirty="0"/>
              <a:t>Step 2: Data Analysis Chart</a:t>
            </a:r>
          </a:p>
        </p:txBody>
      </p:sp>
      <p:sp>
        <p:nvSpPr>
          <p:cNvPr id="20" name="Text Placeholder 19">
            <a:extLst>
              <a:ext uri="{FF2B5EF4-FFF2-40B4-BE49-F238E27FC236}">
                <a16:creationId xmlns:a16="http://schemas.microsoft.com/office/drawing/2014/main" id="{E461C754-10C0-2948-9520-09FE7F06F393}"/>
              </a:ext>
            </a:extLst>
          </p:cNvPr>
          <p:cNvSpPr>
            <a:spLocks noGrp="1"/>
          </p:cNvSpPr>
          <p:nvPr>
            <p:ph type="body" sz="quarter" idx="12"/>
          </p:nvPr>
        </p:nvSpPr>
        <p:spPr/>
        <p:txBody>
          <a:bodyPr/>
          <a:lstStyle/>
          <a:p>
            <a:r>
              <a:rPr lang="en-US" sz="2000" dirty="0"/>
              <a:t>The chart below can be completed for the rollout scenario analysis.  </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8</a:t>
            </a:fld>
            <a:endParaRPr lang="en-US" dirty="0"/>
          </a:p>
        </p:txBody>
      </p:sp>
      <p:graphicFrame>
        <p:nvGraphicFramePr>
          <p:cNvPr id="22" name="Chart 21">
            <a:extLst>
              <a:ext uri="{FF2B5EF4-FFF2-40B4-BE49-F238E27FC236}">
                <a16:creationId xmlns:a16="http://schemas.microsoft.com/office/drawing/2014/main" id="{41E0DEAE-ECEA-5640-8FED-EC24E69A56FB}"/>
              </a:ext>
            </a:extLst>
          </p:cNvPr>
          <p:cNvGraphicFramePr/>
          <p:nvPr>
            <p:extLst>
              <p:ext uri="{D42A27DB-BD31-4B8C-83A1-F6EECF244321}">
                <p14:modId xmlns:p14="http://schemas.microsoft.com/office/powerpoint/2010/main" val="567277900"/>
              </p:ext>
            </p:extLst>
          </p:nvPr>
        </p:nvGraphicFramePr>
        <p:xfrm>
          <a:off x="1235075" y="2165291"/>
          <a:ext cx="10299528" cy="4191059"/>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23">
            <a:extLst>
              <a:ext uri="{FF2B5EF4-FFF2-40B4-BE49-F238E27FC236}">
                <a16:creationId xmlns:a16="http://schemas.microsoft.com/office/drawing/2014/main" id="{A68A4AD4-F617-4E47-8A9E-402A8B051CE3}"/>
              </a:ext>
            </a:extLst>
          </p:cNvPr>
          <p:cNvSpPr/>
          <p:nvPr/>
        </p:nvSpPr>
        <p:spPr>
          <a:xfrm>
            <a:off x="7076731" y="1825307"/>
            <a:ext cx="4841875" cy="3018156"/>
          </a:xfrm>
          <a:prstGeom prst="rect">
            <a:avLst/>
          </a:prstGeom>
          <a:solidFill>
            <a:schemeClr val="accent3">
              <a:lumMod val="40000"/>
              <a:lumOff val="60000"/>
            </a:schemeClr>
          </a:solidFill>
          <a:ln w="12700">
            <a:noFill/>
          </a:ln>
          <a:effectLst/>
        </p:spPr>
        <p:txBody>
          <a:bodyPr wrap="square" lIns="182880" tIns="91440">
            <a:noAutofit/>
          </a:bodyPr>
          <a:lstStyle/>
          <a:p>
            <a:r>
              <a:rPr lang="en-US" sz="1600" dirty="0">
                <a:cs typeface="Calibri"/>
              </a:rPr>
              <a:t>Right click on the chart to “Edit Data in Excel” and copy data from the </a:t>
            </a:r>
            <a:r>
              <a:rPr lang="en-US" sz="1600" dirty="0">
                <a:highlight>
                  <a:srgbClr val="FFFF00"/>
                </a:highlight>
                <a:cs typeface="Calibri"/>
              </a:rPr>
              <a:t>data collection spreadsheet</a:t>
            </a:r>
            <a:r>
              <a:rPr lang="en-US" sz="1600" dirty="0">
                <a:cs typeface="Calibri"/>
              </a:rPr>
              <a:t> into the file. </a:t>
            </a:r>
          </a:p>
          <a:p>
            <a:endParaRPr lang="en-US" sz="1600" dirty="0">
              <a:cs typeface="Calibri"/>
            </a:endParaRPr>
          </a:p>
          <a:p>
            <a:r>
              <a:rPr lang="en-US" sz="1600" dirty="0">
                <a:cs typeface="Calibri"/>
              </a:rPr>
              <a:t>The columns include the name of the subnational region, HIV incidence data (X axis), PrEP use data (Y axis), and data on the annual number of new HIV infections (bubble size). </a:t>
            </a:r>
          </a:p>
          <a:p>
            <a:endParaRPr lang="en-US" sz="1600" dirty="0">
              <a:cs typeface="Calibri"/>
            </a:endParaRPr>
          </a:p>
          <a:p>
            <a:r>
              <a:rPr lang="en-US" sz="1600" dirty="0">
                <a:cs typeface="Calibri"/>
              </a:rPr>
              <a:t>This will produce a bubble chart (</a:t>
            </a:r>
            <a:r>
              <a:rPr lang="en-US" sz="1600" i="1" dirty="0">
                <a:cs typeface="Calibri"/>
              </a:rPr>
              <a:t>see further examples on slides 12–14)</a:t>
            </a:r>
            <a:r>
              <a:rPr lang="en-US" sz="1600" dirty="0">
                <a:cs typeface="Calibri"/>
              </a:rPr>
              <a:t>. </a:t>
            </a:r>
          </a:p>
        </p:txBody>
      </p:sp>
      <p:sp>
        <p:nvSpPr>
          <p:cNvPr id="25" name="TextBox 24">
            <a:extLst>
              <a:ext uri="{FF2B5EF4-FFF2-40B4-BE49-F238E27FC236}">
                <a16:creationId xmlns:a16="http://schemas.microsoft.com/office/drawing/2014/main" id="{4DC83998-01A1-454A-B0EA-EF9860CEF939}"/>
              </a:ext>
            </a:extLst>
          </p:cNvPr>
          <p:cNvSpPr txBox="1"/>
          <p:nvPr/>
        </p:nvSpPr>
        <p:spPr>
          <a:xfrm rot="16200000">
            <a:off x="-712739" y="4012022"/>
            <a:ext cx="3671890" cy="276999"/>
          </a:xfrm>
          <a:prstGeom prst="rect">
            <a:avLst/>
          </a:prstGeom>
          <a:noFill/>
        </p:spPr>
        <p:txBody>
          <a:bodyPr wrap="square" rtlCol="0">
            <a:spAutoFit/>
          </a:bodyPr>
          <a:lstStyle/>
          <a:p>
            <a:r>
              <a:rPr lang="en-US" sz="1200" b="1" i="1" dirty="0"/>
              <a:t>Total Current PrEP Users</a:t>
            </a:r>
          </a:p>
        </p:txBody>
      </p:sp>
      <p:sp>
        <p:nvSpPr>
          <p:cNvPr id="27" name="TextBox 26">
            <a:extLst>
              <a:ext uri="{FF2B5EF4-FFF2-40B4-BE49-F238E27FC236}">
                <a16:creationId xmlns:a16="http://schemas.microsoft.com/office/drawing/2014/main" id="{7FA37AD3-4122-C24A-BD41-5212A11D974C}"/>
              </a:ext>
            </a:extLst>
          </p:cNvPr>
          <p:cNvSpPr txBox="1"/>
          <p:nvPr/>
        </p:nvSpPr>
        <p:spPr>
          <a:xfrm>
            <a:off x="2042494" y="6356351"/>
            <a:ext cx="9216056" cy="276998"/>
          </a:xfrm>
          <a:prstGeom prst="rect">
            <a:avLst/>
          </a:prstGeom>
          <a:noFill/>
        </p:spPr>
        <p:txBody>
          <a:bodyPr wrap="square" rtlCol="0">
            <a:spAutoFit/>
          </a:bodyPr>
          <a:lstStyle/>
          <a:p>
            <a:r>
              <a:rPr lang="en-US" sz="1200" b="1" i="1" dirty="0"/>
              <a:t>HIV Incidence</a:t>
            </a:r>
          </a:p>
        </p:txBody>
      </p:sp>
    </p:spTree>
    <p:extLst>
      <p:ext uri="{BB962C8B-B14F-4D97-AF65-F5344CB8AC3E}">
        <p14:creationId xmlns:p14="http://schemas.microsoft.com/office/powerpoint/2010/main" val="1539369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987DABD-AF7F-854F-B8B8-E366DCA7CBCD}"/>
              </a:ext>
            </a:extLst>
          </p:cNvPr>
          <p:cNvGrpSpPr/>
          <p:nvPr/>
        </p:nvGrpSpPr>
        <p:grpSpPr>
          <a:xfrm>
            <a:off x="984706" y="2403121"/>
            <a:ext cx="10549897" cy="4418922"/>
            <a:chOff x="984706" y="2214427"/>
            <a:chExt cx="10549897" cy="4418922"/>
          </a:xfrm>
        </p:grpSpPr>
        <p:graphicFrame>
          <p:nvGraphicFramePr>
            <p:cNvPr id="22" name="Chart 21">
              <a:extLst>
                <a:ext uri="{FF2B5EF4-FFF2-40B4-BE49-F238E27FC236}">
                  <a16:creationId xmlns:a16="http://schemas.microsoft.com/office/drawing/2014/main" id="{41E0DEAE-ECEA-5640-8FED-EC24E69A56FB}"/>
                </a:ext>
              </a:extLst>
            </p:cNvPr>
            <p:cNvGraphicFramePr/>
            <p:nvPr>
              <p:extLst>
                <p:ext uri="{D42A27DB-BD31-4B8C-83A1-F6EECF244321}">
                  <p14:modId xmlns:p14="http://schemas.microsoft.com/office/powerpoint/2010/main" val="1600925795"/>
                </p:ext>
              </p:extLst>
            </p:nvPr>
          </p:nvGraphicFramePr>
          <p:xfrm>
            <a:off x="1235075" y="2214427"/>
            <a:ext cx="10299528" cy="4191059"/>
          </p:xfrm>
          <a:graphic>
            <a:graphicData uri="http://schemas.openxmlformats.org/drawingml/2006/chart">
              <c:chart xmlns:c="http://schemas.openxmlformats.org/drawingml/2006/chart" xmlns:r="http://schemas.openxmlformats.org/officeDocument/2006/relationships" r:id="rId2"/>
            </a:graphicData>
          </a:graphic>
        </p:graphicFrame>
        <p:sp>
          <p:nvSpPr>
            <p:cNvPr id="25" name="TextBox 24">
              <a:extLst>
                <a:ext uri="{FF2B5EF4-FFF2-40B4-BE49-F238E27FC236}">
                  <a16:creationId xmlns:a16="http://schemas.microsoft.com/office/drawing/2014/main" id="{4DC83998-01A1-454A-B0EA-EF9860CEF939}"/>
                </a:ext>
              </a:extLst>
            </p:cNvPr>
            <p:cNvSpPr txBox="1"/>
            <p:nvPr/>
          </p:nvSpPr>
          <p:spPr>
            <a:xfrm rot="16200000">
              <a:off x="-712739" y="4012022"/>
              <a:ext cx="3671890" cy="276999"/>
            </a:xfrm>
            <a:prstGeom prst="rect">
              <a:avLst/>
            </a:prstGeom>
            <a:noFill/>
          </p:spPr>
          <p:txBody>
            <a:bodyPr wrap="square" rtlCol="0">
              <a:spAutoFit/>
            </a:bodyPr>
            <a:lstStyle/>
            <a:p>
              <a:r>
                <a:rPr lang="en-US" sz="1200" b="1" i="1" dirty="0"/>
                <a:t>Total Current PrEP Users</a:t>
              </a:r>
            </a:p>
          </p:txBody>
        </p:sp>
        <p:sp>
          <p:nvSpPr>
            <p:cNvPr id="27" name="TextBox 26">
              <a:extLst>
                <a:ext uri="{FF2B5EF4-FFF2-40B4-BE49-F238E27FC236}">
                  <a16:creationId xmlns:a16="http://schemas.microsoft.com/office/drawing/2014/main" id="{7FA37AD3-4122-C24A-BD41-5212A11D974C}"/>
                </a:ext>
              </a:extLst>
            </p:cNvPr>
            <p:cNvSpPr txBox="1"/>
            <p:nvPr/>
          </p:nvSpPr>
          <p:spPr>
            <a:xfrm>
              <a:off x="2042494" y="6356351"/>
              <a:ext cx="9216056" cy="276998"/>
            </a:xfrm>
            <a:prstGeom prst="rect">
              <a:avLst/>
            </a:prstGeom>
            <a:noFill/>
          </p:spPr>
          <p:txBody>
            <a:bodyPr wrap="square" rtlCol="0">
              <a:spAutoFit/>
            </a:bodyPr>
            <a:lstStyle/>
            <a:p>
              <a:r>
                <a:rPr lang="en-US" sz="1200" b="1" dirty="0"/>
                <a:t>HIV </a:t>
              </a:r>
              <a:r>
                <a:rPr lang="en-US" sz="1200" b="1" i="1" dirty="0"/>
                <a:t>Incidence</a:t>
              </a:r>
            </a:p>
          </p:txBody>
        </p:sp>
      </p:grpSp>
      <p:sp>
        <p:nvSpPr>
          <p:cNvPr id="2" name="Title 1">
            <a:extLst>
              <a:ext uri="{FF2B5EF4-FFF2-40B4-BE49-F238E27FC236}">
                <a16:creationId xmlns:a16="http://schemas.microsoft.com/office/drawing/2014/main" id="{4F7B724F-59F9-CD4A-8AC5-433D76DFF06D}"/>
              </a:ext>
            </a:extLst>
          </p:cNvPr>
          <p:cNvSpPr>
            <a:spLocks noGrp="1"/>
          </p:cNvSpPr>
          <p:nvPr>
            <p:ph type="title"/>
          </p:nvPr>
        </p:nvSpPr>
        <p:spPr/>
        <p:txBody>
          <a:bodyPr>
            <a:normAutofit fontScale="90000"/>
          </a:bodyPr>
          <a:lstStyle/>
          <a:p>
            <a:r>
              <a:rPr lang="en-US" dirty="0"/>
              <a:t>Step 3: Regional Assessment</a:t>
            </a:r>
          </a:p>
        </p:txBody>
      </p:sp>
      <p:sp>
        <p:nvSpPr>
          <p:cNvPr id="20" name="Text Placeholder 19">
            <a:extLst>
              <a:ext uri="{FF2B5EF4-FFF2-40B4-BE49-F238E27FC236}">
                <a16:creationId xmlns:a16="http://schemas.microsoft.com/office/drawing/2014/main" id="{E461C754-10C0-2948-9520-09FE7F06F393}"/>
              </a:ext>
            </a:extLst>
          </p:cNvPr>
          <p:cNvSpPr>
            <a:spLocks noGrp="1"/>
          </p:cNvSpPr>
          <p:nvPr>
            <p:ph type="body" sz="quarter" idx="12"/>
          </p:nvPr>
        </p:nvSpPr>
        <p:spPr/>
        <p:txBody>
          <a:bodyPr/>
          <a:lstStyle/>
          <a:p>
            <a:r>
              <a:rPr lang="en-US" sz="1800" dirty="0"/>
              <a:t>When completed, the analysis will sort regions into four categories that can inform the rollout scenarios. </a:t>
            </a:r>
          </a:p>
        </p:txBody>
      </p:sp>
      <p:sp>
        <p:nvSpPr>
          <p:cNvPr id="4" name="Slide Number Placeholder 3">
            <a:extLst>
              <a:ext uri="{FF2B5EF4-FFF2-40B4-BE49-F238E27FC236}">
                <a16:creationId xmlns:a16="http://schemas.microsoft.com/office/drawing/2014/main" id="{EA2BAE5B-E293-2245-B2B1-BEF1734169C8}"/>
              </a:ext>
            </a:extLst>
          </p:cNvPr>
          <p:cNvSpPr>
            <a:spLocks noGrp="1"/>
          </p:cNvSpPr>
          <p:nvPr>
            <p:ph type="sldNum" sz="quarter" idx="4"/>
          </p:nvPr>
        </p:nvSpPr>
        <p:spPr/>
        <p:txBody>
          <a:bodyPr/>
          <a:lstStyle/>
          <a:p>
            <a:fld id="{282D8E3E-8532-C943-903F-91E14D4CAD95}" type="slidenum">
              <a:rPr lang="en-US" smtClean="0"/>
              <a:pPr/>
              <a:t>9</a:t>
            </a:fld>
            <a:endParaRPr lang="en-US" dirty="0"/>
          </a:p>
        </p:txBody>
      </p:sp>
      <p:sp>
        <p:nvSpPr>
          <p:cNvPr id="3" name="Text Placeholder 2">
            <a:extLst>
              <a:ext uri="{FF2B5EF4-FFF2-40B4-BE49-F238E27FC236}">
                <a16:creationId xmlns:a16="http://schemas.microsoft.com/office/drawing/2014/main" id="{9F4B08E5-E052-F14D-B38C-62DEA8F63139}"/>
              </a:ext>
            </a:extLst>
          </p:cNvPr>
          <p:cNvSpPr>
            <a:spLocks noGrp="1"/>
          </p:cNvSpPr>
          <p:nvPr>
            <p:ph type="body" sz="quarter" idx="13"/>
          </p:nvPr>
        </p:nvSpPr>
        <p:spPr>
          <a:xfrm>
            <a:off x="1228725" y="1718129"/>
            <a:ext cx="10152063" cy="625692"/>
          </a:xfrm>
        </p:spPr>
        <p:txBody>
          <a:bodyPr/>
          <a:lstStyle/>
          <a:p>
            <a:r>
              <a:rPr lang="en-US" dirty="0">
                <a:solidFill>
                  <a:srgbClr val="353535"/>
                </a:solidFill>
                <a:cs typeface="Calibri"/>
              </a:rPr>
              <a:t>Define thresholds for each quadrant based on the distribution of regions along the chart. Identify which subnational regions fall into each quadrant.  </a:t>
            </a:r>
          </a:p>
        </p:txBody>
      </p:sp>
      <p:cxnSp>
        <p:nvCxnSpPr>
          <p:cNvPr id="7" name="Straight Connector 6">
            <a:extLst>
              <a:ext uri="{FF2B5EF4-FFF2-40B4-BE49-F238E27FC236}">
                <a16:creationId xmlns:a16="http://schemas.microsoft.com/office/drawing/2014/main" id="{5EC5C0FF-0B80-4E45-9613-6A4BDD730E0E}"/>
              </a:ext>
            </a:extLst>
          </p:cNvPr>
          <p:cNvCxnSpPr>
            <a:cxnSpLocks/>
          </p:cNvCxnSpPr>
          <p:nvPr/>
        </p:nvCxnSpPr>
        <p:spPr>
          <a:xfrm flipV="1">
            <a:off x="6415088" y="2574710"/>
            <a:ext cx="0" cy="36718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703A14-7D46-B148-AB73-FAB0AA175911}"/>
              </a:ext>
            </a:extLst>
          </p:cNvPr>
          <p:cNvCxnSpPr>
            <a:cxnSpLocks/>
          </p:cNvCxnSpPr>
          <p:nvPr/>
        </p:nvCxnSpPr>
        <p:spPr>
          <a:xfrm>
            <a:off x="1999630" y="4398749"/>
            <a:ext cx="9258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68A4AD4-F617-4E47-8A9E-402A8B051CE3}"/>
              </a:ext>
            </a:extLst>
          </p:cNvPr>
          <p:cNvSpPr/>
          <p:nvPr/>
        </p:nvSpPr>
        <p:spPr>
          <a:xfrm>
            <a:off x="2256306" y="2686656"/>
            <a:ext cx="3630144" cy="1481201"/>
          </a:xfrm>
          <a:prstGeom prst="rect">
            <a:avLst/>
          </a:prstGeom>
          <a:solidFill>
            <a:schemeClr val="accent1">
              <a:lumMod val="40000"/>
              <a:lumOff val="60000"/>
              <a:alpha val="55000"/>
            </a:schemeClr>
          </a:solidFill>
          <a:ln w="12700">
            <a:noFill/>
          </a:ln>
          <a:effectLst/>
        </p:spPr>
        <p:txBody>
          <a:bodyPr wrap="square" lIns="182880" tIns="91440">
            <a:noAutofit/>
          </a:bodyPr>
          <a:lstStyle/>
          <a:p>
            <a:pPr>
              <a:spcAft>
                <a:spcPts val="600"/>
              </a:spcAft>
            </a:pPr>
            <a:r>
              <a:rPr lang="en-US" sz="1600" b="1" dirty="0">
                <a:latin typeface="Calibri" panose="020F0502020204030204" pitchFamily="34" charset="0"/>
                <a:cs typeface="Calibri" panose="020F0502020204030204" pitchFamily="34" charset="0"/>
              </a:rPr>
              <a:t>Moderate priority</a:t>
            </a:r>
            <a:r>
              <a:rPr lang="en-US" sz="1600" dirty="0">
                <a:latin typeface="Calibri" panose="020F0502020204030204" pitchFamily="34" charset="0"/>
                <a:cs typeface="Calibri" panose="020F0502020204030204" pitchFamily="34" charset="0"/>
              </a:rPr>
              <a:t> </a:t>
            </a:r>
          </a:p>
          <a:p>
            <a:pPr>
              <a:spcAft>
                <a:spcPts val="600"/>
              </a:spcAft>
            </a:pPr>
            <a:r>
              <a:rPr lang="en-US" sz="1400" dirty="0">
                <a:latin typeface="Calibri" panose="020F0502020204030204" pitchFamily="34" charset="0"/>
                <a:cs typeface="Calibri" panose="020F0502020204030204" pitchFamily="34" charset="0"/>
              </a:rPr>
              <a:t>Roll out the PrEP ring in these regions by building on oral PrEP rollout in regions where ring introduction does not require significant additional investment.</a:t>
            </a:r>
          </a:p>
        </p:txBody>
      </p:sp>
      <p:sp>
        <p:nvSpPr>
          <p:cNvPr id="18" name="Rectangle 17">
            <a:extLst>
              <a:ext uri="{FF2B5EF4-FFF2-40B4-BE49-F238E27FC236}">
                <a16:creationId xmlns:a16="http://schemas.microsoft.com/office/drawing/2014/main" id="{F92495C2-3755-0341-8A5F-859F434A9D4B}"/>
              </a:ext>
            </a:extLst>
          </p:cNvPr>
          <p:cNvSpPr/>
          <p:nvPr/>
        </p:nvSpPr>
        <p:spPr>
          <a:xfrm>
            <a:off x="6816228" y="2686657"/>
            <a:ext cx="4014319" cy="1297772"/>
          </a:xfrm>
          <a:prstGeom prst="rect">
            <a:avLst/>
          </a:prstGeom>
          <a:solidFill>
            <a:schemeClr val="bg2">
              <a:alpha val="39000"/>
            </a:schemeClr>
          </a:solidFill>
          <a:ln w="38100">
            <a:noFill/>
          </a:ln>
          <a:effectLst/>
        </p:spPr>
        <p:txBody>
          <a:bodyPr wrap="square" lIns="182880" tIns="91440">
            <a:noAutofit/>
          </a:bodyPr>
          <a:lstStyle/>
          <a:p>
            <a:pPr>
              <a:spcAft>
                <a:spcPts val="600"/>
              </a:spcAft>
            </a:pPr>
            <a:r>
              <a:rPr lang="en-US" sz="1600" b="1" dirty="0">
                <a:latin typeface="Calibri" panose="020F0502020204030204" pitchFamily="34" charset="0"/>
                <a:cs typeface="Calibri" panose="020F0502020204030204" pitchFamily="34" charset="0"/>
              </a:rPr>
              <a:t>High priority</a:t>
            </a:r>
            <a:r>
              <a:rPr lang="en-US" sz="1600" dirty="0">
                <a:latin typeface="Calibri" panose="020F0502020204030204" pitchFamily="34" charset="0"/>
                <a:cs typeface="Calibri" panose="020F0502020204030204" pitchFamily="34" charset="0"/>
              </a:rPr>
              <a:t> </a:t>
            </a:r>
          </a:p>
          <a:p>
            <a:pPr>
              <a:spcAft>
                <a:spcPts val="600"/>
              </a:spcAft>
            </a:pPr>
            <a:r>
              <a:rPr lang="en-US" sz="1400" dirty="0">
                <a:latin typeface="Calibri" panose="020F0502020204030204" pitchFamily="34" charset="0"/>
                <a:cs typeface="Calibri" panose="020F0502020204030204" pitchFamily="34" charset="0"/>
              </a:rPr>
              <a:t>Prioritize introduction of the ring in these regions, largely building on processes and systems developed for oral PrEP rollout and scale-up.</a:t>
            </a:r>
          </a:p>
        </p:txBody>
      </p:sp>
      <p:sp>
        <p:nvSpPr>
          <p:cNvPr id="19" name="Rectangle 18">
            <a:extLst>
              <a:ext uri="{FF2B5EF4-FFF2-40B4-BE49-F238E27FC236}">
                <a16:creationId xmlns:a16="http://schemas.microsoft.com/office/drawing/2014/main" id="{56496864-743D-A242-A546-6FD0E3C75786}"/>
              </a:ext>
            </a:extLst>
          </p:cNvPr>
          <p:cNvSpPr/>
          <p:nvPr/>
        </p:nvSpPr>
        <p:spPr>
          <a:xfrm>
            <a:off x="2256306" y="4558320"/>
            <a:ext cx="3630144" cy="1070956"/>
          </a:xfrm>
          <a:prstGeom prst="rect">
            <a:avLst/>
          </a:prstGeom>
          <a:solidFill>
            <a:schemeClr val="accent1">
              <a:lumMod val="40000"/>
              <a:lumOff val="60000"/>
              <a:alpha val="25000"/>
            </a:schemeClr>
          </a:solidFill>
          <a:ln w="12700">
            <a:noFill/>
          </a:ln>
          <a:effectLst/>
        </p:spPr>
        <p:txBody>
          <a:bodyPr wrap="square" lIns="182880" tIns="91440">
            <a:noAutofit/>
          </a:bodyPr>
          <a:lstStyle/>
          <a:p>
            <a:pPr>
              <a:spcAft>
                <a:spcPts val="600"/>
              </a:spcAft>
            </a:pPr>
            <a:r>
              <a:rPr lang="en-US" sz="1600" b="1" dirty="0">
                <a:latin typeface="Calibri" panose="020F0502020204030204" pitchFamily="34" charset="0"/>
                <a:cs typeface="Calibri" panose="020F0502020204030204" pitchFamily="34" charset="0"/>
              </a:rPr>
              <a:t>Low priority</a:t>
            </a:r>
            <a:r>
              <a:rPr lang="en-US" sz="16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Deprioritize these regions for initial ring rollout when resources are limited.</a:t>
            </a:r>
          </a:p>
        </p:txBody>
      </p:sp>
      <p:sp>
        <p:nvSpPr>
          <p:cNvPr id="21" name="Rectangle 20">
            <a:extLst>
              <a:ext uri="{FF2B5EF4-FFF2-40B4-BE49-F238E27FC236}">
                <a16:creationId xmlns:a16="http://schemas.microsoft.com/office/drawing/2014/main" id="{74C2C0AB-E690-BB46-A245-1FD2031909E3}"/>
              </a:ext>
            </a:extLst>
          </p:cNvPr>
          <p:cNvSpPr/>
          <p:nvPr/>
        </p:nvSpPr>
        <p:spPr>
          <a:xfrm>
            <a:off x="6829660" y="4558320"/>
            <a:ext cx="4014319" cy="1383710"/>
          </a:xfrm>
          <a:prstGeom prst="rect">
            <a:avLst/>
          </a:prstGeom>
          <a:solidFill>
            <a:schemeClr val="bg2">
              <a:alpha val="39000"/>
            </a:schemeClr>
          </a:solidFill>
          <a:ln w="38100">
            <a:noFill/>
          </a:ln>
          <a:effectLst/>
        </p:spPr>
        <p:txBody>
          <a:bodyPr wrap="square" lIns="182880" tIns="91440">
            <a:noAutofit/>
          </a:bodyPr>
          <a:lstStyle/>
          <a:p>
            <a:pPr>
              <a:spcAft>
                <a:spcPts val="600"/>
              </a:spcAft>
            </a:pPr>
            <a:r>
              <a:rPr lang="en-US" sz="1600" b="1" dirty="0">
                <a:latin typeface="Calibri" panose="020F0502020204030204" pitchFamily="34" charset="0"/>
                <a:cs typeface="Calibri" panose="020F0502020204030204" pitchFamily="34" charset="0"/>
              </a:rPr>
              <a:t>High priority</a:t>
            </a:r>
            <a:r>
              <a:rPr lang="en-US" sz="1600" dirty="0">
                <a:latin typeface="Calibri" panose="020F0502020204030204" pitchFamily="34" charset="0"/>
                <a:cs typeface="Calibri" panose="020F0502020204030204" pitchFamily="34" charset="0"/>
              </a:rPr>
              <a:t> </a:t>
            </a:r>
          </a:p>
          <a:p>
            <a:r>
              <a:rPr lang="en-US" sz="1400" dirty="0">
                <a:latin typeface="Calibri" panose="020F0502020204030204" pitchFamily="34" charset="0"/>
                <a:cs typeface="Calibri" panose="020F0502020204030204" pitchFamily="34" charset="0"/>
              </a:rPr>
              <a:t>Prioritize introduction of the ring in these regions but explore new channels that will complement existing oral PrEP delivery points to expand the reach of HIV prevention delivery to new users.  </a:t>
            </a:r>
          </a:p>
        </p:txBody>
      </p:sp>
    </p:spTree>
    <p:extLst>
      <p:ext uri="{BB962C8B-B14F-4D97-AF65-F5344CB8AC3E}">
        <p14:creationId xmlns:p14="http://schemas.microsoft.com/office/powerpoint/2010/main" val="3085350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d44HZsaSUaYoHX1KZuAA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NHVT3f4SfS_VngBtB0yX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NHVT3f4SfS_VngBtB0y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b0yS25lQdGTJXD4JT7x3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dShuNBhhS5Sja0Sr9gG7Ng"/>
</p:tagLst>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2442</TotalTime>
  <Words>1949</Words>
  <Application>Microsoft Macintosh PowerPoint</Application>
  <PresentationFormat>Widescreen</PresentationFormat>
  <Paragraphs>280</Paragraphs>
  <Slides>15</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Arial</vt:lpstr>
      <vt:lpstr>Arial Black</vt:lpstr>
      <vt:lpstr>Calibri</vt:lpstr>
      <vt:lpstr>Franklin Gothic Book</vt:lpstr>
      <vt:lpstr>Franklin Gothic Demi</vt:lpstr>
      <vt:lpstr>Franklin Gothic Medium</vt:lpstr>
      <vt:lpstr>Plan 4 Ring Theme</vt:lpstr>
      <vt:lpstr>PPT default styled</vt:lpstr>
      <vt:lpstr>Rollout Scenarios Analysis  for the Introduction of the PrEP Ring</vt:lpstr>
      <vt:lpstr>PowerPoint Presentation</vt:lpstr>
      <vt:lpstr>Overview</vt:lpstr>
      <vt:lpstr>PrEP Ring Scenario Rollout</vt:lpstr>
      <vt:lpstr>Step 1: Data Collection</vt:lpstr>
      <vt:lpstr>Step 2: Data Analysis Framework</vt:lpstr>
      <vt:lpstr>Step 2: Data Analysis Example</vt:lpstr>
      <vt:lpstr>Step 2: Data Analysis Chart</vt:lpstr>
      <vt:lpstr>Step 3: Regional Assessment</vt:lpstr>
      <vt:lpstr>Step 3: Scenario Development</vt:lpstr>
      <vt:lpstr>PowerPoint Presentation</vt:lpstr>
      <vt:lpstr>Kenya Rollout Scenarios Overview</vt:lpstr>
      <vt:lpstr>Kenya Rollout Scenarios – Counties</vt:lpstr>
      <vt:lpstr>Scenarios 1 and 2</vt:lpstr>
      <vt:lpstr>Scenario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Kay Garcia</cp:lastModifiedBy>
  <cp:revision>148</cp:revision>
  <dcterms:created xsi:type="dcterms:W3CDTF">2021-10-12T16:02:07Z</dcterms:created>
  <dcterms:modified xsi:type="dcterms:W3CDTF">2022-06-03T21:39:49Z</dcterms:modified>
</cp:coreProperties>
</file>