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7"/>
  </p:notesMasterIdLst>
  <p:sldIdLst>
    <p:sldId id="259" r:id="rId3"/>
    <p:sldId id="258" r:id="rId4"/>
    <p:sldId id="261" r:id="rId5"/>
    <p:sldId id="538" r:id="rId6"/>
    <p:sldId id="262" r:id="rId7"/>
    <p:sldId id="539" r:id="rId8"/>
    <p:sldId id="540" r:id="rId9"/>
    <p:sldId id="541" r:id="rId10"/>
    <p:sldId id="542" r:id="rId11"/>
    <p:sldId id="543" r:id="rId12"/>
    <p:sldId id="544" r:id="rId13"/>
    <p:sldId id="545" r:id="rId14"/>
    <p:sldId id="546" r:id="rId15"/>
    <p:sldId id="5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p:restoredTop sz="96942"/>
  </p:normalViewPr>
  <p:slideViewPr>
    <p:cSldViewPr snapToGrid="0" snapToObjects="1">
      <p:cViewPr varScale="1">
        <p:scale>
          <a:sx n="124" d="100"/>
          <a:sy n="124" d="100"/>
        </p:scale>
        <p:origin x="2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6/3/22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3</a:t>
            </a:fld>
            <a:endParaRPr lang="en-US"/>
          </a:p>
        </p:txBody>
      </p:sp>
    </p:spTree>
    <p:extLst>
      <p:ext uri="{BB962C8B-B14F-4D97-AF65-F5344CB8AC3E}">
        <p14:creationId xmlns:p14="http://schemas.microsoft.com/office/powerpoint/2010/main" val="366923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5</a:t>
            </a:fld>
            <a:endParaRPr lang="en-US"/>
          </a:p>
        </p:txBody>
      </p:sp>
    </p:spTree>
    <p:extLst>
      <p:ext uri="{BB962C8B-B14F-4D97-AF65-F5344CB8AC3E}">
        <p14:creationId xmlns:p14="http://schemas.microsoft.com/office/powerpoint/2010/main" val="38329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6</a:t>
            </a:fld>
            <a:endParaRPr lang="en-US"/>
          </a:p>
        </p:txBody>
      </p:sp>
    </p:spTree>
    <p:extLst>
      <p:ext uri="{BB962C8B-B14F-4D97-AF65-F5344CB8AC3E}">
        <p14:creationId xmlns:p14="http://schemas.microsoft.com/office/powerpoint/2010/main" val="203018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8</a:t>
            </a:fld>
            <a:endParaRPr lang="en-US"/>
          </a:p>
        </p:txBody>
      </p:sp>
    </p:spTree>
    <p:extLst>
      <p:ext uri="{BB962C8B-B14F-4D97-AF65-F5344CB8AC3E}">
        <p14:creationId xmlns:p14="http://schemas.microsoft.com/office/powerpoint/2010/main" val="21759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 Delivery Analysis- Step 3-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entagon 23">
            <a:extLst>
              <a:ext uri="{FF2B5EF4-FFF2-40B4-BE49-F238E27FC236}">
                <a16:creationId xmlns:a16="http://schemas.microsoft.com/office/drawing/2014/main" id="{1A413965-E651-EC47-AB08-C54018A49B05}"/>
              </a:ext>
            </a:extLst>
          </p:cNvPr>
          <p:cNvSpPr/>
          <p:nvPr userDrawn="1"/>
        </p:nvSpPr>
        <p:spPr>
          <a:xfrm>
            <a:off x="8874714" y="132565"/>
            <a:ext cx="274320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Delivery channel prioritization</a:t>
            </a:r>
          </a:p>
        </p:txBody>
      </p:sp>
      <p:sp>
        <p:nvSpPr>
          <p:cNvPr id="25" name="Oval 24">
            <a:extLst>
              <a:ext uri="{FF2B5EF4-FFF2-40B4-BE49-F238E27FC236}">
                <a16:creationId xmlns:a16="http://schemas.microsoft.com/office/drawing/2014/main" id="{523382C6-AA06-224C-868A-512DD732B074}"/>
              </a:ext>
            </a:extLst>
          </p:cNvPr>
          <p:cNvSpPr/>
          <p:nvPr userDrawn="1"/>
        </p:nvSpPr>
        <p:spPr>
          <a:xfrm>
            <a:off x="9048405" y="205243"/>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sp>
        <p:nvSpPr>
          <p:cNvPr id="26" name="Pentagon 25">
            <a:extLst>
              <a:ext uri="{FF2B5EF4-FFF2-40B4-BE49-F238E27FC236}">
                <a16:creationId xmlns:a16="http://schemas.microsoft.com/office/drawing/2014/main" id="{C5D5A603-97C9-EE43-8C3D-707B44D2274E}"/>
              </a:ext>
            </a:extLst>
          </p:cNvPr>
          <p:cNvSpPr/>
          <p:nvPr userDrawn="1"/>
        </p:nvSpPr>
        <p:spPr>
          <a:xfrm>
            <a:off x="845226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27" name="Oval 26">
            <a:extLst>
              <a:ext uri="{FF2B5EF4-FFF2-40B4-BE49-F238E27FC236}">
                <a16:creationId xmlns:a16="http://schemas.microsoft.com/office/drawing/2014/main" id="{4405CE37-84DF-9046-9BC3-08093E4BA8A8}"/>
              </a:ext>
            </a:extLst>
          </p:cNvPr>
          <p:cNvSpPr/>
          <p:nvPr userDrawn="1"/>
        </p:nvSpPr>
        <p:spPr>
          <a:xfrm>
            <a:off x="862440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sp>
        <p:nvSpPr>
          <p:cNvPr id="28" name="Pentagon 27">
            <a:extLst>
              <a:ext uri="{FF2B5EF4-FFF2-40B4-BE49-F238E27FC236}">
                <a16:creationId xmlns:a16="http://schemas.microsoft.com/office/drawing/2014/main" id="{D8461855-7605-A442-96EA-2942F96EE64A}"/>
              </a:ext>
            </a:extLst>
          </p:cNvPr>
          <p:cNvSpPr/>
          <p:nvPr userDrawn="1"/>
        </p:nvSpPr>
        <p:spPr>
          <a:xfrm>
            <a:off x="8033521" y="132566"/>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9" name="Oval 28">
            <a:extLst>
              <a:ext uri="{FF2B5EF4-FFF2-40B4-BE49-F238E27FC236}">
                <a16:creationId xmlns:a16="http://schemas.microsoft.com/office/drawing/2014/main" id="{4E1D1DCC-36BF-0C45-BD96-0979CAAA439E}"/>
              </a:ext>
            </a:extLst>
          </p:cNvPr>
          <p:cNvSpPr/>
          <p:nvPr userDrawn="1"/>
        </p:nvSpPr>
        <p:spPr>
          <a:xfrm>
            <a:off x="814561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1</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6AFCA7-ED13-BF4F-9B6C-D767EDA4DD20}"/>
              </a:ext>
            </a:extLst>
          </p:cNvPr>
          <p:cNvSpPr>
            <a:spLocks noGrp="1"/>
          </p:cNvSpPr>
          <p:nvPr>
            <p:ph type="body" sz="quarter" idx="10" hasCustomPrompt="1"/>
          </p:nvPr>
        </p:nvSpPr>
        <p:spPr>
          <a:xfrm>
            <a:off x="1439333" y="2828925"/>
            <a:ext cx="6705600" cy="1200150"/>
          </a:xfrm>
        </p:spPr>
        <p:txBody>
          <a:bodyPr/>
          <a:lstStyle>
            <a:lvl1pPr marL="0" indent="0">
              <a:buNone/>
              <a:defRPr sz="8000" b="1">
                <a:solidFill>
                  <a:schemeClr val="accent5"/>
                </a:solidFill>
                <a:latin typeface="Arial" panose="020B0604020202020204" pitchFamily="34" charset="0"/>
                <a:cs typeface="Arial" panose="020B0604020202020204" pitchFamily="34" charset="0"/>
              </a:defRPr>
            </a:lvl1pPr>
          </a:lstStyle>
          <a:p>
            <a:pPr lvl="0"/>
            <a:r>
              <a:rPr lang="en-US" dirty="0"/>
              <a:t>Title</a:t>
            </a:r>
          </a:p>
        </p:txBody>
      </p:sp>
      <p:sp>
        <p:nvSpPr>
          <p:cNvPr id="7" name="Text Placeholder 6">
            <a:extLst>
              <a:ext uri="{FF2B5EF4-FFF2-40B4-BE49-F238E27FC236}">
                <a16:creationId xmlns:a16="http://schemas.microsoft.com/office/drawing/2014/main" id="{5FBA1856-9634-204D-83A0-5C2B3FC36E79}"/>
              </a:ext>
            </a:extLst>
          </p:cNvPr>
          <p:cNvSpPr>
            <a:spLocks noGrp="1"/>
          </p:cNvSpPr>
          <p:nvPr>
            <p:ph type="body" sz="quarter" idx="11" hasCustomPrompt="1"/>
          </p:nvPr>
        </p:nvSpPr>
        <p:spPr>
          <a:xfrm>
            <a:off x="1439863" y="4248738"/>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36551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rm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 Delivery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404393" y="132565"/>
            <a:ext cx="1398524" cy="333187"/>
            <a:chOff x="9404393" y="132566"/>
            <a:chExt cx="1398524" cy="333187"/>
          </a:xfrm>
        </p:grpSpPr>
        <p:sp>
          <p:nvSpPr>
            <p:cNvPr id="14" name="Pentagon 13">
              <a:extLst>
                <a:ext uri="{FF2B5EF4-FFF2-40B4-BE49-F238E27FC236}">
                  <a16:creationId xmlns:a16="http://schemas.microsoft.com/office/drawing/2014/main" id="{88CA3163-5D9E-B34B-9C45-8C3EE7B13199}"/>
                </a:ext>
              </a:extLst>
            </p:cNvPr>
            <p:cNvSpPr/>
            <p:nvPr/>
          </p:nvSpPr>
          <p:spPr>
            <a:xfrm>
              <a:off x="9404393" y="132566"/>
              <a:ext cx="1398524" cy="333187"/>
            </a:xfrm>
            <a:prstGeom prst="homePlate">
              <a:avLst>
                <a:gd name="adj" fmla="val 16379"/>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tx1"/>
                  </a:solidFill>
                </a:rPr>
                <a:t>Identification</a:t>
              </a:r>
            </a:p>
          </p:txBody>
        </p:sp>
        <p:sp>
          <p:nvSpPr>
            <p:cNvPr id="15" name="Oval 14">
              <a:extLst>
                <a:ext uri="{FF2B5EF4-FFF2-40B4-BE49-F238E27FC236}">
                  <a16:creationId xmlns:a16="http://schemas.microsoft.com/office/drawing/2014/main" id="{1B0AEA96-32F6-CC4D-A837-595733CBC1D9}"/>
                </a:ext>
              </a:extLst>
            </p:cNvPr>
            <p:cNvSpPr/>
            <p:nvPr/>
          </p:nvSpPr>
          <p:spPr>
            <a:xfrm>
              <a:off x="9495402"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1</a:t>
              </a:r>
            </a:p>
          </p:txBody>
        </p:sp>
      </p:grpSp>
    </p:spTree>
    <p:extLst>
      <p:ext uri="{BB962C8B-B14F-4D97-AF65-F5344CB8AC3E}">
        <p14:creationId xmlns:p14="http://schemas.microsoft.com/office/powerpoint/2010/main" val="153006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 Delivery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a:extLst>
              <a:ext uri="{FF2B5EF4-FFF2-40B4-BE49-F238E27FC236}">
                <a16:creationId xmlns:a16="http://schemas.microsoft.com/office/drawing/2014/main" id="{4B5FF422-C149-3947-9683-F217A93D2B22}"/>
              </a:ext>
            </a:extLst>
          </p:cNvPr>
          <p:cNvGrpSpPr/>
          <p:nvPr userDrawn="1"/>
        </p:nvGrpSpPr>
        <p:grpSpPr>
          <a:xfrm>
            <a:off x="11146521" y="132565"/>
            <a:ext cx="477330" cy="333187"/>
            <a:chOff x="11151469" y="132565"/>
            <a:chExt cx="477330" cy="333187"/>
          </a:xfrm>
        </p:grpSpPr>
        <p:sp>
          <p:nvSpPr>
            <p:cNvPr id="28" name="Pentagon 27">
              <a:extLst>
                <a:ext uri="{FF2B5EF4-FFF2-40B4-BE49-F238E27FC236}">
                  <a16:creationId xmlns:a16="http://schemas.microsoft.com/office/drawing/2014/main" id="{16DDB485-F99B-5640-A3A1-FF48FDBE3EE0}"/>
                </a:ext>
              </a:extLst>
            </p:cNvPr>
            <p:cNvSpPr/>
            <p:nvPr/>
          </p:nvSpPr>
          <p:spPr>
            <a:xfrm>
              <a:off x="11151469"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9" name="Oval 28">
              <a:extLst>
                <a:ext uri="{FF2B5EF4-FFF2-40B4-BE49-F238E27FC236}">
                  <a16:creationId xmlns:a16="http://schemas.microsoft.com/office/drawing/2014/main" id="{79E142B5-1A6D-6D47-A48D-09408DB236A9}"/>
                </a:ext>
              </a:extLst>
            </p:cNvPr>
            <p:cNvSpPr/>
            <p:nvPr/>
          </p:nvSpPr>
          <p:spPr>
            <a:xfrm>
              <a:off x="11317142"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grpSp>
      <p:grpSp>
        <p:nvGrpSpPr>
          <p:cNvPr id="30" name="Group 29">
            <a:extLst>
              <a:ext uri="{FF2B5EF4-FFF2-40B4-BE49-F238E27FC236}">
                <a16:creationId xmlns:a16="http://schemas.microsoft.com/office/drawing/2014/main" id="{BD5324E4-DDF2-3441-BE2E-095CD03D677D}"/>
              </a:ext>
            </a:extLst>
          </p:cNvPr>
          <p:cNvGrpSpPr/>
          <p:nvPr userDrawn="1"/>
        </p:nvGrpSpPr>
        <p:grpSpPr>
          <a:xfrm>
            <a:off x="10728569" y="132565"/>
            <a:ext cx="477330" cy="333187"/>
            <a:chOff x="10739455" y="132565"/>
            <a:chExt cx="477330" cy="333187"/>
          </a:xfrm>
        </p:grpSpPr>
        <p:sp>
          <p:nvSpPr>
            <p:cNvPr id="31" name="Pentagon 30">
              <a:extLst>
                <a:ext uri="{FF2B5EF4-FFF2-40B4-BE49-F238E27FC236}">
                  <a16:creationId xmlns:a16="http://schemas.microsoft.com/office/drawing/2014/main" id="{E800A532-6360-FC47-81C9-B61D6C6FBB92}"/>
                </a:ext>
              </a:extLst>
            </p:cNvPr>
            <p:cNvSpPr/>
            <p:nvPr/>
          </p:nvSpPr>
          <p:spPr>
            <a:xfrm>
              <a:off x="1073945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32" name="Oval 31">
              <a:extLst>
                <a:ext uri="{FF2B5EF4-FFF2-40B4-BE49-F238E27FC236}">
                  <a16:creationId xmlns:a16="http://schemas.microsoft.com/office/drawing/2014/main" id="{643F8ABE-5028-CF44-BBBA-92DFC94233D9}"/>
                </a:ext>
              </a:extLst>
            </p:cNvPr>
            <p:cNvSpPr/>
            <p:nvPr/>
          </p:nvSpPr>
          <p:spPr>
            <a:xfrm>
              <a:off x="10909185"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grpSp>
      <p:grpSp>
        <p:nvGrpSpPr>
          <p:cNvPr id="33" name="Group 32">
            <a:extLst>
              <a:ext uri="{FF2B5EF4-FFF2-40B4-BE49-F238E27FC236}">
                <a16:creationId xmlns:a16="http://schemas.microsoft.com/office/drawing/2014/main" id="{A361FFA9-707E-9E43-920F-246CA9813D49}"/>
              </a:ext>
            </a:extLst>
          </p:cNvPr>
          <p:cNvGrpSpPr/>
          <p:nvPr userDrawn="1"/>
        </p:nvGrpSpPr>
        <p:grpSpPr>
          <a:xfrm>
            <a:off x="9404393" y="132565"/>
            <a:ext cx="1398524" cy="333187"/>
            <a:chOff x="9404393" y="132566"/>
            <a:chExt cx="1398524" cy="333187"/>
          </a:xfrm>
        </p:grpSpPr>
        <p:sp>
          <p:nvSpPr>
            <p:cNvPr id="34" name="Pentagon 33">
              <a:extLst>
                <a:ext uri="{FF2B5EF4-FFF2-40B4-BE49-F238E27FC236}">
                  <a16:creationId xmlns:a16="http://schemas.microsoft.com/office/drawing/2014/main" id="{BF58BC13-F6FB-F146-B791-194738D6EB8B}"/>
                </a:ext>
              </a:extLst>
            </p:cNvPr>
            <p:cNvSpPr/>
            <p:nvPr/>
          </p:nvSpPr>
          <p:spPr>
            <a:xfrm>
              <a:off x="9404393" y="132566"/>
              <a:ext cx="1398524" cy="333187"/>
            </a:xfrm>
            <a:prstGeom prst="homePlate">
              <a:avLst>
                <a:gd name="adj" fmla="val 16379"/>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tx1"/>
                  </a:solidFill>
                </a:rPr>
                <a:t>Identification</a:t>
              </a:r>
            </a:p>
          </p:txBody>
        </p:sp>
        <p:sp>
          <p:nvSpPr>
            <p:cNvPr id="35" name="Oval 34">
              <a:extLst>
                <a:ext uri="{FF2B5EF4-FFF2-40B4-BE49-F238E27FC236}">
                  <a16:creationId xmlns:a16="http://schemas.microsoft.com/office/drawing/2014/main" id="{D9881BF5-B6F4-7542-831A-0BD12E9A684A}"/>
                </a:ext>
              </a:extLst>
            </p:cNvPr>
            <p:cNvSpPr/>
            <p:nvPr/>
          </p:nvSpPr>
          <p:spPr>
            <a:xfrm>
              <a:off x="9495402"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1</a:t>
              </a:r>
            </a:p>
          </p:txBody>
        </p:sp>
      </p:grpSp>
    </p:spTree>
    <p:extLst>
      <p:ext uri="{BB962C8B-B14F-4D97-AF65-F5344CB8AC3E}">
        <p14:creationId xmlns:p14="http://schemas.microsoft.com/office/powerpoint/2010/main" val="1793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rvice Delivery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8769730" y="132565"/>
            <a:ext cx="242944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Data collection &amp; analysis</a:t>
            </a:r>
          </a:p>
        </p:txBody>
      </p:sp>
      <p:sp>
        <p:nvSpPr>
          <p:cNvPr id="12" name="Oval 11">
            <a:extLst>
              <a:ext uri="{FF2B5EF4-FFF2-40B4-BE49-F238E27FC236}">
                <a16:creationId xmlns:a16="http://schemas.microsoft.com/office/drawing/2014/main" id="{B445FA05-C5B9-9F42-B0B9-D93DF35875B5}"/>
              </a:ext>
            </a:extLst>
          </p:cNvPr>
          <p:cNvSpPr/>
          <p:nvPr/>
        </p:nvSpPr>
        <p:spPr>
          <a:xfrm>
            <a:off x="8938051"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352697" y="132565"/>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464793"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rvice Delivery Analysis- Step 2-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entagon 23">
            <a:extLst>
              <a:ext uri="{FF2B5EF4-FFF2-40B4-BE49-F238E27FC236}">
                <a16:creationId xmlns:a16="http://schemas.microsoft.com/office/drawing/2014/main" id="{25806C68-B735-F048-BBEE-B18257DB8F04}"/>
              </a:ext>
            </a:extLst>
          </p:cNvPr>
          <p:cNvSpPr/>
          <p:nvPr userDrawn="1"/>
        </p:nvSpPr>
        <p:spPr>
          <a:xfrm>
            <a:off x="11140583"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5" name="Oval 24">
            <a:extLst>
              <a:ext uri="{FF2B5EF4-FFF2-40B4-BE49-F238E27FC236}">
                <a16:creationId xmlns:a16="http://schemas.microsoft.com/office/drawing/2014/main" id="{DE6DA8DD-BF93-424A-A933-89DED4E6CC24}"/>
              </a:ext>
            </a:extLst>
          </p:cNvPr>
          <p:cNvSpPr/>
          <p:nvPr userDrawn="1"/>
        </p:nvSpPr>
        <p:spPr>
          <a:xfrm>
            <a:off x="11312194"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3</a:t>
            </a:r>
          </a:p>
        </p:txBody>
      </p:sp>
      <p:sp>
        <p:nvSpPr>
          <p:cNvPr id="26" name="Pentagon 25">
            <a:extLst>
              <a:ext uri="{FF2B5EF4-FFF2-40B4-BE49-F238E27FC236}">
                <a16:creationId xmlns:a16="http://schemas.microsoft.com/office/drawing/2014/main" id="{4ABE171B-9D3E-B843-9A26-0CA4F48E5BD5}"/>
              </a:ext>
            </a:extLst>
          </p:cNvPr>
          <p:cNvSpPr/>
          <p:nvPr userDrawn="1"/>
        </p:nvSpPr>
        <p:spPr>
          <a:xfrm>
            <a:off x="8769730" y="132565"/>
            <a:ext cx="242944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Data collection &amp; analysis</a:t>
            </a:r>
          </a:p>
        </p:txBody>
      </p:sp>
      <p:sp>
        <p:nvSpPr>
          <p:cNvPr id="27" name="Oval 26">
            <a:extLst>
              <a:ext uri="{FF2B5EF4-FFF2-40B4-BE49-F238E27FC236}">
                <a16:creationId xmlns:a16="http://schemas.microsoft.com/office/drawing/2014/main" id="{FA2220B9-4EE0-C643-98B3-CD625EF6163C}"/>
              </a:ext>
            </a:extLst>
          </p:cNvPr>
          <p:cNvSpPr/>
          <p:nvPr userDrawn="1"/>
        </p:nvSpPr>
        <p:spPr>
          <a:xfrm>
            <a:off x="8938051"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2</a:t>
            </a:r>
          </a:p>
        </p:txBody>
      </p:sp>
      <p:sp>
        <p:nvSpPr>
          <p:cNvPr id="28" name="Pentagon 27">
            <a:extLst>
              <a:ext uri="{FF2B5EF4-FFF2-40B4-BE49-F238E27FC236}">
                <a16:creationId xmlns:a16="http://schemas.microsoft.com/office/drawing/2014/main" id="{19736415-610F-664F-8B96-105EF0C7E7C8}"/>
              </a:ext>
            </a:extLst>
          </p:cNvPr>
          <p:cNvSpPr/>
          <p:nvPr userDrawn="1"/>
        </p:nvSpPr>
        <p:spPr>
          <a:xfrm>
            <a:off x="8352697" y="132565"/>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9" name="Oval 28">
            <a:extLst>
              <a:ext uri="{FF2B5EF4-FFF2-40B4-BE49-F238E27FC236}">
                <a16:creationId xmlns:a16="http://schemas.microsoft.com/office/drawing/2014/main" id="{F8196220-3BCD-434C-99AB-6C2E3E9E9FC0}"/>
              </a:ext>
            </a:extLst>
          </p:cNvPr>
          <p:cNvSpPr/>
          <p:nvPr userDrawn="1"/>
        </p:nvSpPr>
        <p:spPr>
          <a:xfrm>
            <a:off x="8464793"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1</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 Delivery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8874714" y="132565"/>
            <a:ext cx="274320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Delivery channel prioritization</a:t>
            </a:r>
          </a:p>
        </p:txBody>
      </p:sp>
      <p:sp>
        <p:nvSpPr>
          <p:cNvPr id="8" name="Oval 7">
            <a:extLst>
              <a:ext uri="{FF2B5EF4-FFF2-40B4-BE49-F238E27FC236}">
                <a16:creationId xmlns:a16="http://schemas.microsoft.com/office/drawing/2014/main" id="{D198D118-90B6-6A49-BABB-D385D91520DA}"/>
              </a:ext>
            </a:extLst>
          </p:cNvPr>
          <p:cNvSpPr/>
          <p:nvPr/>
        </p:nvSpPr>
        <p:spPr>
          <a:xfrm>
            <a:off x="9048405" y="205243"/>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845226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862440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033521" y="132566"/>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14561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3057769" y="198768"/>
            <a:ext cx="2497799" cy="253916"/>
          </a:xfrm>
          <a:prstGeom prst="rect">
            <a:avLst/>
          </a:prstGeom>
        </p:spPr>
        <p:txBody>
          <a:bodyPr wrap="none">
            <a:spAutoFit/>
          </a:bodyPr>
          <a:lstStyle/>
          <a:p>
            <a:pPr algn="l"/>
            <a:r>
              <a:rPr lang="en-US" sz="1050" spc="50" baseline="0" dirty="0">
                <a:solidFill>
                  <a:schemeClr val="bg2">
                    <a:lumMod val="60000"/>
                    <a:lumOff val="40000"/>
                  </a:schemeClr>
                </a:solidFill>
              </a:rPr>
              <a:t>Service Delivery Channel Analysis</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1" r:id="rId22"/>
    <p:sldLayoutId id="2147483682" r:id="rId23"/>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en-US" dirty="0"/>
              <a:t>Situation Analysis for the Introduction of the PrEP Ring</a:t>
            </a:r>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a:xfrm>
            <a:off x="1524000" y="2738964"/>
            <a:ext cx="9144000" cy="1119096"/>
          </a:xfrm>
        </p:spPr>
        <p:txBody>
          <a:bodyPr/>
          <a:lstStyle/>
          <a:p>
            <a:r>
              <a:rPr lang="en-US" dirty="0">
                <a:solidFill>
                  <a:schemeClr val="accent1"/>
                </a:solidFill>
              </a:rPr>
              <a:t>Draft for review</a:t>
            </a:r>
          </a:p>
        </p:txBody>
      </p:sp>
      <p:sp>
        <p:nvSpPr>
          <p:cNvPr id="5" name="TextBox 4">
            <a:extLst>
              <a:ext uri="{FF2B5EF4-FFF2-40B4-BE49-F238E27FC236}">
                <a16:creationId xmlns:a16="http://schemas.microsoft.com/office/drawing/2014/main" id="{1801A794-E066-4049-8981-B6B81C5B0559}"/>
              </a:ext>
            </a:extLst>
          </p:cNvPr>
          <p:cNvSpPr txBox="1"/>
          <p:nvPr/>
        </p:nvSpPr>
        <p:spPr>
          <a:xfrm>
            <a:off x="9410551" y="254000"/>
            <a:ext cx="2665153" cy="369332"/>
          </a:xfrm>
          <a:prstGeom prst="rect">
            <a:avLst/>
          </a:prstGeom>
          <a:noFill/>
        </p:spPr>
        <p:txBody>
          <a:bodyPr wrap="none" rtlCol="0">
            <a:spAutoFit/>
          </a:bodyPr>
          <a:lstStyle/>
          <a:p>
            <a:r>
              <a:rPr lang="en-US" b="1" spc="50" dirty="0">
                <a:solidFill>
                  <a:schemeClr val="bg2"/>
                </a:solidFill>
                <a:latin typeface="Franklin Gothic Demi" panose="020B0603020102020204" pitchFamily="34" charset="0"/>
              </a:rPr>
              <a:t>PLAN</a:t>
            </a:r>
            <a:r>
              <a:rPr lang="en-US" spc="50" dirty="0">
                <a:solidFill>
                  <a:schemeClr val="bg2"/>
                </a:solidFill>
              </a:rPr>
              <a:t> 4 </a:t>
            </a:r>
            <a:r>
              <a:rPr lang="en-US" b="1" spc="50" dirty="0">
                <a:solidFill>
                  <a:schemeClr val="bg2"/>
                </a:solidFill>
                <a:latin typeface="Franklin Gothic Demi" panose="020B0603020102020204" pitchFamily="34" charset="0"/>
              </a:rPr>
              <a:t>RING </a:t>
            </a:r>
            <a:r>
              <a:rPr lang="en-US" spc="50" dirty="0">
                <a:solidFill>
                  <a:schemeClr val="bg2"/>
                </a:solidFill>
              </a:rPr>
              <a:t>TOOLKIT</a:t>
            </a:r>
            <a:endParaRPr lang="en-US" b="1" spc="50" dirty="0">
              <a:solidFill>
                <a:schemeClr val="bg2"/>
              </a:solidFill>
              <a:latin typeface="Franklin Gothic Demi" panose="020B0603020102020204" pitchFamily="34" charset="0"/>
            </a:endParaRPr>
          </a:p>
        </p:txBody>
      </p:sp>
      <p:grpSp>
        <p:nvGrpSpPr>
          <p:cNvPr id="14" name="Group 13">
            <a:extLst>
              <a:ext uri="{FF2B5EF4-FFF2-40B4-BE49-F238E27FC236}">
                <a16:creationId xmlns:a16="http://schemas.microsoft.com/office/drawing/2014/main" id="{916A31E4-BF38-6B49-8184-EB0BD4E1D47E}"/>
              </a:ext>
            </a:extLst>
          </p:cNvPr>
          <p:cNvGrpSpPr/>
          <p:nvPr/>
        </p:nvGrpSpPr>
        <p:grpSpPr>
          <a:xfrm>
            <a:off x="1480217" y="5248804"/>
            <a:ext cx="9536650" cy="266700"/>
            <a:chOff x="3077682" y="5485628"/>
            <a:chExt cx="9536650" cy="266700"/>
          </a:xfrm>
        </p:grpSpPr>
        <p:sp>
          <p:nvSpPr>
            <p:cNvPr id="15" name="Text Box 3">
              <a:extLst>
                <a:ext uri="{FF2B5EF4-FFF2-40B4-BE49-F238E27FC236}">
                  <a16:creationId xmlns:a16="http://schemas.microsoft.com/office/drawing/2014/main" id="{00F80D1D-E182-9C42-866F-5619F4FFD439}"/>
                </a:ext>
              </a:extLst>
            </p:cNvPr>
            <p:cNvSpPr txBox="1"/>
            <p:nvPr userDrawn="1"/>
          </p:nvSpPr>
          <p:spPr>
            <a:xfrm>
              <a:off x="3077682" y="5485628"/>
              <a:ext cx="1351117"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en-US" sz="1600" b="1" spc="100" baseline="0" dirty="0">
                  <a:solidFill>
                    <a:schemeClr val="tx2"/>
                  </a:solidFill>
                  <a:latin typeface="Arial Black" panose="020B0A04020102020204" pitchFamily="34" charset="0"/>
                  <a:ea typeface="DengXian" panose="02010600030101010101" pitchFamily="2" charset="-122"/>
                  <a:cs typeface="Arial" panose="020B0604020202020204" pitchFamily="34" charset="0"/>
                </a:rPr>
                <a:t>PROMISE</a:t>
              </a:r>
              <a:endParaRPr lang="en-US" sz="1600" spc="100" baseline="0" dirty="0">
                <a:solidFill>
                  <a:schemeClr val="tx2"/>
                </a:solidFill>
                <a:latin typeface="Arial Black" panose="020B0A04020102020204" pitchFamily="34" charset="0"/>
                <a:ea typeface="DengXian" panose="02010600030101010101" pitchFamily="2" charset="-122"/>
                <a:cs typeface="Arial" panose="020B0604020202020204" pitchFamily="34" charset="0"/>
              </a:endParaRPr>
            </a:p>
          </p:txBody>
        </p:sp>
        <p:sp>
          <p:nvSpPr>
            <p:cNvPr id="16" name="Text Box 3">
              <a:extLst>
                <a:ext uri="{FF2B5EF4-FFF2-40B4-BE49-F238E27FC236}">
                  <a16:creationId xmlns:a16="http://schemas.microsoft.com/office/drawing/2014/main" id="{19B844DF-2933-244F-85EC-C0303E81A745}"/>
                </a:ext>
              </a:extLst>
            </p:cNvPr>
            <p:cNvSpPr txBox="1"/>
            <p:nvPr userDrawn="1"/>
          </p:nvSpPr>
          <p:spPr>
            <a:xfrm>
              <a:off x="4561000" y="5485628"/>
              <a:ext cx="80533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en-US" sz="1200" spc="1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600" spc="100"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12" name="Group 11">
            <a:extLst>
              <a:ext uri="{FF2B5EF4-FFF2-40B4-BE49-F238E27FC236}">
                <a16:creationId xmlns:a16="http://schemas.microsoft.com/office/drawing/2014/main" id="{C2A51F23-D8E4-32B1-6E65-16025C51F61E}"/>
              </a:ext>
            </a:extLst>
          </p:cNvPr>
          <p:cNvGrpSpPr/>
          <p:nvPr/>
        </p:nvGrpSpPr>
        <p:grpSpPr>
          <a:xfrm>
            <a:off x="1510268" y="5880121"/>
            <a:ext cx="8188843" cy="790362"/>
            <a:chOff x="1510268" y="5880121"/>
            <a:chExt cx="8188843" cy="790362"/>
          </a:xfrm>
        </p:grpSpPr>
        <p:pic>
          <p:nvPicPr>
            <p:cNvPr id="13" name="Picture 12">
              <a:extLst>
                <a:ext uri="{FF2B5EF4-FFF2-40B4-BE49-F238E27FC236}">
                  <a16:creationId xmlns:a16="http://schemas.microsoft.com/office/drawing/2014/main" id="{C1F95D3E-8CDC-7D10-0695-DD850A2843BC}"/>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7" name="Picture 16">
              <a:extLst>
                <a:ext uri="{FF2B5EF4-FFF2-40B4-BE49-F238E27FC236}">
                  <a16:creationId xmlns:a16="http://schemas.microsoft.com/office/drawing/2014/main" id="{0A4D8CD5-1783-1931-6B90-C69E918F11D8}"/>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8" name="Picture 17">
              <a:extLst>
                <a:ext uri="{FF2B5EF4-FFF2-40B4-BE49-F238E27FC236}">
                  <a16:creationId xmlns:a16="http://schemas.microsoft.com/office/drawing/2014/main" id="{CE44ACAD-0C0B-82EB-264C-CCAC8611C446}"/>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19" name="Picture 18">
              <a:extLst>
                <a:ext uri="{FF2B5EF4-FFF2-40B4-BE49-F238E27FC236}">
                  <a16:creationId xmlns:a16="http://schemas.microsoft.com/office/drawing/2014/main" id="{2FAD0652-1ACE-CA2C-625E-E58EC8622CCB}"/>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oogle Shape;288;p26">
            <a:extLst>
              <a:ext uri="{FF2B5EF4-FFF2-40B4-BE49-F238E27FC236}">
                <a16:creationId xmlns:a16="http://schemas.microsoft.com/office/drawing/2014/main" id="{9E4C8ADB-A1C9-BC49-86BA-DF5FE52628C3}"/>
              </a:ext>
            </a:extLst>
          </p:cNvPr>
          <p:cNvGraphicFramePr/>
          <p:nvPr>
            <p:extLst>
              <p:ext uri="{D42A27DB-BD31-4B8C-83A1-F6EECF244321}">
                <p14:modId xmlns:p14="http://schemas.microsoft.com/office/powerpoint/2010/main" val="3628224967"/>
              </p:ext>
            </p:extLst>
          </p:nvPr>
        </p:nvGraphicFramePr>
        <p:xfrm>
          <a:off x="419100" y="1506853"/>
          <a:ext cx="11331307" cy="4617740"/>
        </p:xfrm>
        <a:graphic>
          <a:graphicData uri="http://schemas.openxmlformats.org/drawingml/2006/table">
            <a:tbl>
              <a:tblPr firstRow="1" bandRow="1">
                <a:noFill/>
              </a:tblPr>
              <a:tblGrid>
                <a:gridCol w="985767">
                  <a:extLst>
                    <a:ext uri="{9D8B030D-6E8A-4147-A177-3AD203B41FA5}">
                      <a16:colId xmlns:a16="http://schemas.microsoft.com/office/drawing/2014/main" val="20000"/>
                    </a:ext>
                  </a:extLst>
                </a:gridCol>
                <a:gridCol w="4657266">
                  <a:extLst>
                    <a:ext uri="{9D8B030D-6E8A-4147-A177-3AD203B41FA5}">
                      <a16:colId xmlns:a16="http://schemas.microsoft.com/office/drawing/2014/main" val="20001"/>
                    </a:ext>
                  </a:extLst>
                </a:gridCol>
                <a:gridCol w="3636705">
                  <a:extLst>
                    <a:ext uri="{9D8B030D-6E8A-4147-A177-3AD203B41FA5}">
                      <a16:colId xmlns:a16="http://schemas.microsoft.com/office/drawing/2014/main" val="20002"/>
                    </a:ext>
                  </a:extLst>
                </a:gridCol>
                <a:gridCol w="2051569">
                  <a:extLst>
                    <a:ext uri="{9D8B030D-6E8A-4147-A177-3AD203B41FA5}">
                      <a16:colId xmlns:a16="http://schemas.microsoft.com/office/drawing/2014/main" val="20003"/>
                    </a:ext>
                  </a:extLst>
                </a:gridCol>
              </a:tblGrid>
              <a:tr h="202100">
                <a:tc>
                  <a:txBody>
                    <a:bodyPr/>
                    <a:lstStyle/>
                    <a:p>
                      <a:pPr marL="0" marR="0" lvl="0" indent="0" algn="ctr" rtl="0">
                        <a:spcBef>
                          <a:spcPts val="0"/>
                        </a:spcBef>
                        <a:spcAft>
                          <a:spcPts val="0"/>
                        </a:spcAft>
                        <a:buClr>
                          <a:schemeClr val="dk1"/>
                        </a:buClr>
                        <a:buSzPts val="100"/>
                        <a:buFont typeface="Calibri"/>
                        <a:buNone/>
                      </a:pPr>
                      <a:endParaRPr sz="1000" b="1" u="none" strike="noStrike" cap="none" dirty="0">
                        <a:solidFill>
                          <a:srgbClr val="F5FBFF"/>
                        </a:solidFill>
                      </a:endParaRPr>
                    </a:p>
                  </a:txBody>
                  <a:tcPr marL="91450" marR="91450" marT="45725" marB="45725" anchor="ctr">
                    <a:lnL w="9525" cap="flat" cmpd="sng">
                      <a:noFill/>
                      <a:prstDash val="solid"/>
                      <a:round/>
                      <a:headEnd type="none" w="sm" len="sm"/>
                      <a:tailEnd type="none" w="sm" len="sm"/>
                    </a:lnL>
                    <a:lnR w="19050" cap="flat" cmpd="sng" algn="ctr">
                      <a:solidFill>
                        <a:schemeClr val="tx2">
                          <a:lumMod val="20000"/>
                          <a:lumOff val="80000"/>
                        </a:schemeClr>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Clr>
                          <a:srgbClr val="F5FBFF"/>
                        </a:buClr>
                        <a:buSzPts val="1200"/>
                        <a:buFont typeface="Calibri"/>
                        <a:buNone/>
                      </a:pPr>
                      <a:r>
                        <a:rPr lang="en-US" sz="1100" b="1" u="none" strike="noStrike" cap="none" dirty="0">
                          <a:solidFill>
                            <a:srgbClr val="F5FBFF"/>
                          </a:solidFill>
                        </a:rPr>
                        <a:t>HTS</a:t>
                      </a:r>
                      <a:endParaRPr sz="1100" b="1"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a:spcBef>
                          <a:spcPts val="0"/>
                        </a:spcBef>
                        <a:spcAft>
                          <a:spcPts val="0"/>
                        </a:spcAft>
                        <a:buClr>
                          <a:srgbClr val="F5FBFF"/>
                        </a:buClr>
                        <a:buSzPts val="1200"/>
                        <a:buFont typeface="Calibri"/>
                        <a:buNone/>
                      </a:pPr>
                      <a:r>
                        <a:rPr lang="en-US" sz="1100" b="1" u="none" strike="noStrike" cap="none" dirty="0">
                          <a:solidFill>
                            <a:srgbClr val="F5FBFF"/>
                          </a:solidFill>
                        </a:rPr>
                        <a:t>HCW Capacity</a:t>
                      </a:r>
                      <a:endParaRPr sz="1100" b="1"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spcBef>
                          <a:spcPts val="0"/>
                        </a:spcBef>
                        <a:spcAft>
                          <a:spcPts val="0"/>
                        </a:spcAft>
                        <a:buClr>
                          <a:srgbClr val="F5FBFF"/>
                        </a:buClr>
                        <a:buSzPts val="1300"/>
                        <a:buFont typeface="Calibri"/>
                        <a:buNone/>
                      </a:pPr>
                      <a:r>
                        <a:rPr lang="en-US" sz="1100" b="1" u="none" strike="noStrike" cap="none" dirty="0">
                          <a:solidFill>
                            <a:srgbClr val="F5FBFF"/>
                          </a:solidFill>
                        </a:rPr>
                        <a:t>Private Space </a:t>
                      </a:r>
                      <a:endParaRPr sz="1100" b="1"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225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tx1"/>
                          </a:solidFill>
                          <a:latin typeface="Calibri"/>
                          <a:ea typeface="Calibri"/>
                          <a:cs typeface="Calibri"/>
                          <a:sym typeface="Calibri"/>
                        </a:rPr>
                        <a:t>Public sector HIV services </a:t>
                      </a:r>
                      <a:endParaRPr sz="1000" dirty="0">
                        <a:solidFill>
                          <a:schemeClr val="tx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i="1" dirty="0">
                          <a:solidFill>
                            <a:schemeClr val="tx1"/>
                          </a:solidFill>
                          <a:latin typeface="+mn-lt"/>
                          <a:ea typeface="Calibri"/>
                          <a:cs typeface="Calibri"/>
                          <a:sym typeface="Calibri"/>
                        </a:rPr>
                        <a:t>Example</a:t>
                      </a:r>
                      <a:endParaRPr lang="en-US" sz="1000" b="0" i="0" u="none" strike="noStrike" cap="none" dirty="0">
                        <a:solidFill>
                          <a:schemeClr val="tx1"/>
                        </a:solidFill>
                        <a:latin typeface="Calibri"/>
                        <a:ea typeface="Calibri"/>
                        <a:cs typeface="Calibri"/>
                        <a:sym typeface="Calibri"/>
                      </a:endParaRP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en-US" sz="1000" b="0" i="0" u="none" strike="noStrike" cap="none" dirty="0">
                          <a:solidFill>
                            <a:schemeClr val="tx1"/>
                          </a:solidFill>
                          <a:latin typeface="Calibri"/>
                          <a:ea typeface="Calibri"/>
                          <a:cs typeface="Calibri"/>
                          <a:sym typeface="Calibri"/>
                        </a:rPr>
                        <a:t>Most frequent channel for HTS, at health facilities or mobile sites  </a:t>
                      </a:r>
                      <a:endParaRPr sz="1000" b="0" i="0" u="none" strike="noStrike" cap="none" dirty="0">
                        <a:solidFill>
                          <a:schemeClr val="tx1"/>
                        </a:solidFill>
                        <a:latin typeface="Calibri"/>
                        <a:ea typeface="Calibri"/>
                        <a:cs typeface="Calibri"/>
                        <a:sym typeface="Calibri"/>
                      </a:endParaRPr>
                    </a:p>
                  </a:txBody>
                  <a:tcPr marL="91450" marR="91450" marT="45725" marB="45725">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i="1" dirty="0">
                          <a:solidFill>
                            <a:schemeClr val="tx1"/>
                          </a:solidFill>
                          <a:latin typeface="+mn-lt"/>
                          <a:ea typeface="Calibri"/>
                          <a:cs typeface="Calibri"/>
                          <a:sym typeface="Calibri"/>
                        </a:rPr>
                        <a:t>Example</a:t>
                      </a:r>
                      <a:endParaRPr lang="en-US" sz="1000" b="0" i="0" u="none" strike="noStrike" cap="none" dirty="0">
                        <a:solidFill>
                          <a:schemeClr val="tx1"/>
                        </a:solidFill>
                        <a:latin typeface="Calibri"/>
                        <a:cs typeface="Calibri"/>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en-US" sz="1000" b="0" i="0" u="none" strike="noStrike" cap="none" dirty="0">
                          <a:solidFill>
                            <a:schemeClr val="tx1"/>
                          </a:solidFill>
                          <a:latin typeface="Calibri"/>
                          <a:cs typeface="Calibri"/>
                          <a:sym typeface="Arial"/>
                        </a:rPr>
                        <a:t>Provision of a vaginally inserted product would be new, and stakeholders have raised questions about whether HCW trained to provide HIV care will be comfortable with and/or prepared to advise on insertion of a vaginal ring. </a:t>
                      </a:r>
                    </a:p>
                  </a:txBody>
                  <a:tcPr marL="91450" marR="91450" marT="45725" marB="45725">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en-US" sz="1000" i="1" dirty="0">
                          <a:solidFill>
                            <a:schemeClr val="tx1"/>
                          </a:solidFill>
                          <a:latin typeface="+mn-lt"/>
                          <a:ea typeface="Calibri"/>
                          <a:cs typeface="Calibri"/>
                          <a:sym typeface="Calibri"/>
                        </a:rPr>
                        <a:t>Example</a:t>
                      </a:r>
                      <a:endParaRPr lang="en-US" sz="1000" b="0" i="0" u="none" strike="noStrike" cap="none" dirty="0">
                        <a:solidFill>
                          <a:schemeClr val="tx1"/>
                        </a:solidFill>
                        <a:latin typeface="Calibri"/>
                        <a:ea typeface="Calibri"/>
                        <a:cs typeface="Calibri"/>
                        <a:sym typeface="Calibri"/>
                      </a:endParaRP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en-US" sz="1000" b="0" i="0" u="none" strike="noStrike" cap="none" dirty="0">
                          <a:solidFill>
                            <a:schemeClr val="tx1"/>
                          </a:solidFill>
                          <a:latin typeface="Calibri"/>
                          <a:ea typeface="Calibri"/>
                          <a:cs typeface="Calibri"/>
                          <a:sym typeface="Calibri"/>
                        </a:rPr>
                        <a:t>Services typically have private or semi-private spaces.</a:t>
                      </a:r>
                    </a:p>
                  </a:txBody>
                  <a:tcPr marL="91450" marR="91450" marT="45725" marB="45725">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502920">
                <a:tc>
                  <a:txBody>
                    <a:bodyPr/>
                    <a:lstStyle/>
                    <a:p>
                      <a:pPr marL="0" marR="0" lvl="0" indent="0" algn="l" rtl="0">
                        <a:spcBef>
                          <a:spcPts val="0"/>
                        </a:spcBef>
                        <a:spcAft>
                          <a:spcPts val="0"/>
                        </a:spcAft>
                        <a:buClr>
                          <a:schemeClr val="dk1"/>
                        </a:buClr>
                        <a:buSzPts val="1200"/>
                        <a:buFont typeface="Calibri"/>
                        <a:buNone/>
                      </a:pPr>
                      <a:r>
                        <a:rPr lang="en-US" sz="1000" b="1" dirty="0">
                          <a:solidFill>
                            <a:schemeClr val="tx1"/>
                          </a:solidFill>
                          <a:latin typeface="Calibri"/>
                          <a:ea typeface="Calibri"/>
                          <a:cs typeface="Calibri"/>
                          <a:sym typeface="Calibri"/>
                        </a:rPr>
                        <a:t>Channel #2</a:t>
                      </a:r>
                      <a:endParaRPr sz="1000" dirty="0">
                        <a:solidFill>
                          <a:schemeClr val="tx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#3</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#4</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996378"/>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#5</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0292725"/>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#6</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8575" marR="0" lvl="0" indent="0" algn="ctr" rtl="0">
                        <a:lnSpc>
                          <a:spcPct val="100000"/>
                        </a:lnSpc>
                        <a:spcBef>
                          <a:spcPts val="0"/>
                        </a:spcBef>
                        <a:spcAft>
                          <a:spcPts val="0"/>
                        </a:spcAft>
                        <a:buClr>
                          <a:srgbClr val="595959"/>
                        </a:buClr>
                        <a:buSzPts val="950"/>
                        <a:buFont typeface="Noto Sans Symbols"/>
                        <a:buNone/>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976038"/>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#7</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537729"/>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#8</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a:xfrm>
            <a:off x="3229876" y="811045"/>
            <a:ext cx="8608111" cy="513544"/>
          </a:xfrm>
        </p:spPr>
        <p:txBody>
          <a:bodyPr>
            <a:normAutofit fontScale="90000"/>
          </a:bodyPr>
          <a:lstStyle/>
          <a:p>
            <a:r>
              <a:rPr lang="en-US" dirty="0"/>
              <a:t>Delivery Channel </a:t>
            </a:r>
            <a:r>
              <a:rPr lang="en-US" dirty="0">
                <a:solidFill>
                  <a:schemeClr val="accent3"/>
                </a:solidFill>
              </a:rPr>
              <a:t>Capacity</a:t>
            </a:r>
            <a:r>
              <a:rPr lang="en-US" dirty="0"/>
              <a:t> Assessment</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10</a:t>
            </a:fld>
            <a:endParaRPr lang="en-US" dirty="0"/>
          </a:p>
        </p:txBody>
      </p:sp>
      <p:sp>
        <p:nvSpPr>
          <p:cNvPr id="6" name="Google Shape;270;p25">
            <a:extLst>
              <a:ext uri="{FF2B5EF4-FFF2-40B4-BE49-F238E27FC236}">
                <a16:creationId xmlns:a16="http://schemas.microsoft.com/office/drawing/2014/main" id="{0C4C536E-BA34-9D42-96A4-E36657915049}"/>
              </a:ext>
            </a:extLst>
          </p:cNvPr>
          <p:cNvSpPr/>
          <p:nvPr/>
        </p:nvSpPr>
        <p:spPr>
          <a:xfrm>
            <a:off x="2772676" y="839217"/>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0C7BB676-9BDE-1645-93CA-70B797EB15A0}"/>
              </a:ext>
            </a:extLst>
          </p:cNvPr>
          <p:cNvSpPr txBox="1"/>
          <p:nvPr/>
        </p:nvSpPr>
        <p:spPr>
          <a:xfrm>
            <a:off x="1755140" y="3204679"/>
            <a:ext cx="9898151" cy="1446550"/>
          </a:xfrm>
          <a:prstGeom prst="homePlate">
            <a:avLst>
              <a:gd name="adj" fmla="val 18571"/>
            </a:avLst>
          </a:prstGeom>
          <a:solidFill>
            <a:srgbClr val="8064A2">
              <a:alpha val="75000"/>
            </a:srgbClr>
          </a:solidFill>
        </p:spPr>
        <p:txBody>
          <a:bodyPr wrap="square" lIns="274320" tIns="182880" rIns="365760" bIns="182880" rtlCol="0">
            <a:spAutoFit/>
          </a:bodyPr>
          <a:lstStyle/>
          <a:p>
            <a:pPr lvl="0">
              <a:spcBef>
                <a:spcPts val="300"/>
              </a:spcBef>
              <a:spcAft>
                <a:spcPts val="300"/>
              </a:spcAft>
              <a:buClr>
                <a:srgbClr val="F79646"/>
              </a:buClr>
              <a:buSzPct val="100000"/>
              <a:defRPr/>
            </a:pPr>
            <a:r>
              <a:rPr lang="en-US" sz="1200" b="1" dirty="0">
                <a:solidFill>
                  <a:srgbClr val="FFFFFF"/>
                </a:solidFill>
              </a:rPr>
              <a:t>For the channels relevant in your context (as identified on slide 5), include an assessment of each channel (in aggregate, not for specific organizations) along the three criteria related to capacity to deliver the PrEP ring: HTS, HCW capacity, and a private space for ring initiation. </a:t>
            </a:r>
          </a:p>
          <a:p>
            <a:pPr lvl="0">
              <a:spcBef>
                <a:spcPts val="300"/>
              </a:spcBef>
              <a:spcAft>
                <a:spcPts val="300"/>
              </a:spcAft>
              <a:buClr>
                <a:srgbClr val="F79646"/>
              </a:buClr>
              <a:buSzPct val="100000"/>
              <a:defRPr/>
            </a:pPr>
            <a:endParaRPr lang="en-US" sz="1200" b="1" dirty="0">
              <a:solidFill>
                <a:srgbClr val="FFFFFF"/>
              </a:solidFill>
            </a:endParaRPr>
          </a:p>
          <a:p>
            <a:pPr lvl="0">
              <a:spcBef>
                <a:spcPts val="300"/>
              </a:spcBef>
              <a:spcAft>
                <a:spcPts val="300"/>
              </a:spcAft>
              <a:buClr>
                <a:srgbClr val="F79646"/>
              </a:buClr>
              <a:buSzPct val="100000"/>
              <a:defRPr/>
            </a:pPr>
            <a:r>
              <a:rPr lang="en-US" sz="1200" b="1" dirty="0">
                <a:solidFill>
                  <a:srgbClr val="FFFFFF"/>
                </a:solidFill>
              </a:rPr>
              <a:t>Once you have data on these criteria for the relevant channels, color code the cells using the key below. </a:t>
            </a:r>
          </a:p>
        </p:txBody>
      </p:sp>
      <p:grpSp>
        <p:nvGrpSpPr>
          <p:cNvPr id="19" name="Group 18">
            <a:extLst>
              <a:ext uri="{FF2B5EF4-FFF2-40B4-BE49-F238E27FC236}">
                <a16:creationId xmlns:a16="http://schemas.microsoft.com/office/drawing/2014/main" id="{21DE4761-D165-8A42-9E13-B7005CC553BF}"/>
              </a:ext>
            </a:extLst>
          </p:cNvPr>
          <p:cNvGrpSpPr/>
          <p:nvPr/>
        </p:nvGrpSpPr>
        <p:grpSpPr>
          <a:xfrm>
            <a:off x="1669071" y="6281649"/>
            <a:ext cx="8233318" cy="316287"/>
            <a:chOff x="419100" y="6354858"/>
            <a:chExt cx="8233318" cy="316287"/>
          </a:xfrm>
        </p:grpSpPr>
        <p:sp>
          <p:nvSpPr>
            <p:cNvPr id="9" name="Google Shape;355;p31">
              <a:extLst>
                <a:ext uri="{FF2B5EF4-FFF2-40B4-BE49-F238E27FC236}">
                  <a16:creationId xmlns:a16="http://schemas.microsoft.com/office/drawing/2014/main" id="{623FF007-D3DA-6144-BB1F-7930A1DCA8A4}"/>
                </a:ext>
              </a:extLst>
            </p:cNvPr>
            <p:cNvSpPr/>
            <p:nvPr/>
          </p:nvSpPr>
          <p:spPr>
            <a:xfrm>
              <a:off x="419100" y="6354858"/>
              <a:ext cx="474184"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KEY</a:t>
              </a:r>
            </a:p>
          </p:txBody>
        </p:sp>
        <p:grpSp>
          <p:nvGrpSpPr>
            <p:cNvPr id="10" name="Group 9">
              <a:extLst>
                <a:ext uri="{FF2B5EF4-FFF2-40B4-BE49-F238E27FC236}">
                  <a16:creationId xmlns:a16="http://schemas.microsoft.com/office/drawing/2014/main" id="{456969D6-21A0-8E4E-9032-7B10655E91C3}"/>
                </a:ext>
              </a:extLst>
            </p:cNvPr>
            <p:cNvGrpSpPr/>
            <p:nvPr/>
          </p:nvGrpSpPr>
          <p:grpSpPr>
            <a:xfrm>
              <a:off x="1039640" y="6368989"/>
              <a:ext cx="2438852" cy="265596"/>
              <a:chOff x="939345" y="5936418"/>
              <a:chExt cx="2438852" cy="265596"/>
            </a:xfrm>
          </p:grpSpPr>
          <p:sp>
            <p:nvSpPr>
              <p:cNvPr id="11" name="Google Shape;352;p31">
                <a:extLst>
                  <a:ext uri="{FF2B5EF4-FFF2-40B4-BE49-F238E27FC236}">
                    <a16:creationId xmlns:a16="http://schemas.microsoft.com/office/drawing/2014/main" id="{65DB3FBE-49FA-754C-87A4-2D3EF1B18E6E}"/>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2" name="Google Shape;355;p31">
                <a:extLst>
                  <a:ext uri="{FF2B5EF4-FFF2-40B4-BE49-F238E27FC236}">
                    <a16:creationId xmlns:a16="http://schemas.microsoft.com/office/drawing/2014/main" id="{71D00C5F-0B93-A64D-9228-759A28BA837E}"/>
                  </a:ext>
                </a:extLst>
              </p:cNvPr>
              <p:cNvSpPr/>
              <p:nvPr/>
            </p:nvSpPr>
            <p:spPr>
              <a:xfrm>
                <a:off x="1130139" y="5936418"/>
                <a:ext cx="2248058" cy="265596"/>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Sites consistently have infrastructure / capacity needed to deliver the ring</a:t>
                </a:r>
                <a:endParaRPr lang="en-US" sz="900" dirty="0">
                  <a:latin typeface="Arial" panose="020B0604020202020204" pitchFamily="34" charset="0"/>
                  <a:ea typeface="Calibri"/>
                  <a:cs typeface="Arial" panose="020B0604020202020204" pitchFamily="34" charset="0"/>
                  <a:sym typeface="Calibri"/>
                </a:endParaRPr>
              </a:p>
            </p:txBody>
          </p:sp>
        </p:grpSp>
        <p:grpSp>
          <p:nvGrpSpPr>
            <p:cNvPr id="13" name="Group 12">
              <a:extLst>
                <a:ext uri="{FF2B5EF4-FFF2-40B4-BE49-F238E27FC236}">
                  <a16:creationId xmlns:a16="http://schemas.microsoft.com/office/drawing/2014/main" id="{27977FA4-0868-8D4F-B18A-31561AD6620D}"/>
                </a:ext>
              </a:extLst>
            </p:cNvPr>
            <p:cNvGrpSpPr/>
            <p:nvPr/>
          </p:nvGrpSpPr>
          <p:grpSpPr>
            <a:xfrm>
              <a:off x="3695560" y="6355511"/>
              <a:ext cx="2545190" cy="240218"/>
              <a:chOff x="2046886" y="5922433"/>
              <a:chExt cx="2545190" cy="240218"/>
            </a:xfrm>
          </p:grpSpPr>
          <p:sp>
            <p:nvSpPr>
              <p:cNvPr id="14" name="Google Shape;354;p31">
                <a:extLst>
                  <a:ext uri="{FF2B5EF4-FFF2-40B4-BE49-F238E27FC236}">
                    <a16:creationId xmlns:a16="http://schemas.microsoft.com/office/drawing/2014/main" id="{53DDE7B1-906D-0947-A4F7-EF2BB83CD26A}"/>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6;p31">
                <a:extLst>
                  <a:ext uri="{FF2B5EF4-FFF2-40B4-BE49-F238E27FC236}">
                    <a16:creationId xmlns:a16="http://schemas.microsoft.com/office/drawing/2014/main" id="{5DCB2102-323C-1047-BE71-7D0169B17B30}"/>
                  </a:ext>
                </a:extLst>
              </p:cNvPr>
              <p:cNvSpPr/>
              <p:nvPr/>
            </p:nvSpPr>
            <p:spPr>
              <a:xfrm>
                <a:off x="2237680" y="5922433"/>
                <a:ext cx="2354396" cy="240218"/>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Some sites have the infrastructure / capacity needed to deliver the ring</a:t>
                </a:r>
                <a:endParaRPr lang="en-US" sz="900" dirty="0">
                  <a:latin typeface="Arial" panose="020B0604020202020204" pitchFamily="34" charset="0"/>
                  <a:ea typeface="Calibri"/>
                  <a:cs typeface="Arial" panose="020B0604020202020204" pitchFamily="34" charset="0"/>
                  <a:sym typeface="Calibri"/>
                </a:endParaRPr>
              </a:p>
            </p:txBody>
          </p:sp>
        </p:grpSp>
        <p:grpSp>
          <p:nvGrpSpPr>
            <p:cNvPr id="16" name="Group 15">
              <a:extLst>
                <a:ext uri="{FF2B5EF4-FFF2-40B4-BE49-F238E27FC236}">
                  <a16:creationId xmlns:a16="http://schemas.microsoft.com/office/drawing/2014/main" id="{FCDC9E7A-902C-E642-B27B-39430BFAE815}"/>
                </a:ext>
              </a:extLst>
            </p:cNvPr>
            <p:cNvGrpSpPr/>
            <p:nvPr/>
          </p:nvGrpSpPr>
          <p:grpSpPr>
            <a:xfrm>
              <a:off x="6376753" y="6368989"/>
              <a:ext cx="2275665" cy="265596"/>
              <a:chOff x="3287839" y="5925856"/>
              <a:chExt cx="2275665" cy="265596"/>
            </a:xfrm>
          </p:grpSpPr>
          <p:sp>
            <p:nvSpPr>
              <p:cNvPr id="17" name="Google Shape;353;p31">
                <a:extLst>
                  <a:ext uri="{FF2B5EF4-FFF2-40B4-BE49-F238E27FC236}">
                    <a16:creationId xmlns:a16="http://schemas.microsoft.com/office/drawing/2014/main" id="{F67DD053-F94D-BE47-9D45-A5170BCD0C6E}"/>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8" name="Google Shape;357;p31">
                <a:extLst>
                  <a:ext uri="{FF2B5EF4-FFF2-40B4-BE49-F238E27FC236}">
                    <a16:creationId xmlns:a16="http://schemas.microsoft.com/office/drawing/2014/main" id="{8A7508CF-A32C-EC43-AFAD-76CFC97F8F37}"/>
                  </a:ext>
                </a:extLst>
              </p:cNvPr>
              <p:cNvSpPr txBox="1"/>
              <p:nvPr/>
            </p:nvSpPr>
            <p:spPr>
              <a:xfrm>
                <a:off x="3478632" y="5925856"/>
                <a:ext cx="2084872" cy="265596"/>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Sites rarely have the infrastructure / capacity needed to deliver the ring</a:t>
                </a:r>
                <a:endParaRPr lang="en-US" sz="900" dirty="0">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269778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83FE2F-4232-354A-9855-877303FEEDA3}"/>
              </a:ext>
            </a:extLst>
          </p:cNvPr>
          <p:cNvSpPr>
            <a:spLocks noGrp="1"/>
          </p:cNvSpPr>
          <p:nvPr>
            <p:ph type="body" sz="quarter" idx="10"/>
          </p:nvPr>
        </p:nvSpPr>
        <p:spPr>
          <a:xfrm>
            <a:off x="1439333" y="2976357"/>
            <a:ext cx="6705600" cy="1200150"/>
          </a:xfrm>
        </p:spPr>
        <p:txBody>
          <a:bodyPr/>
          <a:lstStyle/>
          <a:p>
            <a:r>
              <a:rPr lang="en-US" dirty="0">
                <a:solidFill>
                  <a:schemeClr val="bg2">
                    <a:lumMod val="20000"/>
                    <a:lumOff val="80000"/>
                  </a:schemeClr>
                </a:solidFill>
              </a:rPr>
              <a:t>Step 3</a:t>
            </a:r>
          </a:p>
        </p:txBody>
      </p:sp>
      <p:sp>
        <p:nvSpPr>
          <p:cNvPr id="9" name="Text Placeholder 8">
            <a:extLst>
              <a:ext uri="{FF2B5EF4-FFF2-40B4-BE49-F238E27FC236}">
                <a16:creationId xmlns:a16="http://schemas.microsoft.com/office/drawing/2014/main" id="{218C63BC-0D28-5C4E-85BB-44106F0B17E9}"/>
              </a:ext>
            </a:extLst>
          </p:cNvPr>
          <p:cNvSpPr>
            <a:spLocks noGrp="1"/>
          </p:cNvSpPr>
          <p:nvPr>
            <p:ph type="body" sz="quarter" idx="11"/>
          </p:nvPr>
        </p:nvSpPr>
        <p:spPr>
          <a:xfrm>
            <a:off x="1439863" y="4248738"/>
            <a:ext cx="8618537" cy="1055687"/>
          </a:xfrm>
        </p:spPr>
        <p:txBody>
          <a:bodyPr/>
          <a:lstStyle/>
          <a:p>
            <a:r>
              <a:rPr lang="en-US" dirty="0"/>
              <a:t>Delivery Channel Prioritization</a:t>
            </a:r>
          </a:p>
        </p:txBody>
      </p:sp>
      <p:sp>
        <p:nvSpPr>
          <p:cNvPr id="4" name="Slide Number Placeholder 3">
            <a:extLst>
              <a:ext uri="{FF2B5EF4-FFF2-40B4-BE49-F238E27FC236}">
                <a16:creationId xmlns:a16="http://schemas.microsoft.com/office/drawing/2014/main" id="{3BD55600-079B-BC47-AD59-83C243916789}"/>
              </a:ext>
            </a:extLst>
          </p:cNvPr>
          <p:cNvSpPr>
            <a:spLocks noGrp="1"/>
          </p:cNvSpPr>
          <p:nvPr>
            <p:ph type="sldNum" sz="quarter" idx="4294967295"/>
          </p:nvPr>
        </p:nvSpPr>
        <p:spPr>
          <a:xfrm>
            <a:off x="9448800" y="6356350"/>
            <a:ext cx="2743200" cy="365125"/>
          </a:xfrm>
        </p:spPr>
        <p:txBody>
          <a:bodyPr/>
          <a:lstStyle/>
          <a:p>
            <a:fld id="{282D8E3E-8532-C943-903F-91E14D4CAD95}" type="slidenum">
              <a:rPr lang="en-US" smtClean="0"/>
              <a:pPr/>
              <a:t>11</a:t>
            </a:fld>
            <a:endParaRPr lang="en-US" dirty="0"/>
          </a:p>
        </p:txBody>
      </p:sp>
      <p:sp>
        <p:nvSpPr>
          <p:cNvPr id="12" name="Pentagon 11">
            <a:extLst>
              <a:ext uri="{FF2B5EF4-FFF2-40B4-BE49-F238E27FC236}">
                <a16:creationId xmlns:a16="http://schemas.microsoft.com/office/drawing/2014/main" id="{8C94D088-3F0A-D941-A7D8-06196C2591B6}"/>
              </a:ext>
            </a:extLst>
          </p:cNvPr>
          <p:cNvSpPr/>
          <p:nvPr/>
        </p:nvSpPr>
        <p:spPr>
          <a:xfrm>
            <a:off x="1" y="3281478"/>
            <a:ext cx="1270000" cy="76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245412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5DC6-77C0-3B4A-A664-FA99D5B2633D}"/>
              </a:ext>
            </a:extLst>
          </p:cNvPr>
          <p:cNvSpPr>
            <a:spLocks noGrp="1"/>
          </p:cNvSpPr>
          <p:nvPr>
            <p:ph type="title"/>
          </p:nvPr>
        </p:nvSpPr>
        <p:spPr/>
        <p:txBody>
          <a:bodyPr>
            <a:normAutofit fontScale="90000"/>
          </a:bodyPr>
          <a:lstStyle/>
          <a:p>
            <a:r>
              <a:rPr lang="en-US" dirty="0"/>
              <a:t>Delivery Channel Prioritization Framework</a:t>
            </a:r>
          </a:p>
        </p:txBody>
      </p:sp>
      <p:sp>
        <p:nvSpPr>
          <p:cNvPr id="4" name="Slide Number Placeholder 3">
            <a:extLst>
              <a:ext uri="{FF2B5EF4-FFF2-40B4-BE49-F238E27FC236}">
                <a16:creationId xmlns:a16="http://schemas.microsoft.com/office/drawing/2014/main" id="{7D847887-2D05-6E49-B39B-0A89D5F3CB44}"/>
              </a:ext>
            </a:extLst>
          </p:cNvPr>
          <p:cNvSpPr>
            <a:spLocks noGrp="1"/>
          </p:cNvSpPr>
          <p:nvPr>
            <p:ph type="sldNum" sz="quarter" idx="4"/>
          </p:nvPr>
        </p:nvSpPr>
        <p:spPr/>
        <p:txBody>
          <a:bodyPr/>
          <a:lstStyle/>
          <a:p>
            <a:fld id="{282D8E3E-8532-C943-903F-91E14D4CAD95}" type="slidenum">
              <a:rPr lang="en-US" smtClean="0"/>
              <a:pPr/>
              <a:t>12</a:t>
            </a:fld>
            <a:endParaRPr lang="en-US" dirty="0"/>
          </a:p>
        </p:txBody>
      </p:sp>
      <p:sp>
        <p:nvSpPr>
          <p:cNvPr id="6" name="Rectangle 5">
            <a:extLst>
              <a:ext uri="{FF2B5EF4-FFF2-40B4-BE49-F238E27FC236}">
                <a16:creationId xmlns:a16="http://schemas.microsoft.com/office/drawing/2014/main" id="{413E3190-5EAC-5E44-A02A-D52D235FC389}"/>
              </a:ext>
            </a:extLst>
          </p:cNvPr>
          <p:cNvSpPr/>
          <p:nvPr/>
        </p:nvSpPr>
        <p:spPr>
          <a:xfrm>
            <a:off x="1234809" y="1458496"/>
            <a:ext cx="3692792" cy="5027851"/>
          </a:xfrm>
          <a:prstGeom prst="rect">
            <a:avLst/>
          </a:prstGeom>
        </p:spPr>
        <p:txBody>
          <a:bodyPr wrap="square">
            <a:spAutoFit/>
          </a:bodyPr>
          <a:lstStyle/>
          <a:p>
            <a:pPr marL="185738" indent="-185738">
              <a:lnSpc>
                <a:spcPct val="11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sym typeface="Calibri"/>
              </a:rPr>
              <a:t>Bringing together the access and capacity dimensions allows us to assess delivery channels against </a:t>
            </a:r>
            <a:r>
              <a:rPr lang="en-US" sz="1600" b="1" dirty="0">
                <a:latin typeface="Calibri" panose="020F0502020204030204" pitchFamily="34" charset="0"/>
                <a:cs typeface="Calibri" panose="020F0502020204030204" pitchFamily="34" charset="0"/>
                <a:sym typeface="Calibri"/>
              </a:rPr>
              <a:t>both criteria.</a:t>
            </a:r>
            <a:endParaRPr lang="en-US" sz="1600" dirty="0">
              <a:latin typeface="Calibri" panose="020F0502020204030204" pitchFamily="34" charset="0"/>
              <a:cs typeface="Calibri" panose="020F0502020204030204" pitchFamily="34" charset="0"/>
              <a:sym typeface="Calibri"/>
            </a:endParaRPr>
          </a:p>
          <a:p>
            <a:pPr marL="185738" indent="-185738">
              <a:lnSpc>
                <a:spcPct val="11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sym typeface="Calibri"/>
              </a:rPr>
              <a:t>The channels in the </a:t>
            </a:r>
            <a:r>
              <a:rPr lang="en-US" sz="1600" b="1" dirty="0">
                <a:latin typeface="Calibri" panose="020F0502020204030204" pitchFamily="34" charset="0"/>
                <a:cs typeface="Calibri" panose="020F0502020204030204" pitchFamily="34" charset="0"/>
                <a:sym typeface="Calibri"/>
              </a:rPr>
              <a:t>upper right corner</a:t>
            </a:r>
            <a:r>
              <a:rPr lang="en-US" sz="1600" dirty="0">
                <a:latin typeface="Calibri" panose="020F0502020204030204" pitchFamily="34" charset="0"/>
                <a:cs typeface="Calibri" panose="020F0502020204030204" pitchFamily="34" charset="0"/>
                <a:sym typeface="Calibri"/>
              </a:rPr>
              <a:t> have both high capacity to deliver the ring and high access to women and AGYW who would benefit from the ring. </a:t>
            </a:r>
          </a:p>
          <a:p>
            <a:pPr marL="185738" indent="-185738">
              <a:lnSpc>
                <a:spcPct val="11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sym typeface="Calibri"/>
              </a:rPr>
              <a:t>Channels in the </a:t>
            </a:r>
            <a:r>
              <a:rPr lang="en-US" sz="1600" b="1" dirty="0">
                <a:latin typeface="Calibri" panose="020F0502020204030204" pitchFamily="34" charset="0"/>
                <a:cs typeface="Calibri" panose="020F0502020204030204" pitchFamily="34" charset="0"/>
                <a:sym typeface="Calibri"/>
              </a:rPr>
              <a:t>upper left </a:t>
            </a:r>
            <a:r>
              <a:rPr lang="en-US" sz="1600" dirty="0">
                <a:latin typeface="Calibri" panose="020F0502020204030204" pitchFamily="34" charset="0"/>
                <a:cs typeface="Calibri" panose="020F0502020204030204" pitchFamily="34" charset="0"/>
                <a:sym typeface="Calibri"/>
              </a:rPr>
              <a:t>have less capacity to deliver the ring but have high access to priority populations.</a:t>
            </a:r>
          </a:p>
          <a:p>
            <a:pPr marL="185738" indent="-185738">
              <a:lnSpc>
                <a:spcPct val="11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sym typeface="Calibri"/>
              </a:rPr>
              <a:t>Channels in the </a:t>
            </a:r>
            <a:r>
              <a:rPr lang="en-US" sz="1600" b="1" dirty="0">
                <a:latin typeface="Calibri" panose="020F0502020204030204" pitchFamily="34" charset="0"/>
                <a:cs typeface="Calibri" panose="020F0502020204030204" pitchFamily="34" charset="0"/>
                <a:sym typeface="Calibri"/>
              </a:rPr>
              <a:t>lower right </a:t>
            </a:r>
            <a:r>
              <a:rPr lang="en-US" sz="1600" dirty="0">
                <a:latin typeface="Calibri" panose="020F0502020204030204" pitchFamily="34" charset="0"/>
                <a:cs typeface="Calibri" panose="020F0502020204030204" pitchFamily="34" charset="0"/>
                <a:sym typeface="Calibri"/>
              </a:rPr>
              <a:t>have less access to priority populations but have high capacity to deliver the ring.</a:t>
            </a:r>
          </a:p>
          <a:p>
            <a:pPr marL="185738" indent="-185738">
              <a:lnSpc>
                <a:spcPct val="11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sym typeface="Calibri"/>
              </a:rPr>
              <a:t>Channels in the </a:t>
            </a:r>
            <a:r>
              <a:rPr lang="en-US" sz="1600" b="1" dirty="0">
                <a:latin typeface="Calibri" panose="020F0502020204030204" pitchFamily="34" charset="0"/>
                <a:cs typeface="Calibri" panose="020F0502020204030204" pitchFamily="34" charset="0"/>
                <a:sym typeface="Calibri"/>
              </a:rPr>
              <a:t>lower left </a:t>
            </a:r>
            <a:r>
              <a:rPr lang="en-US" sz="1600" dirty="0">
                <a:latin typeface="Calibri" panose="020F0502020204030204" pitchFamily="34" charset="0"/>
                <a:cs typeface="Calibri" panose="020F0502020204030204" pitchFamily="34" charset="0"/>
                <a:sym typeface="Calibri"/>
              </a:rPr>
              <a:t>have neither the capacity nor the reach to effectively deliver the ring.</a:t>
            </a:r>
            <a:endParaRPr lang="en-US" sz="1600" b="1" dirty="0">
              <a:latin typeface="Calibri" panose="020F0502020204030204" pitchFamily="34" charset="0"/>
              <a:cs typeface="Calibri" panose="020F0502020204030204" pitchFamily="34" charset="0"/>
              <a:sym typeface="Calibri"/>
            </a:endParaRPr>
          </a:p>
        </p:txBody>
      </p:sp>
      <p:grpSp>
        <p:nvGrpSpPr>
          <p:cNvPr id="7" name="Group 6">
            <a:extLst>
              <a:ext uri="{FF2B5EF4-FFF2-40B4-BE49-F238E27FC236}">
                <a16:creationId xmlns:a16="http://schemas.microsoft.com/office/drawing/2014/main" id="{3B9D5963-3E93-C24B-96A1-55D4B211693E}"/>
              </a:ext>
            </a:extLst>
          </p:cNvPr>
          <p:cNvGrpSpPr/>
          <p:nvPr/>
        </p:nvGrpSpPr>
        <p:grpSpPr>
          <a:xfrm>
            <a:off x="5123381" y="1658310"/>
            <a:ext cx="6627027" cy="4628222"/>
            <a:chOff x="4843483" y="1788065"/>
            <a:chExt cx="6627027" cy="4628222"/>
          </a:xfrm>
        </p:grpSpPr>
        <p:graphicFrame>
          <p:nvGraphicFramePr>
            <p:cNvPr id="8" name="Google Shape;303;p28">
              <a:extLst>
                <a:ext uri="{FF2B5EF4-FFF2-40B4-BE49-F238E27FC236}">
                  <a16:creationId xmlns:a16="http://schemas.microsoft.com/office/drawing/2014/main" id="{5D53DA39-6190-DF4E-8B5A-11A540C070C0}"/>
                </a:ext>
              </a:extLst>
            </p:cNvPr>
            <p:cNvGraphicFramePr/>
            <p:nvPr>
              <p:extLst>
                <p:ext uri="{D42A27DB-BD31-4B8C-83A1-F6EECF244321}">
                  <p14:modId xmlns:p14="http://schemas.microsoft.com/office/powerpoint/2010/main" val="2759118095"/>
                </p:ext>
              </p:extLst>
            </p:nvPr>
          </p:nvGraphicFramePr>
          <p:xfrm>
            <a:off x="5214140" y="1788065"/>
            <a:ext cx="6256370" cy="4225950"/>
          </p:xfrm>
          <a:graphic>
            <a:graphicData uri="http://schemas.openxmlformats.org/drawingml/2006/table">
              <a:tbl>
                <a:tblPr firstRow="1" bandRow="1">
                  <a:noFill/>
                </a:tblPr>
                <a:tblGrid>
                  <a:gridCol w="3128185">
                    <a:extLst>
                      <a:ext uri="{9D8B030D-6E8A-4147-A177-3AD203B41FA5}">
                        <a16:colId xmlns:a16="http://schemas.microsoft.com/office/drawing/2014/main" val="20000"/>
                      </a:ext>
                    </a:extLst>
                  </a:gridCol>
                  <a:gridCol w="3128185">
                    <a:extLst>
                      <a:ext uri="{9D8B030D-6E8A-4147-A177-3AD203B41FA5}">
                        <a16:colId xmlns:a16="http://schemas.microsoft.com/office/drawing/2014/main" val="20001"/>
                      </a:ext>
                    </a:extLst>
                  </a:gridCol>
                </a:tblGrid>
                <a:tr h="2112975">
                  <a:tc>
                    <a:txBody>
                      <a:bodyPr/>
                      <a:lstStyle/>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High access, low capacity</a:t>
                        </a:r>
                        <a:endParaRPr sz="1400" dirty="0">
                          <a:solidFill>
                            <a:schemeClr val="tx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&gt; Channels for information &amp; referrals</a:t>
                        </a:r>
                        <a:endParaRPr sz="1400" dirty="0">
                          <a:solidFill>
                            <a:schemeClr val="tx1"/>
                          </a:solidFill>
                          <a:latin typeface="Arial" panose="020B0604020202020204" pitchFamily="34" charset="0"/>
                          <a:cs typeface="Arial" panose="020B0604020202020204" pitchFamily="34" charset="0"/>
                        </a:endParaRPr>
                      </a:p>
                    </a:txBody>
                    <a:tcPr marL="91450" marR="91450" marT="45725" marB="45725">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rgbClr val="F3F5D8"/>
                      </a:solidFill>
                    </a:tcPr>
                  </a:tc>
                  <a:tc>
                    <a:txBody>
                      <a:bodyPr/>
                      <a:lstStyle/>
                      <a:p>
                        <a:pPr marL="0" marR="0" lvl="0" indent="0" algn="r" rtl="0">
                          <a:spcBef>
                            <a:spcPts val="0"/>
                          </a:spcBef>
                          <a:spcAft>
                            <a:spcPts val="0"/>
                          </a:spcAft>
                          <a:buNone/>
                        </a:pPr>
                        <a:r>
                          <a:rPr lang="en-US" sz="1400" b="0" dirty="0">
                            <a:solidFill>
                              <a:schemeClr val="tx1"/>
                            </a:solidFill>
                            <a:latin typeface="Arial" panose="020B0604020202020204" pitchFamily="34" charset="0"/>
                            <a:ea typeface="Calibri"/>
                            <a:cs typeface="Arial" panose="020B0604020202020204" pitchFamily="34" charset="0"/>
                            <a:sym typeface="Calibri"/>
                          </a:rPr>
                          <a:t>High access, high capacity</a:t>
                        </a:r>
                        <a:endParaRPr sz="1400" dirty="0">
                          <a:solidFill>
                            <a:schemeClr val="tx1"/>
                          </a:solidFill>
                          <a:latin typeface="Arial" panose="020B0604020202020204" pitchFamily="34" charset="0"/>
                          <a:cs typeface="Arial" panose="020B0604020202020204" pitchFamily="34" charset="0"/>
                        </a:endParaRPr>
                      </a:p>
                      <a:p>
                        <a:pPr marL="0" marR="0" lvl="0" indent="0" algn="r" rtl="0">
                          <a:spcBef>
                            <a:spcPts val="0"/>
                          </a:spcBef>
                          <a:spcAft>
                            <a:spcPts val="0"/>
                          </a:spcAft>
                          <a:buNone/>
                        </a:pPr>
                        <a:r>
                          <a:rPr lang="en-US" sz="1400" b="0" dirty="0">
                            <a:solidFill>
                              <a:schemeClr val="tx1"/>
                            </a:solidFill>
                            <a:latin typeface="Arial" panose="020B0604020202020204" pitchFamily="34" charset="0"/>
                            <a:ea typeface="Calibri"/>
                            <a:cs typeface="Arial" panose="020B0604020202020204" pitchFamily="34" charset="0"/>
                            <a:sym typeface="Calibri"/>
                          </a:rPr>
                          <a:t>&gt; Priority for ring delivery</a:t>
                        </a:r>
                        <a:endParaRPr sz="1400" b="0" dirty="0">
                          <a:solidFill>
                            <a:schemeClr val="tx1"/>
                          </a:solidFill>
                          <a:latin typeface="Arial" panose="020B0604020202020204" pitchFamily="34" charset="0"/>
                          <a:ea typeface="Calibri"/>
                          <a:cs typeface="Arial" panose="020B0604020202020204" pitchFamily="34" charset="0"/>
                          <a:sym typeface="Calibri"/>
                        </a:endParaRPr>
                      </a:p>
                    </a:txBody>
                    <a:tcPr marL="91450" marR="91450" marT="45725" marB="45725">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chemeClr val="accent3"/>
                      </a:solidFill>
                    </a:tcPr>
                  </a:tc>
                  <a:extLst>
                    <a:ext uri="{0D108BD9-81ED-4DB2-BD59-A6C34878D82A}">
                      <a16:rowId xmlns:a16="http://schemas.microsoft.com/office/drawing/2014/main" val="10000"/>
                    </a:ext>
                  </a:extLst>
                </a:tr>
                <a:tr h="2112975">
                  <a:tc>
                    <a:txBody>
                      <a:bodyPr/>
                      <a:lstStyle/>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Low access, low capacity</a:t>
                        </a:r>
                        <a:endParaRPr sz="1400" dirty="0">
                          <a:solidFill>
                            <a:schemeClr val="tx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&gt; Deprioritize for ring delivery</a:t>
                        </a: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Low access, high capacity </a:t>
                        </a:r>
                        <a:endParaRPr sz="1400" dirty="0">
                          <a:solidFill>
                            <a:schemeClr val="tx1"/>
                          </a:solidFill>
                          <a:latin typeface="Arial" panose="020B0604020202020204" pitchFamily="34" charset="0"/>
                          <a:cs typeface="Arial" panose="020B0604020202020204" pitchFamily="34" charset="0"/>
                        </a:endParaRPr>
                      </a:p>
                      <a:p>
                        <a:pPr marL="0" marR="0" lvl="0" indent="0" algn="r" rtl="0">
                          <a:spcBef>
                            <a:spcPts val="0"/>
                          </a:spcBef>
                          <a:spcAft>
                            <a:spcPts val="0"/>
                          </a:spcAft>
                          <a:buNone/>
                        </a:pPr>
                        <a:r>
                          <a:rPr lang="en-US" sz="1400" b="0" dirty="0">
                            <a:solidFill>
                              <a:schemeClr val="tx1"/>
                            </a:solidFill>
                            <a:latin typeface="Arial" panose="020B0604020202020204" pitchFamily="34" charset="0"/>
                            <a:ea typeface="Calibri"/>
                            <a:cs typeface="Arial" panose="020B0604020202020204" pitchFamily="34" charset="0"/>
                            <a:sym typeface="Calibri"/>
                          </a:rPr>
                          <a:t>&gt; </a:t>
                        </a:r>
                        <a:r>
                          <a:rPr lang="en-US" sz="1400" b="0" dirty="0">
                            <a:solidFill>
                              <a:schemeClr val="tx1"/>
                            </a:solidFill>
                            <a:latin typeface="Arial" panose="020B0604020202020204" pitchFamily="34" charset="0"/>
                            <a:cs typeface="Arial" panose="020B0604020202020204" pitchFamily="34" charset="0"/>
                          </a:rPr>
                          <a:t>Lower priority for ring delivery</a:t>
                        </a: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b">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3F5D8"/>
                      </a:solidFill>
                    </a:tcPr>
                  </a:tc>
                  <a:extLst>
                    <a:ext uri="{0D108BD9-81ED-4DB2-BD59-A6C34878D82A}">
                      <a16:rowId xmlns:a16="http://schemas.microsoft.com/office/drawing/2014/main" val="10001"/>
                    </a:ext>
                  </a:extLst>
                </a:tr>
              </a:tbl>
            </a:graphicData>
          </a:graphic>
        </p:graphicFrame>
        <p:sp>
          <p:nvSpPr>
            <p:cNvPr id="9" name="Google Shape;304;p28">
              <a:extLst>
                <a:ext uri="{FF2B5EF4-FFF2-40B4-BE49-F238E27FC236}">
                  <a16:creationId xmlns:a16="http://schemas.microsoft.com/office/drawing/2014/main" id="{76A265C9-632E-CE44-934C-A067B012E7E2}"/>
                </a:ext>
              </a:extLst>
            </p:cNvPr>
            <p:cNvSpPr txBox="1"/>
            <p:nvPr/>
          </p:nvSpPr>
          <p:spPr>
            <a:xfrm rot="16200000">
              <a:off x="3613859" y="3716373"/>
              <a:ext cx="282857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1">
                      <a:lumMod val="65000"/>
                    </a:schemeClr>
                  </a:solidFill>
                  <a:latin typeface="Calibri"/>
                  <a:ea typeface="Calibri"/>
                  <a:cs typeface="Calibri"/>
                  <a:sym typeface="Calibri"/>
                </a:rPr>
                <a:t>Access assessment</a:t>
              </a:r>
              <a:endParaRPr sz="1600" b="1" dirty="0">
                <a:solidFill>
                  <a:schemeClr val="bg1">
                    <a:lumMod val="65000"/>
                  </a:schemeClr>
                </a:solidFill>
              </a:endParaRPr>
            </a:p>
          </p:txBody>
        </p:sp>
        <p:sp>
          <p:nvSpPr>
            <p:cNvPr id="10" name="Google Shape;305;p28">
              <a:extLst>
                <a:ext uri="{FF2B5EF4-FFF2-40B4-BE49-F238E27FC236}">
                  <a16:creationId xmlns:a16="http://schemas.microsoft.com/office/drawing/2014/main" id="{64F2F6E4-E078-A144-9F75-6EDDB3B73E38}"/>
                </a:ext>
              </a:extLst>
            </p:cNvPr>
            <p:cNvSpPr txBox="1"/>
            <p:nvPr/>
          </p:nvSpPr>
          <p:spPr>
            <a:xfrm>
              <a:off x="7199434" y="6046955"/>
              <a:ext cx="228578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1">
                      <a:lumMod val="65000"/>
                    </a:schemeClr>
                  </a:solidFill>
                  <a:latin typeface="Calibri"/>
                  <a:ea typeface="Calibri"/>
                  <a:cs typeface="Calibri"/>
                  <a:sym typeface="Calibri"/>
                </a:rPr>
                <a:t>Capacity assessment</a:t>
              </a:r>
              <a:endParaRPr sz="1600" dirty="0">
                <a:solidFill>
                  <a:schemeClr val="bg1">
                    <a:lumMod val="65000"/>
                  </a:schemeClr>
                </a:solidFill>
              </a:endParaRPr>
            </a:p>
          </p:txBody>
        </p:sp>
      </p:grpSp>
    </p:spTree>
    <p:extLst>
      <p:ext uri="{BB962C8B-B14F-4D97-AF65-F5344CB8AC3E}">
        <p14:creationId xmlns:p14="http://schemas.microsoft.com/office/powerpoint/2010/main" val="23903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5DC6-77C0-3B4A-A664-FA99D5B2633D}"/>
              </a:ext>
            </a:extLst>
          </p:cNvPr>
          <p:cNvSpPr>
            <a:spLocks noGrp="1"/>
          </p:cNvSpPr>
          <p:nvPr>
            <p:ph type="title"/>
          </p:nvPr>
        </p:nvSpPr>
        <p:spPr/>
        <p:txBody>
          <a:bodyPr>
            <a:normAutofit fontScale="90000"/>
          </a:bodyPr>
          <a:lstStyle/>
          <a:p>
            <a:r>
              <a:rPr lang="en-US" dirty="0"/>
              <a:t>Delivery Channel Prioritization Exercise</a:t>
            </a:r>
          </a:p>
        </p:txBody>
      </p:sp>
      <p:sp>
        <p:nvSpPr>
          <p:cNvPr id="4" name="Slide Number Placeholder 3">
            <a:extLst>
              <a:ext uri="{FF2B5EF4-FFF2-40B4-BE49-F238E27FC236}">
                <a16:creationId xmlns:a16="http://schemas.microsoft.com/office/drawing/2014/main" id="{7D847887-2D05-6E49-B39B-0A89D5F3CB44}"/>
              </a:ext>
            </a:extLst>
          </p:cNvPr>
          <p:cNvSpPr>
            <a:spLocks noGrp="1"/>
          </p:cNvSpPr>
          <p:nvPr>
            <p:ph type="sldNum" sz="quarter" idx="4"/>
          </p:nvPr>
        </p:nvSpPr>
        <p:spPr/>
        <p:txBody>
          <a:bodyPr/>
          <a:lstStyle/>
          <a:p>
            <a:fld id="{282D8E3E-8532-C943-903F-91E14D4CAD95}" type="slidenum">
              <a:rPr lang="en-US" smtClean="0"/>
              <a:pPr/>
              <a:t>13</a:t>
            </a:fld>
            <a:endParaRPr lang="en-US" dirty="0"/>
          </a:p>
        </p:txBody>
      </p:sp>
      <p:grpSp>
        <p:nvGrpSpPr>
          <p:cNvPr id="7" name="Group 6">
            <a:extLst>
              <a:ext uri="{FF2B5EF4-FFF2-40B4-BE49-F238E27FC236}">
                <a16:creationId xmlns:a16="http://schemas.microsoft.com/office/drawing/2014/main" id="{3B9D5963-3E93-C24B-96A1-55D4B211693E}"/>
              </a:ext>
            </a:extLst>
          </p:cNvPr>
          <p:cNvGrpSpPr/>
          <p:nvPr/>
        </p:nvGrpSpPr>
        <p:grpSpPr>
          <a:xfrm>
            <a:off x="1031612" y="1658310"/>
            <a:ext cx="10235702" cy="4628222"/>
            <a:chOff x="4843483" y="1788065"/>
            <a:chExt cx="10235702" cy="4628222"/>
          </a:xfrm>
        </p:grpSpPr>
        <p:graphicFrame>
          <p:nvGraphicFramePr>
            <p:cNvPr id="8" name="Google Shape;303;p28">
              <a:extLst>
                <a:ext uri="{FF2B5EF4-FFF2-40B4-BE49-F238E27FC236}">
                  <a16:creationId xmlns:a16="http://schemas.microsoft.com/office/drawing/2014/main" id="{5D53DA39-6190-DF4E-8B5A-11A540C070C0}"/>
                </a:ext>
              </a:extLst>
            </p:cNvPr>
            <p:cNvGraphicFramePr/>
            <p:nvPr>
              <p:extLst>
                <p:ext uri="{D42A27DB-BD31-4B8C-83A1-F6EECF244321}">
                  <p14:modId xmlns:p14="http://schemas.microsoft.com/office/powerpoint/2010/main" val="2864219278"/>
                </p:ext>
              </p:extLst>
            </p:nvPr>
          </p:nvGraphicFramePr>
          <p:xfrm>
            <a:off x="5214139" y="1788065"/>
            <a:ext cx="9865046" cy="4225950"/>
          </p:xfrm>
          <a:graphic>
            <a:graphicData uri="http://schemas.openxmlformats.org/drawingml/2006/table">
              <a:tbl>
                <a:tblPr firstRow="1" bandRow="1">
                  <a:noFill/>
                </a:tblPr>
                <a:tblGrid>
                  <a:gridCol w="4932523">
                    <a:extLst>
                      <a:ext uri="{9D8B030D-6E8A-4147-A177-3AD203B41FA5}">
                        <a16:colId xmlns:a16="http://schemas.microsoft.com/office/drawing/2014/main" val="20000"/>
                      </a:ext>
                    </a:extLst>
                  </a:gridCol>
                  <a:gridCol w="4932523">
                    <a:extLst>
                      <a:ext uri="{9D8B030D-6E8A-4147-A177-3AD203B41FA5}">
                        <a16:colId xmlns:a16="http://schemas.microsoft.com/office/drawing/2014/main" val="20001"/>
                      </a:ext>
                    </a:extLst>
                  </a:gridCol>
                </a:tblGrid>
                <a:tr h="2112975">
                  <a:tc>
                    <a:txBody>
                      <a:bodyPr/>
                      <a:lstStyle/>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High access, low capacity</a:t>
                        </a:r>
                        <a:endParaRPr sz="1400" dirty="0">
                          <a:solidFill>
                            <a:schemeClr val="tx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&gt; Channels for information &amp; referrals</a:t>
                        </a:r>
                        <a:endParaRPr sz="1400" dirty="0">
                          <a:solidFill>
                            <a:schemeClr val="tx1"/>
                          </a:solidFill>
                          <a:latin typeface="Arial" panose="020B0604020202020204" pitchFamily="34" charset="0"/>
                          <a:cs typeface="Arial" panose="020B0604020202020204" pitchFamily="34" charset="0"/>
                        </a:endParaRPr>
                      </a:p>
                    </a:txBody>
                    <a:tcPr marL="91450" marR="91450" marT="45725" marB="45725">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rgbClr val="F3F5D8"/>
                      </a:solidFill>
                    </a:tcPr>
                  </a:tc>
                  <a:tc>
                    <a:txBody>
                      <a:bodyPr/>
                      <a:lstStyle/>
                      <a:p>
                        <a:pPr marL="0" marR="0" lvl="0" indent="0" algn="r" rtl="0">
                          <a:spcBef>
                            <a:spcPts val="0"/>
                          </a:spcBef>
                          <a:spcAft>
                            <a:spcPts val="0"/>
                          </a:spcAft>
                          <a:buNone/>
                        </a:pPr>
                        <a:r>
                          <a:rPr lang="en-US" sz="1400" b="0" dirty="0">
                            <a:solidFill>
                              <a:schemeClr val="tx1"/>
                            </a:solidFill>
                            <a:latin typeface="Arial" panose="020B0604020202020204" pitchFamily="34" charset="0"/>
                            <a:ea typeface="Calibri"/>
                            <a:cs typeface="Arial" panose="020B0604020202020204" pitchFamily="34" charset="0"/>
                            <a:sym typeface="Calibri"/>
                          </a:rPr>
                          <a:t>High access, high capacity</a:t>
                        </a:r>
                        <a:endParaRPr sz="1400" dirty="0">
                          <a:solidFill>
                            <a:schemeClr val="tx1"/>
                          </a:solidFill>
                          <a:latin typeface="Arial" panose="020B0604020202020204" pitchFamily="34" charset="0"/>
                          <a:cs typeface="Arial" panose="020B0604020202020204" pitchFamily="34" charset="0"/>
                        </a:endParaRPr>
                      </a:p>
                      <a:p>
                        <a:pPr marL="0" marR="0" lvl="0" indent="0" algn="r" rtl="0">
                          <a:spcBef>
                            <a:spcPts val="0"/>
                          </a:spcBef>
                          <a:spcAft>
                            <a:spcPts val="0"/>
                          </a:spcAft>
                          <a:buNone/>
                        </a:pPr>
                        <a:r>
                          <a:rPr lang="en-US" sz="1400" b="0" dirty="0">
                            <a:solidFill>
                              <a:schemeClr val="tx1"/>
                            </a:solidFill>
                            <a:latin typeface="Arial" panose="020B0604020202020204" pitchFamily="34" charset="0"/>
                            <a:ea typeface="Calibri"/>
                            <a:cs typeface="Arial" panose="020B0604020202020204" pitchFamily="34" charset="0"/>
                            <a:sym typeface="Calibri"/>
                          </a:rPr>
                          <a:t>&gt; Priority for ring delivery</a:t>
                        </a:r>
                        <a:endParaRPr sz="1400" b="0" dirty="0">
                          <a:solidFill>
                            <a:schemeClr val="tx1"/>
                          </a:solidFill>
                          <a:latin typeface="Arial" panose="020B0604020202020204" pitchFamily="34" charset="0"/>
                          <a:ea typeface="Calibri"/>
                          <a:cs typeface="Arial" panose="020B0604020202020204" pitchFamily="34" charset="0"/>
                          <a:sym typeface="Calibri"/>
                        </a:endParaRPr>
                      </a:p>
                    </a:txBody>
                    <a:tcPr marL="91450" marR="91450" marT="45725" marB="45725">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chemeClr val="accent3"/>
                      </a:solidFill>
                    </a:tcPr>
                  </a:tc>
                  <a:extLst>
                    <a:ext uri="{0D108BD9-81ED-4DB2-BD59-A6C34878D82A}">
                      <a16:rowId xmlns:a16="http://schemas.microsoft.com/office/drawing/2014/main" val="10000"/>
                    </a:ext>
                  </a:extLst>
                </a:tr>
                <a:tr h="2112975">
                  <a:tc>
                    <a:txBody>
                      <a:bodyPr/>
                      <a:lstStyle/>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Low access, low capacity</a:t>
                        </a:r>
                        <a:endParaRPr sz="1400" dirty="0">
                          <a:solidFill>
                            <a:schemeClr val="tx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&gt; Deprioritize for ring delivery</a:t>
                        </a: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b">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400" b="0" dirty="0">
                            <a:solidFill>
                              <a:schemeClr val="tx1"/>
                            </a:solidFill>
                            <a:latin typeface="Arial" panose="020B0604020202020204" pitchFamily="34" charset="0"/>
                            <a:cs typeface="Arial" panose="020B0604020202020204" pitchFamily="34" charset="0"/>
                          </a:rPr>
                          <a:t>Low access, high capacity </a:t>
                        </a:r>
                        <a:endParaRPr sz="1400" dirty="0">
                          <a:solidFill>
                            <a:schemeClr val="tx1"/>
                          </a:solidFill>
                          <a:latin typeface="Arial" panose="020B0604020202020204" pitchFamily="34" charset="0"/>
                          <a:cs typeface="Arial" panose="020B0604020202020204" pitchFamily="34" charset="0"/>
                        </a:endParaRPr>
                      </a:p>
                      <a:p>
                        <a:pPr marL="0" marR="0" lvl="0" indent="0" algn="r" rtl="0">
                          <a:spcBef>
                            <a:spcPts val="0"/>
                          </a:spcBef>
                          <a:spcAft>
                            <a:spcPts val="0"/>
                          </a:spcAft>
                          <a:buNone/>
                        </a:pPr>
                        <a:r>
                          <a:rPr lang="en-US" sz="1400" b="0" dirty="0">
                            <a:solidFill>
                              <a:schemeClr val="tx1"/>
                            </a:solidFill>
                            <a:latin typeface="Arial" panose="020B0604020202020204" pitchFamily="34" charset="0"/>
                            <a:ea typeface="Calibri"/>
                            <a:cs typeface="Arial" panose="020B0604020202020204" pitchFamily="34" charset="0"/>
                            <a:sym typeface="Calibri"/>
                          </a:rPr>
                          <a:t>&gt; </a:t>
                        </a:r>
                        <a:r>
                          <a:rPr lang="en-US" sz="1400" b="0" dirty="0">
                            <a:solidFill>
                              <a:schemeClr val="tx1"/>
                            </a:solidFill>
                            <a:latin typeface="Arial" panose="020B0604020202020204" pitchFamily="34" charset="0"/>
                            <a:cs typeface="Arial" panose="020B0604020202020204" pitchFamily="34" charset="0"/>
                          </a:rPr>
                          <a:t>Lower priority for ring delivery</a:t>
                        </a: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b">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3F5D8"/>
                      </a:solidFill>
                    </a:tcPr>
                  </a:tc>
                  <a:extLst>
                    <a:ext uri="{0D108BD9-81ED-4DB2-BD59-A6C34878D82A}">
                      <a16:rowId xmlns:a16="http://schemas.microsoft.com/office/drawing/2014/main" val="10001"/>
                    </a:ext>
                  </a:extLst>
                </a:tr>
              </a:tbl>
            </a:graphicData>
          </a:graphic>
        </p:graphicFrame>
        <p:sp>
          <p:nvSpPr>
            <p:cNvPr id="9" name="Google Shape;304;p28">
              <a:extLst>
                <a:ext uri="{FF2B5EF4-FFF2-40B4-BE49-F238E27FC236}">
                  <a16:creationId xmlns:a16="http://schemas.microsoft.com/office/drawing/2014/main" id="{76A265C9-632E-CE44-934C-A067B012E7E2}"/>
                </a:ext>
              </a:extLst>
            </p:cNvPr>
            <p:cNvSpPr txBox="1"/>
            <p:nvPr/>
          </p:nvSpPr>
          <p:spPr>
            <a:xfrm rot="16200000">
              <a:off x="3613859" y="3716373"/>
              <a:ext cx="282857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spc="50">
                  <a:solidFill>
                    <a:schemeClr val="bg1">
                      <a:lumMod val="65000"/>
                    </a:schemeClr>
                  </a:solidFill>
                  <a:latin typeface="Arial" panose="020B0604020202020204" pitchFamily="34" charset="0"/>
                  <a:ea typeface="Calibri"/>
                  <a:cs typeface="Arial" panose="020B0604020202020204" pitchFamily="34" charset="0"/>
                  <a:sym typeface="Calibri"/>
                </a:rPr>
                <a:t>Access assessment</a:t>
              </a:r>
              <a:endParaRPr sz="1400" b="1" spc="50" dirty="0">
                <a:solidFill>
                  <a:schemeClr val="bg1">
                    <a:lumMod val="65000"/>
                  </a:schemeClr>
                </a:solidFill>
                <a:latin typeface="Arial" panose="020B0604020202020204" pitchFamily="34" charset="0"/>
                <a:cs typeface="Arial" panose="020B0604020202020204" pitchFamily="34" charset="0"/>
              </a:endParaRPr>
            </a:p>
          </p:txBody>
        </p:sp>
        <p:sp>
          <p:nvSpPr>
            <p:cNvPr id="10" name="Google Shape;305;p28">
              <a:extLst>
                <a:ext uri="{FF2B5EF4-FFF2-40B4-BE49-F238E27FC236}">
                  <a16:creationId xmlns:a16="http://schemas.microsoft.com/office/drawing/2014/main" id="{64F2F6E4-E078-A144-9F75-6EDDB3B73E38}"/>
                </a:ext>
              </a:extLst>
            </p:cNvPr>
            <p:cNvSpPr txBox="1"/>
            <p:nvPr/>
          </p:nvSpPr>
          <p:spPr>
            <a:xfrm>
              <a:off x="8747113" y="6046955"/>
              <a:ext cx="228578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spc="50" dirty="0">
                  <a:solidFill>
                    <a:schemeClr val="bg1">
                      <a:lumMod val="65000"/>
                    </a:schemeClr>
                  </a:solidFill>
                  <a:latin typeface="Arial" panose="020B0604020202020204" pitchFamily="34" charset="0"/>
                  <a:ea typeface="Calibri"/>
                  <a:cs typeface="Arial" panose="020B0604020202020204" pitchFamily="34" charset="0"/>
                  <a:sym typeface="Calibri"/>
                </a:rPr>
                <a:t>Capacity assessment</a:t>
              </a:r>
              <a:endParaRPr sz="1400" spc="50" dirty="0">
                <a:solidFill>
                  <a:schemeClr val="bg1">
                    <a:lumMod val="65000"/>
                  </a:schemeClr>
                </a:solidFill>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8F90A165-722D-A141-96EF-0DD8EA9FEADE}"/>
              </a:ext>
            </a:extLst>
          </p:cNvPr>
          <p:cNvSpPr txBox="1"/>
          <p:nvPr/>
        </p:nvSpPr>
        <p:spPr>
          <a:xfrm>
            <a:off x="1691447" y="2689234"/>
            <a:ext cx="3078959" cy="1915094"/>
          </a:xfrm>
          <a:prstGeom prst="homePlate">
            <a:avLst>
              <a:gd name="adj" fmla="val 18571"/>
            </a:avLst>
          </a:prstGeom>
          <a:solidFill>
            <a:srgbClr val="8064A2">
              <a:alpha val="75000"/>
            </a:srgbClr>
          </a:solidFill>
        </p:spPr>
        <p:txBody>
          <a:bodyPr wrap="square" rtlCol="0">
            <a:spAutoFit/>
          </a:bodyPr>
          <a:lstStyle/>
          <a:p>
            <a:pPr lvl="0">
              <a:spcBef>
                <a:spcPts val="300"/>
              </a:spcBef>
              <a:spcAft>
                <a:spcPts val="300"/>
              </a:spcAft>
              <a:buClr>
                <a:srgbClr val="F79646"/>
              </a:buClr>
              <a:buSzPct val="100000"/>
              <a:defRPr/>
            </a:pPr>
            <a:r>
              <a:rPr lang="en-US" sz="1600" b="1" dirty="0">
                <a:solidFill>
                  <a:srgbClr val="FFFFFF"/>
                </a:solidFill>
              </a:rPr>
              <a:t>Plot the delivery channels in the framework based on the assessments against the criteria on slides 9 </a:t>
            </a:r>
            <a:br>
              <a:rPr lang="en-US" sz="1600" b="1" dirty="0">
                <a:solidFill>
                  <a:srgbClr val="FFFFFF"/>
                </a:solidFill>
              </a:rPr>
            </a:br>
            <a:r>
              <a:rPr lang="en-US" sz="1600" b="1" dirty="0">
                <a:solidFill>
                  <a:srgbClr val="FFFFFF"/>
                </a:solidFill>
              </a:rPr>
              <a:t>and 10. </a:t>
            </a:r>
          </a:p>
          <a:p>
            <a:pPr lvl="0">
              <a:spcBef>
                <a:spcPts val="300"/>
              </a:spcBef>
              <a:spcAft>
                <a:spcPts val="300"/>
              </a:spcAft>
              <a:buClr>
                <a:srgbClr val="F79646"/>
              </a:buClr>
              <a:buSzPct val="100000"/>
              <a:defRPr/>
            </a:pPr>
            <a:r>
              <a:rPr lang="en-US" sz="1600" b="1" dirty="0">
                <a:solidFill>
                  <a:srgbClr val="FFFFFF"/>
                </a:solidFill>
              </a:rPr>
              <a:t>See examples included here. </a:t>
            </a:r>
          </a:p>
        </p:txBody>
      </p:sp>
      <p:sp>
        <p:nvSpPr>
          <p:cNvPr id="12" name="Google Shape;231;p24">
            <a:extLst>
              <a:ext uri="{FF2B5EF4-FFF2-40B4-BE49-F238E27FC236}">
                <a16:creationId xmlns:a16="http://schemas.microsoft.com/office/drawing/2014/main" id="{C8295F83-8998-1D4E-8956-5DBD6A557690}"/>
              </a:ext>
            </a:extLst>
          </p:cNvPr>
          <p:cNvSpPr/>
          <p:nvPr/>
        </p:nvSpPr>
        <p:spPr>
          <a:xfrm>
            <a:off x="8138544" y="2502634"/>
            <a:ext cx="2887500"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latin typeface="Calibri"/>
                <a:ea typeface="Calibri"/>
                <a:cs typeface="Calibri"/>
                <a:sym typeface="Calibri"/>
              </a:rPr>
              <a:t>Public sector FP services</a:t>
            </a:r>
            <a:endParaRPr b="1" dirty="0"/>
          </a:p>
        </p:txBody>
      </p:sp>
      <p:sp>
        <p:nvSpPr>
          <p:cNvPr id="13" name="Google Shape;232;p24">
            <a:extLst>
              <a:ext uri="{FF2B5EF4-FFF2-40B4-BE49-F238E27FC236}">
                <a16:creationId xmlns:a16="http://schemas.microsoft.com/office/drawing/2014/main" id="{20C9C2AC-6BED-A644-A528-789D29E20F0F}"/>
              </a:ext>
            </a:extLst>
          </p:cNvPr>
          <p:cNvSpPr/>
          <p:nvPr/>
        </p:nvSpPr>
        <p:spPr>
          <a:xfrm>
            <a:off x="4869202" y="2708720"/>
            <a:ext cx="2887500"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L="12700" marR="0" lvl="0" indent="-12700" algn="l" rtl="0">
              <a:spcBef>
                <a:spcPts val="0"/>
              </a:spcBef>
              <a:spcAft>
                <a:spcPts val="0"/>
              </a:spcAft>
              <a:buNone/>
            </a:pPr>
            <a:r>
              <a:rPr lang="en-US" b="1" dirty="0">
                <a:latin typeface="Calibri"/>
                <a:ea typeface="Calibri"/>
                <a:cs typeface="Calibri"/>
                <a:sym typeface="Calibri"/>
              </a:rPr>
              <a:t>Drug shops and pharmacies</a:t>
            </a:r>
            <a:endParaRPr b="1" dirty="0"/>
          </a:p>
        </p:txBody>
      </p:sp>
      <p:sp>
        <p:nvSpPr>
          <p:cNvPr id="14" name="Google Shape;234;p24">
            <a:extLst>
              <a:ext uri="{FF2B5EF4-FFF2-40B4-BE49-F238E27FC236}">
                <a16:creationId xmlns:a16="http://schemas.microsoft.com/office/drawing/2014/main" id="{2762DE07-C916-FD4E-8EE2-D8CF4CDD11C7}"/>
              </a:ext>
            </a:extLst>
          </p:cNvPr>
          <p:cNvSpPr/>
          <p:nvPr/>
        </p:nvSpPr>
        <p:spPr>
          <a:xfrm>
            <a:off x="4753475" y="4455269"/>
            <a:ext cx="2887500"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b="1" dirty="0">
                <a:latin typeface="Calibri"/>
                <a:ea typeface="Calibri"/>
                <a:cs typeface="Calibri"/>
                <a:sym typeface="Calibri"/>
              </a:rPr>
              <a:t>Commercial health care</a:t>
            </a:r>
            <a:endParaRPr b="1" dirty="0"/>
          </a:p>
        </p:txBody>
      </p:sp>
      <p:sp>
        <p:nvSpPr>
          <p:cNvPr id="15" name="Google Shape;235;p24">
            <a:extLst>
              <a:ext uri="{FF2B5EF4-FFF2-40B4-BE49-F238E27FC236}">
                <a16:creationId xmlns:a16="http://schemas.microsoft.com/office/drawing/2014/main" id="{98FB6ECB-88CF-B440-A9BD-03C4CEBB6EFF}"/>
              </a:ext>
            </a:extLst>
          </p:cNvPr>
          <p:cNvSpPr/>
          <p:nvPr/>
        </p:nvSpPr>
        <p:spPr>
          <a:xfrm>
            <a:off x="5322642" y="5169838"/>
            <a:ext cx="2887500"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R="0" lvl="0" algn="l" rtl="0">
              <a:spcBef>
                <a:spcPts val="0"/>
              </a:spcBef>
              <a:spcAft>
                <a:spcPts val="0"/>
              </a:spcAft>
              <a:buNone/>
            </a:pPr>
            <a:r>
              <a:rPr lang="en-US" b="1" dirty="0">
                <a:latin typeface="Calibri"/>
                <a:ea typeface="Calibri"/>
                <a:cs typeface="Calibri"/>
                <a:sym typeface="Calibri"/>
              </a:rPr>
              <a:t>Faith-based organizations</a:t>
            </a:r>
            <a:endParaRPr b="1" dirty="0"/>
          </a:p>
        </p:txBody>
      </p:sp>
    </p:spTree>
    <p:extLst>
      <p:ext uri="{BB962C8B-B14F-4D97-AF65-F5344CB8AC3E}">
        <p14:creationId xmlns:p14="http://schemas.microsoft.com/office/powerpoint/2010/main" val="276595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3CA16-C581-744A-9EAD-DD5679FC78C2}"/>
              </a:ext>
            </a:extLst>
          </p:cNvPr>
          <p:cNvSpPr>
            <a:spLocks noGrp="1"/>
          </p:cNvSpPr>
          <p:nvPr>
            <p:ph type="title"/>
          </p:nvPr>
        </p:nvSpPr>
        <p:spPr/>
        <p:txBody>
          <a:bodyPr>
            <a:normAutofit fontScale="90000"/>
          </a:bodyPr>
          <a:lstStyle/>
          <a:p>
            <a:r>
              <a:rPr lang="en-US" dirty="0"/>
              <a:t>Planning for Priority Channels </a:t>
            </a:r>
          </a:p>
        </p:txBody>
      </p:sp>
      <p:sp>
        <p:nvSpPr>
          <p:cNvPr id="4" name="Slide Number Placeholder 3">
            <a:extLst>
              <a:ext uri="{FF2B5EF4-FFF2-40B4-BE49-F238E27FC236}">
                <a16:creationId xmlns:a16="http://schemas.microsoft.com/office/drawing/2014/main" id="{C6FA1FF8-52E1-2B4D-B027-D9F3885A5024}"/>
              </a:ext>
            </a:extLst>
          </p:cNvPr>
          <p:cNvSpPr>
            <a:spLocks noGrp="1"/>
          </p:cNvSpPr>
          <p:nvPr>
            <p:ph type="sldNum" sz="quarter" idx="4"/>
          </p:nvPr>
        </p:nvSpPr>
        <p:spPr/>
        <p:txBody>
          <a:bodyPr/>
          <a:lstStyle/>
          <a:p>
            <a:fld id="{282D8E3E-8532-C943-903F-91E14D4CAD95}" type="slidenum">
              <a:rPr lang="en-US" smtClean="0"/>
              <a:pPr/>
              <a:t>14</a:t>
            </a:fld>
            <a:endParaRPr lang="en-US" dirty="0"/>
          </a:p>
        </p:txBody>
      </p:sp>
      <p:sp>
        <p:nvSpPr>
          <p:cNvPr id="8" name="Text Placeholder 7">
            <a:extLst>
              <a:ext uri="{FF2B5EF4-FFF2-40B4-BE49-F238E27FC236}">
                <a16:creationId xmlns:a16="http://schemas.microsoft.com/office/drawing/2014/main" id="{87419A24-1000-D74F-97CA-E95A9CE29D20}"/>
              </a:ext>
            </a:extLst>
          </p:cNvPr>
          <p:cNvSpPr>
            <a:spLocks noGrp="1"/>
          </p:cNvSpPr>
          <p:nvPr>
            <p:ph type="body" sz="quarter" idx="13"/>
          </p:nvPr>
        </p:nvSpPr>
        <p:spPr>
          <a:xfrm>
            <a:off x="1228725" y="1390650"/>
            <a:ext cx="10152063" cy="641350"/>
          </a:xfrm>
        </p:spPr>
        <p:txBody>
          <a:bodyPr/>
          <a:lstStyle/>
          <a:p>
            <a:r>
              <a:rPr lang="en-US" dirty="0"/>
              <a:t>Based on the analysis, define considerations and next steps to support introduction of the PrEP ring in priority channels by completing the table below. </a:t>
            </a:r>
          </a:p>
        </p:txBody>
      </p:sp>
      <p:graphicFrame>
        <p:nvGraphicFramePr>
          <p:cNvPr id="9" name="Table 2">
            <a:extLst>
              <a:ext uri="{FF2B5EF4-FFF2-40B4-BE49-F238E27FC236}">
                <a16:creationId xmlns:a16="http://schemas.microsoft.com/office/drawing/2014/main" id="{8DBF7621-310D-A14A-99EA-70CDACE85EAF}"/>
              </a:ext>
            </a:extLst>
          </p:cNvPr>
          <p:cNvGraphicFramePr>
            <a:graphicFrameLocks noGrp="1"/>
          </p:cNvGraphicFramePr>
          <p:nvPr>
            <p:extLst>
              <p:ext uri="{D42A27DB-BD31-4B8C-83A1-F6EECF244321}">
                <p14:modId xmlns:p14="http://schemas.microsoft.com/office/powerpoint/2010/main" val="824546518"/>
              </p:ext>
            </p:extLst>
          </p:nvPr>
        </p:nvGraphicFramePr>
        <p:xfrm>
          <a:off x="950675" y="2377934"/>
          <a:ext cx="10970392" cy="3579459"/>
        </p:xfrm>
        <a:graphic>
          <a:graphicData uri="http://schemas.openxmlformats.org/drawingml/2006/table">
            <a:tbl>
              <a:tblPr firstRow="1" bandRow="1">
                <a:tableStyleId>{5C22544A-7EE6-4342-B048-85BDC9FD1C3A}</a:tableStyleId>
              </a:tblPr>
              <a:tblGrid>
                <a:gridCol w="1545167">
                  <a:extLst>
                    <a:ext uri="{9D8B030D-6E8A-4147-A177-3AD203B41FA5}">
                      <a16:colId xmlns:a16="http://schemas.microsoft.com/office/drawing/2014/main" val="3270018975"/>
                    </a:ext>
                  </a:extLst>
                </a:gridCol>
                <a:gridCol w="2235200">
                  <a:extLst>
                    <a:ext uri="{9D8B030D-6E8A-4147-A177-3AD203B41FA5}">
                      <a16:colId xmlns:a16="http://schemas.microsoft.com/office/drawing/2014/main" val="1324293603"/>
                    </a:ext>
                  </a:extLst>
                </a:gridCol>
                <a:gridCol w="2252133">
                  <a:extLst>
                    <a:ext uri="{9D8B030D-6E8A-4147-A177-3AD203B41FA5}">
                      <a16:colId xmlns:a16="http://schemas.microsoft.com/office/drawing/2014/main" val="1752888590"/>
                    </a:ext>
                  </a:extLst>
                </a:gridCol>
                <a:gridCol w="2590800">
                  <a:extLst>
                    <a:ext uri="{9D8B030D-6E8A-4147-A177-3AD203B41FA5}">
                      <a16:colId xmlns:a16="http://schemas.microsoft.com/office/drawing/2014/main" val="1377372886"/>
                    </a:ext>
                  </a:extLst>
                </a:gridCol>
                <a:gridCol w="2347092">
                  <a:extLst>
                    <a:ext uri="{9D8B030D-6E8A-4147-A177-3AD203B41FA5}">
                      <a16:colId xmlns:a16="http://schemas.microsoft.com/office/drawing/2014/main" val="2528727400"/>
                    </a:ext>
                  </a:extLst>
                </a:gridCol>
              </a:tblGrid>
              <a:tr h="417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nchor="ctr">
                    <a:lnL w="38100" cap="flat" cmpd="sng" algn="ctr">
                      <a:noFill/>
                      <a:prstDash val="solid"/>
                      <a:round/>
                      <a:headEnd type="none" w="med" len="med"/>
                      <a:tailEnd type="none" w="med" len="med"/>
                    </a:lnL>
                    <a:lnB w="19050" cap="flat" cmpd="sng" algn="ctr">
                      <a:solidFill>
                        <a:schemeClr val="accent2"/>
                      </a:solidFill>
                      <a:prstDash val="solid"/>
                      <a:round/>
                      <a:headEnd type="none" w="med" len="med"/>
                      <a:tailEnd type="none" w="med" len="med"/>
                    </a:lnB>
                    <a:noFill/>
                  </a:tcPr>
                </a:tc>
                <a:tc>
                  <a:txBody>
                    <a:bodyPr/>
                    <a:lstStyle/>
                    <a:p>
                      <a:r>
                        <a:rPr lang="en-US" sz="1200" dirty="0">
                          <a:solidFill>
                            <a:schemeClr val="accent2"/>
                          </a:solidFill>
                        </a:rPr>
                        <a:t>Priority populations reached by this channel </a:t>
                      </a:r>
                    </a:p>
                  </a:txBody>
                  <a:tcPr anchor="ctr">
                    <a:lnR w="28575" cap="flat" cmpd="sng" algn="ctr">
                      <a:solidFill>
                        <a:schemeClr val="accent1">
                          <a:lumMod val="40000"/>
                          <a:lumOff val="60000"/>
                        </a:schemeClr>
                      </a:solidFill>
                      <a:prstDash val="solid"/>
                      <a:round/>
                      <a:headEnd type="none" w="med" len="med"/>
                      <a:tailEnd type="none" w="med" len="med"/>
                    </a:lnR>
                    <a:lnB w="1905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r>
                        <a:rPr lang="en-US" sz="1200" dirty="0">
                          <a:solidFill>
                            <a:schemeClr val="accent2"/>
                          </a:solidFill>
                        </a:rPr>
                        <a:t>Current oral PrEP delivery in this channel </a:t>
                      </a:r>
                    </a:p>
                  </a:txBody>
                  <a:tcPr anchor="ct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B w="1905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r>
                        <a:rPr lang="en-US" sz="1200" dirty="0">
                          <a:solidFill>
                            <a:schemeClr val="accent2"/>
                          </a:solidFill>
                        </a:rPr>
                        <a:t>Key stakeholders to engage for introduction of the PrEP ring </a:t>
                      </a:r>
                    </a:p>
                  </a:txBody>
                  <a:tcPr anchor="ct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B w="1905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r>
                        <a:rPr lang="en-US" sz="1200" dirty="0">
                          <a:solidFill>
                            <a:schemeClr val="accent2"/>
                          </a:solidFill>
                        </a:rPr>
                        <a:t>Key considerations for introduction of the PrEP ring </a:t>
                      </a:r>
                    </a:p>
                  </a:txBody>
                  <a:tcPr anchor="ctr">
                    <a:lnL w="28575" cap="flat" cmpd="sng" algn="ctr">
                      <a:solidFill>
                        <a:schemeClr val="accent1">
                          <a:lumMod val="40000"/>
                          <a:lumOff val="60000"/>
                        </a:schemeClr>
                      </a:solidFill>
                      <a:prstDash val="solid"/>
                      <a:round/>
                      <a:headEnd type="none" w="med" len="med"/>
                      <a:tailEnd type="none" w="med" len="med"/>
                    </a:lnL>
                    <a:lnB w="19050" cap="flat" cmpd="sng" algn="ctr">
                      <a:solidFill>
                        <a:schemeClr val="accent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87807915"/>
                  </a:ext>
                </a:extLst>
              </a:tr>
              <a:tr h="1040753">
                <a:tc>
                  <a:txBody>
                    <a:bodyPr/>
                    <a:lstStyle/>
                    <a:p>
                      <a:r>
                        <a:rPr lang="en-US" sz="1400" b="0" dirty="0"/>
                        <a:t>Priority channel #1</a:t>
                      </a:r>
                    </a:p>
                  </a:txBody>
                  <a:tcPr anchor="ct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R w="28575" cap="flat" cmpd="sng" algn="ctr">
                      <a:solidFill>
                        <a:schemeClr val="accent1">
                          <a:lumMod val="40000"/>
                          <a:lumOff val="60000"/>
                        </a:schemeClr>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i="1"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i="1"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i="1" dirty="0"/>
                    </a:p>
                  </a:txBody>
                  <a:tcPr>
                    <a:lnL w="28575" cap="flat" cmpd="sng" algn="ctr">
                      <a:solidFill>
                        <a:schemeClr val="accent1">
                          <a:lumMod val="40000"/>
                          <a:lumOff val="60000"/>
                        </a:schemeClr>
                      </a:solidFill>
                      <a:prstDash val="solid"/>
                      <a:round/>
                      <a:headEnd type="none" w="med" len="med"/>
                      <a:tailEnd type="none" w="med" len="med"/>
                    </a:lnL>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224684368"/>
                  </a:ext>
                </a:extLst>
              </a:tr>
              <a:tr h="1040753">
                <a:tc>
                  <a:txBody>
                    <a:bodyPr/>
                    <a:lstStyle/>
                    <a:p>
                      <a:r>
                        <a:rPr lang="en-US" sz="1400" b="0" dirty="0"/>
                        <a:t>Priority channel #2</a:t>
                      </a:r>
                    </a:p>
                  </a:txBody>
                  <a:tcPr anchor="ct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804800039"/>
                  </a:ext>
                </a:extLst>
              </a:tr>
              <a:tr h="1040753">
                <a:tc>
                  <a:txBody>
                    <a:bodyPr/>
                    <a:lstStyle/>
                    <a:p>
                      <a:r>
                        <a:rPr lang="en-US" sz="1400" b="0" dirty="0"/>
                        <a:t>Priority channel #3</a:t>
                      </a:r>
                    </a:p>
                  </a:txBody>
                  <a:tcPr anchor="ct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3962328"/>
                  </a:ext>
                </a:extLst>
              </a:tr>
            </a:tbl>
          </a:graphicData>
        </a:graphic>
      </p:graphicFrame>
      <p:sp>
        <p:nvSpPr>
          <p:cNvPr id="10" name="TextBox 9">
            <a:extLst>
              <a:ext uri="{FF2B5EF4-FFF2-40B4-BE49-F238E27FC236}">
                <a16:creationId xmlns:a16="http://schemas.microsoft.com/office/drawing/2014/main" id="{3A1E1C04-EE54-F34C-B475-34202D90F240}"/>
              </a:ext>
            </a:extLst>
          </p:cNvPr>
          <p:cNvSpPr txBox="1"/>
          <p:nvPr/>
        </p:nvSpPr>
        <p:spPr>
          <a:xfrm>
            <a:off x="3296632" y="3564467"/>
            <a:ext cx="6278477" cy="1477328"/>
          </a:xfrm>
          <a:prstGeom prst="homePlate">
            <a:avLst>
              <a:gd name="adj" fmla="val 18571"/>
            </a:avLst>
          </a:prstGeom>
          <a:solidFill>
            <a:srgbClr val="8064A2">
              <a:alpha val="75000"/>
            </a:srgbClr>
          </a:solidFill>
        </p:spPr>
        <p:txBody>
          <a:bodyPr wrap="square" rtlCol="0">
            <a:spAutoFit/>
          </a:bodyPr>
          <a:lstStyle/>
          <a:p>
            <a:pPr lvl="0">
              <a:spcBef>
                <a:spcPts val="300"/>
              </a:spcBef>
              <a:spcAft>
                <a:spcPts val="300"/>
              </a:spcAft>
              <a:buClr>
                <a:srgbClr val="F79646"/>
              </a:buClr>
              <a:buSzPct val="100000"/>
              <a:defRPr/>
            </a:pPr>
            <a:r>
              <a:rPr lang="en-US" sz="1600" b="1" dirty="0">
                <a:solidFill>
                  <a:srgbClr val="FFFFFF"/>
                </a:solidFill>
              </a:rPr>
              <a:t>Complete this table for the channels that are assessed to be “high priority” for the ring on slide 13. </a:t>
            </a:r>
          </a:p>
          <a:p>
            <a:pPr>
              <a:spcBef>
                <a:spcPts val="300"/>
              </a:spcBef>
              <a:spcAft>
                <a:spcPts val="300"/>
              </a:spcAft>
              <a:buClr>
                <a:srgbClr val="F79646"/>
              </a:buClr>
              <a:buSzPct val="100000"/>
              <a:defRPr/>
            </a:pPr>
            <a:endParaRPr lang="en-US" sz="1600" b="1" dirty="0">
              <a:solidFill>
                <a:srgbClr val="FFFFFF"/>
              </a:solidFill>
            </a:endParaRPr>
          </a:p>
          <a:p>
            <a:pPr>
              <a:spcBef>
                <a:spcPts val="300"/>
              </a:spcBef>
              <a:spcAft>
                <a:spcPts val="300"/>
              </a:spcAft>
              <a:buClr>
                <a:srgbClr val="F79646"/>
              </a:buClr>
              <a:buSzPct val="100000"/>
              <a:defRPr/>
            </a:pPr>
            <a:r>
              <a:rPr lang="en-US" sz="1600" b="1" dirty="0">
                <a:solidFill>
                  <a:srgbClr val="FFFFFF"/>
                </a:solidFill>
              </a:rPr>
              <a:t>Secondary research and stakeholder interviews can help inform this planning and analysis.</a:t>
            </a:r>
          </a:p>
        </p:txBody>
      </p:sp>
    </p:spTree>
    <p:extLst>
      <p:ext uri="{BB962C8B-B14F-4D97-AF65-F5344CB8AC3E}">
        <p14:creationId xmlns:p14="http://schemas.microsoft.com/office/powerpoint/2010/main" val="248954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normAutofit fontScale="90000"/>
          </a:bodyPr>
          <a:lstStyle/>
          <a:p>
            <a:r>
              <a:rPr lang="en-US" dirty="0"/>
              <a:t>Overview</a:t>
            </a:r>
          </a:p>
        </p:txBody>
      </p:sp>
      <p:sp>
        <p:nvSpPr>
          <p:cNvPr id="20" name="Text Placeholder 19">
            <a:extLst>
              <a:ext uri="{FF2B5EF4-FFF2-40B4-BE49-F238E27FC236}">
                <a16:creationId xmlns:a16="http://schemas.microsoft.com/office/drawing/2014/main" id="{6A1A9180-A872-4D4B-A4A1-59FB5F57B5D7}"/>
              </a:ext>
            </a:extLst>
          </p:cNvPr>
          <p:cNvSpPr>
            <a:spLocks noGrp="1"/>
          </p:cNvSpPr>
          <p:nvPr>
            <p:ph type="body" sz="quarter" idx="12"/>
          </p:nvPr>
        </p:nvSpPr>
        <p:spPr/>
        <p:txBody>
          <a:bodyPr>
            <a:normAutofit fontScale="92500" lnSpcReduction="20000"/>
          </a:bodyPr>
          <a:lstStyle/>
          <a:p>
            <a:r>
              <a:rPr lang="en-US" dirty="0"/>
              <a:t>Purpose of this tool</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2</a:t>
            </a:fld>
            <a:endParaRPr lang="en-US" dirty="0"/>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p:txBody>
          <a:bodyPr>
            <a:normAutofit/>
          </a:bodyPr>
          <a:lstStyle/>
          <a:p>
            <a:pPr marL="285750" indent="-285750">
              <a:spcBef>
                <a:spcPts val="1800"/>
              </a:spcBef>
              <a:buSzPts val="1600"/>
              <a:buFont typeface="Arial" panose="020B0604020202020204" pitchFamily="34" charset="0"/>
              <a:buChar char="•"/>
            </a:pPr>
            <a:r>
              <a:rPr lang="en-US" sz="1800" dirty="0">
                <a:solidFill>
                  <a:srgbClr val="353535"/>
                </a:solidFill>
                <a:ea typeface="Calibri"/>
                <a:cs typeface="Calibri"/>
                <a:sym typeface="Calibri"/>
              </a:rPr>
              <a:t>The monthly </a:t>
            </a:r>
            <a:r>
              <a:rPr lang="en-US" sz="1800" dirty="0" err="1">
                <a:solidFill>
                  <a:srgbClr val="353535"/>
                </a:solidFill>
                <a:ea typeface="Calibri"/>
                <a:cs typeface="Calibri"/>
                <a:sym typeface="Calibri"/>
              </a:rPr>
              <a:t>dapivirine</a:t>
            </a:r>
            <a:r>
              <a:rPr lang="en-US" sz="1800" dirty="0">
                <a:solidFill>
                  <a:srgbClr val="353535"/>
                </a:solidFill>
                <a:ea typeface="Calibri"/>
                <a:cs typeface="Calibri"/>
                <a:sym typeface="Calibri"/>
              </a:rPr>
              <a:t> vaginal ring (“PrEP ring” or “the ring”) is a new HIV prevention method for women. The ring has the potential to be delivered across a range of service delivery channels including, but not limited to, public sector HIV services, public sector family planning (FP) and/or sexual and reproductive health (SRH) services, private sector health care, pharmacies, school and workplace-based programs, and community-based delivery programs.  </a:t>
            </a:r>
          </a:p>
          <a:p>
            <a:pPr marL="285750" indent="-285750">
              <a:spcBef>
                <a:spcPts val="1800"/>
              </a:spcBef>
              <a:buSzPts val="1600"/>
              <a:buFont typeface="Arial" panose="020B0604020202020204" pitchFamily="34" charset="0"/>
              <a:buChar char="•"/>
            </a:pPr>
            <a:r>
              <a:rPr lang="en-US" sz="1800" dirty="0">
                <a:solidFill>
                  <a:srgbClr val="353535"/>
                </a:solidFill>
                <a:ea typeface="Calibri"/>
                <a:cs typeface="Calibri"/>
                <a:sym typeface="Calibri"/>
              </a:rPr>
              <a:t>This analysis can be used by policymakers or others supporting policy development for the ring to define an approach to ring rollout by prioritizing among these different channels. </a:t>
            </a:r>
          </a:p>
          <a:p>
            <a:pPr marL="285750" indent="-285750">
              <a:spcBef>
                <a:spcPts val="1800"/>
              </a:spcBef>
              <a:buSzPts val="1600"/>
              <a:buFont typeface="Arial" panose="020B0604020202020204" pitchFamily="34" charset="0"/>
              <a:buChar char="•"/>
            </a:pPr>
            <a:r>
              <a:rPr lang="en-US" sz="1800" dirty="0">
                <a:solidFill>
                  <a:srgbClr val="353535"/>
                </a:solidFill>
                <a:ea typeface="Calibri"/>
                <a:cs typeface="Calibri"/>
                <a:sym typeface="Calibri"/>
              </a:rPr>
              <a:t>While countries have largely found this analysis to be useful, it does not replace more robust, detailed readiness assessments. Detailed readiness assessments for delivery of the PrEP ring in public and private facilities and pharmacies can be </a:t>
            </a:r>
            <a:r>
              <a:rPr lang="en-US" sz="1800" dirty="0">
                <a:solidFill>
                  <a:srgbClr val="353535"/>
                </a:solidFill>
                <a:cs typeface="Calibri"/>
                <a:sym typeface="Calibri"/>
              </a:rPr>
              <a:t>found in the </a:t>
            </a:r>
            <a:r>
              <a:rPr lang="en-US" sz="1800" dirty="0">
                <a:solidFill>
                  <a:srgbClr val="353535"/>
                </a:solidFill>
                <a:highlight>
                  <a:srgbClr val="FFFF00"/>
                </a:highlight>
                <a:cs typeface="Calibri"/>
              </a:rPr>
              <a:t>PrEP Ring Readiness Assessment</a:t>
            </a:r>
            <a:r>
              <a:rPr lang="en-US" sz="1800" dirty="0">
                <a:solidFill>
                  <a:srgbClr val="353535"/>
                </a:solidFill>
                <a:cs typeface="Calibri"/>
              </a:rPr>
              <a:t> tool.  </a:t>
            </a:r>
            <a:endParaRPr lang="en-US" sz="1800" dirty="0">
              <a:solidFill>
                <a:srgbClr val="353535"/>
              </a:solidFill>
              <a:cs typeface="Calibri"/>
              <a:sym typeface="Calibri"/>
            </a:endParaRPr>
          </a:p>
        </p:txBody>
      </p:sp>
    </p:spTree>
    <p:extLst>
      <p:ext uri="{BB962C8B-B14F-4D97-AF65-F5344CB8AC3E}">
        <p14:creationId xmlns:p14="http://schemas.microsoft.com/office/powerpoint/2010/main" val="41772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950B02D-A8AB-EF45-B96F-3EEE0E42D6B4}"/>
              </a:ext>
            </a:extLst>
          </p:cNvPr>
          <p:cNvSpPr>
            <a:spLocks noGrp="1"/>
          </p:cNvSpPr>
          <p:nvPr>
            <p:ph type="title"/>
          </p:nvPr>
        </p:nvSpPr>
        <p:spPr/>
        <p:txBody>
          <a:bodyPr>
            <a:normAutofit fontScale="90000"/>
          </a:bodyPr>
          <a:lstStyle/>
          <a:p>
            <a:r>
              <a:rPr lang="en-US" dirty="0"/>
              <a:t>PrEP Ring Service Delivery</a:t>
            </a:r>
            <a:r>
              <a:rPr lang="en-CH"/>
              <a:t> Analysis</a:t>
            </a:r>
            <a:endParaRPr lang="en-CH" dirty="0"/>
          </a:p>
        </p:txBody>
      </p:sp>
      <p:sp>
        <p:nvSpPr>
          <p:cNvPr id="25" name="Text Placeholder 24">
            <a:extLst>
              <a:ext uri="{FF2B5EF4-FFF2-40B4-BE49-F238E27FC236}">
                <a16:creationId xmlns:a16="http://schemas.microsoft.com/office/drawing/2014/main" id="{B7176770-F247-EC44-9C0E-072DCB8AE19B}"/>
              </a:ext>
            </a:extLst>
          </p:cNvPr>
          <p:cNvSpPr>
            <a:spLocks noGrp="1"/>
          </p:cNvSpPr>
          <p:nvPr>
            <p:ph type="body" sz="quarter" idx="12"/>
          </p:nvPr>
        </p:nvSpPr>
        <p:spPr/>
        <p:txBody>
          <a:bodyPr>
            <a:normAutofit fontScale="92500" lnSpcReduction="20000"/>
          </a:bodyPr>
          <a:lstStyle/>
          <a:p>
            <a:r>
              <a:rPr lang="en-CH"/>
              <a:t>Overview of </a:t>
            </a:r>
            <a:r>
              <a:rPr lang="en-US" dirty="0"/>
              <a:t>c</a:t>
            </a:r>
            <a:r>
              <a:rPr lang="en-CH"/>
              <a:t>ontents</a:t>
            </a:r>
            <a:endParaRPr lang="en-US" dirty="0"/>
          </a:p>
        </p:txBody>
      </p:sp>
      <p:sp>
        <p:nvSpPr>
          <p:cNvPr id="4" name="Slide Number Placeholder 3">
            <a:extLst>
              <a:ext uri="{FF2B5EF4-FFF2-40B4-BE49-F238E27FC236}">
                <a16:creationId xmlns:a16="http://schemas.microsoft.com/office/drawing/2014/main" id="{5960E8F7-61B7-6D48-8608-5578030824D7}"/>
              </a:ext>
            </a:extLst>
          </p:cNvPr>
          <p:cNvSpPr>
            <a:spLocks noGrp="1"/>
          </p:cNvSpPr>
          <p:nvPr>
            <p:ph type="sldNum" sz="quarter" idx="4"/>
          </p:nvPr>
        </p:nvSpPr>
        <p:spPr/>
        <p:txBody>
          <a:bodyPr/>
          <a:lstStyle/>
          <a:p>
            <a:fld id="{282D8E3E-8532-C943-903F-91E14D4CAD95}" type="slidenum">
              <a:rPr lang="en-US" smtClean="0"/>
              <a:pPr/>
              <a:t>3</a:t>
            </a:fld>
            <a:endParaRPr lang="en-US" dirty="0"/>
          </a:p>
        </p:txBody>
      </p:sp>
      <p:sp>
        <p:nvSpPr>
          <p:cNvPr id="30" name="Text Placeholder 29">
            <a:extLst>
              <a:ext uri="{FF2B5EF4-FFF2-40B4-BE49-F238E27FC236}">
                <a16:creationId xmlns:a16="http://schemas.microsoft.com/office/drawing/2014/main" id="{FC9F742E-D5F6-1A4E-8DA3-9F06597864A4}"/>
              </a:ext>
            </a:extLst>
          </p:cNvPr>
          <p:cNvSpPr>
            <a:spLocks noGrp="1"/>
          </p:cNvSpPr>
          <p:nvPr>
            <p:ph type="body" sz="quarter" idx="13"/>
          </p:nvPr>
        </p:nvSpPr>
        <p:spPr>
          <a:xfrm>
            <a:off x="1228725" y="1877878"/>
            <a:ext cx="10152063" cy="344997"/>
          </a:xfrm>
        </p:spPr>
        <p:txBody>
          <a:bodyPr/>
          <a:lstStyle/>
          <a:p>
            <a:r>
              <a:rPr lang="en-US" dirty="0"/>
              <a:t>The analysis is conducted in three steps:</a:t>
            </a:r>
          </a:p>
        </p:txBody>
      </p:sp>
      <p:sp>
        <p:nvSpPr>
          <p:cNvPr id="20" name="TextBox 19">
            <a:extLst>
              <a:ext uri="{FF2B5EF4-FFF2-40B4-BE49-F238E27FC236}">
                <a16:creationId xmlns:a16="http://schemas.microsoft.com/office/drawing/2014/main" id="{DC9726A5-5D91-EA4B-A29F-2B978D295DE8}"/>
              </a:ext>
            </a:extLst>
          </p:cNvPr>
          <p:cNvSpPr txBox="1"/>
          <p:nvPr/>
        </p:nvSpPr>
        <p:spPr>
          <a:xfrm>
            <a:off x="1228725" y="3512935"/>
            <a:ext cx="2685549" cy="2585323"/>
          </a:xfrm>
          <a:prstGeom prst="rect">
            <a:avLst/>
          </a:prstGeom>
          <a:noFill/>
        </p:spPr>
        <p:txBody>
          <a:bodyPr wrap="square" rtlCol="0">
            <a:spAutoFit/>
          </a:bodyPr>
          <a:lstStyle/>
          <a:p>
            <a:pPr>
              <a:spcAft>
                <a:spcPts val="500"/>
              </a:spcAft>
              <a:buClr>
                <a:srgbClr val="000000"/>
              </a:buClr>
              <a:buSzPts val="1600"/>
            </a:pPr>
            <a:r>
              <a:rPr lang="en-US" b="1" dirty="0">
                <a:solidFill>
                  <a:srgbClr val="353535"/>
                </a:solidFill>
                <a:latin typeface="Calibri" panose="020F0502020204030204" pitchFamily="34" charset="0"/>
                <a:ea typeface="Calibri"/>
                <a:cs typeface="Calibri" panose="020F0502020204030204" pitchFamily="34" charset="0"/>
                <a:sym typeface="Calibri"/>
              </a:rPr>
              <a:t>Step 1: Delivery channel identification</a:t>
            </a:r>
          </a:p>
          <a:p>
            <a:pPr>
              <a:spcAft>
                <a:spcPts val="500"/>
              </a:spcAft>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Identify a set of delivery channels that could be appropriate for the PrEP ring in your context. </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en-US" b="1" dirty="0">
                <a:solidFill>
                  <a:schemeClr val="accent2"/>
                </a:solidFill>
                <a:latin typeface="Calibri" panose="020F0502020204030204" pitchFamily="34" charset="0"/>
                <a:ea typeface="Calibri"/>
                <a:cs typeface="Calibri" panose="020F0502020204030204" pitchFamily="34" charset="0"/>
                <a:sym typeface="Calibri"/>
              </a:rPr>
              <a:t>See slides 5–6  </a:t>
            </a:r>
          </a:p>
        </p:txBody>
      </p:sp>
      <p:sp>
        <p:nvSpPr>
          <p:cNvPr id="21" name="Rectangle 20">
            <a:extLst>
              <a:ext uri="{FF2B5EF4-FFF2-40B4-BE49-F238E27FC236}">
                <a16:creationId xmlns:a16="http://schemas.microsoft.com/office/drawing/2014/main" id="{EBA07A40-280B-C04F-990B-5B792A14FAC3}"/>
              </a:ext>
            </a:extLst>
          </p:cNvPr>
          <p:cNvSpPr/>
          <p:nvPr/>
        </p:nvSpPr>
        <p:spPr>
          <a:xfrm>
            <a:off x="7838894" y="3512934"/>
            <a:ext cx="2743201" cy="2500685"/>
          </a:xfrm>
          <a:prstGeom prst="rect">
            <a:avLst/>
          </a:prstGeom>
        </p:spPr>
        <p:txBody>
          <a:bodyPr wrap="square">
            <a:spAutoFit/>
          </a:bodyPr>
          <a:lstStyle/>
          <a:p>
            <a:pPr>
              <a:spcAft>
                <a:spcPts val="500"/>
              </a:spcAft>
              <a:buClr>
                <a:srgbClr val="000000"/>
              </a:buClr>
              <a:buSzPts val="1600"/>
            </a:pPr>
            <a:r>
              <a:rPr lang="en-US" b="1" dirty="0">
                <a:solidFill>
                  <a:srgbClr val="353535"/>
                </a:solidFill>
                <a:latin typeface="Calibri" panose="020F0502020204030204" pitchFamily="34" charset="0"/>
                <a:ea typeface="Calibri"/>
                <a:cs typeface="Calibri" panose="020F0502020204030204" pitchFamily="34" charset="0"/>
                <a:sym typeface="Calibri"/>
              </a:rPr>
              <a:t>Step 3: Delivery channel prioritization</a:t>
            </a:r>
          </a:p>
          <a:p>
            <a:pPr>
              <a:spcAft>
                <a:spcPts val="500"/>
              </a:spcAft>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Prioritize delivery channels for the PrEP ring based on the assessment and plan for next steps.</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en-US" b="1" dirty="0">
                <a:solidFill>
                  <a:schemeClr val="accent2"/>
                </a:solidFill>
                <a:latin typeface="Calibri" panose="020F0502020204030204" pitchFamily="34" charset="0"/>
                <a:ea typeface="Calibri"/>
                <a:cs typeface="Calibri" panose="020F0502020204030204" pitchFamily="34" charset="0"/>
                <a:sym typeface="Calibri"/>
              </a:rPr>
              <a:t>See slides 12–14 </a:t>
            </a:r>
          </a:p>
        </p:txBody>
      </p:sp>
      <p:sp>
        <p:nvSpPr>
          <p:cNvPr id="22" name="TextBox 21">
            <a:extLst>
              <a:ext uri="{FF2B5EF4-FFF2-40B4-BE49-F238E27FC236}">
                <a16:creationId xmlns:a16="http://schemas.microsoft.com/office/drawing/2014/main" id="{2F45290C-B674-FD4F-B29F-759B04D97B8C}"/>
              </a:ext>
            </a:extLst>
          </p:cNvPr>
          <p:cNvSpPr txBox="1"/>
          <p:nvPr/>
        </p:nvSpPr>
        <p:spPr>
          <a:xfrm>
            <a:off x="4287003" y="3512934"/>
            <a:ext cx="3410117" cy="2159566"/>
          </a:xfrm>
          <a:prstGeom prst="rect">
            <a:avLst/>
          </a:prstGeom>
          <a:noFill/>
        </p:spPr>
        <p:txBody>
          <a:bodyPr wrap="square" rtlCol="0">
            <a:spAutoFit/>
          </a:bodyPr>
          <a:lstStyle/>
          <a:p>
            <a:pPr>
              <a:spcAft>
                <a:spcPts val="500"/>
              </a:spcAft>
              <a:buClr>
                <a:srgbClr val="000000"/>
              </a:buClr>
              <a:buSzPts val="1600"/>
            </a:pPr>
            <a:r>
              <a:rPr lang="en-US" b="1" dirty="0">
                <a:solidFill>
                  <a:srgbClr val="353535"/>
                </a:solidFill>
                <a:latin typeface="Calibri" panose="020F0502020204030204" pitchFamily="34" charset="0"/>
                <a:ea typeface="Calibri"/>
                <a:cs typeface="Calibri" panose="020F0502020204030204" pitchFamily="34" charset="0"/>
                <a:sym typeface="Calibri"/>
              </a:rPr>
              <a:t>Step 2: Data collection &amp; analysis</a:t>
            </a:r>
          </a:p>
          <a:p>
            <a:pPr>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Collect data via secondary research and stakeholder interviews to inform an assessment of each channel. </a:t>
            </a:r>
          </a:p>
          <a:p>
            <a:pPr>
              <a:spcAft>
                <a:spcPts val="500"/>
              </a:spcAft>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  </a:t>
            </a:r>
          </a:p>
          <a:p>
            <a:pPr>
              <a:spcAft>
                <a:spcPts val="500"/>
              </a:spcAft>
              <a:buClr>
                <a:srgbClr val="000000"/>
              </a:buClr>
              <a:buSzPts val="1600"/>
            </a:pPr>
            <a:r>
              <a:rPr lang="en-US" b="1" dirty="0">
                <a:solidFill>
                  <a:schemeClr val="accent2"/>
                </a:solidFill>
                <a:latin typeface="Calibri" panose="020F0502020204030204" pitchFamily="34" charset="0"/>
                <a:ea typeface="Calibri"/>
                <a:cs typeface="Calibri" panose="020F0502020204030204" pitchFamily="34" charset="0"/>
                <a:sym typeface="Calibri"/>
              </a:rPr>
              <a:t>See slides 8–10 </a:t>
            </a:r>
          </a:p>
        </p:txBody>
      </p:sp>
      <p:grpSp>
        <p:nvGrpSpPr>
          <p:cNvPr id="46" name="Group 45">
            <a:extLst>
              <a:ext uri="{FF2B5EF4-FFF2-40B4-BE49-F238E27FC236}">
                <a16:creationId xmlns:a16="http://schemas.microsoft.com/office/drawing/2014/main" id="{8ABDC4CD-C9C7-F348-9DC1-4DEC75008B43}"/>
              </a:ext>
            </a:extLst>
          </p:cNvPr>
          <p:cNvGrpSpPr/>
          <p:nvPr/>
        </p:nvGrpSpPr>
        <p:grpSpPr>
          <a:xfrm>
            <a:off x="1235075" y="2275266"/>
            <a:ext cx="9575252" cy="1096701"/>
            <a:chOff x="1235075" y="2187543"/>
            <a:chExt cx="9575252" cy="1096701"/>
          </a:xfrm>
        </p:grpSpPr>
        <p:sp>
          <p:nvSpPr>
            <p:cNvPr id="15" name="Pentagon 14">
              <a:extLst>
                <a:ext uri="{FF2B5EF4-FFF2-40B4-BE49-F238E27FC236}">
                  <a16:creationId xmlns:a16="http://schemas.microsoft.com/office/drawing/2014/main" id="{C3FA393A-C7E2-AD4E-98E8-2A5BFE150146}"/>
                </a:ext>
              </a:extLst>
            </p:cNvPr>
            <p:cNvSpPr/>
            <p:nvPr/>
          </p:nvSpPr>
          <p:spPr>
            <a:xfrm>
              <a:off x="7550520" y="2187543"/>
              <a:ext cx="3259807" cy="1096701"/>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lnSpc>
                  <a:spcPct val="95000"/>
                </a:lnSpc>
              </a:pPr>
              <a:r>
                <a:rPr lang="en-US" sz="2000" b="1" dirty="0">
                  <a:solidFill>
                    <a:schemeClr val="tx1"/>
                  </a:solidFill>
                </a:rPr>
                <a:t>Delivery channel prioritization</a:t>
              </a:r>
            </a:p>
          </p:txBody>
        </p:sp>
        <p:sp>
          <p:nvSpPr>
            <p:cNvPr id="16" name="Pentagon 15">
              <a:extLst>
                <a:ext uri="{FF2B5EF4-FFF2-40B4-BE49-F238E27FC236}">
                  <a16:creationId xmlns:a16="http://schemas.microsoft.com/office/drawing/2014/main" id="{BF3BA484-23AD-284D-8917-F125B4E689FC}"/>
                </a:ext>
              </a:extLst>
            </p:cNvPr>
            <p:cNvSpPr/>
            <p:nvPr/>
          </p:nvSpPr>
          <p:spPr>
            <a:xfrm>
              <a:off x="4189789" y="2187543"/>
              <a:ext cx="3507331" cy="1096701"/>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lnSpc>
                  <a:spcPct val="95000"/>
                </a:lnSpc>
              </a:pPr>
              <a:r>
                <a:rPr lang="en-US" sz="2000" b="1" dirty="0">
                  <a:solidFill>
                    <a:schemeClr val="tx1"/>
                  </a:solidFill>
                </a:rPr>
                <a:t>Data collection &amp; analysis</a:t>
              </a:r>
            </a:p>
          </p:txBody>
        </p:sp>
        <p:sp>
          <p:nvSpPr>
            <p:cNvPr id="17" name="Pentagon 16">
              <a:extLst>
                <a:ext uri="{FF2B5EF4-FFF2-40B4-BE49-F238E27FC236}">
                  <a16:creationId xmlns:a16="http://schemas.microsoft.com/office/drawing/2014/main" id="{E35D29FB-DBA4-B74C-9DEA-518ECB1F3B44}"/>
                </a:ext>
              </a:extLst>
            </p:cNvPr>
            <p:cNvSpPr/>
            <p:nvPr/>
          </p:nvSpPr>
          <p:spPr>
            <a:xfrm>
              <a:off x="1235075" y="2187543"/>
              <a:ext cx="3259807" cy="1096701"/>
            </a:xfrm>
            <a:prstGeom prst="homePlate">
              <a:avLst>
                <a:gd name="adj" fmla="val 16379"/>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lnSpc>
                  <a:spcPct val="95000"/>
                </a:lnSpc>
              </a:pPr>
              <a:r>
                <a:rPr lang="en-US" sz="2000" b="1" dirty="0">
                  <a:solidFill>
                    <a:schemeClr val="tx1"/>
                  </a:solidFill>
                </a:rPr>
                <a:t>Delivery channel identification</a:t>
              </a:r>
            </a:p>
          </p:txBody>
        </p:sp>
        <p:sp>
          <p:nvSpPr>
            <p:cNvPr id="43" name="Oval 42">
              <a:extLst>
                <a:ext uri="{FF2B5EF4-FFF2-40B4-BE49-F238E27FC236}">
                  <a16:creationId xmlns:a16="http://schemas.microsoft.com/office/drawing/2014/main" id="{7F70D30C-632E-3E49-B524-9E1D56507862}"/>
                </a:ext>
              </a:extLst>
            </p:cNvPr>
            <p:cNvSpPr/>
            <p:nvPr/>
          </p:nvSpPr>
          <p:spPr>
            <a:xfrm>
              <a:off x="1477784" y="2552095"/>
              <a:ext cx="370114" cy="370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accent3">
                      <a:lumMod val="40000"/>
                      <a:lumOff val="60000"/>
                    </a:schemeClr>
                  </a:solidFill>
                </a:rPr>
                <a:t>1</a:t>
              </a:r>
            </a:p>
          </p:txBody>
        </p:sp>
        <p:sp>
          <p:nvSpPr>
            <p:cNvPr id="44" name="Oval 43">
              <a:extLst>
                <a:ext uri="{FF2B5EF4-FFF2-40B4-BE49-F238E27FC236}">
                  <a16:creationId xmlns:a16="http://schemas.microsoft.com/office/drawing/2014/main" id="{5AEF38A2-E537-D34B-A74B-04663269C913}"/>
                </a:ext>
              </a:extLst>
            </p:cNvPr>
            <p:cNvSpPr/>
            <p:nvPr/>
          </p:nvSpPr>
          <p:spPr>
            <a:xfrm>
              <a:off x="4705229" y="2552095"/>
              <a:ext cx="370114" cy="370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accent3">
                      <a:lumMod val="40000"/>
                      <a:lumOff val="60000"/>
                    </a:schemeClr>
                  </a:solidFill>
                </a:rPr>
                <a:t>2</a:t>
              </a:r>
            </a:p>
          </p:txBody>
        </p:sp>
        <p:sp>
          <p:nvSpPr>
            <p:cNvPr id="45" name="Oval 44">
              <a:extLst>
                <a:ext uri="{FF2B5EF4-FFF2-40B4-BE49-F238E27FC236}">
                  <a16:creationId xmlns:a16="http://schemas.microsoft.com/office/drawing/2014/main" id="{033E2FA3-ADF1-DC48-968F-E017B4BD1A1E}"/>
                </a:ext>
              </a:extLst>
            </p:cNvPr>
            <p:cNvSpPr/>
            <p:nvPr/>
          </p:nvSpPr>
          <p:spPr>
            <a:xfrm>
              <a:off x="7844327" y="2552095"/>
              <a:ext cx="370114" cy="370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accent3">
                      <a:lumMod val="40000"/>
                      <a:lumOff val="60000"/>
                    </a:schemeClr>
                  </a:solidFill>
                </a:rPr>
                <a:t>3</a:t>
              </a:r>
            </a:p>
          </p:txBody>
        </p:sp>
      </p:grpSp>
    </p:spTree>
    <p:extLst>
      <p:ext uri="{BB962C8B-B14F-4D97-AF65-F5344CB8AC3E}">
        <p14:creationId xmlns:p14="http://schemas.microsoft.com/office/powerpoint/2010/main" val="83180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83FE2F-4232-354A-9855-877303FEEDA3}"/>
              </a:ext>
            </a:extLst>
          </p:cNvPr>
          <p:cNvSpPr>
            <a:spLocks noGrp="1"/>
          </p:cNvSpPr>
          <p:nvPr>
            <p:ph type="body" sz="quarter" idx="10"/>
          </p:nvPr>
        </p:nvSpPr>
        <p:spPr>
          <a:xfrm>
            <a:off x="1439333" y="2976357"/>
            <a:ext cx="6705600" cy="1200150"/>
          </a:xfrm>
        </p:spPr>
        <p:txBody>
          <a:bodyPr/>
          <a:lstStyle/>
          <a:p>
            <a:r>
              <a:rPr lang="en-US" dirty="0">
                <a:solidFill>
                  <a:schemeClr val="bg2">
                    <a:lumMod val="20000"/>
                    <a:lumOff val="80000"/>
                  </a:schemeClr>
                </a:solidFill>
              </a:rPr>
              <a:t>Step 1</a:t>
            </a:r>
          </a:p>
        </p:txBody>
      </p:sp>
      <p:sp>
        <p:nvSpPr>
          <p:cNvPr id="9" name="Text Placeholder 8">
            <a:extLst>
              <a:ext uri="{FF2B5EF4-FFF2-40B4-BE49-F238E27FC236}">
                <a16:creationId xmlns:a16="http://schemas.microsoft.com/office/drawing/2014/main" id="{218C63BC-0D28-5C4E-85BB-44106F0B17E9}"/>
              </a:ext>
            </a:extLst>
          </p:cNvPr>
          <p:cNvSpPr>
            <a:spLocks noGrp="1"/>
          </p:cNvSpPr>
          <p:nvPr>
            <p:ph type="body" sz="quarter" idx="11"/>
          </p:nvPr>
        </p:nvSpPr>
        <p:spPr>
          <a:xfrm>
            <a:off x="1439863" y="4248738"/>
            <a:ext cx="8618537" cy="1055687"/>
          </a:xfrm>
        </p:spPr>
        <p:txBody>
          <a:bodyPr/>
          <a:lstStyle/>
          <a:p>
            <a:r>
              <a:rPr lang="en-US" dirty="0"/>
              <a:t>Delivery Channel Identification</a:t>
            </a:r>
          </a:p>
        </p:txBody>
      </p:sp>
      <p:sp>
        <p:nvSpPr>
          <p:cNvPr id="4" name="Slide Number Placeholder 3">
            <a:extLst>
              <a:ext uri="{FF2B5EF4-FFF2-40B4-BE49-F238E27FC236}">
                <a16:creationId xmlns:a16="http://schemas.microsoft.com/office/drawing/2014/main" id="{3BD55600-079B-BC47-AD59-83C243916789}"/>
              </a:ext>
            </a:extLst>
          </p:cNvPr>
          <p:cNvSpPr>
            <a:spLocks noGrp="1"/>
          </p:cNvSpPr>
          <p:nvPr>
            <p:ph type="sldNum" sz="quarter" idx="4294967295"/>
          </p:nvPr>
        </p:nvSpPr>
        <p:spPr>
          <a:xfrm>
            <a:off x="9448800" y="6356350"/>
            <a:ext cx="2743200" cy="365125"/>
          </a:xfrm>
        </p:spPr>
        <p:txBody>
          <a:bodyPr/>
          <a:lstStyle/>
          <a:p>
            <a:fld id="{282D8E3E-8532-C943-903F-91E14D4CAD95}" type="slidenum">
              <a:rPr lang="en-US" smtClean="0"/>
              <a:pPr/>
              <a:t>4</a:t>
            </a:fld>
            <a:endParaRPr lang="en-US" dirty="0"/>
          </a:p>
        </p:txBody>
      </p:sp>
      <p:sp>
        <p:nvSpPr>
          <p:cNvPr id="12" name="Pentagon 11">
            <a:extLst>
              <a:ext uri="{FF2B5EF4-FFF2-40B4-BE49-F238E27FC236}">
                <a16:creationId xmlns:a16="http://schemas.microsoft.com/office/drawing/2014/main" id="{8C94D088-3F0A-D941-A7D8-06196C2591B6}"/>
              </a:ext>
            </a:extLst>
          </p:cNvPr>
          <p:cNvSpPr/>
          <p:nvPr/>
        </p:nvSpPr>
        <p:spPr>
          <a:xfrm>
            <a:off x="1" y="3281478"/>
            <a:ext cx="1270000" cy="76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305558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1: Potential Channels for the PrEP Ring </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p:txBody>
          <a:bodyPr>
            <a:noAutofit/>
          </a:bodyPr>
          <a:lstStyle/>
          <a:p>
            <a:pPr>
              <a:spcBef>
                <a:spcPts val="0"/>
              </a:spcBef>
            </a:pPr>
            <a:r>
              <a:rPr lang="en-US" sz="2400" dirty="0"/>
              <a:t>While different channels will be relevant in each country, the following service delivery channels are broadly relevant across many countries. </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5</a:t>
            </a:fld>
            <a:endParaRPr lang="en-US" dirty="0"/>
          </a:p>
        </p:txBody>
      </p:sp>
      <p:grpSp>
        <p:nvGrpSpPr>
          <p:cNvPr id="11" name="Group 10">
            <a:extLst>
              <a:ext uri="{FF2B5EF4-FFF2-40B4-BE49-F238E27FC236}">
                <a16:creationId xmlns:a16="http://schemas.microsoft.com/office/drawing/2014/main" id="{37FD4C89-E92E-8B48-8C45-3A138A1F2DB3}"/>
              </a:ext>
            </a:extLst>
          </p:cNvPr>
          <p:cNvGrpSpPr/>
          <p:nvPr/>
        </p:nvGrpSpPr>
        <p:grpSpPr>
          <a:xfrm>
            <a:off x="456542" y="4186937"/>
            <a:ext cx="11415412" cy="843310"/>
            <a:chOff x="449911" y="4247589"/>
            <a:chExt cx="11415412" cy="843310"/>
          </a:xfrm>
        </p:grpSpPr>
        <p:sp>
          <p:nvSpPr>
            <p:cNvPr id="12" name="Google Shape;232;p24">
              <a:extLst>
                <a:ext uri="{FF2B5EF4-FFF2-40B4-BE49-F238E27FC236}">
                  <a16:creationId xmlns:a16="http://schemas.microsoft.com/office/drawing/2014/main" id="{9AE55800-D360-4246-B453-AAAD2CA43929}"/>
                </a:ext>
              </a:extLst>
            </p:cNvPr>
            <p:cNvSpPr/>
            <p:nvPr/>
          </p:nvSpPr>
          <p:spPr>
            <a:xfrm>
              <a:off x="1169811" y="4672339"/>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Drug shops and pharmacies</a:t>
              </a:r>
              <a:endParaRPr sz="1200" b="1" dirty="0"/>
            </a:p>
          </p:txBody>
        </p:sp>
        <p:sp>
          <p:nvSpPr>
            <p:cNvPr id="13" name="Google Shape;234;p24">
              <a:extLst>
                <a:ext uri="{FF2B5EF4-FFF2-40B4-BE49-F238E27FC236}">
                  <a16:creationId xmlns:a16="http://schemas.microsoft.com/office/drawing/2014/main" id="{A74C54CC-65A4-F741-A1C7-A13FE92D7254}"/>
                </a:ext>
              </a:extLst>
            </p:cNvPr>
            <p:cNvSpPr/>
            <p:nvPr/>
          </p:nvSpPr>
          <p:spPr>
            <a:xfrm>
              <a:off x="1169811" y="4247590"/>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Commercial health care</a:t>
              </a:r>
              <a:endParaRPr sz="1200" b="1" dirty="0"/>
            </a:p>
          </p:txBody>
        </p:sp>
        <p:sp>
          <p:nvSpPr>
            <p:cNvPr id="15" name="Google Shape;248;p24">
              <a:extLst>
                <a:ext uri="{FF2B5EF4-FFF2-40B4-BE49-F238E27FC236}">
                  <a16:creationId xmlns:a16="http://schemas.microsoft.com/office/drawing/2014/main" id="{B886E715-04D9-C24B-BE57-A9245E50F3B8}"/>
                </a:ext>
              </a:extLst>
            </p:cNvPr>
            <p:cNvSpPr/>
            <p:nvPr/>
          </p:nvSpPr>
          <p:spPr>
            <a:xfrm>
              <a:off x="4171060" y="4620799"/>
              <a:ext cx="7694263" cy="470100"/>
            </a:xfrm>
            <a:prstGeom prst="rect">
              <a:avLst/>
            </a:prstGeom>
            <a:noFill/>
            <a:ln>
              <a:noFill/>
            </a:ln>
          </p:spPr>
          <p:txBody>
            <a:bodyPr spcFirstLastPara="1" wrap="square" lIns="91425" tIns="45700" rIns="91425" bIns="45700" anchor="ctr" anchorCtr="0">
              <a:noAutofit/>
            </a:bodyPr>
            <a:lstStyle/>
            <a:p>
              <a:pPr lvl="0"/>
              <a:r>
                <a:rPr lang="en-US" sz="1100" dirty="0">
                  <a:solidFill>
                    <a:srgbClr val="595959"/>
                  </a:solidFill>
                  <a:latin typeface="Calibri"/>
                  <a:ea typeface="Calibri"/>
                  <a:cs typeface="Calibri"/>
                  <a:sym typeface="Calibri"/>
                </a:rPr>
                <a:t>Includes large pharmacy networks and smaller community-based pharmacies and drug shops; some are </a:t>
              </a:r>
              <a:r>
                <a:rPr lang="en-US" sz="1100" dirty="0">
                  <a:solidFill>
                    <a:srgbClr val="595959"/>
                  </a:solidFill>
                  <a:latin typeface="Calibri"/>
                  <a:cs typeface="Calibri"/>
                  <a:sym typeface="Calibri"/>
                </a:rPr>
                <a:t>managed by trained health care workers (HCWs)</a:t>
              </a:r>
              <a:endParaRPr sz="1100" dirty="0"/>
            </a:p>
          </p:txBody>
        </p:sp>
        <p:sp>
          <p:nvSpPr>
            <p:cNvPr id="17" name="Google Shape;249;p24">
              <a:extLst>
                <a:ext uri="{FF2B5EF4-FFF2-40B4-BE49-F238E27FC236}">
                  <a16:creationId xmlns:a16="http://schemas.microsoft.com/office/drawing/2014/main" id="{C8FEC579-246A-6145-A7D8-5830DEEB934B}"/>
                </a:ext>
              </a:extLst>
            </p:cNvPr>
            <p:cNvSpPr/>
            <p:nvPr/>
          </p:nvSpPr>
          <p:spPr>
            <a:xfrm>
              <a:off x="4171061" y="4284686"/>
              <a:ext cx="7359162"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Private doctors, clinics, or hospitals that provide health services to individuals who pay out-of-pocket or use health insurance </a:t>
              </a:r>
              <a:endParaRPr sz="1100" dirty="0"/>
            </a:p>
          </p:txBody>
        </p:sp>
        <p:sp>
          <p:nvSpPr>
            <p:cNvPr id="18" name="Google Shape;259;p24">
              <a:extLst>
                <a:ext uri="{FF2B5EF4-FFF2-40B4-BE49-F238E27FC236}">
                  <a16:creationId xmlns:a16="http://schemas.microsoft.com/office/drawing/2014/main" id="{A1A9DA89-BDE9-604E-9CFF-E093632DF298}"/>
                </a:ext>
              </a:extLst>
            </p:cNvPr>
            <p:cNvSpPr/>
            <p:nvPr/>
          </p:nvSpPr>
          <p:spPr>
            <a:xfrm rot="-5400000">
              <a:off x="366386" y="4331114"/>
              <a:ext cx="797949" cy="63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Private for profit</a:t>
              </a:r>
              <a:endParaRPr sz="1200" b="1" dirty="0"/>
            </a:p>
          </p:txBody>
        </p:sp>
      </p:grpSp>
      <p:grpSp>
        <p:nvGrpSpPr>
          <p:cNvPr id="19" name="Group 18">
            <a:extLst>
              <a:ext uri="{FF2B5EF4-FFF2-40B4-BE49-F238E27FC236}">
                <a16:creationId xmlns:a16="http://schemas.microsoft.com/office/drawing/2014/main" id="{2D308AA3-93E8-9D43-8D9D-658DBD11C786}"/>
              </a:ext>
            </a:extLst>
          </p:cNvPr>
          <p:cNvGrpSpPr/>
          <p:nvPr/>
        </p:nvGrpSpPr>
        <p:grpSpPr>
          <a:xfrm>
            <a:off x="456542" y="2317572"/>
            <a:ext cx="11415413" cy="1815362"/>
            <a:chOff x="449911" y="2378224"/>
            <a:chExt cx="11415413" cy="1815362"/>
          </a:xfrm>
        </p:grpSpPr>
        <p:sp>
          <p:nvSpPr>
            <p:cNvPr id="20" name="Google Shape;231;p24">
              <a:extLst>
                <a:ext uri="{FF2B5EF4-FFF2-40B4-BE49-F238E27FC236}">
                  <a16:creationId xmlns:a16="http://schemas.microsoft.com/office/drawing/2014/main" id="{68894063-B380-0C4C-AF39-13CAA12C89E6}"/>
                </a:ext>
              </a:extLst>
            </p:cNvPr>
            <p:cNvSpPr/>
            <p:nvPr/>
          </p:nvSpPr>
          <p:spPr>
            <a:xfrm>
              <a:off x="1169811" y="2924575"/>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Public sector FP services</a:t>
              </a:r>
              <a:endParaRPr sz="1200" b="1" dirty="0"/>
            </a:p>
          </p:txBody>
        </p:sp>
        <p:sp>
          <p:nvSpPr>
            <p:cNvPr id="21" name="Google Shape;233;p24">
              <a:extLst>
                <a:ext uri="{FF2B5EF4-FFF2-40B4-BE49-F238E27FC236}">
                  <a16:creationId xmlns:a16="http://schemas.microsoft.com/office/drawing/2014/main" id="{DE7E7428-9FE1-FB40-A2A5-1C6D44C8738D}"/>
                </a:ext>
              </a:extLst>
            </p:cNvPr>
            <p:cNvSpPr/>
            <p:nvPr/>
          </p:nvSpPr>
          <p:spPr>
            <a:xfrm>
              <a:off x="1169811" y="3349324"/>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Maternal &amp; child health services (MCH)</a:t>
              </a:r>
              <a:endParaRPr sz="1200" b="1" dirty="0"/>
            </a:p>
          </p:txBody>
        </p:sp>
        <p:sp>
          <p:nvSpPr>
            <p:cNvPr id="22" name="Google Shape;243;p24">
              <a:extLst>
                <a:ext uri="{FF2B5EF4-FFF2-40B4-BE49-F238E27FC236}">
                  <a16:creationId xmlns:a16="http://schemas.microsoft.com/office/drawing/2014/main" id="{FAF030A0-4D3E-9B44-A8B7-9432A3C91F4A}"/>
                </a:ext>
              </a:extLst>
            </p:cNvPr>
            <p:cNvSpPr/>
            <p:nvPr/>
          </p:nvSpPr>
          <p:spPr>
            <a:xfrm>
              <a:off x="4171061" y="2378224"/>
              <a:ext cx="7694263" cy="5982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0" u="none" strike="noStrike" cap="none" dirty="0">
                  <a:solidFill>
                    <a:srgbClr val="595959"/>
                  </a:solidFill>
                  <a:latin typeface="Calibri"/>
                  <a:ea typeface="Calibri"/>
                  <a:cs typeface="Calibri"/>
                  <a:sym typeface="Calibri"/>
                </a:rPr>
                <a:t>Departments in public sector facilities offering </a:t>
              </a:r>
              <a:r>
                <a:rPr lang="en-US" sz="1100" dirty="0">
                  <a:solidFill>
                    <a:srgbClr val="595959"/>
                  </a:solidFill>
                  <a:latin typeface="Calibri"/>
                  <a:ea typeface="Calibri"/>
                  <a:cs typeface="Calibri"/>
                  <a:sym typeface="Calibri"/>
                </a:rPr>
                <a:t>HIV testing, oral pre-exposure prophylaxis (PrEP), and </a:t>
              </a:r>
              <a:r>
                <a:rPr lang="en-US" sz="1100" dirty="0">
                  <a:solidFill>
                    <a:srgbClr val="595959"/>
                  </a:solidFill>
                  <a:latin typeface="Calibri"/>
                  <a:cs typeface="Calibri"/>
                  <a:sym typeface="Calibri"/>
                </a:rPr>
                <a:t>antiretroviral therapy (ART) services managed by national and subnational ministries of health (MoHs)</a:t>
              </a:r>
              <a:endParaRPr sz="1100" b="1" i="1" u="none" strike="sngStrike" cap="none" dirty="0">
                <a:solidFill>
                  <a:srgbClr val="FF0000"/>
                </a:solidFill>
                <a:latin typeface="Calibri"/>
                <a:ea typeface="Calibri"/>
                <a:cs typeface="Calibri"/>
                <a:sym typeface="Calibri"/>
              </a:endParaRPr>
            </a:p>
          </p:txBody>
        </p:sp>
        <p:sp>
          <p:nvSpPr>
            <p:cNvPr id="23" name="Google Shape;244;p24">
              <a:extLst>
                <a:ext uri="{FF2B5EF4-FFF2-40B4-BE49-F238E27FC236}">
                  <a16:creationId xmlns:a16="http://schemas.microsoft.com/office/drawing/2014/main" id="{F7E87A75-96C1-4547-903E-327775FF9B99}"/>
                </a:ext>
              </a:extLst>
            </p:cNvPr>
            <p:cNvSpPr/>
            <p:nvPr/>
          </p:nvSpPr>
          <p:spPr>
            <a:xfrm>
              <a:off x="1169811" y="2499826"/>
              <a:ext cx="2887500" cy="373200"/>
            </a:xfrm>
            <a:prstGeom prst="rect">
              <a:avLst/>
            </a:prstGeom>
            <a:solidFill>
              <a:srgbClr val="BCBCBC"/>
            </a:solidFill>
            <a:ln>
              <a:noFill/>
            </a:ln>
          </p:spPr>
          <p:txBody>
            <a:bodyPr spcFirstLastPara="1" wrap="square" lIns="91440" tIns="45720" rIns="0" bIns="45700" anchor="ctr" anchorCtr="0">
              <a:noAutofit/>
            </a:bodyPr>
            <a:lstStyle/>
            <a:p>
              <a:pPr marL="12700" marR="0" lvl="0" rtl="0">
                <a:spcBef>
                  <a:spcPts val="0"/>
                </a:spcBef>
                <a:spcAft>
                  <a:spcPts val="0"/>
                </a:spcAft>
                <a:buNone/>
              </a:pPr>
              <a:r>
                <a:rPr lang="en-US" sz="1200" b="1" dirty="0">
                  <a:solidFill>
                    <a:srgbClr val="FFFFFF"/>
                  </a:solidFill>
                  <a:latin typeface="Calibri"/>
                  <a:ea typeface="Calibri"/>
                  <a:cs typeface="Calibri"/>
                  <a:sym typeface="Calibri"/>
                </a:rPr>
                <a:t>Public sector HIV services</a:t>
              </a:r>
              <a:endParaRPr sz="1200" b="1" dirty="0"/>
            </a:p>
          </p:txBody>
        </p:sp>
        <p:sp>
          <p:nvSpPr>
            <p:cNvPr id="24" name="Google Shape;245;p24">
              <a:extLst>
                <a:ext uri="{FF2B5EF4-FFF2-40B4-BE49-F238E27FC236}">
                  <a16:creationId xmlns:a16="http://schemas.microsoft.com/office/drawing/2014/main" id="{8AF517DB-6A09-5840-B542-915EE5FB94F3}"/>
                </a:ext>
              </a:extLst>
            </p:cNvPr>
            <p:cNvSpPr/>
            <p:nvPr/>
          </p:nvSpPr>
          <p:spPr>
            <a:xfrm>
              <a:off x="4171061" y="2961707"/>
              <a:ext cx="7481700"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Departments in public sector facilities </a:t>
              </a:r>
              <a:r>
                <a:rPr lang="en-US" sz="1100" dirty="0">
                  <a:solidFill>
                    <a:srgbClr val="595959"/>
                  </a:solidFill>
                  <a:latin typeface="Calibri"/>
                  <a:cs typeface="Calibri"/>
                  <a:sym typeface="Calibri"/>
                </a:rPr>
                <a:t>offering family planning (FP) and other reproductive health </a:t>
              </a:r>
              <a:r>
                <a:rPr lang="en-US" sz="1100" dirty="0">
                  <a:solidFill>
                    <a:srgbClr val="595959"/>
                  </a:solidFill>
                  <a:latin typeface="Calibri"/>
                  <a:ea typeface="Calibri"/>
                  <a:cs typeface="Calibri"/>
                  <a:sym typeface="Calibri"/>
                </a:rPr>
                <a:t>services </a:t>
              </a:r>
              <a:endParaRPr sz="1100" i="1" u="none" strike="noStrike" cap="none" dirty="0">
                <a:solidFill>
                  <a:srgbClr val="595959"/>
                </a:solidFill>
                <a:latin typeface="Calibri"/>
                <a:ea typeface="Calibri"/>
                <a:cs typeface="Calibri"/>
                <a:sym typeface="Calibri"/>
              </a:endParaRPr>
            </a:p>
          </p:txBody>
        </p:sp>
        <p:sp>
          <p:nvSpPr>
            <p:cNvPr id="25" name="Google Shape;246;p24">
              <a:extLst>
                <a:ext uri="{FF2B5EF4-FFF2-40B4-BE49-F238E27FC236}">
                  <a16:creationId xmlns:a16="http://schemas.microsoft.com/office/drawing/2014/main" id="{02BABE29-840A-8045-AFAE-7B06D41546CB}"/>
                </a:ext>
              </a:extLst>
            </p:cNvPr>
            <p:cNvSpPr/>
            <p:nvPr/>
          </p:nvSpPr>
          <p:spPr>
            <a:xfrm>
              <a:off x="4171061" y="3285317"/>
              <a:ext cx="7191894" cy="470100"/>
            </a:xfrm>
            <a:prstGeom prst="rect">
              <a:avLst/>
            </a:prstGeom>
            <a:noFill/>
            <a:ln>
              <a:noFill/>
            </a:ln>
          </p:spPr>
          <p:txBody>
            <a:bodyPr spcFirstLastPara="1" wrap="square" lIns="91425" tIns="45700" rIns="91425" bIns="45700" anchor="ctr" anchorCtr="0">
              <a:noAutofit/>
            </a:bodyPr>
            <a:lstStyle/>
            <a:p>
              <a:r>
                <a:rPr lang="en-US" sz="1100" i="0" u="none" strike="noStrike" cap="none" dirty="0">
                  <a:solidFill>
                    <a:srgbClr val="595959"/>
                  </a:solidFill>
                  <a:latin typeface="Calibri"/>
                  <a:ea typeface="Calibri"/>
                  <a:cs typeface="Calibri"/>
                  <a:sym typeface="Calibri"/>
                </a:rPr>
                <a:t>Departments in public sector facilities offering antenatal care (ANC) services for </a:t>
              </a:r>
              <a:r>
                <a:rPr lang="en-US" sz="1100" dirty="0">
                  <a:solidFill>
                    <a:srgbClr val="595959"/>
                  </a:solidFill>
                  <a:latin typeface="Calibri"/>
                  <a:ea typeface="Calibri"/>
                  <a:cs typeface="Calibri"/>
                  <a:sym typeface="Calibri"/>
                </a:rPr>
                <a:t>pregnant women, postnatal care (PNC), immunizations, and other services, including prevention of perinatal HIV transmission (PMTCT)</a:t>
              </a:r>
              <a:endParaRPr sz="1100" i="1" u="none" strike="noStrike" cap="none" dirty="0">
                <a:solidFill>
                  <a:srgbClr val="595959"/>
                </a:solidFill>
                <a:latin typeface="Calibri"/>
                <a:ea typeface="Calibri"/>
                <a:cs typeface="Calibri"/>
                <a:sym typeface="Calibri"/>
              </a:endParaRPr>
            </a:p>
          </p:txBody>
        </p:sp>
        <p:sp>
          <p:nvSpPr>
            <p:cNvPr id="26" name="Google Shape;258;p24">
              <a:extLst>
                <a:ext uri="{FF2B5EF4-FFF2-40B4-BE49-F238E27FC236}">
                  <a16:creationId xmlns:a16="http://schemas.microsoft.com/office/drawing/2014/main" id="{54C27121-2E43-0E46-98F4-0699AC300836}"/>
                </a:ext>
              </a:extLst>
            </p:cNvPr>
            <p:cNvSpPr/>
            <p:nvPr/>
          </p:nvSpPr>
          <p:spPr>
            <a:xfrm rot="-5400000">
              <a:off x="-58213" y="3007949"/>
              <a:ext cx="1647447" cy="63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Public sector </a:t>
              </a:r>
            </a:p>
          </p:txBody>
        </p:sp>
        <p:sp>
          <p:nvSpPr>
            <p:cNvPr id="28" name="Google Shape;235;p24">
              <a:extLst>
                <a:ext uri="{FF2B5EF4-FFF2-40B4-BE49-F238E27FC236}">
                  <a16:creationId xmlns:a16="http://schemas.microsoft.com/office/drawing/2014/main" id="{2FC59032-3B7A-D942-A003-DF43A24F6DD0}"/>
                </a:ext>
              </a:extLst>
            </p:cNvPr>
            <p:cNvSpPr/>
            <p:nvPr/>
          </p:nvSpPr>
          <p:spPr>
            <a:xfrm>
              <a:off x="1169811" y="3774073"/>
              <a:ext cx="2887500" cy="373200"/>
            </a:xfrm>
            <a:prstGeom prst="rect">
              <a:avLst/>
            </a:prstGeom>
            <a:solidFill>
              <a:srgbClr val="BCBCBC"/>
            </a:solidFill>
            <a:ln>
              <a:noFill/>
            </a:ln>
          </p:spPr>
          <p:txBody>
            <a:bodyPr spcFirstLastPara="1" wrap="square" lIns="91440" tIns="45720" rIns="0" bIns="45700" anchor="ctr" anchorCtr="0">
              <a:noAutofit/>
            </a:bodyPr>
            <a:lstStyle/>
            <a:p>
              <a:pPr marL="14288" marR="0" lvl="0" rtl="0">
                <a:spcBef>
                  <a:spcPts val="0"/>
                </a:spcBef>
                <a:spcAft>
                  <a:spcPts val="0"/>
                </a:spcAft>
                <a:buNone/>
              </a:pPr>
              <a:r>
                <a:rPr lang="en-US" sz="1200" b="1" dirty="0">
                  <a:solidFill>
                    <a:srgbClr val="FFFFFF"/>
                  </a:solidFill>
                  <a:latin typeface="Calibri"/>
                  <a:ea typeface="Calibri"/>
                  <a:cs typeface="Calibri"/>
                  <a:sym typeface="Calibri"/>
                </a:rPr>
                <a:t>Work/school-based services</a:t>
              </a:r>
              <a:endParaRPr sz="1200" b="1" dirty="0"/>
            </a:p>
          </p:txBody>
        </p:sp>
        <p:sp>
          <p:nvSpPr>
            <p:cNvPr id="29" name="Google Shape;246;p24">
              <a:extLst>
                <a:ext uri="{FF2B5EF4-FFF2-40B4-BE49-F238E27FC236}">
                  <a16:creationId xmlns:a16="http://schemas.microsoft.com/office/drawing/2014/main" id="{BA253E01-A443-884D-A20E-971A4322DDB9}"/>
                </a:ext>
              </a:extLst>
            </p:cNvPr>
            <p:cNvSpPr/>
            <p:nvPr/>
          </p:nvSpPr>
          <p:spPr>
            <a:xfrm>
              <a:off x="4171061" y="3723486"/>
              <a:ext cx="7481700" cy="470100"/>
            </a:xfrm>
            <a:prstGeom prst="rect">
              <a:avLst/>
            </a:prstGeom>
            <a:noFill/>
            <a:ln>
              <a:noFill/>
            </a:ln>
          </p:spPr>
          <p:txBody>
            <a:bodyPr spcFirstLastPara="1" wrap="square" lIns="91425" tIns="45700" rIns="91425" bIns="45700" anchor="ctr" anchorCtr="0">
              <a:noAutofit/>
            </a:bodyPr>
            <a:lstStyle/>
            <a:p>
              <a:pPr lvl="0"/>
              <a:r>
                <a:rPr lang="en-US" sz="1100" i="0" u="none" strike="noStrike" cap="none" dirty="0">
                  <a:solidFill>
                    <a:srgbClr val="595959"/>
                  </a:solidFill>
                  <a:latin typeface="Calibri"/>
                  <a:ea typeface="Calibri"/>
                  <a:cs typeface="Calibri"/>
                  <a:sym typeface="Calibri"/>
                </a:rPr>
                <a:t>Programs </a:t>
              </a:r>
              <a:r>
                <a:rPr lang="en-US" sz="1100" dirty="0">
                  <a:solidFill>
                    <a:srgbClr val="595959"/>
                  </a:solidFill>
                  <a:latin typeface="Calibri"/>
                  <a:cs typeface="Calibri"/>
                  <a:sym typeface="Calibri"/>
                </a:rPr>
                <a:t>that offer HIV counseling and testing services (HTS) and/or ART at </a:t>
              </a:r>
              <a:r>
                <a:rPr lang="en-US" sz="1100" dirty="0">
                  <a:solidFill>
                    <a:srgbClr val="595959"/>
                  </a:solidFill>
                  <a:latin typeface="Calibri"/>
                  <a:ea typeface="Calibri"/>
                  <a:cs typeface="Calibri"/>
                  <a:sym typeface="Calibri"/>
                </a:rPr>
                <a:t>selected worksites (e.g., at mining operations) or tertiary education institutions</a:t>
              </a:r>
              <a:endParaRPr lang="en-US" sz="1100" i="1" u="none" strike="noStrike" cap="none" dirty="0">
                <a:solidFill>
                  <a:srgbClr val="595959"/>
                </a:solidFill>
                <a:latin typeface="Calibri"/>
                <a:ea typeface="Calibri"/>
                <a:cs typeface="Calibri"/>
                <a:sym typeface="Calibri"/>
              </a:endParaRPr>
            </a:p>
          </p:txBody>
        </p:sp>
      </p:grpSp>
      <p:grpSp>
        <p:nvGrpSpPr>
          <p:cNvPr id="30" name="Group 29">
            <a:extLst>
              <a:ext uri="{FF2B5EF4-FFF2-40B4-BE49-F238E27FC236}">
                <a16:creationId xmlns:a16="http://schemas.microsoft.com/office/drawing/2014/main" id="{41209712-F85D-4647-8623-0E13BC2950DB}"/>
              </a:ext>
            </a:extLst>
          </p:cNvPr>
          <p:cNvGrpSpPr/>
          <p:nvPr/>
        </p:nvGrpSpPr>
        <p:grpSpPr>
          <a:xfrm>
            <a:off x="456542" y="5085204"/>
            <a:ext cx="11242354" cy="1271146"/>
            <a:chOff x="449911" y="5145856"/>
            <a:chExt cx="11242354" cy="1271146"/>
          </a:xfrm>
        </p:grpSpPr>
        <p:sp>
          <p:nvSpPr>
            <p:cNvPr id="31" name="Google Shape;235;p24">
              <a:extLst>
                <a:ext uri="{FF2B5EF4-FFF2-40B4-BE49-F238E27FC236}">
                  <a16:creationId xmlns:a16="http://schemas.microsoft.com/office/drawing/2014/main" id="{7163A0AE-91CB-604A-831B-AACBAFF64FD9}"/>
                </a:ext>
              </a:extLst>
            </p:cNvPr>
            <p:cNvSpPr/>
            <p:nvPr/>
          </p:nvSpPr>
          <p:spPr>
            <a:xfrm>
              <a:off x="1169811" y="5570605"/>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Faith-based organizations</a:t>
              </a:r>
              <a:endParaRPr sz="1200" b="1" dirty="0">
                <a:solidFill>
                  <a:srgbClr val="FFFFFF"/>
                </a:solidFill>
              </a:endParaRPr>
            </a:p>
          </p:txBody>
        </p:sp>
        <p:sp>
          <p:nvSpPr>
            <p:cNvPr id="32" name="Google Shape;236;p24">
              <a:extLst>
                <a:ext uri="{FF2B5EF4-FFF2-40B4-BE49-F238E27FC236}">
                  <a16:creationId xmlns:a16="http://schemas.microsoft.com/office/drawing/2014/main" id="{5BE41050-CA7C-594E-B1D6-AFEA1FE4743B}"/>
                </a:ext>
              </a:extLst>
            </p:cNvPr>
            <p:cNvSpPr/>
            <p:nvPr/>
          </p:nvSpPr>
          <p:spPr>
            <a:xfrm>
              <a:off x="1169811" y="5145856"/>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ea typeface="Calibri"/>
                  <a:cs typeface="Calibri"/>
                  <a:sym typeface="Calibri"/>
                </a:rPr>
                <a:t>NGO clinics/social franchises</a:t>
              </a:r>
              <a:endParaRPr sz="1200" b="1" dirty="0"/>
            </a:p>
          </p:txBody>
        </p:sp>
        <p:sp>
          <p:nvSpPr>
            <p:cNvPr id="33" name="Google Shape;250;p24">
              <a:extLst>
                <a:ext uri="{FF2B5EF4-FFF2-40B4-BE49-F238E27FC236}">
                  <a16:creationId xmlns:a16="http://schemas.microsoft.com/office/drawing/2014/main" id="{23A8557E-BE6D-D74C-A8BE-372DE5CDDB32}"/>
                </a:ext>
              </a:extLst>
            </p:cNvPr>
            <p:cNvSpPr/>
            <p:nvPr/>
          </p:nvSpPr>
          <p:spPr>
            <a:xfrm>
              <a:off x="4171061" y="5212884"/>
              <a:ext cx="7521204" cy="3061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Private not-for-profit facilities, including clinics managed by nongovernmental organizations (NGOs) and social franchises offering sexual and reproductive health (SRH) services at subsidized rates*</a:t>
              </a:r>
              <a:endParaRPr sz="1100" dirty="0"/>
            </a:p>
          </p:txBody>
        </p:sp>
        <p:sp>
          <p:nvSpPr>
            <p:cNvPr id="34" name="Google Shape;260;p24">
              <a:extLst>
                <a:ext uri="{FF2B5EF4-FFF2-40B4-BE49-F238E27FC236}">
                  <a16:creationId xmlns:a16="http://schemas.microsoft.com/office/drawing/2014/main" id="{4AA031A2-00A3-594E-86A3-48BDB3CD9312}"/>
                </a:ext>
              </a:extLst>
            </p:cNvPr>
            <p:cNvSpPr/>
            <p:nvPr/>
          </p:nvSpPr>
          <p:spPr>
            <a:xfrm rot="16200000">
              <a:off x="156588" y="5439179"/>
              <a:ext cx="1222695" cy="63604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Private not for profit</a:t>
              </a:r>
              <a:endParaRPr sz="1200" b="1" dirty="0"/>
            </a:p>
          </p:txBody>
        </p:sp>
        <p:sp>
          <p:nvSpPr>
            <p:cNvPr id="35" name="Google Shape;262;p24">
              <a:extLst>
                <a:ext uri="{FF2B5EF4-FFF2-40B4-BE49-F238E27FC236}">
                  <a16:creationId xmlns:a16="http://schemas.microsoft.com/office/drawing/2014/main" id="{FBDF96C6-7DD7-5B46-8786-6F196D284FA9}"/>
                </a:ext>
              </a:extLst>
            </p:cNvPr>
            <p:cNvSpPr/>
            <p:nvPr/>
          </p:nvSpPr>
          <p:spPr>
            <a:xfrm>
              <a:off x="4171061" y="5537209"/>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ea typeface="Calibri"/>
                  <a:cs typeface="Calibri"/>
                  <a:sym typeface="Calibri"/>
                </a:rPr>
                <a:t>Private facilities affiliated with religious institutions, including church networks and mission hospitals that provide subsidized/free services</a:t>
              </a:r>
              <a:endParaRPr sz="1100" i="1" u="none" strike="noStrike" cap="none" dirty="0">
                <a:solidFill>
                  <a:srgbClr val="595959"/>
                </a:solidFill>
                <a:latin typeface="Calibri"/>
                <a:ea typeface="Calibri"/>
                <a:cs typeface="Calibri"/>
                <a:sym typeface="Calibri"/>
              </a:endParaRPr>
            </a:p>
          </p:txBody>
        </p:sp>
        <p:sp>
          <p:nvSpPr>
            <p:cNvPr id="36" name="Google Shape;232;p24">
              <a:extLst>
                <a:ext uri="{FF2B5EF4-FFF2-40B4-BE49-F238E27FC236}">
                  <a16:creationId xmlns:a16="http://schemas.microsoft.com/office/drawing/2014/main" id="{A67262F0-BAD6-CB46-B2AD-009E509C5D36}"/>
                </a:ext>
              </a:extLst>
            </p:cNvPr>
            <p:cNvSpPr/>
            <p:nvPr/>
          </p:nvSpPr>
          <p:spPr>
            <a:xfrm>
              <a:off x="1166095" y="5995352"/>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en-US" sz="1200" b="1" dirty="0">
                  <a:solidFill>
                    <a:srgbClr val="FFFFFF"/>
                  </a:solidFill>
                  <a:latin typeface="Calibri"/>
                  <a:cs typeface="Calibri"/>
                </a:rPr>
                <a:t>NGO</a:t>
              </a:r>
              <a:r>
                <a:rPr lang="en-US" sz="1200" b="1" dirty="0"/>
                <a:t> </a:t>
              </a:r>
              <a:r>
                <a:rPr lang="en-US" sz="1200" b="1" dirty="0">
                  <a:solidFill>
                    <a:srgbClr val="FFFFFF"/>
                  </a:solidFill>
                  <a:latin typeface="Calibri"/>
                  <a:cs typeface="Calibri"/>
                </a:rPr>
                <a:t>programs for AGYW</a:t>
              </a:r>
              <a:endParaRPr sz="1200" b="1" dirty="0">
                <a:solidFill>
                  <a:srgbClr val="FFFFFF"/>
                </a:solidFill>
                <a:latin typeface="Calibri"/>
                <a:cs typeface="Calibri"/>
              </a:endParaRPr>
            </a:p>
          </p:txBody>
        </p:sp>
        <p:sp>
          <p:nvSpPr>
            <p:cNvPr id="37" name="Google Shape;248;p24">
              <a:extLst>
                <a:ext uri="{FF2B5EF4-FFF2-40B4-BE49-F238E27FC236}">
                  <a16:creationId xmlns:a16="http://schemas.microsoft.com/office/drawing/2014/main" id="{BFC15542-909A-E345-BF24-67E648A7618C}"/>
                </a:ext>
              </a:extLst>
            </p:cNvPr>
            <p:cNvSpPr/>
            <p:nvPr/>
          </p:nvSpPr>
          <p:spPr>
            <a:xfrm>
              <a:off x="4167345" y="5946902"/>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rgbClr val="595959"/>
                  </a:solidFill>
                  <a:latin typeface="Calibri"/>
                  <a:cs typeface="Calibri"/>
                  <a:sym typeface="Calibri"/>
                </a:rPr>
                <a:t>Donor-funded, NGO-led programs that provide HIV and other services to adolescent girls and young women (AGYW), including DREAMS and other programs (e.g., AGYW safe spaces)</a:t>
              </a:r>
              <a:endParaRPr sz="1100" dirty="0"/>
            </a:p>
          </p:txBody>
        </p:sp>
      </p:grpSp>
    </p:spTree>
    <p:extLst>
      <p:ext uri="{BB962C8B-B14F-4D97-AF65-F5344CB8AC3E}">
        <p14:creationId xmlns:p14="http://schemas.microsoft.com/office/powerpoint/2010/main" val="265165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1: Identify Relevant Delivery Channels</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a:xfrm>
            <a:off x="1235075" y="1361077"/>
            <a:ext cx="8145992" cy="477056"/>
          </a:xfrm>
        </p:spPr>
        <p:txBody>
          <a:bodyPr>
            <a:noAutofit/>
          </a:bodyPr>
          <a:lstStyle/>
          <a:p>
            <a:pPr>
              <a:spcBef>
                <a:spcPts val="0"/>
              </a:spcBef>
            </a:pPr>
            <a:r>
              <a:rPr lang="en-US" sz="2000" dirty="0"/>
              <a:t>While different channels will be relevant in each country, the following service delivery channels are broadly relevant across many countries. </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dirty="0"/>
          </a:p>
        </p:txBody>
      </p:sp>
      <p:graphicFrame>
        <p:nvGraphicFramePr>
          <p:cNvPr id="38" name="Table 37">
            <a:extLst>
              <a:ext uri="{FF2B5EF4-FFF2-40B4-BE49-F238E27FC236}">
                <a16:creationId xmlns:a16="http://schemas.microsoft.com/office/drawing/2014/main" id="{DA1DD054-0EAD-BC4D-A901-CF1ED06052D2}"/>
              </a:ext>
            </a:extLst>
          </p:cNvPr>
          <p:cNvGraphicFramePr>
            <a:graphicFrameLocks noGrp="1"/>
          </p:cNvGraphicFramePr>
          <p:nvPr>
            <p:extLst>
              <p:ext uri="{D42A27DB-BD31-4B8C-83A1-F6EECF244321}">
                <p14:modId xmlns:p14="http://schemas.microsoft.com/office/powerpoint/2010/main" val="3310916489"/>
              </p:ext>
            </p:extLst>
          </p:nvPr>
        </p:nvGraphicFramePr>
        <p:xfrm>
          <a:off x="271638" y="2248756"/>
          <a:ext cx="11648723" cy="4358640"/>
        </p:xfrm>
        <a:graphic>
          <a:graphicData uri="http://schemas.openxmlformats.org/drawingml/2006/table">
            <a:tbl>
              <a:tblPr firstRow="1" bandRow="1"/>
              <a:tblGrid>
                <a:gridCol w="1405880">
                  <a:extLst>
                    <a:ext uri="{9D8B030D-6E8A-4147-A177-3AD203B41FA5}">
                      <a16:colId xmlns:a16="http://schemas.microsoft.com/office/drawing/2014/main" val="20000"/>
                    </a:ext>
                  </a:extLst>
                </a:gridCol>
                <a:gridCol w="2008400">
                  <a:extLst>
                    <a:ext uri="{9D8B030D-6E8A-4147-A177-3AD203B41FA5}">
                      <a16:colId xmlns:a16="http://schemas.microsoft.com/office/drawing/2014/main" val="20001"/>
                    </a:ext>
                  </a:extLst>
                </a:gridCol>
                <a:gridCol w="4619321">
                  <a:extLst>
                    <a:ext uri="{9D8B030D-6E8A-4147-A177-3AD203B41FA5}">
                      <a16:colId xmlns:a16="http://schemas.microsoft.com/office/drawing/2014/main" val="20002"/>
                    </a:ext>
                  </a:extLst>
                </a:gridCol>
                <a:gridCol w="1807561">
                  <a:extLst>
                    <a:ext uri="{9D8B030D-6E8A-4147-A177-3AD203B41FA5}">
                      <a16:colId xmlns:a16="http://schemas.microsoft.com/office/drawing/2014/main" val="20003"/>
                    </a:ext>
                  </a:extLst>
                </a:gridCol>
                <a:gridCol w="1807561">
                  <a:extLst>
                    <a:ext uri="{9D8B030D-6E8A-4147-A177-3AD203B41FA5}">
                      <a16:colId xmlns:a16="http://schemas.microsoft.com/office/drawing/2014/main" val="20004"/>
                    </a:ext>
                  </a:extLst>
                </a:gridCol>
              </a:tblGrid>
              <a:tr h="2629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b="1" i="0" u="none" dirty="0">
                          <a:solidFill>
                            <a:srgbClr val="FFFFFF"/>
                          </a:solidFill>
                        </a:rPr>
                        <a:t>Channel</a:t>
                      </a:r>
                    </a:p>
                  </a:txBody>
                  <a:tcPr anchor="ctr">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i="0" baseline="0" dirty="0">
                          <a:solidFill>
                            <a:srgbClr val="FFFFFF"/>
                          </a:solidFill>
                        </a:rPr>
                        <a:t>Description</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b="1" i="0" dirty="0">
                          <a:solidFill>
                            <a:srgbClr val="FFFFFF"/>
                          </a:solidFill>
                        </a:rPr>
                        <a:t>Additional</a:t>
                      </a:r>
                      <a:r>
                        <a:rPr lang="en-US" sz="1200" b="1" i="0" baseline="0" dirty="0">
                          <a:solidFill>
                            <a:srgbClr val="FFFFFF"/>
                          </a:solidFill>
                        </a:rPr>
                        <a:t> detail </a:t>
                      </a:r>
                      <a:endParaRPr lang="en-US" sz="1200" i="0" baseline="0" dirty="0">
                        <a:solidFill>
                          <a:srgbClr val="FFFFFF"/>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b="1" i="0" dirty="0">
                          <a:solidFill>
                            <a:srgbClr val="FFFFFF"/>
                          </a:solidFill>
                        </a:rPr>
                        <a:t>Key</a:t>
                      </a:r>
                      <a:r>
                        <a:rPr lang="en-US" sz="1200" b="1" i="0" baseline="0" dirty="0">
                          <a:solidFill>
                            <a:srgbClr val="FFFFFF"/>
                          </a:solidFill>
                        </a:rPr>
                        <a:t> organizations</a:t>
                      </a:r>
                      <a:endParaRPr lang="en-US" sz="1200" b="0" i="0" dirty="0">
                        <a:solidFill>
                          <a:srgbClr val="FFFFFF"/>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b="1" i="0" baseline="0" dirty="0">
                          <a:solidFill>
                            <a:srgbClr val="FFFFFF"/>
                          </a:solidFill>
                        </a:rPr>
                        <a:t>PrEP delivery</a:t>
                      </a:r>
                      <a:endParaRPr lang="en-US" sz="1200" b="1" i="0" dirty="0">
                        <a:solidFill>
                          <a:srgbClr val="FFFFFF"/>
                        </a:solidFill>
                      </a:endParaRPr>
                    </a:p>
                  </a:txBody>
                  <a:tcPr anchor="ctr">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12586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rPr>
                        <a:t>NGO clinics/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rPr>
                        <a:t>social franchises</a:t>
                      </a:r>
                      <a:r>
                        <a:rPr lang="en-US" sz="1100" b="1" baseline="0" dirty="0">
                          <a:solidFill>
                            <a:schemeClr val="tx1"/>
                          </a:solidFill>
                        </a:rPr>
                        <a:t> </a:t>
                      </a:r>
                      <a:endParaRPr lang="en-GB" sz="1100" b="1"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1" dirty="0">
                          <a:solidFill>
                            <a:schemeClr val="tx1"/>
                          </a:solidFill>
                        </a:rPr>
                        <a:t>Example (Kenya)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600" b="0" i="1"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1" dirty="0">
                          <a:solidFill>
                            <a:schemeClr val="tx1"/>
                          </a:solidFill>
                        </a:rPr>
                        <a:t>Private not-for-profit facilities funded by local organizations or international donors, including social franchise models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endParaRPr lang="en-US" sz="1100" b="1" i="1" dirty="0">
                        <a:solidFill>
                          <a:schemeClr val="tx1"/>
                        </a:solidFill>
                      </a:endParaRPr>
                    </a:p>
                    <a:p>
                      <a:pPr marL="171450" indent="-171450">
                        <a:buFont typeface="Arial" panose="020B0604020202020204" pitchFamily="34" charset="0"/>
                        <a:buChar char="•"/>
                      </a:pPr>
                      <a:endParaRPr lang="en-US" sz="600" b="1" i="1" dirty="0">
                        <a:solidFill>
                          <a:schemeClr val="tx1"/>
                        </a:solidFill>
                      </a:endParaRPr>
                    </a:p>
                    <a:p>
                      <a:pPr marL="171450" indent="-171450">
                        <a:buFont typeface="Arial" panose="020B0604020202020204" pitchFamily="34" charset="0"/>
                        <a:buChar char="•"/>
                      </a:pPr>
                      <a:r>
                        <a:rPr lang="en-US" sz="1100" b="1" i="1" dirty="0">
                          <a:solidFill>
                            <a:schemeClr val="tx1"/>
                          </a:solidFill>
                        </a:rPr>
                        <a:t>Highly organized</a:t>
                      </a:r>
                      <a:r>
                        <a:rPr lang="en-US" sz="1100" b="1" i="1" baseline="0" dirty="0">
                          <a:solidFill>
                            <a:schemeClr val="tx1"/>
                          </a:solidFill>
                        </a:rPr>
                        <a:t> networks with FP and HIV capabilities, trained HCWs, advanced patient tracking, integration with the public health system, and quality standards enforcement </a:t>
                      </a:r>
                    </a:p>
                    <a:p>
                      <a:pPr marL="171450" indent="-171450">
                        <a:buFont typeface="Arial" panose="020B0604020202020204" pitchFamily="34" charset="0"/>
                        <a:buChar char="•"/>
                      </a:pPr>
                      <a:r>
                        <a:rPr lang="en-US" sz="1100" b="0" i="1" dirty="0">
                          <a:solidFill>
                            <a:schemeClr val="tx1"/>
                          </a:solidFill>
                        </a:rPr>
                        <a:t>MS-Kenya and PSK provide comprehensive FP/HIV services while KMET</a:t>
                      </a:r>
                      <a:r>
                        <a:rPr lang="en-US" sz="1100" b="0" i="1" baseline="0" dirty="0">
                          <a:solidFill>
                            <a:schemeClr val="tx1"/>
                          </a:solidFill>
                        </a:rPr>
                        <a:t> and FHI 360 focus on HIV treatment.</a:t>
                      </a:r>
                    </a:p>
                    <a:p>
                      <a:pPr marL="171450" indent="-171450">
                        <a:buFont typeface="Arial" panose="020B0604020202020204" pitchFamily="34" charset="0"/>
                        <a:buChar char="•"/>
                      </a:pPr>
                      <a:r>
                        <a:rPr lang="en-US" sz="1100" b="0" i="1" dirty="0">
                          <a:solidFill>
                            <a:schemeClr val="tx1"/>
                          </a:solidFill>
                        </a:rPr>
                        <a:t>MS-Kenya</a:t>
                      </a:r>
                      <a:r>
                        <a:rPr lang="en-US" sz="1100" b="0" i="1" baseline="0" dirty="0">
                          <a:solidFill>
                            <a:schemeClr val="tx1"/>
                          </a:solidFill>
                        </a:rPr>
                        <a:t> operates in 90% of counties; reaches ~200k people each year.</a:t>
                      </a:r>
                    </a:p>
                    <a:p>
                      <a:pPr marL="171450" indent="-171450">
                        <a:buFont typeface="Arial" panose="020B0604020202020204" pitchFamily="34" charset="0"/>
                        <a:buChar char="•"/>
                      </a:pPr>
                      <a:r>
                        <a:rPr lang="en-US" sz="1100" b="0" i="1" baseline="0" dirty="0">
                          <a:solidFill>
                            <a:schemeClr val="tx1"/>
                          </a:solidFill>
                        </a:rPr>
                        <a:t>PSK operates in 80% of counties and reaches ~200K people each year.</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defRPr/>
                      </a:pPr>
                      <a:endParaRPr lang="en-US" sz="1100" i="1" dirty="0">
                        <a:solidFill>
                          <a:schemeClr val="tx1"/>
                        </a:solidFill>
                      </a:endParaRPr>
                    </a:p>
                    <a:p>
                      <a:pPr marL="0" indent="0">
                        <a:buFont typeface="Arial" panose="020B0604020202020204" pitchFamily="34" charset="0"/>
                        <a:buNone/>
                        <a:defRPr/>
                      </a:pPr>
                      <a:endParaRPr lang="en-US" sz="600" i="1" dirty="0">
                        <a:solidFill>
                          <a:schemeClr val="tx1"/>
                        </a:solidFill>
                      </a:endParaRPr>
                    </a:p>
                    <a:p>
                      <a:pPr marL="91440" indent="-91440">
                        <a:buFont typeface="Arial" panose="020B0604020202020204" pitchFamily="34" charset="0"/>
                        <a:buChar char="•"/>
                        <a:defRPr/>
                      </a:pPr>
                      <a:r>
                        <a:rPr lang="en-US" sz="1100" i="1" dirty="0">
                          <a:solidFill>
                            <a:schemeClr val="tx1"/>
                          </a:solidFill>
                        </a:rPr>
                        <a:t>PSK-</a:t>
                      </a:r>
                      <a:r>
                        <a:rPr lang="en-US" sz="1100" i="1" dirty="0" err="1">
                          <a:solidFill>
                            <a:schemeClr val="tx1"/>
                          </a:solidFill>
                        </a:rPr>
                        <a:t>Tunza</a:t>
                      </a:r>
                      <a:r>
                        <a:rPr lang="en-US" sz="1100" i="1" dirty="0">
                          <a:solidFill>
                            <a:schemeClr val="tx1"/>
                          </a:solidFill>
                        </a:rPr>
                        <a:t> </a:t>
                      </a:r>
                    </a:p>
                    <a:p>
                      <a:pPr marL="91440" indent="-91440">
                        <a:buFont typeface="Arial" panose="020B0604020202020204" pitchFamily="34" charset="0"/>
                        <a:buChar char="•"/>
                        <a:defRPr/>
                      </a:pPr>
                      <a:r>
                        <a:rPr lang="en-US" sz="1100" i="1" dirty="0">
                          <a:solidFill>
                            <a:schemeClr val="tx1"/>
                          </a:solidFill>
                        </a:rPr>
                        <a:t>MS-Kenya Amua Kisumu Medical and Education</a:t>
                      </a:r>
                      <a:r>
                        <a:rPr lang="en-US" sz="1100" i="1" baseline="0" dirty="0">
                          <a:solidFill>
                            <a:schemeClr val="tx1"/>
                          </a:solidFill>
                        </a:rPr>
                        <a:t> Trust Haduma Poa</a:t>
                      </a:r>
                      <a:endParaRPr lang="en-US" sz="1100" i="1" dirty="0">
                        <a:solidFill>
                          <a:schemeClr val="tx1"/>
                        </a:solidFill>
                      </a:endParaRPr>
                    </a:p>
                    <a:p>
                      <a:pPr marL="91440" indent="-91440">
                        <a:buFont typeface="Arial" panose="020B0604020202020204" pitchFamily="34" charset="0"/>
                        <a:buChar char="•"/>
                        <a:defRPr/>
                      </a:pPr>
                      <a:r>
                        <a:rPr lang="en-US" sz="1100" i="1" dirty="0">
                          <a:solidFill>
                            <a:schemeClr val="tx1"/>
                          </a:solidFill>
                        </a:rPr>
                        <a:t>FHI Gold Star</a:t>
                      </a:r>
                    </a:p>
                    <a:p>
                      <a:pPr marL="91440" indent="-91440">
                        <a:buFont typeface="Arial" panose="020B0604020202020204" pitchFamily="34" charset="0"/>
                        <a:buChar char="•"/>
                        <a:defRPr/>
                      </a:pPr>
                      <a:r>
                        <a:rPr lang="en-US" sz="1100" i="1" dirty="0">
                          <a:solidFill>
                            <a:schemeClr val="tx1"/>
                          </a:solidFill>
                        </a:rPr>
                        <a:t>LVCT Health</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lvl="0" indent="-91440" defTabSz="914400">
                        <a:spcBef>
                          <a:spcPts val="0"/>
                        </a:spcBef>
                        <a:spcAft>
                          <a:spcPts val="0"/>
                        </a:spcAft>
                        <a:buFont typeface="Arial" panose="020B0604020202020204" pitchFamily="34" charset="0"/>
                        <a:buChar char="•"/>
                        <a:defRPr/>
                      </a:pPr>
                      <a:endParaRPr lang="en-US" sz="1100" b="0" i="1" kern="0" dirty="0">
                        <a:solidFill>
                          <a:schemeClr val="tx1"/>
                        </a:solidFill>
                      </a:endParaRPr>
                    </a:p>
                    <a:p>
                      <a:pPr marL="91440" lvl="0" indent="-91440" defTabSz="914400">
                        <a:spcBef>
                          <a:spcPts val="0"/>
                        </a:spcBef>
                        <a:spcAft>
                          <a:spcPts val="0"/>
                        </a:spcAft>
                        <a:buFont typeface="Arial" panose="020B0604020202020204" pitchFamily="34" charset="0"/>
                        <a:buChar char="•"/>
                        <a:defRPr/>
                      </a:pPr>
                      <a:endParaRPr lang="en-US" sz="600" b="0" i="1" kern="0" dirty="0">
                        <a:solidFill>
                          <a:schemeClr val="tx1"/>
                        </a:solidFill>
                      </a:endParaRPr>
                    </a:p>
                    <a:p>
                      <a:pPr marL="91440" lvl="0" indent="-91440" defTabSz="914400">
                        <a:spcBef>
                          <a:spcPts val="0"/>
                        </a:spcBef>
                        <a:spcAft>
                          <a:spcPts val="0"/>
                        </a:spcAft>
                        <a:buFont typeface="Arial" panose="020B0604020202020204" pitchFamily="34" charset="0"/>
                        <a:buChar char="•"/>
                        <a:defRPr/>
                      </a:pPr>
                      <a:r>
                        <a:rPr lang="en-US" sz="1100" b="0" i="1" kern="0" dirty="0">
                          <a:solidFill>
                            <a:schemeClr val="tx1"/>
                          </a:solidFill>
                        </a:rPr>
                        <a:t>Jhpiego</a:t>
                      </a:r>
                      <a:r>
                        <a:rPr lang="en-US" sz="1100" b="1" i="1" kern="0" dirty="0">
                          <a:solidFill>
                            <a:schemeClr val="tx1"/>
                          </a:solidFill>
                        </a:rPr>
                        <a:t> </a:t>
                      </a:r>
                      <a:r>
                        <a:rPr lang="en-US" sz="1100" b="0" i="1" kern="0" dirty="0">
                          <a:solidFill>
                            <a:schemeClr val="tx1"/>
                          </a:solidFill>
                        </a:rPr>
                        <a:t>Bridge to Scale</a:t>
                      </a:r>
                      <a:r>
                        <a:rPr lang="en-US" sz="1100" b="0" i="1" kern="0" baseline="0" dirty="0">
                          <a:solidFill>
                            <a:schemeClr val="tx1"/>
                          </a:solidFill>
                        </a:rPr>
                        <a:t> (</a:t>
                      </a:r>
                      <a:r>
                        <a:rPr lang="en-US" sz="1100" i="1" kern="0" baseline="0" dirty="0">
                          <a:solidFill>
                            <a:schemeClr val="tx1"/>
                          </a:solidFill>
                        </a:rPr>
                        <a:t>PSK-Tunza)</a:t>
                      </a:r>
                      <a:endParaRPr lang="en-US" sz="1100" i="1" kern="0" dirty="0">
                        <a:solidFill>
                          <a:schemeClr val="tx1"/>
                        </a:solidFill>
                      </a:endParaRPr>
                    </a:p>
                    <a:p>
                      <a:pPr marL="91440" lvl="0" indent="-91440" defTabSz="914400">
                        <a:spcBef>
                          <a:spcPts val="0"/>
                        </a:spcBef>
                        <a:spcAft>
                          <a:spcPts val="0"/>
                        </a:spcAft>
                        <a:buFont typeface="Arial" panose="020B0604020202020204" pitchFamily="34" charset="0"/>
                        <a:buChar char="•"/>
                        <a:defRPr/>
                      </a:pPr>
                      <a:r>
                        <a:rPr lang="en-US" sz="1100" i="1" kern="0" dirty="0">
                          <a:solidFill>
                            <a:schemeClr val="tx1"/>
                          </a:solidFill>
                        </a:rPr>
                        <a:t>DREAMS, Partners Demonstration Project</a:t>
                      </a:r>
                    </a:p>
                    <a:p>
                      <a:pPr marL="91440" lvl="0" indent="-91440" defTabSz="914400">
                        <a:spcBef>
                          <a:spcPts val="0"/>
                        </a:spcBef>
                        <a:spcAft>
                          <a:spcPts val="0"/>
                        </a:spcAft>
                        <a:buFont typeface="Arial" panose="020B0604020202020204" pitchFamily="34" charset="0"/>
                        <a:buChar char="•"/>
                        <a:defRPr/>
                      </a:pPr>
                      <a:r>
                        <a:rPr lang="en-US" sz="1100" i="1" kern="0" dirty="0">
                          <a:solidFill>
                            <a:schemeClr val="tx1"/>
                          </a:solidFill>
                        </a:rPr>
                        <a:t>LVCT</a:t>
                      </a:r>
                      <a:r>
                        <a:rPr lang="en-US" sz="1100" i="1" kern="0" baseline="0" dirty="0">
                          <a:solidFill>
                            <a:schemeClr val="tx1"/>
                          </a:solidFill>
                        </a:rPr>
                        <a:t> Health IPCP Project (PrEP for key populations) </a:t>
                      </a:r>
                      <a:endParaRPr lang="en-US" sz="1100" i="1" kern="0" dirty="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kern="1200" dirty="0">
                          <a:solidFill>
                            <a:schemeClr val="tx1"/>
                          </a:solidFill>
                          <a:latin typeface="+mn-lt"/>
                          <a:ea typeface="+mn-ea"/>
                          <a:cs typeface="+mn-cs"/>
                        </a:rPr>
                        <a:t>To be completed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endParaRPr lang="en-US" sz="1100" b="0" baseline="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lvl="0" indent="-91440">
                        <a:buFont typeface="Arial" panose="020B0604020202020204" pitchFamily="34" charset="0"/>
                        <a:buChar char="•"/>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lvl="0" indent="0">
                        <a:buFont typeface="Arial" panose="020B0604020202020204" pitchFamily="34" charset="0"/>
                        <a:buNone/>
                        <a:defRPr/>
                      </a:pPr>
                      <a:endParaRPr lang="en-US" sz="1100" i="1"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i="1" kern="1200" dirty="0">
                          <a:solidFill>
                            <a:schemeClr val="tx1"/>
                          </a:solidFill>
                          <a:latin typeface="+mn-lt"/>
                          <a:ea typeface="+mn-ea"/>
                          <a:cs typeface="+mn-cs"/>
                        </a:rPr>
                        <a:t>To be completed</a:t>
                      </a:r>
                      <a:endParaRPr lang="en-US" sz="1100" b="1" i="1"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endParaRPr lang="en-US" sz="1100" b="0" baseline="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spcBef>
                          <a:spcPts val="0"/>
                        </a:spcBef>
                        <a:spcAft>
                          <a:spcPts val="0"/>
                        </a:spcAft>
                        <a:buFont typeface="Arial" panose="020B0604020202020204" pitchFamily="34" charset="0"/>
                        <a:buChar cha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0" dirty="0">
                        <a:solidFill>
                          <a:srgbClr val="595959"/>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i="1" kern="1200" dirty="0">
                          <a:solidFill>
                            <a:schemeClr val="tx1"/>
                          </a:solidFill>
                          <a:latin typeface="+mn-lt"/>
                          <a:ea typeface="+mn-ea"/>
                          <a:cs typeface="+mn-cs"/>
                        </a:rPr>
                        <a:t>To be completed</a:t>
                      </a:r>
                      <a:endParaRPr lang="en-US" sz="1100" b="1" i="1"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spcBef>
                          <a:spcPts val="0"/>
                        </a:spcBef>
                        <a:spcAft>
                          <a:spcPts val="0"/>
                        </a:spcAft>
                        <a:buFont typeface="Arial" panose="020B0604020202020204" pitchFamily="34" charset="0"/>
                        <a:buChar cha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1"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i="1" kern="1200" dirty="0">
                          <a:solidFill>
                            <a:schemeClr val="tx1"/>
                          </a:solidFill>
                          <a:latin typeface="+mn-lt"/>
                          <a:ea typeface="+mn-ea"/>
                          <a:cs typeface="+mn-cs"/>
                        </a:rPr>
                        <a:t>To be completed</a:t>
                      </a:r>
                      <a:endParaRPr lang="en-US" sz="1100" b="1" i="1" dirty="0">
                        <a:solidFill>
                          <a:schemeClr val="tx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endParaRPr lang="en-US" sz="1100" b="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buFont typeface="Arial" panose="020B0604020202020204" pitchFamily="34" charset="0"/>
                        <a:buChar char="•"/>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buFont typeface="Arial" panose="020B0604020202020204" pitchFamily="34" charset="0"/>
                        <a:buChar char="•"/>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9" name="TextBox 38">
            <a:extLst>
              <a:ext uri="{FF2B5EF4-FFF2-40B4-BE49-F238E27FC236}">
                <a16:creationId xmlns:a16="http://schemas.microsoft.com/office/drawing/2014/main" id="{ADFF3C7F-9409-4A4D-A0A2-6C85AF6EA310}"/>
              </a:ext>
            </a:extLst>
          </p:cNvPr>
          <p:cNvSpPr txBox="1"/>
          <p:nvPr/>
        </p:nvSpPr>
        <p:spPr>
          <a:xfrm>
            <a:off x="1946515" y="4357606"/>
            <a:ext cx="7948901" cy="1813317"/>
          </a:xfrm>
          <a:prstGeom prst="homePlate">
            <a:avLst>
              <a:gd name="adj" fmla="val 18571"/>
            </a:avLst>
          </a:prstGeom>
          <a:solidFill>
            <a:srgbClr val="9C6FBD">
              <a:alpha val="75000"/>
            </a:srgbClr>
          </a:solidFill>
        </p:spPr>
        <p:txBody>
          <a:bodyPr wrap="square" rtlCol="0">
            <a:spAutoFit/>
          </a:bodyPr>
          <a:lstStyle/>
          <a:p>
            <a:pPr marL="0" marR="0" lvl="0" indent="0" defTabSz="457200" eaLnBrk="1" fontAlgn="auto" latinLnBrk="0" hangingPunct="1">
              <a:lnSpc>
                <a:spcPct val="100000"/>
              </a:lnSpc>
              <a:spcBef>
                <a:spcPts val="300"/>
              </a:spcBef>
              <a:spcAft>
                <a:spcPts val="300"/>
              </a:spcAft>
              <a:buClr>
                <a:srgbClr val="F79646"/>
              </a:buClr>
              <a:buSzPct val="100000"/>
              <a:buFontTx/>
              <a:buNone/>
              <a:tabLst/>
              <a:defRPr/>
            </a:pPr>
            <a:r>
              <a:rPr kumimoji="0" lang="en-US" sz="1200" b="1" i="0" u="none" strike="noStrike" kern="0" cap="none" spc="0" normalizeH="0" baseline="0" noProof="0" dirty="0">
                <a:ln>
                  <a:noFill/>
                </a:ln>
                <a:solidFill>
                  <a:prstClr val="white"/>
                </a:solidFill>
                <a:effectLst/>
                <a:uLnTx/>
                <a:uFillTx/>
              </a:rPr>
              <a:t>Identify the delivery channels that are most likely to reach women and adolescent girls </a:t>
            </a:r>
            <a:r>
              <a:rPr lang="en-US" sz="1200" b="1" kern="0" dirty="0">
                <a:solidFill>
                  <a:prstClr val="white"/>
                </a:solidFill>
              </a:rPr>
              <a:t>who could benefit from</a:t>
            </a:r>
            <a:r>
              <a:rPr kumimoji="0" lang="en-US" sz="1200" b="1" i="0" u="none" strike="noStrike" kern="0" cap="none" spc="0" normalizeH="0" baseline="0" noProof="0" dirty="0">
                <a:ln>
                  <a:noFill/>
                </a:ln>
                <a:solidFill>
                  <a:prstClr val="white"/>
                </a:solidFill>
                <a:effectLst/>
                <a:uLnTx/>
                <a:uFillTx/>
              </a:rPr>
              <a:t> HIV prevention and have the greatest need for the ring in your context (see slide 4 for an initial list). </a:t>
            </a:r>
            <a:r>
              <a:rPr lang="en-US" sz="1200" b="1" kern="0" dirty="0">
                <a:solidFill>
                  <a:prstClr val="white"/>
                </a:solidFill>
              </a:rPr>
              <a:t>Add them here </a:t>
            </a:r>
            <a:r>
              <a:rPr kumimoji="0" lang="en-US" sz="1200" b="1" i="0" u="none" strike="noStrike" kern="0" cap="none" spc="0" normalizeH="0" baseline="0" noProof="0" dirty="0">
                <a:ln>
                  <a:noFill/>
                </a:ln>
                <a:solidFill>
                  <a:prstClr val="white"/>
                </a:solidFill>
                <a:effectLst/>
                <a:uLnTx/>
                <a:uFillTx/>
              </a:rPr>
              <a:t>and include the following:  </a:t>
            </a:r>
          </a:p>
          <a:p>
            <a:pPr marL="91440" marR="0" lvl="0" indent="-91440" defTabSz="457200" eaLnBrk="1" fontAlgn="auto" latinLnBrk="0" hangingPunct="1">
              <a:lnSpc>
                <a:spcPct val="100000"/>
              </a:lnSpc>
              <a:spcBef>
                <a:spcPts val="300"/>
              </a:spcBef>
              <a:spcAft>
                <a:spcPts val="300"/>
              </a:spcAft>
              <a:buClr>
                <a:prstClr val="white"/>
              </a:buClr>
              <a:buSzPct val="100000"/>
              <a:buFont typeface="Arial" panose="020B0604020202020204" pitchFamily="34" charset="0"/>
              <a:buChar char="•"/>
              <a:tabLst/>
              <a:defRPr/>
            </a:pPr>
            <a:r>
              <a:rPr kumimoji="0" lang="en-US" sz="1200" b="1" i="0" u="none" strike="noStrike" kern="0" cap="none" spc="0" normalizeH="0" baseline="0" noProof="0" dirty="0">
                <a:ln>
                  <a:noFill/>
                </a:ln>
                <a:solidFill>
                  <a:prstClr val="white"/>
                </a:solidFill>
                <a:effectLst/>
                <a:uLnTx/>
                <a:uFillTx/>
              </a:rPr>
              <a:t>Description </a:t>
            </a:r>
            <a:r>
              <a:rPr kumimoji="0" lang="en-US" sz="1200" b="0" i="0" u="none" strike="noStrike" kern="0" cap="none" spc="0" normalizeH="0" baseline="0" noProof="0" dirty="0">
                <a:ln>
                  <a:noFill/>
                </a:ln>
                <a:solidFill>
                  <a:prstClr val="white"/>
                </a:solidFill>
                <a:effectLst/>
                <a:uLnTx/>
                <a:uFillTx/>
              </a:rPr>
              <a:t>with a definition of what is included in this health care channel</a:t>
            </a:r>
            <a:endParaRPr kumimoji="0" lang="en-US" sz="1200" b="1" i="0" u="none" strike="noStrike" kern="0" cap="none" spc="0" normalizeH="0" baseline="0" noProof="0" dirty="0">
              <a:ln>
                <a:noFill/>
              </a:ln>
              <a:solidFill>
                <a:prstClr val="white"/>
              </a:solidFill>
              <a:effectLst/>
              <a:uLnTx/>
              <a:uFillTx/>
            </a:endParaRPr>
          </a:p>
          <a:p>
            <a:pPr marL="91440" marR="0" lvl="0" indent="-91440" defTabSz="457200" eaLnBrk="1" fontAlgn="auto" latinLnBrk="0" hangingPunct="1">
              <a:lnSpc>
                <a:spcPct val="100000"/>
              </a:lnSpc>
              <a:spcBef>
                <a:spcPts val="200"/>
              </a:spcBef>
              <a:spcAft>
                <a:spcPts val="200"/>
              </a:spcAft>
              <a:buClr>
                <a:prstClr val="white"/>
              </a:buClr>
              <a:buSzPct val="100000"/>
              <a:buFont typeface="Arial"/>
              <a:buChar char="•"/>
              <a:tabLst/>
              <a:defRPr/>
            </a:pPr>
            <a:r>
              <a:rPr kumimoji="0" lang="en-US" sz="1200" b="1" i="0" u="none" strike="noStrike" kern="0" cap="none" spc="0" normalizeH="0" baseline="0" noProof="0" dirty="0">
                <a:ln>
                  <a:noFill/>
                </a:ln>
                <a:solidFill>
                  <a:prstClr val="white"/>
                </a:solidFill>
                <a:effectLst/>
                <a:uLnTx/>
                <a:uFillTx/>
              </a:rPr>
              <a:t>Additional detail </a:t>
            </a:r>
            <a:r>
              <a:rPr kumimoji="0" lang="en-US" sz="1200" b="0" i="0" u="none" strike="noStrike" kern="0" cap="none" spc="0" normalizeH="0" baseline="0" noProof="0" dirty="0">
                <a:ln>
                  <a:noFill/>
                </a:ln>
                <a:solidFill>
                  <a:prstClr val="white"/>
                </a:solidFill>
                <a:effectLst/>
                <a:uLnTx/>
                <a:uFillTx/>
              </a:rPr>
              <a:t>on the landscape of that health care channel</a:t>
            </a:r>
            <a:r>
              <a:rPr kumimoji="0" lang="en-US" sz="1200" b="1" i="0" u="none" strike="noStrike" kern="0" cap="none" spc="0" normalizeH="0" baseline="0" noProof="0" dirty="0">
                <a:ln>
                  <a:noFill/>
                </a:ln>
                <a:solidFill>
                  <a:prstClr val="white"/>
                </a:solidFill>
                <a:effectLst/>
                <a:uLnTx/>
                <a:uFillTx/>
              </a:rPr>
              <a:t> </a:t>
            </a:r>
            <a:r>
              <a:rPr kumimoji="0" lang="en-US" sz="1200" b="0" i="0" u="none" strike="noStrike" kern="0" cap="none" spc="0" normalizeH="0" baseline="0" noProof="0" dirty="0">
                <a:ln>
                  <a:noFill/>
                </a:ln>
                <a:solidFill>
                  <a:prstClr val="white"/>
                </a:solidFill>
                <a:effectLst/>
                <a:uLnTx/>
                <a:uFillTx/>
              </a:rPr>
              <a:t>(e.g., structure, reach) </a:t>
            </a:r>
          </a:p>
          <a:p>
            <a:pPr marL="91440" marR="0" lvl="0" indent="-91440" defTabSz="457200" eaLnBrk="1" fontAlgn="auto" latinLnBrk="0" hangingPunct="1">
              <a:lnSpc>
                <a:spcPct val="100000"/>
              </a:lnSpc>
              <a:spcBef>
                <a:spcPts val="200"/>
              </a:spcBef>
              <a:spcAft>
                <a:spcPts val="200"/>
              </a:spcAft>
              <a:buClr>
                <a:prstClr val="white"/>
              </a:buClr>
              <a:buSzPct val="100000"/>
              <a:buFont typeface="Arial"/>
              <a:buChar char="•"/>
              <a:tabLst/>
              <a:defRPr/>
            </a:pPr>
            <a:r>
              <a:rPr kumimoji="0" lang="en-US" sz="1200" b="1" i="0" u="none" strike="noStrike" kern="0" cap="none" spc="0" normalizeH="0" baseline="0" noProof="0" dirty="0">
                <a:ln>
                  <a:noFill/>
                </a:ln>
                <a:solidFill>
                  <a:prstClr val="white"/>
                </a:solidFill>
                <a:effectLst/>
                <a:uLnTx/>
                <a:uFillTx/>
              </a:rPr>
              <a:t>Key organizations </a:t>
            </a:r>
            <a:r>
              <a:rPr kumimoji="0" lang="en-US" sz="1200" b="0" i="0" u="none" strike="noStrike" kern="0" cap="none" spc="0" normalizeH="0" baseline="0" noProof="0" dirty="0">
                <a:ln>
                  <a:noFill/>
                </a:ln>
                <a:solidFill>
                  <a:prstClr val="white"/>
                </a:solidFill>
                <a:effectLst/>
                <a:uLnTx/>
                <a:uFillTx/>
              </a:rPr>
              <a:t>that operate health care facilities or networks of facilities in this channel</a:t>
            </a:r>
          </a:p>
          <a:p>
            <a:pPr marL="91440" marR="0" lvl="0" indent="-91440" defTabSz="457200" eaLnBrk="1" fontAlgn="auto" latinLnBrk="0" hangingPunct="1">
              <a:lnSpc>
                <a:spcPct val="100000"/>
              </a:lnSpc>
              <a:spcBef>
                <a:spcPts val="200"/>
              </a:spcBef>
              <a:spcAft>
                <a:spcPts val="200"/>
              </a:spcAft>
              <a:buClr>
                <a:prstClr val="white"/>
              </a:buClr>
              <a:buSzPct val="100000"/>
              <a:buFont typeface="Arial"/>
              <a:buChar char="•"/>
              <a:tabLst/>
              <a:defRPr/>
            </a:pPr>
            <a:r>
              <a:rPr kumimoji="0" lang="en-US" sz="1200" b="0" i="0" u="none" strike="noStrike" kern="0" cap="none" spc="0" normalizeH="0" baseline="0" noProof="0" dirty="0">
                <a:ln>
                  <a:noFill/>
                </a:ln>
                <a:solidFill>
                  <a:prstClr val="white"/>
                </a:solidFill>
                <a:effectLst/>
                <a:uLnTx/>
                <a:uFillTx/>
              </a:rPr>
              <a:t>Organizations or projects in this health care channel that are currently </a:t>
            </a:r>
            <a:r>
              <a:rPr kumimoji="0" lang="en-US" sz="1200" b="1" i="0" u="none" strike="noStrike" kern="0" cap="none" spc="0" normalizeH="0" baseline="0" noProof="0" dirty="0">
                <a:ln>
                  <a:noFill/>
                </a:ln>
                <a:solidFill>
                  <a:prstClr val="white"/>
                </a:solidFill>
                <a:effectLst/>
                <a:uLnTx/>
                <a:uFillTx/>
              </a:rPr>
              <a:t>delivering oral PrEP </a:t>
            </a:r>
            <a:r>
              <a:rPr kumimoji="0" lang="en-US" sz="1200" i="0" u="none" strike="noStrike" kern="0" cap="none" spc="0" normalizeH="0" baseline="0" noProof="0" dirty="0">
                <a:ln>
                  <a:noFill/>
                </a:ln>
                <a:solidFill>
                  <a:prstClr val="white"/>
                </a:solidFill>
                <a:effectLst/>
                <a:uLnTx/>
                <a:uFillTx/>
              </a:rPr>
              <a:t>and/or could potentially deliver the ring </a:t>
            </a:r>
          </a:p>
        </p:txBody>
      </p:sp>
    </p:spTree>
    <p:extLst>
      <p:ext uri="{BB962C8B-B14F-4D97-AF65-F5344CB8AC3E}">
        <p14:creationId xmlns:p14="http://schemas.microsoft.com/office/powerpoint/2010/main" val="270252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83FE2F-4232-354A-9855-877303FEEDA3}"/>
              </a:ext>
            </a:extLst>
          </p:cNvPr>
          <p:cNvSpPr>
            <a:spLocks noGrp="1"/>
          </p:cNvSpPr>
          <p:nvPr>
            <p:ph type="body" sz="quarter" idx="10"/>
          </p:nvPr>
        </p:nvSpPr>
        <p:spPr>
          <a:xfrm>
            <a:off x="1439333" y="2976357"/>
            <a:ext cx="6705600" cy="1200150"/>
          </a:xfrm>
        </p:spPr>
        <p:txBody>
          <a:bodyPr/>
          <a:lstStyle/>
          <a:p>
            <a:r>
              <a:rPr lang="en-US" dirty="0">
                <a:solidFill>
                  <a:schemeClr val="bg2">
                    <a:lumMod val="20000"/>
                    <a:lumOff val="80000"/>
                  </a:schemeClr>
                </a:solidFill>
              </a:rPr>
              <a:t>Step 2</a:t>
            </a:r>
          </a:p>
        </p:txBody>
      </p:sp>
      <p:sp>
        <p:nvSpPr>
          <p:cNvPr id="9" name="Text Placeholder 8">
            <a:extLst>
              <a:ext uri="{FF2B5EF4-FFF2-40B4-BE49-F238E27FC236}">
                <a16:creationId xmlns:a16="http://schemas.microsoft.com/office/drawing/2014/main" id="{218C63BC-0D28-5C4E-85BB-44106F0B17E9}"/>
              </a:ext>
            </a:extLst>
          </p:cNvPr>
          <p:cNvSpPr>
            <a:spLocks noGrp="1"/>
          </p:cNvSpPr>
          <p:nvPr>
            <p:ph type="body" sz="quarter" idx="11"/>
          </p:nvPr>
        </p:nvSpPr>
        <p:spPr>
          <a:xfrm>
            <a:off x="1439863" y="4248738"/>
            <a:ext cx="8618537" cy="1055687"/>
          </a:xfrm>
        </p:spPr>
        <p:txBody>
          <a:bodyPr/>
          <a:lstStyle/>
          <a:p>
            <a:r>
              <a:rPr lang="en-US" dirty="0"/>
              <a:t>Data Collection &amp; Analysis</a:t>
            </a:r>
          </a:p>
        </p:txBody>
      </p:sp>
      <p:sp>
        <p:nvSpPr>
          <p:cNvPr id="4" name="Slide Number Placeholder 3">
            <a:extLst>
              <a:ext uri="{FF2B5EF4-FFF2-40B4-BE49-F238E27FC236}">
                <a16:creationId xmlns:a16="http://schemas.microsoft.com/office/drawing/2014/main" id="{3BD55600-079B-BC47-AD59-83C243916789}"/>
              </a:ext>
            </a:extLst>
          </p:cNvPr>
          <p:cNvSpPr>
            <a:spLocks noGrp="1"/>
          </p:cNvSpPr>
          <p:nvPr>
            <p:ph type="sldNum" sz="quarter" idx="4294967295"/>
          </p:nvPr>
        </p:nvSpPr>
        <p:spPr>
          <a:xfrm>
            <a:off x="9448800" y="6356350"/>
            <a:ext cx="2743200" cy="365125"/>
          </a:xfrm>
        </p:spPr>
        <p:txBody>
          <a:bodyPr/>
          <a:lstStyle/>
          <a:p>
            <a:fld id="{282D8E3E-8532-C943-903F-91E14D4CAD95}" type="slidenum">
              <a:rPr lang="en-US" smtClean="0"/>
              <a:pPr/>
              <a:t>7</a:t>
            </a:fld>
            <a:endParaRPr lang="en-US" dirty="0"/>
          </a:p>
        </p:txBody>
      </p:sp>
      <p:sp>
        <p:nvSpPr>
          <p:cNvPr id="12" name="Pentagon 11">
            <a:extLst>
              <a:ext uri="{FF2B5EF4-FFF2-40B4-BE49-F238E27FC236}">
                <a16:creationId xmlns:a16="http://schemas.microsoft.com/office/drawing/2014/main" id="{8C94D088-3F0A-D941-A7D8-06196C2591B6}"/>
              </a:ext>
            </a:extLst>
          </p:cNvPr>
          <p:cNvSpPr/>
          <p:nvPr/>
        </p:nvSpPr>
        <p:spPr>
          <a:xfrm>
            <a:off x="1" y="3281478"/>
            <a:ext cx="1270000" cy="76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32545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FA97ACCC-52BE-5346-AE7E-EBDE89EFAD5E}"/>
              </a:ext>
            </a:extLst>
          </p:cNvPr>
          <p:cNvGrpSpPr/>
          <p:nvPr/>
        </p:nvGrpSpPr>
        <p:grpSpPr>
          <a:xfrm>
            <a:off x="6663450" y="2404857"/>
            <a:ext cx="4972658" cy="3234559"/>
            <a:chOff x="6383138" y="1981362"/>
            <a:chExt cx="4972658" cy="3234559"/>
          </a:xfrm>
        </p:grpSpPr>
        <p:grpSp>
          <p:nvGrpSpPr>
            <p:cNvPr id="34" name="Group 33">
              <a:extLst>
                <a:ext uri="{FF2B5EF4-FFF2-40B4-BE49-F238E27FC236}">
                  <a16:creationId xmlns:a16="http://schemas.microsoft.com/office/drawing/2014/main" id="{16F9C3DD-6FDA-AD4F-8CE6-BF388BC97298}"/>
                </a:ext>
              </a:extLst>
            </p:cNvPr>
            <p:cNvGrpSpPr/>
            <p:nvPr/>
          </p:nvGrpSpPr>
          <p:grpSpPr>
            <a:xfrm>
              <a:off x="6383138" y="1981362"/>
              <a:ext cx="4972658" cy="646290"/>
              <a:chOff x="6383138" y="1981362"/>
              <a:chExt cx="4972658" cy="646290"/>
            </a:xfrm>
          </p:grpSpPr>
          <p:sp>
            <p:nvSpPr>
              <p:cNvPr id="36" name="Google Shape;271;p25">
                <a:extLst>
                  <a:ext uri="{FF2B5EF4-FFF2-40B4-BE49-F238E27FC236}">
                    <a16:creationId xmlns:a16="http://schemas.microsoft.com/office/drawing/2014/main" id="{76E38871-DCEC-084E-8D72-AFAC55DCAE7F}"/>
                  </a:ext>
                </a:extLst>
              </p:cNvPr>
              <p:cNvSpPr txBox="1"/>
              <p:nvPr/>
            </p:nvSpPr>
            <p:spPr>
              <a:xfrm>
                <a:off x="6898759" y="1981362"/>
                <a:ext cx="4457037"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accent5"/>
                    </a:solidFill>
                    <a:latin typeface="Calibri"/>
                    <a:ea typeface="Calibri"/>
                    <a:cs typeface="Calibri"/>
                    <a:sym typeface="Calibri"/>
                  </a:rPr>
                  <a:t>CAPACITY: </a:t>
                </a:r>
                <a:r>
                  <a:rPr lang="en-US" sz="1600" dirty="0">
                    <a:solidFill>
                      <a:schemeClr val="accent5"/>
                    </a:solidFill>
                    <a:latin typeface="Calibri"/>
                    <a:ea typeface="Calibri"/>
                    <a:cs typeface="Calibri"/>
                    <a:sym typeface="Calibri"/>
                  </a:rPr>
                  <a:t>What capacity is already in place to support delivery of the PrEP ring?</a:t>
                </a:r>
                <a:endParaRPr sz="1600" dirty="0">
                  <a:solidFill>
                    <a:schemeClr val="accent5"/>
                  </a:solidFill>
                </a:endParaRPr>
              </a:p>
            </p:txBody>
          </p:sp>
          <p:sp>
            <p:nvSpPr>
              <p:cNvPr id="37" name="Google Shape;272;p25">
                <a:extLst>
                  <a:ext uri="{FF2B5EF4-FFF2-40B4-BE49-F238E27FC236}">
                    <a16:creationId xmlns:a16="http://schemas.microsoft.com/office/drawing/2014/main" id="{F4037042-4C39-0643-BF51-1C6EF8D7FF53}"/>
                  </a:ext>
                </a:extLst>
              </p:cNvPr>
              <p:cNvSpPr/>
              <p:nvPr/>
            </p:nvSpPr>
            <p:spPr>
              <a:xfrm>
                <a:off x="6383138" y="2071079"/>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2</a:t>
                </a:r>
                <a:endParaRPr sz="1800" dirty="0">
                  <a:solidFill>
                    <a:schemeClr val="dk1"/>
                  </a:solidFill>
                  <a:latin typeface="Calibri"/>
                  <a:ea typeface="Calibri"/>
                  <a:cs typeface="Calibri"/>
                  <a:sym typeface="Calibri"/>
                </a:endParaRPr>
              </a:p>
            </p:txBody>
          </p:sp>
        </p:grpSp>
        <p:graphicFrame>
          <p:nvGraphicFramePr>
            <p:cNvPr id="35" name="Google Shape;278;p25">
              <a:extLst>
                <a:ext uri="{FF2B5EF4-FFF2-40B4-BE49-F238E27FC236}">
                  <a16:creationId xmlns:a16="http://schemas.microsoft.com/office/drawing/2014/main" id="{C8D86419-4BE9-B643-AEC9-C02879529550}"/>
                </a:ext>
              </a:extLst>
            </p:cNvPr>
            <p:cNvGraphicFramePr/>
            <p:nvPr>
              <p:extLst>
                <p:ext uri="{D42A27DB-BD31-4B8C-83A1-F6EECF244321}">
                  <p14:modId xmlns:p14="http://schemas.microsoft.com/office/powerpoint/2010/main" val="2473089527"/>
                </p:ext>
              </p:extLst>
            </p:nvPr>
          </p:nvGraphicFramePr>
          <p:xfrm>
            <a:off x="6898754" y="2617500"/>
            <a:ext cx="4457042" cy="2598421"/>
          </p:xfrm>
          <a:graphic>
            <a:graphicData uri="http://schemas.openxmlformats.org/drawingml/2006/table">
              <a:tbl>
                <a:tblPr>
                  <a:noFill/>
                </a:tblPr>
                <a:tblGrid>
                  <a:gridCol w="1097280">
                    <a:extLst>
                      <a:ext uri="{9D8B030D-6E8A-4147-A177-3AD203B41FA5}">
                        <a16:colId xmlns:a16="http://schemas.microsoft.com/office/drawing/2014/main" val="20000"/>
                      </a:ext>
                    </a:extLst>
                  </a:gridCol>
                  <a:gridCol w="3359762">
                    <a:extLst>
                      <a:ext uri="{9D8B030D-6E8A-4147-A177-3AD203B41FA5}">
                        <a16:colId xmlns:a16="http://schemas.microsoft.com/office/drawing/2014/main" val="20001"/>
                      </a:ext>
                    </a:extLst>
                  </a:gridCol>
                </a:tblGrid>
                <a:tr h="328687">
                  <a:tc>
                    <a:txBody>
                      <a:bodyPr/>
                      <a:lstStyle/>
                      <a:p>
                        <a:pPr marL="0" marR="0" lvl="0" indent="0" algn="l" rtl="0">
                          <a:spcBef>
                            <a:spcPts val="0"/>
                          </a:spcBef>
                          <a:spcAft>
                            <a:spcPts val="0"/>
                          </a:spcAft>
                          <a:buNone/>
                        </a:pPr>
                        <a:r>
                          <a:rPr lang="en-US" sz="1400" b="1" i="0" u="none" strike="noStrike" cap="none" dirty="0">
                            <a:solidFill>
                              <a:schemeClr val="accent2">
                                <a:lumMod val="75000"/>
                              </a:schemeClr>
                            </a:solidFill>
                            <a:latin typeface="Calibri"/>
                            <a:ea typeface="Calibri"/>
                            <a:cs typeface="Calibri"/>
                            <a:sym typeface="Calibri"/>
                          </a:rPr>
                          <a:t>Factor </a:t>
                        </a:r>
                        <a:endParaRPr sz="1800" u="none" strike="noStrike" cap="none" dirty="0">
                          <a:solidFill>
                            <a:schemeClr val="accent2">
                              <a:lumMod val="75000"/>
                            </a:schemeClr>
                          </a:solidFill>
                        </a:endParaRPr>
                      </a:p>
                    </a:txBody>
                    <a:tcPr marL="95250" marR="95250" marT="47625" marB="47625" anchor="ctr">
                      <a:lnL w="57150" cap="flat" cmpd="sng">
                        <a:solidFill>
                          <a:srgbClr val="FFFFFF"/>
                        </a:solidFill>
                        <a:prstDash val="solid"/>
                        <a:round/>
                        <a:headEnd type="none" w="sm" len="sm"/>
                        <a:tailEnd type="none" w="sm" len="sm"/>
                      </a:lnL>
                      <a:lnR w="38100" cap="flat" cmpd="sng" algn="ctr">
                        <a:solidFill>
                          <a:schemeClr val="accent1">
                            <a:lumMod val="20000"/>
                            <a:lumOff val="80000"/>
                          </a:schemeClr>
                        </a:solidFill>
                        <a:prstDash val="solid"/>
                        <a:round/>
                        <a:headEnd type="none" w="med" len="med"/>
                        <a:tailEnd type="none" w="med" len="med"/>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1400" b="1" i="0" u="none" strike="noStrike" cap="none" dirty="0">
                            <a:solidFill>
                              <a:schemeClr val="accent2">
                                <a:lumMod val="75000"/>
                              </a:schemeClr>
                            </a:solidFill>
                            <a:latin typeface="Calibri"/>
                            <a:ea typeface="Calibri"/>
                            <a:cs typeface="Calibri"/>
                            <a:sym typeface="Calibri"/>
                          </a:rPr>
                          <a:t>Definition </a:t>
                        </a:r>
                        <a:endParaRPr sz="1800" u="none" strike="noStrike" cap="none" dirty="0">
                          <a:solidFill>
                            <a:schemeClr val="accent2">
                              <a:lumMod val="75000"/>
                            </a:schemeClr>
                          </a:solidFill>
                        </a:endParaRPr>
                      </a:p>
                    </a:txBody>
                    <a:tcPr marL="95250" marR="95250" marT="47625" marB="47625" anchor="ctr">
                      <a:lnL w="38100" cap="flat" cmpd="sng" algn="ctr">
                        <a:solidFill>
                          <a:schemeClr val="accent1">
                            <a:lumMod val="20000"/>
                            <a:lumOff val="80000"/>
                          </a:schemeClr>
                        </a:solidFill>
                        <a:prstDash val="solid"/>
                        <a:round/>
                        <a:headEnd type="none" w="med" len="med"/>
                        <a:tailEnd type="none" w="med" len="med"/>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56578">
                  <a:tc>
                    <a:txBody>
                      <a:bodyPr/>
                      <a:lstStyle/>
                      <a:p>
                        <a:pPr marL="0" marR="0" lvl="0" indent="0" algn="l" rtl="0">
                          <a:spcBef>
                            <a:spcPts val="0"/>
                          </a:spcBef>
                          <a:spcAft>
                            <a:spcPts val="0"/>
                          </a:spcAft>
                          <a:buNone/>
                        </a:pPr>
                        <a:r>
                          <a:rPr lang="en-US" sz="1200" b="1" i="0" u="none" strike="noStrike" cap="none" dirty="0">
                            <a:solidFill>
                              <a:schemeClr val="tx1"/>
                            </a:solidFill>
                            <a:latin typeface="Calibri"/>
                            <a:ea typeface="Calibri"/>
                            <a:cs typeface="Calibri"/>
                            <a:sym typeface="Calibri"/>
                          </a:rPr>
                          <a:t>HIV testing services (HTS)</a:t>
                        </a:r>
                        <a:endParaRPr sz="1200" u="none" strike="noStrike" cap="none" dirty="0">
                          <a:solidFill>
                            <a:schemeClr val="tx1"/>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en-US" sz="1100" b="0" i="0" u="none" strike="noStrike" cap="none" dirty="0">
                            <a:solidFill>
                              <a:schemeClr val="tx1"/>
                            </a:solidFill>
                            <a:latin typeface="Calibri"/>
                            <a:ea typeface="Calibri"/>
                            <a:cs typeface="Calibri"/>
                            <a:sym typeface="Calibri"/>
                          </a:rPr>
                          <a:t>Channel currently offers HIV counseling and testing services.</a:t>
                        </a:r>
                        <a:endParaRPr sz="1100" u="none" strike="noStrike" cap="none" dirty="0">
                          <a:solidFill>
                            <a:schemeClr val="tx1"/>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56578">
                  <a:tc>
                    <a:txBody>
                      <a:bodyPr/>
                      <a:lstStyle/>
                      <a:p>
                        <a:pPr marL="0" marR="0" lvl="0" indent="0" algn="l" rtl="0">
                          <a:spcBef>
                            <a:spcPts val="0"/>
                          </a:spcBef>
                          <a:spcAft>
                            <a:spcPts val="0"/>
                          </a:spcAft>
                          <a:buNone/>
                        </a:pPr>
                        <a:r>
                          <a:rPr lang="en-US" sz="1200" b="1" i="0" u="none" strike="noStrike" cap="none" dirty="0">
                            <a:solidFill>
                              <a:schemeClr val="tx1"/>
                            </a:solidFill>
                            <a:latin typeface="Calibri"/>
                            <a:ea typeface="Calibri"/>
                            <a:cs typeface="Calibri"/>
                            <a:sym typeface="Calibri"/>
                          </a:rPr>
                          <a:t>Health </a:t>
                        </a:r>
                      </a:p>
                      <a:p>
                        <a:pPr marL="0" marR="0" lvl="0" indent="0" algn="l" rtl="0">
                          <a:spcBef>
                            <a:spcPts val="0"/>
                          </a:spcBef>
                          <a:spcAft>
                            <a:spcPts val="0"/>
                          </a:spcAft>
                          <a:buNone/>
                        </a:pPr>
                        <a:r>
                          <a:rPr lang="en-US" sz="1200" b="1" i="0" u="none" strike="noStrike" cap="none" dirty="0">
                            <a:solidFill>
                              <a:schemeClr val="tx1"/>
                            </a:solidFill>
                            <a:latin typeface="Calibri"/>
                            <a:ea typeface="Calibri"/>
                            <a:cs typeface="Calibri"/>
                            <a:sym typeface="Calibri"/>
                          </a:rPr>
                          <a:t>care worker capacity</a:t>
                        </a:r>
                        <a:endParaRPr sz="1200" u="none" strike="noStrike" cap="none" dirty="0">
                          <a:solidFill>
                            <a:schemeClr val="tx1"/>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en-US" sz="1100" b="0" i="0" u="none" strike="noStrike" cap="none" dirty="0">
                            <a:solidFill>
                              <a:schemeClr val="tx1"/>
                            </a:solidFill>
                            <a:latin typeface="Calibri"/>
                            <a:ea typeface="Calibri"/>
                            <a:cs typeface="Calibri"/>
                            <a:sym typeface="Calibri"/>
                          </a:rPr>
                          <a:t>Channel has HCW on staff who can initiate ring use and support follow-up.</a:t>
                        </a:r>
                        <a:endParaRPr sz="1100" u="none" strike="noStrike" cap="none" dirty="0">
                          <a:solidFill>
                            <a:schemeClr val="tx1"/>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56578">
                  <a:tc>
                    <a:txBody>
                      <a:bodyPr/>
                      <a:lstStyle/>
                      <a:p>
                        <a:pPr marL="0" marR="0" lvl="0" indent="0" algn="l" rtl="0">
                          <a:spcBef>
                            <a:spcPts val="0"/>
                          </a:spcBef>
                          <a:spcAft>
                            <a:spcPts val="0"/>
                          </a:spcAft>
                          <a:buNone/>
                        </a:pPr>
                        <a:r>
                          <a:rPr lang="en-US" sz="1200" b="1" i="0" u="none" strike="noStrike" cap="none" dirty="0">
                            <a:solidFill>
                              <a:schemeClr val="tx1"/>
                            </a:solidFill>
                            <a:latin typeface="Calibri"/>
                            <a:ea typeface="Calibri"/>
                            <a:cs typeface="Calibri"/>
                            <a:sym typeface="Calibri"/>
                          </a:rPr>
                          <a:t>Private </a:t>
                        </a:r>
                        <a:br>
                          <a:rPr lang="en-US" sz="1200" b="1" i="0" u="none" strike="noStrike" cap="none" dirty="0">
                            <a:solidFill>
                              <a:schemeClr val="tx1"/>
                            </a:solidFill>
                            <a:latin typeface="Calibri"/>
                            <a:ea typeface="Calibri"/>
                            <a:cs typeface="Calibri"/>
                            <a:sym typeface="Calibri"/>
                          </a:rPr>
                        </a:br>
                        <a:r>
                          <a:rPr lang="en-US" sz="1200" b="1" i="0" u="none" strike="noStrike" cap="none" dirty="0">
                            <a:solidFill>
                              <a:schemeClr val="tx1"/>
                            </a:solidFill>
                            <a:latin typeface="Calibri"/>
                            <a:ea typeface="Calibri"/>
                            <a:cs typeface="Calibri"/>
                            <a:sym typeface="Calibri"/>
                          </a:rPr>
                          <a:t>space</a:t>
                        </a:r>
                        <a:endParaRPr dirty="0">
                          <a:solidFill>
                            <a:schemeClr val="tx1"/>
                          </a:solidFill>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en-US" sz="1100" b="0" i="0" u="none" strike="noStrike" cap="none" dirty="0">
                            <a:solidFill>
                              <a:schemeClr val="tx1"/>
                            </a:solidFill>
                            <a:latin typeface="Calibri"/>
                            <a:ea typeface="Calibri"/>
                            <a:cs typeface="Calibri"/>
                            <a:sym typeface="Calibri"/>
                          </a:rPr>
                          <a:t>Channel has private space for women to initiate and insert ring for the first time. </a:t>
                        </a:r>
                        <a:endParaRPr sz="1600" dirty="0">
                          <a:solidFill>
                            <a:schemeClr val="tx1"/>
                          </a:solidFill>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grpSp>
      <p:grpSp>
        <p:nvGrpSpPr>
          <p:cNvPr id="28" name="Group 27">
            <a:extLst>
              <a:ext uri="{FF2B5EF4-FFF2-40B4-BE49-F238E27FC236}">
                <a16:creationId xmlns:a16="http://schemas.microsoft.com/office/drawing/2014/main" id="{4EB0EEDC-33F1-514E-8CE3-01FDFAD2CEDC}"/>
              </a:ext>
            </a:extLst>
          </p:cNvPr>
          <p:cNvGrpSpPr/>
          <p:nvPr/>
        </p:nvGrpSpPr>
        <p:grpSpPr>
          <a:xfrm>
            <a:off x="1343314" y="2408919"/>
            <a:ext cx="4933842" cy="3165798"/>
            <a:chOff x="907665" y="2008234"/>
            <a:chExt cx="4933842" cy="3165798"/>
          </a:xfrm>
        </p:grpSpPr>
        <p:grpSp>
          <p:nvGrpSpPr>
            <p:cNvPr id="29" name="Group 28">
              <a:extLst>
                <a:ext uri="{FF2B5EF4-FFF2-40B4-BE49-F238E27FC236}">
                  <a16:creationId xmlns:a16="http://schemas.microsoft.com/office/drawing/2014/main" id="{0B347357-FB38-7445-B2BB-9D87595950DE}"/>
                </a:ext>
              </a:extLst>
            </p:cNvPr>
            <p:cNvGrpSpPr/>
            <p:nvPr/>
          </p:nvGrpSpPr>
          <p:grpSpPr>
            <a:xfrm>
              <a:off x="907665" y="2008234"/>
              <a:ext cx="4933842" cy="618670"/>
              <a:chOff x="907665" y="2008234"/>
              <a:chExt cx="4933842" cy="618670"/>
            </a:xfrm>
          </p:grpSpPr>
          <p:sp>
            <p:nvSpPr>
              <p:cNvPr id="31" name="Google Shape;269;p25">
                <a:extLst>
                  <a:ext uri="{FF2B5EF4-FFF2-40B4-BE49-F238E27FC236}">
                    <a16:creationId xmlns:a16="http://schemas.microsoft.com/office/drawing/2014/main" id="{90247662-F687-3746-9159-2DECAAC93E8A}"/>
                  </a:ext>
                </a:extLst>
              </p:cNvPr>
              <p:cNvSpPr txBox="1"/>
              <p:nvPr/>
            </p:nvSpPr>
            <p:spPr>
              <a:xfrm>
                <a:off x="1423286" y="2008234"/>
                <a:ext cx="4418221" cy="618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accent5"/>
                    </a:solidFill>
                    <a:latin typeface="Calibri"/>
                    <a:ea typeface="Calibri"/>
                    <a:cs typeface="Calibri"/>
                    <a:sym typeface="Calibri"/>
                  </a:rPr>
                  <a:t>ACCESS: </a:t>
                </a:r>
                <a:r>
                  <a:rPr lang="en-US" sz="1600" dirty="0">
                    <a:solidFill>
                      <a:schemeClr val="accent5"/>
                    </a:solidFill>
                    <a:latin typeface="Calibri"/>
                    <a:ea typeface="Calibri"/>
                    <a:cs typeface="Calibri"/>
                    <a:sym typeface="Calibri"/>
                  </a:rPr>
                  <a:t>To what extent does this channel reach women with unmet need for HIV prevention? </a:t>
                </a:r>
                <a:endParaRPr sz="1600" strike="sngStrike" dirty="0">
                  <a:solidFill>
                    <a:schemeClr val="accent5"/>
                  </a:solidFill>
                  <a:latin typeface="Calibri"/>
                  <a:ea typeface="Calibri"/>
                  <a:cs typeface="Calibri"/>
                  <a:sym typeface="Calibri"/>
                </a:endParaRPr>
              </a:p>
            </p:txBody>
          </p:sp>
          <p:sp>
            <p:nvSpPr>
              <p:cNvPr id="32" name="Google Shape;270;p25">
                <a:extLst>
                  <a:ext uri="{FF2B5EF4-FFF2-40B4-BE49-F238E27FC236}">
                    <a16:creationId xmlns:a16="http://schemas.microsoft.com/office/drawing/2014/main" id="{206307D5-D1DA-4044-8562-13452C527F0E}"/>
                  </a:ext>
                </a:extLst>
              </p:cNvPr>
              <p:cNvSpPr/>
              <p:nvPr/>
            </p:nvSpPr>
            <p:spPr>
              <a:xfrm>
                <a:off x="907665" y="2102797"/>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grpSp>
        <p:graphicFrame>
          <p:nvGraphicFramePr>
            <p:cNvPr id="30" name="Google Shape;276;p25">
              <a:extLst>
                <a:ext uri="{FF2B5EF4-FFF2-40B4-BE49-F238E27FC236}">
                  <a16:creationId xmlns:a16="http://schemas.microsoft.com/office/drawing/2014/main" id="{CEF56EE0-7721-F241-9E81-C043F47D73D6}"/>
                </a:ext>
              </a:extLst>
            </p:cNvPr>
            <p:cNvGraphicFramePr/>
            <p:nvPr>
              <p:extLst>
                <p:ext uri="{D42A27DB-BD31-4B8C-83A1-F6EECF244321}">
                  <p14:modId xmlns:p14="http://schemas.microsoft.com/office/powerpoint/2010/main" val="1155494694"/>
                </p:ext>
              </p:extLst>
            </p:nvPr>
          </p:nvGraphicFramePr>
          <p:xfrm>
            <a:off x="1391376" y="2667052"/>
            <a:ext cx="4450131" cy="2506980"/>
          </p:xfrm>
          <a:graphic>
            <a:graphicData uri="http://schemas.openxmlformats.org/drawingml/2006/table">
              <a:tbl>
                <a:tblPr>
                  <a:noFill/>
                </a:tblPr>
                <a:tblGrid>
                  <a:gridCol w="1097280">
                    <a:extLst>
                      <a:ext uri="{9D8B030D-6E8A-4147-A177-3AD203B41FA5}">
                        <a16:colId xmlns:a16="http://schemas.microsoft.com/office/drawing/2014/main" val="20000"/>
                      </a:ext>
                    </a:extLst>
                  </a:gridCol>
                  <a:gridCol w="3352851">
                    <a:extLst>
                      <a:ext uri="{9D8B030D-6E8A-4147-A177-3AD203B41FA5}">
                        <a16:colId xmlns:a16="http://schemas.microsoft.com/office/drawing/2014/main" val="20001"/>
                      </a:ext>
                    </a:extLst>
                  </a:gridCol>
                </a:tblGrid>
                <a:tr h="288233">
                  <a:tc>
                    <a:txBody>
                      <a:bodyPr/>
                      <a:lstStyle/>
                      <a:p>
                        <a:pPr marL="0" marR="0" lvl="0" indent="0" algn="l" rtl="0">
                          <a:spcBef>
                            <a:spcPts val="0"/>
                          </a:spcBef>
                          <a:spcAft>
                            <a:spcPts val="0"/>
                          </a:spcAft>
                          <a:buNone/>
                        </a:pPr>
                        <a:r>
                          <a:rPr lang="en-US" sz="1400" b="1" i="0" u="none" strike="noStrike" cap="none" dirty="0">
                            <a:solidFill>
                              <a:schemeClr val="accent2">
                                <a:lumMod val="75000"/>
                              </a:schemeClr>
                            </a:solidFill>
                            <a:latin typeface="Calibri"/>
                            <a:ea typeface="Calibri"/>
                            <a:cs typeface="Calibri"/>
                            <a:sym typeface="Calibri"/>
                          </a:rPr>
                          <a:t>Factor </a:t>
                        </a:r>
                        <a:endParaRPr sz="1800" u="none" strike="noStrike" cap="none" dirty="0">
                          <a:solidFill>
                            <a:schemeClr val="accent2">
                              <a:lumMod val="75000"/>
                            </a:schemeClr>
                          </a:solidFill>
                        </a:endParaRPr>
                      </a:p>
                    </a:txBody>
                    <a:tcPr marL="95250" marR="95250" marT="47625" marB="47625" anchor="ctr">
                      <a:lnL w="57150" cap="flat" cmpd="sng">
                        <a:solidFill>
                          <a:srgbClr val="FFFFFF"/>
                        </a:solidFill>
                        <a:prstDash val="solid"/>
                        <a:round/>
                        <a:headEnd type="none" w="sm" len="sm"/>
                        <a:tailEnd type="none" w="sm" len="sm"/>
                      </a:lnL>
                      <a:lnR w="38100" cap="flat" cmpd="sng" algn="ctr">
                        <a:solidFill>
                          <a:schemeClr val="accent1">
                            <a:lumMod val="20000"/>
                            <a:lumOff val="80000"/>
                          </a:schemeClr>
                        </a:solidFill>
                        <a:prstDash val="solid"/>
                        <a:round/>
                        <a:headEnd type="none" w="med" len="med"/>
                        <a:tailEnd type="none" w="med" len="med"/>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1400" b="1" i="0" u="none" strike="noStrike" cap="none" dirty="0">
                            <a:solidFill>
                              <a:schemeClr val="accent2">
                                <a:lumMod val="75000"/>
                              </a:schemeClr>
                            </a:solidFill>
                            <a:latin typeface="Calibri"/>
                            <a:ea typeface="Calibri"/>
                            <a:cs typeface="Calibri"/>
                            <a:sym typeface="Calibri"/>
                          </a:rPr>
                          <a:t>Definition </a:t>
                        </a:r>
                        <a:endParaRPr sz="1800" u="none" strike="noStrike" cap="none" dirty="0">
                          <a:solidFill>
                            <a:schemeClr val="accent2">
                              <a:lumMod val="75000"/>
                            </a:schemeClr>
                          </a:solidFill>
                        </a:endParaRPr>
                      </a:p>
                    </a:txBody>
                    <a:tcPr marL="95250" marR="95250" marT="47625" marB="47625" anchor="ctr">
                      <a:lnL w="38100" cap="flat" cmpd="sng" algn="ctr">
                        <a:solidFill>
                          <a:schemeClr val="accent1">
                            <a:lumMod val="20000"/>
                            <a:lumOff val="80000"/>
                          </a:schemeClr>
                        </a:solidFill>
                        <a:prstDash val="solid"/>
                        <a:round/>
                        <a:headEnd type="none" w="med" len="med"/>
                        <a:tailEnd type="none" w="med" len="med"/>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31520">
                  <a:tc>
                    <a:txBody>
                      <a:bodyPr/>
                      <a:lstStyle/>
                      <a:p>
                        <a:pPr marL="0" marR="0" lvl="0" indent="0" algn="l" rtl="0">
                          <a:lnSpc>
                            <a:spcPct val="100000"/>
                          </a:lnSpc>
                          <a:spcBef>
                            <a:spcPts val="0"/>
                          </a:spcBef>
                          <a:spcAft>
                            <a:spcPts val="0"/>
                          </a:spcAft>
                          <a:buClr>
                            <a:srgbClr val="595959"/>
                          </a:buClr>
                          <a:buSzPts val="1200"/>
                          <a:buFont typeface="Calibri"/>
                          <a:buNone/>
                        </a:pPr>
                        <a:r>
                          <a:rPr lang="en-US" sz="1200" b="1" i="0" u="none" strike="noStrike" cap="none" dirty="0">
                            <a:solidFill>
                              <a:schemeClr val="tx1"/>
                            </a:solidFill>
                            <a:latin typeface="Calibri"/>
                            <a:ea typeface="Calibri"/>
                            <a:cs typeface="Calibri"/>
                            <a:sym typeface="Calibri"/>
                          </a:rPr>
                          <a:t>Reach</a:t>
                        </a:r>
                        <a:endParaRPr sz="1600" u="none" strike="noStrike" cap="none" dirty="0">
                          <a:solidFill>
                            <a:schemeClr val="tx1"/>
                          </a:solidFill>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595959"/>
                          </a:buClr>
                          <a:buSzPts val="1200"/>
                          <a:buFont typeface="Calibri"/>
                          <a:buNone/>
                        </a:pPr>
                        <a:r>
                          <a:rPr lang="en-US" sz="1100" b="0" i="0" u="none" strike="noStrike" cap="none" dirty="0">
                            <a:solidFill>
                              <a:schemeClr val="tx1"/>
                            </a:solidFill>
                            <a:latin typeface="Calibri"/>
                            <a:ea typeface="Calibri"/>
                            <a:cs typeface="Calibri"/>
                            <a:sym typeface="Calibri"/>
                          </a:rPr>
                          <a:t>Channel provides SRH services for women and girls who would benefit from HIV prevention. </a:t>
                        </a:r>
                        <a:endParaRPr sz="1400" u="none" strike="noStrike" cap="none" dirty="0">
                          <a:solidFill>
                            <a:schemeClr val="tx1"/>
                          </a:solidFill>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31520">
                  <a:tc>
                    <a:txBody>
                      <a:bodyPr/>
                      <a:lstStyle/>
                      <a:p>
                        <a:pPr marL="0" marR="0" lvl="0" indent="0" algn="l" rtl="0">
                          <a:spcBef>
                            <a:spcPts val="0"/>
                          </a:spcBef>
                          <a:spcAft>
                            <a:spcPts val="0"/>
                          </a:spcAft>
                          <a:buNone/>
                        </a:pPr>
                        <a:r>
                          <a:rPr lang="en-US" sz="1200" b="1" i="0" u="none" strike="noStrike" cap="none" dirty="0">
                            <a:solidFill>
                              <a:schemeClr val="tx1"/>
                            </a:solidFill>
                            <a:latin typeface="Calibri"/>
                            <a:ea typeface="Calibri"/>
                            <a:cs typeface="Calibri"/>
                            <a:sym typeface="Calibri"/>
                          </a:rPr>
                          <a:t>Affordability</a:t>
                        </a:r>
                        <a:endParaRPr sz="1600" u="none" strike="noStrike" cap="none" dirty="0">
                          <a:solidFill>
                            <a:schemeClr val="tx1"/>
                          </a:solidFill>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en-US" sz="1100" b="0" i="0" u="none" strike="noStrike" kern="1200" cap="none" dirty="0">
                            <a:solidFill>
                              <a:schemeClr val="tx1"/>
                            </a:solidFill>
                            <a:latin typeface="Calibri"/>
                            <a:ea typeface="Calibri"/>
                            <a:cs typeface="Calibri"/>
                            <a:sym typeface="Calibri"/>
                          </a:rPr>
                          <a:t>Services provided through this channel are affordable for women and girls with a range of income levels.</a:t>
                        </a:r>
                        <a:endParaRPr sz="1100" b="0" i="0" u="none" strike="noStrike" kern="1200" cap="none" dirty="0">
                          <a:solidFill>
                            <a:schemeClr val="tx1"/>
                          </a:solidFill>
                          <a:latin typeface="Calibri"/>
                          <a:cs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31520">
                  <a:tc>
                    <a:txBody>
                      <a:bodyPr/>
                      <a:lstStyle/>
                      <a:p>
                        <a:pPr marL="0" marR="0" lvl="0" indent="0" algn="l" rtl="0">
                          <a:lnSpc>
                            <a:spcPct val="100000"/>
                          </a:lnSpc>
                          <a:spcBef>
                            <a:spcPts val="0"/>
                          </a:spcBef>
                          <a:spcAft>
                            <a:spcPts val="0"/>
                          </a:spcAft>
                          <a:buClr>
                            <a:srgbClr val="595959"/>
                          </a:buClr>
                          <a:buSzPts val="1200"/>
                          <a:buFont typeface="Calibri"/>
                          <a:buNone/>
                        </a:pPr>
                        <a:r>
                          <a:rPr lang="en-US" sz="1200" b="1" i="0" u="none" strike="noStrike" cap="none" dirty="0">
                            <a:solidFill>
                              <a:schemeClr val="tx1"/>
                            </a:solidFill>
                            <a:latin typeface="Calibri"/>
                            <a:ea typeface="Calibri"/>
                            <a:cs typeface="Calibri"/>
                            <a:sym typeface="Calibri"/>
                          </a:rPr>
                          <a:t>Product </a:t>
                        </a:r>
                        <a:br>
                          <a:rPr lang="en-US" sz="1200" b="1" i="0" u="none" strike="noStrike" cap="none" dirty="0">
                            <a:solidFill>
                              <a:schemeClr val="tx1"/>
                            </a:solidFill>
                            <a:latin typeface="Calibri"/>
                            <a:ea typeface="Calibri"/>
                            <a:cs typeface="Calibri"/>
                            <a:sym typeface="Calibri"/>
                          </a:rPr>
                        </a:br>
                        <a:r>
                          <a:rPr lang="en-US" sz="1200" b="1" i="0" u="none" strike="noStrike" cap="none" dirty="0">
                            <a:solidFill>
                              <a:schemeClr val="tx1"/>
                            </a:solidFill>
                            <a:latin typeface="Calibri"/>
                            <a:ea typeface="Calibri"/>
                            <a:cs typeface="Calibri"/>
                            <a:sym typeface="Calibri"/>
                          </a:rPr>
                          <a:t>portfolio</a:t>
                        </a:r>
                        <a:endParaRPr sz="1200" u="none" strike="noStrike" cap="none" dirty="0">
                          <a:solidFill>
                            <a:schemeClr val="tx1"/>
                          </a:solidFill>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en-US" sz="1050" b="0" i="0" u="none" strike="noStrike" kern="1200" cap="none" dirty="0">
                            <a:solidFill>
                              <a:schemeClr val="tx1"/>
                            </a:solidFill>
                            <a:latin typeface="Calibri"/>
                            <a:ea typeface="Calibri"/>
                            <a:cs typeface="Calibri"/>
                            <a:sym typeface="Calibri"/>
                          </a:rPr>
                          <a:t>Other products that are relevant to women and girls with unmet HIV prevention needs and would benefit from HIV prevention (e.g., HIV testing, oral PrEP, FP) are offered through this channel.</a:t>
                        </a:r>
                        <a:endParaRPr sz="1050" b="0" i="0" u="none" strike="noStrike" kern="1200" cap="none" dirty="0">
                          <a:solidFill>
                            <a:schemeClr val="tx1"/>
                          </a:solidFill>
                          <a:latin typeface="Calibri"/>
                          <a:ea typeface="Calibri"/>
                          <a:cs typeface="Calibri"/>
                          <a:sym typeface="Calibri"/>
                        </a:endParaRP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grpSp>
      <p:sp>
        <p:nvSpPr>
          <p:cNvPr id="2" name="Title 1">
            <a:extLst>
              <a:ext uri="{FF2B5EF4-FFF2-40B4-BE49-F238E27FC236}">
                <a16:creationId xmlns:a16="http://schemas.microsoft.com/office/drawing/2014/main" id="{C46B9694-0275-074E-A4B4-5DB1BADF4E35}"/>
              </a:ext>
            </a:extLst>
          </p:cNvPr>
          <p:cNvSpPr>
            <a:spLocks noGrp="1"/>
          </p:cNvSpPr>
          <p:nvPr>
            <p:ph type="title"/>
          </p:nvPr>
        </p:nvSpPr>
        <p:spPr/>
        <p:txBody>
          <a:bodyPr>
            <a:normAutofit fontScale="90000"/>
          </a:bodyPr>
          <a:lstStyle/>
          <a:p>
            <a:r>
              <a:rPr lang="en-US" dirty="0"/>
              <a:t>Delivery Channel Assessment Criteria</a:t>
            </a:r>
          </a:p>
        </p:txBody>
      </p:sp>
      <p:sp>
        <p:nvSpPr>
          <p:cNvPr id="3" name="Text Placeholder 2">
            <a:extLst>
              <a:ext uri="{FF2B5EF4-FFF2-40B4-BE49-F238E27FC236}">
                <a16:creationId xmlns:a16="http://schemas.microsoft.com/office/drawing/2014/main" id="{DD9E2D0C-9A80-7744-9A99-0CE660946376}"/>
              </a:ext>
            </a:extLst>
          </p:cNvPr>
          <p:cNvSpPr>
            <a:spLocks noGrp="1"/>
          </p:cNvSpPr>
          <p:nvPr>
            <p:ph type="body" sz="quarter" idx="12"/>
          </p:nvPr>
        </p:nvSpPr>
        <p:spPr>
          <a:xfrm>
            <a:off x="1235075" y="1968439"/>
            <a:ext cx="10145712" cy="477056"/>
          </a:xfrm>
        </p:spPr>
        <p:txBody>
          <a:bodyPr/>
          <a:lstStyle/>
          <a:p>
            <a:r>
              <a:rPr lang="en-US" sz="2400" dirty="0"/>
              <a:t>Delivery Channel Assessment Criteria</a:t>
            </a:r>
          </a:p>
        </p:txBody>
      </p:sp>
      <p:sp>
        <p:nvSpPr>
          <p:cNvPr id="4" name="Slide Number Placeholder 3">
            <a:extLst>
              <a:ext uri="{FF2B5EF4-FFF2-40B4-BE49-F238E27FC236}">
                <a16:creationId xmlns:a16="http://schemas.microsoft.com/office/drawing/2014/main" id="{DA97A4DE-708D-C144-9534-368EC66657DD}"/>
              </a:ext>
            </a:extLst>
          </p:cNvPr>
          <p:cNvSpPr>
            <a:spLocks noGrp="1"/>
          </p:cNvSpPr>
          <p:nvPr>
            <p:ph type="sldNum" sz="quarter" idx="4"/>
          </p:nvPr>
        </p:nvSpPr>
        <p:spPr>
          <a:xfrm>
            <a:off x="9007208" y="6356350"/>
            <a:ext cx="2743200" cy="365125"/>
          </a:xfrm>
        </p:spPr>
        <p:txBody>
          <a:bodyPr/>
          <a:lstStyle/>
          <a:p>
            <a:fld id="{282D8E3E-8532-C943-903F-91E14D4CAD95}" type="slidenum">
              <a:rPr lang="en-US" smtClean="0"/>
              <a:pPr/>
              <a:t>8</a:t>
            </a:fld>
            <a:endParaRPr lang="en-US" dirty="0"/>
          </a:p>
        </p:txBody>
      </p:sp>
      <p:sp>
        <p:nvSpPr>
          <p:cNvPr id="41" name="Text Placeholder 40">
            <a:extLst>
              <a:ext uri="{FF2B5EF4-FFF2-40B4-BE49-F238E27FC236}">
                <a16:creationId xmlns:a16="http://schemas.microsoft.com/office/drawing/2014/main" id="{52956FE9-8B48-FB44-89DB-6748846D6605}"/>
              </a:ext>
            </a:extLst>
          </p:cNvPr>
          <p:cNvSpPr>
            <a:spLocks noGrp="1"/>
          </p:cNvSpPr>
          <p:nvPr>
            <p:ph type="body" sz="quarter" idx="13"/>
          </p:nvPr>
        </p:nvSpPr>
        <p:spPr>
          <a:xfrm>
            <a:off x="1228726" y="1336980"/>
            <a:ext cx="8954276" cy="689806"/>
          </a:xfrm>
        </p:spPr>
        <p:txBody>
          <a:bodyPr/>
          <a:lstStyle/>
          <a:p>
            <a:r>
              <a:rPr lang="en-US" dirty="0"/>
              <a:t>Data collection and analysis for each channel will be organized around six key access and capacity factors. The following slides include templates to guide data collection and analysis. </a:t>
            </a:r>
          </a:p>
        </p:txBody>
      </p:sp>
      <p:sp>
        <p:nvSpPr>
          <p:cNvPr id="11" name="Google Shape;355;p31">
            <a:extLst>
              <a:ext uri="{FF2B5EF4-FFF2-40B4-BE49-F238E27FC236}">
                <a16:creationId xmlns:a16="http://schemas.microsoft.com/office/drawing/2014/main" id="{774896AA-5E80-FC4B-8C5C-A9A9331B7C9F}"/>
              </a:ext>
            </a:extLst>
          </p:cNvPr>
          <p:cNvSpPr/>
          <p:nvPr/>
        </p:nvSpPr>
        <p:spPr>
          <a:xfrm>
            <a:off x="769400" y="5731917"/>
            <a:ext cx="1178192"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RATING KEY</a:t>
            </a:r>
          </a:p>
        </p:txBody>
      </p:sp>
      <p:grpSp>
        <p:nvGrpSpPr>
          <p:cNvPr id="8" name="Group 7">
            <a:extLst>
              <a:ext uri="{FF2B5EF4-FFF2-40B4-BE49-F238E27FC236}">
                <a16:creationId xmlns:a16="http://schemas.microsoft.com/office/drawing/2014/main" id="{4C890B6E-5F66-9546-BF39-0A03D15BF4E8}"/>
              </a:ext>
            </a:extLst>
          </p:cNvPr>
          <p:cNvGrpSpPr/>
          <p:nvPr/>
        </p:nvGrpSpPr>
        <p:grpSpPr>
          <a:xfrm>
            <a:off x="1889812" y="5786840"/>
            <a:ext cx="4425981" cy="196632"/>
            <a:chOff x="939345" y="5977210"/>
            <a:chExt cx="4425981" cy="196632"/>
          </a:xfrm>
        </p:grpSpPr>
        <p:sp>
          <p:nvSpPr>
            <p:cNvPr id="16" name="Google Shape;352;p31">
              <a:extLst>
                <a:ext uri="{FF2B5EF4-FFF2-40B4-BE49-F238E27FC236}">
                  <a16:creationId xmlns:a16="http://schemas.microsoft.com/office/drawing/2014/main" id="{E02A034C-E8CF-E34E-A26B-FCB2C18C3939}"/>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7" name="Google Shape;355;p31">
              <a:extLst>
                <a:ext uri="{FF2B5EF4-FFF2-40B4-BE49-F238E27FC236}">
                  <a16:creationId xmlns:a16="http://schemas.microsoft.com/office/drawing/2014/main" id="{2ECB6906-9A6E-8045-B5A3-7BA89D2393AC}"/>
                </a:ext>
              </a:extLst>
            </p:cNvPr>
            <p:cNvSpPr/>
            <p:nvPr/>
          </p:nvSpPr>
          <p:spPr>
            <a:xfrm>
              <a:off x="1101857" y="6002407"/>
              <a:ext cx="4263469" cy="171435"/>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ea typeface="Calibri"/>
                  <a:cs typeface="Calibri"/>
                  <a:sym typeface="Calibri"/>
                </a:rPr>
                <a:t>High numbers of priority populations can access the ring through this channel</a:t>
              </a:r>
              <a:endParaRPr lang="en-US" sz="900" dirty="0">
                <a:ea typeface="Calibri"/>
                <a:cs typeface="Calibri"/>
                <a:sym typeface="Calibri"/>
              </a:endParaRPr>
            </a:p>
          </p:txBody>
        </p:sp>
      </p:grpSp>
      <p:grpSp>
        <p:nvGrpSpPr>
          <p:cNvPr id="9" name="Group 8">
            <a:extLst>
              <a:ext uri="{FF2B5EF4-FFF2-40B4-BE49-F238E27FC236}">
                <a16:creationId xmlns:a16="http://schemas.microsoft.com/office/drawing/2014/main" id="{553D5296-F370-BB40-B43D-D756013F812A}"/>
              </a:ext>
            </a:extLst>
          </p:cNvPr>
          <p:cNvGrpSpPr/>
          <p:nvPr/>
        </p:nvGrpSpPr>
        <p:grpSpPr>
          <a:xfrm>
            <a:off x="1889812" y="6021612"/>
            <a:ext cx="4425981" cy="176468"/>
            <a:chOff x="2046886" y="5976703"/>
            <a:chExt cx="4425981" cy="176468"/>
          </a:xfrm>
        </p:grpSpPr>
        <p:sp>
          <p:nvSpPr>
            <p:cNvPr id="14" name="Google Shape;354;p31">
              <a:extLst>
                <a:ext uri="{FF2B5EF4-FFF2-40B4-BE49-F238E27FC236}">
                  <a16:creationId xmlns:a16="http://schemas.microsoft.com/office/drawing/2014/main" id="{BD116473-6BEC-F547-9E97-DF08C56C822D}"/>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6;p31">
              <a:extLst>
                <a:ext uri="{FF2B5EF4-FFF2-40B4-BE49-F238E27FC236}">
                  <a16:creationId xmlns:a16="http://schemas.microsoft.com/office/drawing/2014/main" id="{81FBA758-7E6F-C84F-B750-2EE9C489991D}"/>
                </a:ext>
              </a:extLst>
            </p:cNvPr>
            <p:cNvSpPr/>
            <p:nvPr/>
          </p:nvSpPr>
          <p:spPr>
            <a:xfrm>
              <a:off x="2209399" y="5997849"/>
              <a:ext cx="4263468" cy="154273"/>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ea typeface="Calibri"/>
                  <a:cs typeface="Calibri"/>
                  <a:sym typeface="Calibri"/>
                </a:rPr>
                <a:t>Some segments of priority populations can access the ring through this channel</a:t>
              </a:r>
              <a:endParaRPr lang="en-US" sz="900" dirty="0">
                <a:ea typeface="Calibri"/>
                <a:cs typeface="Calibri"/>
                <a:sym typeface="Calibri"/>
              </a:endParaRPr>
            </a:p>
          </p:txBody>
        </p:sp>
      </p:grpSp>
      <p:grpSp>
        <p:nvGrpSpPr>
          <p:cNvPr id="10" name="Group 9">
            <a:extLst>
              <a:ext uri="{FF2B5EF4-FFF2-40B4-BE49-F238E27FC236}">
                <a16:creationId xmlns:a16="http://schemas.microsoft.com/office/drawing/2014/main" id="{0773BDC7-1BB1-224C-B4FC-FEDAE208ED57}"/>
              </a:ext>
            </a:extLst>
          </p:cNvPr>
          <p:cNvGrpSpPr/>
          <p:nvPr/>
        </p:nvGrpSpPr>
        <p:grpSpPr>
          <a:xfrm>
            <a:off x="1889812" y="6279565"/>
            <a:ext cx="2657551" cy="191697"/>
            <a:chOff x="3287839" y="5971583"/>
            <a:chExt cx="2657551" cy="191697"/>
          </a:xfrm>
        </p:grpSpPr>
        <p:sp>
          <p:nvSpPr>
            <p:cNvPr id="12" name="Google Shape;353;p31">
              <a:extLst>
                <a:ext uri="{FF2B5EF4-FFF2-40B4-BE49-F238E27FC236}">
                  <a16:creationId xmlns:a16="http://schemas.microsoft.com/office/drawing/2014/main" id="{97841343-374C-664E-AC40-E643B44DE992}"/>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3" name="Google Shape;357;p31">
              <a:extLst>
                <a:ext uri="{FF2B5EF4-FFF2-40B4-BE49-F238E27FC236}">
                  <a16:creationId xmlns:a16="http://schemas.microsoft.com/office/drawing/2014/main" id="{2B121224-C825-3346-B55E-97AEFB47A1FB}"/>
                </a:ext>
              </a:extLst>
            </p:cNvPr>
            <p:cNvSpPr txBox="1"/>
            <p:nvPr/>
          </p:nvSpPr>
          <p:spPr>
            <a:xfrm>
              <a:off x="3450351" y="5991845"/>
              <a:ext cx="2495039" cy="171435"/>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Channel does not reach priority populations</a:t>
              </a:r>
              <a:endParaRPr lang="en-US" sz="900" dirty="0">
                <a:latin typeface="Arial" panose="020B0604020202020204" pitchFamily="34" charset="0"/>
                <a:ea typeface="Calibri"/>
                <a:cs typeface="Arial" panose="020B0604020202020204" pitchFamily="34" charset="0"/>
                <a:sym typeface="Calibri"/>
              </a:endParaRPr>
            </a:p>
          </p:txBody>
        </p:sp>
      </p:grpSp>
      <p:grpSp>
        <p:nvGrpSpPr>
          <p:cNvPr id="49" name="Group 48">
            <a:extLst>
              <a:ext uri="{FF2B5EF4-FFF2-40B4-BE49-F238E27FC236}">
                <a16:creationId xmlns:a16="http://schemas.microsoft.com/office/drawing/2014/main" id="{2DC86C91-DB73-5843-AAC3-1AE14626673F}"/>
              </a:ext>
            </a:extLst>
          </p:cNvPr>
          <p:cNvGrpSpPr/>
          <p:nvPr/>
        </p:nvGrpSpPr>
        <p:grpSpPr>
          <a:xfrm>
            <a:off x="7219049" y="5786840"/>
            <a:ext cx="4425981" cy="196632"/>
            <a:chOff x="939345" y="5977210"/>
            <a:chExt cx="4425981" cy="196632"/>
          </a:xfrm>
        </p:grpSpPr>
        <p:sp>
          <p:nvSpPr>
            <p:cNvPr id="56" name="Google Shape;352;p31">
              <a:extLst>
                <a:ext uri="{FF2B5EF4-FFF2-40B4-BE49-F238E27FC236}">
                  <a16:creationId xmlns:a16="http://schemas.microsoft.com/office/drawing/2014/main" id="{87B14BF1-ECE6-534E-A442-35412C1ED92A}"/>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57" name="Google Shape;355;p31">
              <a:extLst>
                <a:ext uri="{FF2B5EF4-FFF2-40B4-BE49-F238E27FC236}">
                  <a16:creationId xmlns:a16="http://schemas.microsoft.com/office/drawing/2014/main" id="{112506C7-DD30-EA4E-B667-8CD89D0817EB}"/>
                </a:ext>
              </a:extLst>
            </p:cNvPr>
            <p:cNvSpPr/>
            <p:nvPr/>
          </p:nvSpPr>
          <p:spPr>
            <a:xfrm>
              <a:off x="1101857" y="6002407"/>
              <a:ext cx="4263469" cy="171435"/>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Sites consistently have infrastructure / capacity needed to deliver the ring</a:t>
              </a:r>
              <a:endParaRPr lang="en-US" sz="900" dirty="0">
                <a:latin typeface="Arial" panose="020B0604020202020204" pitchFamily="34" charset="0"/>
                <a:ea typeface="Calibri"/>
                <a:cs typeface="Arial" panose="020B0604020202020204" pitchFamily="34" charset="0"/>
                <a:sym typeface="Calibri"/>
              </a:endParaRPr>
            </a:p>
          </p:txBody>
        </p:sp>
      </p:grpSp>
      <p:grpSp>
        <p:nvGrpSpPr>
          <p:cNvPr id="50" name="Group 49">
            <a:extLst>
              <a:ext uri="{FF2B5EF4-FFF2-40B4-BE49-F238E27FC236}">
                <a16:creationId xmlns:a16="http://schemas.microsoft.com/office/drawing/2014/main" id="{30EF652C-FC49-2D4A-94E3-2892EAE64CA5}"/>
              </a:ext>
            </a:extLst>
          </p:cNvPr>
          <p:cNvGrpSpPr/>
          <p:nvPr/>
        </p:nvGrpSpPr>
        <p:grpSpPr>
          <a:xfrm>
            <a:off x="7219049" y="6021612"/>
            <a:ext cx="4425981" cy="176468"/>
            <a:chOff x="2046886" y="5976703"/>
            <a:chExt cx="4425981" cy="176468"/>
          </a:xfrm>
        </p:grpSpPr>
        <p:sp>
          <p:nvSpPr>
            <p:cNvPr id="54" name="Google Shape;354;p31">
              <a:extLst>
                <a:ext uri="{FF2B5EF4-FFF2-40B4-BE49-F238E27FC236}">
                  <a16:creationId xmlns:a16="http://schemas.microsoft.com/office/drawing/2014/main" id="{8AB98900-69C8-1D43-A4E6-759D2ECDBE86}"/>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55" name="Google Shape;356;p31">
              <a:extLst>
                <a:ext uri="{FF2B5EF4-FFF2-40B4-BE49-F238E27FC236}">
                  <a16:creationId xmlns:a16="http://schemas.microsoft.com/office/drawing/2014/main" id="{E8C407FF-7270-1944-A248-943DD37B5ACC}"/>
                </a:ext>
              </a:extLst>
            </p:cNvPr>
            <p:cNvSpPr/>
            <p:nvPr/>
          </p:nvSpPr>
          <p:spPr>
            <a:xfrm>
              <a:off x="2209399" y="5997849"/>
              <a:ext cx="4263468" cy="154273"/>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Some sites have the infrastructure / capacity needed to deliver the ring</a:t>
              </a:r>
              <a:endParaRPr lang="en-US" sz="900" dirty="0">
                <a:latin typeface="Arial" panose="020B0604020202020204" pitchFamily="34" charset="0"/>
                <a:ea typeface="Calibri"/>
                <a:cs typeface="Arial" panose="020B0604020202020204" pitchFamily="34" charset="0"/>
                <a:sym typeface="Calibri"/>
              </a:endParaRPr>
            </a:p>
          </p:txBody>
        </p:sp>
      </p:grpSp>
      <p:grpSp>
        <p:nvGrpSpPr>
          <p:cNvPr id="51" name="Group 50">
            <a:extLst>
              <a:ext uri="{FF2B5EF4-FFF2-40B4-BE49-F238E27FC236}">
                <a16:creationId xmlns:a16="http://schemas.microsoft.com/office/drawing/2014/main" id="{3DBDBBBF-E988-F34A-81F2-087C295DA148}"/>
              </a:ext>
            </a:extLst>
          </p:cNvPr>
          <p:cNvGrpSpPr/>
          <p:nvPr/>
        </p:nvGrpSpPr>
        <p:grpSpPr>
          <a:xfrm>
            <a:off x="7219049" y="6279565"/>
            <a:ext cx="4161738" cy="191697"/>
            <a:chOff x="3287839" y="5971583"/>
            <a:chExt cx="4161738" cy="191697"/>
          </a:xfrm>
        </p:grpSpPr>
        <p:sp>
          <p:nvSpPr>
            <p:cNvPr id="52" name="Google Shape;353;p31">
              <a:extLst>
                <a:ext uri="{FF2B5EF4-FFF2-40B4-BE49-F238E27FC236}">
                  <a16:creationId xmlns:a16="http://schemas.microsoft.com/office/drawing/2014/main" id="{30DDA96B-1873-3145-9714-E7411C1DE5A2}"/>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53" name="Google Shape;357;p31">
              <a:extLst>
                <a:ext uri="{FF2B5EF4-FFF2-40B4-BE49-F238E27FC236}">
                  <a16:creationId xmlns:a16="http://schemas.microsoft.com/office/drawing/2014/main" id="{FB39318A-6FFA-584A-8749-3ABA832CFBB4}"/>
                </a:ext>
              </a:extLst>
            </p:cNvPr>
            <p:cNvSpPr txBox="1"/>
            <p:nvPr/>
          </p:nvSpPr>
          <p:spPr>
            <a:xfrm>
              <a:off x="3450351" y="5991845"/>
              <a:ext cx="3999226" cy="171435"/>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Sites rarely have the infrastructure / capacity needed to deliver the ring</a:t>
              </a:r>
              <a:endParaRPr lang="en-US" sz="900" dirty="0">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244449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a:xfrm>
            <a:off x="3229876" y="811045"/>
            <a:ext cx="8608111" cy="513544"/>
          </a:xfrm>
        </p:spPr>
        <p:txBody>
          <a:bodyPr>
            <a:normAutofit fontScale="90000"/>
          </a:bodyPr>
          <a:lstStyle/>
          <a:p>
            <a:r>
              <a:rPr lang="en-US" dirty="0"/>
              <a:t>Delivery Channel </a:t>
            </a:r>
            <a:r>
              <a:rPr lang="en-US" dirty="0">
                <a:solidFill>
                  <a:schemeClr val="accent3"/>
                </a:solidFill>
              </a:rPr>
              <a:t>Access</a:t>
            </a:r>
            <a:r>
              <a:rPr lang="en-US" dirty="0"/>
              <a:t> Assessment</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9</a:t>
            </a:fld>
            <a:endParaRPr lang="en-US" dirty="0"/>
          </a:p>
        </p:txBody>
      </p:sp>
      <p:sp>
        <p:nvSpPr>
          <p:cNvPr id="6" name="Google Shape;270;p25">
            <a:extLst>
              <a:ext uri="{FF2B5EF4-FFF2-40B4-BE49-F238E27FC236}">
                <a16:creationId xmlns:a16="http://schemas.microsoft.com/office/drawing/2014/main" id="{0C4C536E-BA34-9D42-96A4-E36657915049}"/>
              </a:ext>
            </a:extLst>
          </p:cNvPr>
          <p:cNvSpPr/>
          <p:nvPr/>
        </p:nvSpPr>
        <p:spPr>
          <a:xfrm>
            <a:off x="2772676" y="839217"/>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a:ea typeface="Calibri"/>
                <a:cs typeface="Calibri"/>
                <a:sym typeface="Calibri"/>
              </a:rPr>
              <a:t>1</a:t>
            </a:r>
            <a:endParaRPr sz="1800" dirty="0">
              <a:solidFill>
                <a:schemeClr val="dk1"/>
              </a:solidFill>
              <a:latin typeface="Calibri"/>
              <a:ea typeface="Calibri"/>
              <a:cs typeface="Calibri"/>
              <a:sym typeface="Calibri"/>
            </a:endParaRPr>
          </a:p>
        </p:txBody>
      </p:sp>
      <p:graphicFrame>
        <p:nvGraphicFramePr>
          <p:cNvPr id="7" name="Google Shape;288;p26">
            <a:extLst>
              <a:ext uri="{FF2B5EF4-FFF2-40B4-BE49-F238E27FC236}">
                <a16:creationId xmlns:a16="http://schemas.microsoft.com/office/drawing/2014/main" id="{36CBD13E-F2F5-8348-BBDE-43BCB63CEE1E}"/>
              </a:ext>
            </a:extLst>
          </p:cNvPr>
          <p:cNvGraphicFramePr/>
          <p:nvPr>
            <p:extLst>
              <p:ext uri="{D42A27DB-BD31-4B8C-83A1-F6EECF244321}">
                <p14:modId xmlns:p14="http://schemas.microsoft.com/office/powerpoint/2010/main" val="3599313924"/>
              </p:ext>
            </p:extLst>
          </p:nvPr>
        </p:nvGraphicFramePr>
        <p:xfrm>
          <a:off x="419100" y="1498456"/>
          <a:ext cx="11484142" cy="4581154"/>
        </p:xfrm>
        <a:graphic>
          <a:graphicData uri="http://schemas.openxmlformats.org/drawingml/2006/table">
            <a:tbl>
              <a:tblPr firstRow="1" bandRow="1">
                <a:noFill/>
              </a:tblPr>
              <a:tblGrid>
                <a:gridCol w="1010537">
                  <a:extLst>
                    <a:ext uri="{9D8B030D-6E8A-4147-A177-3AD203B41FA5}">
                      <a16:colId xmlns:a16="http://schemas.microsoft.com/office/drawing/2014/main" val="20000"/>
                    </a:ext>
                  </a:extLst>
                </a:gridCol>
                <a:gridCol w="5108167">
                  <a:extLst>
                    <a:ext uri="{9D8B030D-6E8A-4147-A177-3AD203B41FA5}">
                      <a16:colId xmlns:a16="http://schemas.microsoft.com/office/drawing/2014/main" val="20001"/>
                    </a:ext>
                  </a:extLst>
                </a:gridCol>
                <a:gridCol w="3394210">
                  <a:extLst>
                    <a:ext uri="{9D8B030D-6E8A-4147-A177-3AD203B41FA5}">
                      <a16:colId xmlns:a16="http://schemas.microsoft.com/office/drawing/2014/main" val="20002"/>
                    </a:ext>
                  </a:extLst>
                </a:gridCol>
                <a:gridCol w="657076">
                  <a:extLst>
                    <a:ext uri="{9D8B030D-6E8A-4147-A177-3AD203B41FA5}">
                      <a16:colId xmlns:a16="http://schemas.microsoft.com/office/drawing/2014/main" val="20003"/>
                    </a:ext>
                  </a:extLst>
                </a:gridCol>
                <a:gridCol w="657076">
                  <a:extLst>
                    <a:ext uri="{9D8B030D-6E8A-4147-A177-3AD203B41FA5}">
                      <a16:colId xmlns:a16="http://schemas.microsoft.com/office/drawing/2014/main" val="20004"/>
                    </a:ext>
                  </a:extLst>
                </a:gridCol>
                <a:gridCol w="657076">
                  <a:extLst>
                    <a:ext uri="{9D8B030D-6E8A-4147-A177-3AD203B41FA5}">
                      <a16:colId xmlns:a16="http://schemas.microsoft.com/office/drawing/2014/main" val="20005"/>
                    </a:ext>
                  </a:extLst>
                </a:gridCol>
              </a:tblGrid>
              <a:tr h="101050">
                <a:tc rowSpan="2">
                  <a:txBody>
                    <a:bodyPr/>
                    <a:lstStyle/>
                    <a:p>
                      <a:pPr marL="0" marR="0" lvl="0" indent="0" algn="ctr" rtl="0">
                        <a:spcBef>
                          <a:spcPts val="0"/>
                        </a:spcBef>
                        <a:spcAft>
                          <a:spcPts val="0"/>
                        </a:spcAft>
                        <a:buClr>
                          <a:schemeClr val="dk1"/>
                        </a:buClr>
                        <a:buSzPts val="100"/>
                        <a:buFont typeface="Calibri"/>
                        <a:buNone/>
                      </a:pPr>
                      <a:endParaRPr sz="1000" b="1" u="none" strike="noStrike" cap="none" dirty="0">
                        <a:solidFill>
                          <a:srgbClr val="F5FBFF"/>
                        </a:solidFill>
                      </a:endParaRPr>
                    </a:p>
                  </a:txBody>
                  <a:tcPr marL="91450" marR="91450" marT="45725" marB="45725" anchor="ctr">
                    <a:lnL w="9525" cap="flat" cmpd="sng">
                      <a:noFill/>
                      <a:prstDash val="solid"/>
                      <a:round/>
                      <a:headEnd type="none" w="sm" len="sm"/>
                      <a:tailEnd type="none" w="sm" len="sm"/>
                    </a:lnL>
                    <a:lnR w="19050" cap="flat" cmpd="sng" algn="ctr">
                      <a:solidFill>
                        <a:schemeClr val="tx2">
                          <a:lumMod val="20000"/>
                          <a:lumOff val="80000"/>
                        </a:schemeClr>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rtl="0">
                        <a:spcBef>
                          <a:spcPts val="0"/>
                        </a:spcBef>
                        <a:spcAft>
                          <a:spcPts val="0"/>
                        </a:spcAft>
                        <a:buClr>
                          <a:srgbClr val="F5FBFF"/>
                        </a:buClr>
                        <a:buSzPts val="1200"/>
                        <a:buFont typeface="Calibri"/>
                        <a:buNone/>
                      </a:pPr>
                      <a:r>
                        <a:rPr lang="en-US" sz="1100" b="1" u="none" strike="noStrike" cap="none" dirty="0">
                          <a:solidFill>
                            <a:srgbClr val="F5FBFF"/>
                          </a:solidFill>
                        </a:rPr>
                        <a:t>Reach</a:t>
                      </a:r>
                      <a:endParaRPr sz="1100" b="1"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l" rtl="0">
                        <a:spcBef>
                          <a:spcPts val="0"/>
                        </a:spcBef>
                        <a:spcAft>
                          <a:spcPts val="0"/>
                        </a:spcAft>
                        <a:buClr>
                          <a:srgbClr val="F5FBFF"/>
                        </a:buClr>
                        <a:buSzPts val="1200"/>
                        <a:buFont typeface="Calibri"/>
                        <a:buNone/>
                      </a:pPr>
                      <a:r>
                        <a:rPr lang="en-US" sz="1100" b="1" u="none" strike="noStrike" cap="none" dirty="0">
                          <a:solidFill>
                            <a:srgbClr val="F5FBFF"/>
                          </a:solidFill>
                        </a:rPr>
                        <a:t>Affordability</a:t>
                      </a:r>
                      <a:endParaRPr sz="1100" b="1"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l" rtl="0">
                        <a:spcBef>
                          <a:spcPts val="0"/>
                        </a:spcBef>
                        <a:spcAft>
                          <a:spcPts val="0"/>
                        </a:spcAft>
                        <a:buClr>
                          <a:srgbClr val="F5FBFF"/>
                        </a:buClr>
                        <a:buSzPts val="1300"/>
                        <a:buFont typeface="Calibri"/>
                        <a:buNone/>
                      </a:pPr>
                      <a:r>
                        <a:rPr lang="en-US" sz="1100" u="none" strike="noStrike" cap="none" dirty="0">
                          <a:solidFill>
                            <a:srgbClr val="F5FBFF"/>
                          </a:solidFill>
                        </a:rPr>
                        <a:t>Product portfolio</a:t>
                      </a:r>
                      <a:endParaRPr sz="1100"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2700" cap="flat" cmpd="sng">
                      <a:noFill/>
                      <a:prstDash val="solid"/>
                      <a:round/>
                      <a:headEnd type="none" w="sm" len="sm"/>
                      <a:tailEnd type="none" w="sm" len="sm"/>
                    </a:lnT>
                    <a:lnB w="1905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0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Clr>
                          <a:srgbClr val="F5FBFF"/>
                        </a:buClr>
                        <a:buSzPts val="1200"/>
                        <a:buFont typeface="Calibri"/>
                        <a:buNone/>
                      </a:pPr>
                      <a:r>
                        <a:rPr lang="en-US" sz="1100" b="1" u="none" strike="noStrike" cap="none" dirty="0">
                          <a:solidFill>
                            <a:srgbClr val="F5FBFF"/>
                          </a:solidFill>
                        </a:rPr>
                        <a:t>HTS</a:t>
                      </a:r>
                      <a:endParaRPr sz="1100" u="none" strike="noStrike" cap="none" dirty="0">
                        <a:solidFill>
                          <a:srgbClr val="F5FBFF"/>
                        </a:solidFill>
                      </a:endParaRP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spcBef>
                          <a:spcPts val="0"/>
                        </a:spcBef>
                        <a:spcAft>
                          <a:spcPts val="0"/>
                        </a:spcAft>
                        <a:buNone/>
                      </a:pPr>
                      <a:r>
                        <a:rPr lang="en-US" sz="1100" b="1" u="none" strike="noStrike" cap="none" dirty="0">
                          <a:solidFill>
                            <a:srgbClr val="F5FBFF"/>
                          </a:solidFill>
                        </a:rPr>
                        <a:t>PrEP</a:t>
                      </a:r>
                      <a:endParaRPr sz="1100" dirty="0"/>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spcBef>
                          <a:spcPts val="0"/>
                        </a:spcBef>
                        <a:spcAft>
                          <a:spcPts val="0"/>
                        </a:spcAft>
                        <a:buNone/>
                      </a:pPr>
                      <a:r>
                        <a:rPr lang="en-US" sz="1100" b="1" dirty="0">
                          <a:solidFill>
                            <a:srgbClr val="F5FBFF"/>
                          </a:solidFill>
                        </a:rPr>
                        <a:t>FP</a:t>
                      </a:r>
                      <a:endParaRPr sz="1100" dirty="0"/>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22579">
                <a:tc>
                  <a:txBody>
                    <a:bodyPr/>
                    <a:lstStyle/>
                    <a:p>
                      <a:pPr marL="0" marR="0" lvl="0" indent="0" algn="l" rtl="0">
                        <a:spcBef>
                          <a:spcPts val="0"/>
                        </a:spcBef>
                        <a:spcAft>
                          <a:spcPts val="0"/>
                        </a:spcAft>
                        <a:buClr>
                          <a:schemeClr val="dk1"/>
                        </a:buClr>
                        <a:buSzPts val="1200"/>
                        <a:buFont typeface="Calibri"/>
                        <a:buNone/>
                      </a:pPr>
                      <a:r>
                        <a:rPr lang="en-US" sz="1000" b="1" dirty="0">
                          <a:solidFill>
                            <a:schemeClr val="tx1"/>
                          </a:solidFill>
                          <a:latin typeface="Calibri"/>
                          <a:ea typeface="Calibri"/>
                          <a:cs typeface="Calibri"/>
                          <a:sym typeface="Calibri"/>
                        </a:rPr>
                        <a:t>Public sector HIV services </a:t>
                      </a:r>
                      <a:endParaRPr sz="1000" dirty="0">
                        <a:solidFill>
                          <a:schemeClr val="tx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175" marR="0" lvl="0" indent="0" algn="l" rtl="0">
                        <a:lnSpc>
                          <a:spcPct val="100000"/>
                        </a:lnSpc>
                        <a:spcBef>
                          <a:spcPts val="0"/>
                        </a:spcBef>
                        <a:spcAft>
                          <a:spcPts val="0"/>
                        </a:spcAft>
                        <a:buClr>
                          <a:srgbClr val="595959"/>
                        </a:buClr>
                        <a:buSzPts val="950"/>
                        <a:buFont typeface="Arial" panose="020B0604020202020204" pitchFamily="34" charset="0"/>
                        <a:buNone/>
                      </a:pPr>
                      <a:r>
                        <a:rPr lang="en-US" sz="1000" i="1" dirty="0">
                          <a:solidFill>
                            <a:schemeClr val="tx1"/>
                          </a:solidFill>
                          <a:latin typeface="Calibri"/>
                          <a:ea typeface="Calibri"/>
                          <a:cs typeface="Calibri"/>
                          <a:sym typeface="Calibri"/>
                        </a:rPr>
                        <a:t>Example</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chemeClr val="tx1"/>
                          </a:solidFill>
                          <a:latin typeface="Calibri"/>
                          <a:ea typeface="Calibri"/>
                          <a:cs typeface="Calibri"/>
                          <a:sym typeface="Calibri"/>
                        </a:rPr>
                        <a:t>85% of the health facilities offer </a:t>
                      </a:r>
                      <a:r>
                        <a:rPr lang="en-US" sz="1000" b="0" strike="noStrike" dirty="0">
                          <a:solidFill>
                            <a:schemeClr val="tx1"/>
                          </a:solidFill>
                          <a:latin typeface="Calibri"/>
                          <a:ea typeface="Calibri"/>
                          <a:cs typeface="Calibri"/>
                          <a:sym typeface="Calibri"/>
                        </a:rPr>
                        <a:t>HTS.</a:t>
                      </a:r>
                      <a:endParaRPr lang="en-US" sz="1000" b="1" strike="noStrike" dirty="0">
                        <a:solidFill>
                          <a:schemeClr val="tx1"/>
                        </a:solidFill>
                        <a:latin typeface="Calibri"/>
                        <a:ea typeface="Calibri"/>
                        <a:cs typeface="Calibri"/>
                        <a:sym typeface="Calibri"/>
                      </a:endParaRP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dirty="0">
                          <a:solidFill>
                            <a:schemeClr val="tx1"/>
                          </a:solidFill>
                          <a:latin typeface="Calibri"/>
                          <a:cs typeface="Calibri"/>
                          <a:sym typeface="Calibri"/>
                        </a:rPr>
                        <a:t>Traditional facility-based HIV services do not effectively reach </a:t>
                      </a:r>
                      <a:r>
                        <a:rPr lang="en-US" sz="1000" b="0" i="0" u="none" strike="noStrike" cap="none" dirty="0">
                          <a:solidFill>
                            <a:schemeClr val="tx1"/>
                          </a:solidFill>
                          <a:latin typeface="Calibri"/>
                          <a:cs typeface="Calibri"/>
                          <a:sym typeface="Calibri"/>
                        </a:rPr>
                        <a:t>HIV-negative women.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en-US" sz="1000" b="0" i="0" u="none" strike="noStrike" cap="none" dirty="0">
                          <a:solidFill>
                            <a:schemeClr val="tx1"/>
                          </a:solidFill>
                          <a:latin typeface="Calibri"/>
                          <a:cs typeface="Calibri"/>
                          <a:sym typeface="Calibri"/>
                        </a:rPr>
                        <a:t>Some health facilities have introduced youth-friendly </a:t>
                      </a:r>
                      <a:r>
                        <a:rPr lang="en-US" sz="1000" dirty="0">
                          <a:solidFill>
                            <a:schemeClr val="tx1"/>
                          </a:solidFill>
                          <a:latin typeface="Calibri"/>
                          <a:cs typeface="Calibri"/>
                          <a:sym typeface="Calibri"/>
                        </a:rPr>
                        <a:t>centers that offer combination SRH services that are typically donor-funded and supported by NGO partners.</a:t>
                      </a:r>
                      <a:endParaRPr lang="en-US" sz="1000" dirty="0">
                        <a:solidFill>
                          <a:schemeClr val="tx1"/>
                        </a:solidFil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3175" marR="0" lvl="0" indent="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None/>
                        <a:tabLst/>
                        <a:defRPr/>
                      </a:pPr>
                      <a:r>
                        <a:rPr lang="en-US" sz="1000" i="1" dirty="0">
                          <a:solidFill>
                            <a:schemeClr val="tx1"/>
                          </a:solidFill>
                          <a:latin typeface="+mn-lt"/>
                          <a:ea typeface="Calibri"/>
                          <a:cs typeface="Calibri"/>
                          <a:sym typeface="Calibri"/>
                        </a:rPr>
                        <a:t>Example</a:t>
                      </a:r>
                      <a:endParaRPr lang="en-GB" sz="1000" b="0" i="0" u="none" strike="noStrike" cap="none" dirty="0">
                        <a:solidFill>
                          <a:schemeClr val="tx1"/>
                        </a:solidFill>
                        <a:latin typeface="Calibri"/>
                        <a:cs typeface="Calibri"/>
                        <a:sym typeface="Arial"/>
                      </a:endParaRPr>
                    </a:p>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en-GB" sz="1000" b="0" i="0" u="none" strike="noStrike" cap="none" dirty="0">
                          <a:solidFill>
                            <a:schemeClr val="tx1"/>
                          </a:solidFill>
                          <a:latin typeface="Calibri"/>
                          <a:cs typeface="Calibri"/>
                          <a:sym typeface="Arial"/>
                        </a:rPr>
                        <a:t>Service typically provided for free by most facilities;</a:t>
                      </a:r>
                      <a:r>
                        <a:rPr lang="en-GB" sz="1000" b="0" i="0" u="none" strike="noStrike" cap="none" baseline="0" dirty="0">
                          <a:solidFill>
                            <a:schemeClr val="tx1"/>
                          </a:solidFill>
                          <a:latin typeface="Calibri"/>
                          <a:cs typeface="Calibri"/>
                          <a:sym typeface="Arial"/>
                        </a:rPr>
                        <a:t> otherwise, costs might be incurred for some treatment not supported by grants or subsidized by the government (e.g., laboratory tests).</a:t>
                      </a:r>
                      <a:endParaRPr lang="en-GB" sz="1000" b="0" i="0" u="none" strike="noStrike" cap="none" dirty="0">
                        <a:solidFill>
                          <a:schemeClr val="tx1"/>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113"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en-US" sz="1000" b="0" i="0" u="none" strike="noStrike" cap="none" dirty="0">
                          <a:solidFill>
                            <a:srgbClr val="595959"/>
                          </a:solidFill>
                          <a:latin typeface="+mn-lt"/>
                          <a:ea typeface="Calibri"/>
                          <a:cs typeface="Calibri"/>
                          <a:sym typeface="Calibri"/>
                        </a:rPr>
                        <a:t>Limited pilot projects</a:t>
                      </a:r>
                    </a:p>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r>
                        <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4632">
                <a:tc>
                  <a:txBody>
                    <a:bodyPr/>
                    <a:lstStyle/>
                    <a:p>
                      <a:pPr marL="0" marR="0" lvl="0" indent="0" algn="l" rtl="0">
                        <a:spcBef>
                          <a:spcPts val="0"/>
                        </a:spcBef>
                        <a:spcAft>
                          <a:spcPts val="0"/>
                        </a:spcAft>
                        <a:buClr>
                          <a:schemeClr val="dk1"/>
                        </a:buClr>
                        <a:buSzPts val="1200"/>
                        <a:buFont typeface="Calibri"/>
                        <a:buNone/>
                      </a:pPr>
                      <a:r>
                        <a:rPr lang="en-US" sz="1000" b="1" dirty="0">
                          <a:solidFill>
                            <a:schemeClr val="tx1"/>
                          </a:solidFill>
                          <a:latin typeface="Calibri"/>
                          <a:ea typeface="Calibri"/>
                          <a:cs typeface="Calibri"/>
                          <a:sym typeface="Calibri"/>
                        </a:rPr>
                        <a:t>Channel #2</a:t>
                      </a:r>
                      <a:endParaRPr sz="1000" dirty="0">
                        <a:solidFill>
                          <a:schemeClr val="tx1"/>
                        </a:solidFill>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 marR="0" lvl="0" indent="0" algn="ctr" rtl="0">
                        <a:lnSpc>
                          <a:spcPct val="100000"/>
                        </a:lnSpc>
                        <a:spcBef>
                          <a:spcPts val="0"/>
                        </a:spcBef>
                        <a:spcAft>
                          <a:spcPts val="0"/>
                        </a:spcAft>
                        <a:buClr>
                          <a:srgbClr val="595959"/>
                        </a:buClr>
                        <a:buSzPts val="950"/>
                        <a:buFont typeface="Noto Sans Symbols"/>
                        <a:buNone/>
                      </a:pPr>
                      <a:endParaRPr lang="en-US"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#3</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#4</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996378"/>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#5</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292725"/>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#6</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8575" marR="0" lvl="0" indent="0" algn="ctr" rtl="0">
                        <a:lnSpc>
                          <a:spcPct val="100000"/>
                        </a:lnSpc>
                        <a:spcBef>
                          <a:spcPts val="0"/>
                        </a:spcBef>
                        <a:spcAft>
                          <a:spcPts val="0"/>
                        </a:spcAft>
                        <a:buClr>
                          <a:srgbClr val="595959"/>
                        </a:buClr>
                        <a:buSzPts val="950"/>
                        <a:buFont typeface="Noto Sans Symbols"/>
                        <a:buNone/>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 marR="0" lvl="0" indent="0" algn="ctr" rtl="0">
                        <a:lnSpc>
                          <a:spcPct val="100000"/>
                        </a:lnSpc>
                        <a:spcBef>
                          <a:spcPts val="0"/>
                        </a:spcBef>
                        <a:spcAft>
                          <a:spcPts val="0"/>
                        </a:spcAft>
                        <a:buClr>
                          <a:srgbClr val="595959"/>
                        </a:buClr>
                        <a:buSzPts val="950"/>
                        <a:buFont typeface="Noto Sans Symbols"/>
                        <a:buNone/>
                      </a:pPr>
                      <a:endParaRPr lang="en-US"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3976038"/>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#7</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537729"/>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en-US" sz="1000" b="1" i="0" u="none" strike="noStrike" kern="1200" cap="none" spc="0" normalizeH="0" baseline="0" noProof="0" dirty="0">
                          <a:ln>
                            <a:noFill/>
                          </a:ln>
                          <a:solidFill>
                            <a:schemeClr val="tx1"/>
                          </a:solidFill>
                          <a:effectLst/>
                          <a:uLnTx/>
                          <a:uFillTx/>
                          <a:latin typeface="Calibri"/>
                          <a:ea typeface="Calibri"/>
                          <a:cs typeface="Calibri"/>
                          <a:sym typeface="Calibri"/>
                        </a:rPr>
                        <a:t>Channel #8</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ctr"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0C7BB676-9BDE-1645-93CA-70B797EB15A0}"/>
              </a:ext>
            </a:extLst>
          </p:cNvPr>
          <p:cNvSpPr txBox="1"/>
          <p:nvPr/>
        </p:nvSpPr>
        <p:spPr>
          <a:xfrm>
            <a:off x="1755140" y="3204679"/>
            <a:ext cx="9898151" cy="1631216"/>
          </a:xfrm>
          <a:prstGeom prst="homePlate">
            <a:avLst>
              <a:gd name="adj" fmla="val 18571"/>
            </a:avLst>
          </a:prstGeom>
          <a:solidFill>
            <a:srgbClr val="8064A2">
              <a:alpha val="75000"/>
            </a:srgbClr>
          </a:solidFill>
        </p:spPr>
        <p:txBody>
          <a:bodyPr wrap="square" lIns="274320" tIns="182880" rIns="365760" bIns="182880" rtlCol="0">
            <a:spAutoFit/>
          </a:bodyPr>
          <a:lstStyle/>
          <a:p>
            <a:pPr lvl="0">
              <a:spcBef>
                <a:spcPts val="300"/>
              </a:spcBef>
              <a:spcAft>
                <a:spcPts val="300"/>
              </a:spcAft>
              <a:buClr>
                <a:srgbClr val="F79646"/>
              </a:buClr>
              <a:buSzPct val="100000"/>
              <a:defRPr/>
            </a:pPr>
            <a:r>
              <a:rPr lang="en-US" sz="1200" b="1" dirty="0">
                <a:solidFill>
                  <a:srgbClr val="FFFFFF"/>
                </a:solidFill>
              </a:rPr>
              <a:t>For the channels relevant in your context (as identified from list on slide 5), include an assessment of each channel </a:t>
            </a:r>
            <a:br>
              <a:rPr lang="en-US" sz="1200" b="1" dirty="0">
                <a:solidFill>
                  <a:srgbClr val="FFFFFF"/>
                </a:solidFill>
              </a:rPr>
            </a:br>
            <a:r>
              <a:rPr lang="en-US" sz="1200" b="1" dirty="0">
                <a:solidFill>
                  <a:srgbClr val="FFFFFF"/>
                </a:solidFill>
              </a:rPr>
              <a:t>(in aggregate, not for specific organizations) along the three criteria related to access for priority populations: reach, affordability, and access to complementary products and services. </a:t>
            </a:r>
          </a:p>
          <a:p>
            <a:pPr lvl="0">
              <a:spcBef>
                <a:spcPts val="300"/>
              </a:spcBef>
              <a:spcAft>
                <a:spcPts val="300"/>
              </a:spcAft>
              <a:buClr>
                <a:srgbClr val="F79646"/>
              </a:buClr>
              <a:buSzPct val="100000"/>
              <a:defRPr/>
            </a:pPr>
            <a:endParaRPr lang="en-US" sz="1200" b="1" dirty="0">
              <a:solidFill>
                <a:srgbClr val="FFFFFF"/>
              </a:solidFill>
            </a:endParaRPr>
          </a:p>
          <a:p>
            <a:pPr lvl="0">
              <a:spcBef>
                <a:spcPts val="300"/>
              </a:spcBef>
              <a:spcAft>
                <a:spcPts val="300"/>
              </a:spcAft>
              <a:buClr>
                <a:srgbClr val="F79646"/>
              </a:buClr>
              <a:buSzPct val="100000"/>
              <a:defRPr/>
            </a:pPr>
            <a:r>
              <a:rPr lang="en-US" sz="1200" b="1" dirty="0">
                <a:solidFill>
                  <a:srgbClr val="FFFFFF"/>
                </a:solidFill>
              </a:rPr>
              <a:t>Once you have data on these criteria for the relevant channels, color code the reach and affordability cells using the key below. </a:t>
            </a:r>
          </a:p>
        </p:txBody>
      </p:sp>
      <p:grpSp>
        <p:nvGrpSpPr>
          <p:cNvPr id="19" name="Group 18">
            <a:extLst>
              <a:ext uri="{FF2B5EF4-FFF2-40B4-BE49-F238E27FC236}">
                <a16:creationId xmlns:a16="http://schemas.microsoft.com/office/drawing/2014/main" id="{21DE4761-D165-8A42-9E13-B7005CC553BF}"/>
              </a:ext>
            </a:extLst>
          </p:cNvPr>
          <p:cNvGrpSpPr/>
          <p:nvPr/>
        </p:nvGrpSpPr>
        <p:grpSpPr>
          <a:xfrm>
            <a:off x="1669071" y="6281649"/>
            <a:ext cx="7565403" cy="316287"/>
            <a:chOff x="419100" y="6354858"/>
            <a:chExt cx="7565403" cy="316287"/>
          </a:xfrm>
        </p:grpSpPr>
        <p:sp>
          <p:nvSpPr>
            <p:cNvPr id="9" name="Google Shape;355;p31">
              <a:extLst>
                <a:ext uri="{FF2B5EF4-FFF2-40B4-BE49-F238E27FC236}">
                  <a16:creationId xmlns:a16="http://schemas.microsoft.com/office/drawing/2014/main" id="{623FF007-D3DA-6144-BB1F-7930A1DCA8A4}"/>
                </a:ext>
              </a:extLst>
            </p:cNvPr>
            <p:cNvSpPr/>
            <p:nvPr/>
          </p:nvSpPr>
          <p:spPr>
            <a:xfrm>
              <a:off x="419100" y="6354858"/>
              <a:ext cx="474184"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KEY</a:t>
              </a:r>
            </a:p>
          </p:txBody>
        </p:sp>
        <p:grpSp>
          <p:nvGrpSpPr>
            <p:cNvPr id="10" name="Group 9">
              <a:extLst>
                <a:ext uri="{FF2B5EF4-FFF2-40B4-BE49-F238E27FC236}">
                  <a16:creationId xmlns:a16="http://schemas.microsoft.com/office/drawing/2014/main" id="{456969D6-21A0-8E4E-9032-7B10655E91C3}"/>
                </a:ext>
              </a:extLst>
            </p:cNvPr>
            <p:cNvGrpSpPr/>
            <p:nvPr/>
          </p:nvGrpSpPr>
          <p:grpSpPr>
            <a:xfrm>
              <a:off x="1039640" y="6368989"/>
              <a:ext cx="2438852" cy="265596"/>
              <a:chOff x="939345" y="5936418"/>
              <a:chExt cx="2438852" cy="265596"/>
            </a:xfrm>
          </p:grpSpPr>
          <p:sp>
            <p:nvSpPr>
              <p:cNvPr id="11" name="Google Shape;352;p31">
                <a:extLst>
                  <a:ext uri="{FF2B5EF4-FFF2-40B4-BE49-F238E27FC236}">
                    <a16:creationId xmlns:a16="http://schemas.microsoft.com/office/drawing/2014/main" id="{65DB3FBE-49FA-754C-87A4-2D3EF1B18E6E}"/>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2" name="Google Shape;355;p31">
                <a:extLst>
                  <a:ext uri="{FF2B5EF4-FFF2-40B4-BE49-F238E27FC236}">
                    <a16:creationId xmlns:a16="http://schemas.microsoft.com/office/drawing/2014/main" id="{71D00C5F-0B93-A64D-9228-759A28BA837E}"/>
                  </a:ext>
                </a:extLst>
              </p:cNvPr>
              <p:cNvSpPr/>
              <p:nvPr/>
            </p:nvSpPr>
            <p:spPr>
              <a:xfrm>
                <a:off x="1130139" y="5936418"/>
                <a:ext cx="2248058" cy="265596"/>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ea typeface="Calibri"/>
                    <a:cs typeface="Calibri"/>
                    <a:sym typeface="Calibri"/>
                  </a:rPr>
                  <a:t>High numbers of priority populations can access the ring through this channel</a:t>
                </a:r>
                <a:endParaRPr lang="en-US" sz="900" dirty="0">
                  <a:ea typeface="Calibri"/>
                  <a:cs typeface="Calibri"/>
                  <a:sym typeface="Calibri"/>
                </a:endParaRPr>
              </a:p>
            </p:txBody>
          </p:sp>
        </p:grpSp>
        <p:grpSp>
          <p:nvGrpSpPr>
            <p:cNvPr id="13" name="Group 12">
              <a:extLst>
                <a:ext uri="{FF2B5EF4-FFF2-40B4-BE49-F238E27FC236}">
                  <a16:creationId xmlns:a16="http://schemas.microsoft.com/office/drawing/2014/main" id="{27977FA4-0868-8D4F-B18A-31561AD6620D}"/>
                </a:ext>
              </a:extLst>
            </p:cNvPr>
            <p:cNvGrpSpPr/>
            <p:nvPr/>
          </p:nvGrpSpPr>
          <p:grpSpPr>
            <a:xfrm>
              <a:off x="3695560" y="6355511"/>
              <a:ext cx="2545190" cy="240218"/>
              <a:chOff x="2046886" y="5922433"/>
              <a:chExt cx="2545190" cy="240218"/>
            </a:xfrm>
          </p:grpSpPr>
          <p:sp>
            <p:nvSpPr>
              <p:cNvPr id="14" name="Google Shape;354;p31">
                <a:extLst>
                  <a:ext uri="{FF2B5EF4-FFF2-40B4-BE49-F238E27FC236}">
                    <a16:creationId xmlns:a16="http://schemas.microsoft.com/office/drawing/2014/main" id="{53DDE7B1-906D-0947-A4F7-EF2BB83CD26A}"/>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6;p31">
                <a:extLst>
                  <a:ext uri="{FF2B5EF4-FFF2-40B4-BE49-F238E27FC236}">
                    <a16:creationId xmlns:a16="http://schemas.microsoft.com/office/drawing/2014/main" id="{5DCB2102-323C-1047-BE71-7D0169B17B30}"/>
                  </a:ext>
                </a:extLst>
              </p:cNvPr>
              <p:cNvSpPr/>
              <p:nvPr/>
            </p:nvSpPr>
            <p:spPr>
              <a:xfrm>
                <a:off x="2237680" y="5922433"/>
                <a:ext cx="2354396" cy="240218"/>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ea typeface="Calibri"/>
                    <a:cs typeface="Calibri"/>
                    <a:sym typeface="Calibri"/>
                  </a:rPr>
                  <a:t>Some segments of priority populations can access the ring through this channel</a:t>
                </a:r>
                <a:endParaRPr lang="en-US" sz="900" dirty="0">
                  <a:ea typeface="Calibri"/>
                  <a:cs typeface="Calibri"/>
                  <a:sym typeface="Calibri"/>
                </a:endParaRPr>
              </a:p>
            </p:txBody>
          </p:sp>
        </p:grpSp>
        <p:grpSp>
          <p:nvGrpSpPr>
            <p:cNvPr id="16" name="Group 15">
              <a:extLst>
                <a:ext uri="{FF2B5EF4-FFF2-40B4-BE49-F238E27FC236}">
                  <a16:creationId xmlns:a16="http://schemas.microsoft.com/office/drawing/2014/main" id="{FCDC9E7A-902C-E642-B27B-39430BFAE815}"/>
                </a:ext>
              </a:extLst>
            </p:cNvPr>
            <p:cNvGrpSpPr/>
            <p:nvPr/>
          </p:nvGrpSpPr>
          <p:grpSpPr>
            <a:xfrm>
              <a:off x="6376753" y="6368989"/>
              <a:ext cx="1607750" cy="236167"/>
              <a:chOff x="3287839" y="5925856"/>
              <a:chExt cx="1607750" cy="236167"/>
            </a:xfrm>
          </p:grpSpPr>
          <p:sp>
            <p:nvSpPr>
              <p:cNvPr id="17" name="Google Shape;353;p31">
                <a:extLst>
                  <a:ext uri="{FF2B5EF4-FFF2-40B4-BE49-F238E27FC236}">
                    <a16:creationId xmlns:a16="http://schemas.microsoft.com/office/drawing/2014/main" id="{F67DD053-F94D-BE47-9D45-A5170BCD0C6E}"/>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8" name="Google Shape;357;p31">
                <a:extLst>
                  <a:ext uri="{FF2B5EF4-FFF2-40B4-BE49-F238E27FC236}">
                    <a16:creationId xmlns:a16="http://schemas.microsoft.com/office/drawing/2014/main" id="{8A7508CF-A32C-EC43-AFAD-76CFC97F8F37}"/>
                  </a:ext>
                </a:extLst>
              </p:cNvPr>
              <p:cNvSpPr txBox="1"/>
              <p:nvPr/>
            </p:nvSpPr>
            <p:spPr>
              <a:xfrm>
                <a:off x="3478633" y="5925856"/>
                <a:ext cx="1416956" cy="236167"/>
              </a:xfrm>
              <a:prstGeom prst="rect">
                <a:avLst/>
              </a:prstGeom>
              <a:noFill/>
              <a:ln>
                <a:noFill/>
              </a:ln>
            </p:spPr>
            <p:txBody>
              <a:bodyPr spcFirstLastPara="1" wrap="square" lIns="91425" tIns="0" rIns="91425" bIns="45700" anchor="t" anchorCtr="0">
                <a:noAutofit/>
              </a:bodyPr>
              <a:lstStyle/>
              <a:p>
                <a:pPr lvl="0"/>
                <a:r>
                  <a:rPr lang="en-US" sz="900" dirty="0">
                    <a:solidFill>
                      <a:srgbClr val="595959"/>
                    </a:solidFill>
                    <a:latin typeface="Arial" panose="020B0604020202020204" pitchFamily="34" charset="0"/>
                    <a:ea typeface="Calibri"/>
                    <a:cs typeface="Arial" panose="020B0604020202020204" pitchFamily="34" charset="0"/>
                    <a:sym typeface="Calibri"/>
                  </a:rPr>
                  <a:t>Channel does not reach priority populations</a:t>
                </a:r>
                <a:endParaRPr lang="en-US" sz="900" dirty="0">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1539369730"/>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2025</Words>
  <Application>Microsoft Macintosh PowerPoint</Application>
  <PresentationFormat>Widescreen</PresentationFormat>
  <Paragraphs>249</Paragraphs>
  <Slides>14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Noto Sans Symbols</vt:lpstr>
      <vt:lpstr>System Font Regular</vt:lpstr>
      <vt:lpstr>Arial</vt:lpstr>
      <vt:lpstr>Arial Black</vt:lpstr>
      <vt:lpstr>Calibri</vt:lpstr>
      <vt:lpstr>Franklin Gothic Book</vt:lpstr>
      <vt:lpstr>Franklin Gothic Demi</vt:lpstr>
      <vt:lpstr>Franklin Gothic Medium</vt:lpstr>
      <vt:lpstr>Wingdings</vt:lpstr>
      <vt:lpstr>Plan 4 Ring Theme</vt:lpstr>
      <vt:lpstr>PPT default styled</vt:lpstr>
      <vt:lpstr>Situation Analysis for the Introduction of the PrEP Ring</vt:lpstr>
      <vt:lpstr>Overview</vt:lpstr>
      <vt:lpstr>PrEP Ring Service Delivery Analysis</vt:lpstr>
      <vt:lpstr>PowerPoint Presentation</vt:lpstr>
      <vt:lpstr>Step 1: Potential Channels for the PrEP Ring </vt:lpstr>
      <vt:lpstr>Step 1: Identify Relevant Delivery Channels</vt:lpstr>
      <vt:lpstr>PowerPoint Presentation</vt:lpstr>
      <vt:lpstr>Delivery Channel Assessment Criteria</vt:lpstr>
      <vt:lpstr>Delivery Channel Access Assessment</vt:lpstr>
      <vt:lpstr>Delivery Channel Capacity Assessment</vt:lpstr>
      <vt:lpstr>PowerPoint Presentation</vt:lpstr>
      <vt:lpstr>Delivery Channel Prioritization Framework</vt:lpstr>
      <vt:lpstr>Delivery Channel Prioritization Exercise</vt:lpstr>
      <vt:lpstr>Planning for Priority Channels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Kay Garcia</cp:lastModifiedBy>
  <cp:revision>119</cp:revision>
  <dcterms:created xsi:type="dcterms:W3CDTF">2021-10-12T16:02:07Z</dcterms:created>
  <dcterms:modified xsi:type="dcterms:W3CDTF">2022-06-03T18:41:18Z</dcterms:modified>
</cp:coreProperties>
</file>