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21"/>
  </p:notesMasterIdLst>
  <p:sldIdLst>
    <p:sldId id="259" r:id="rId3"/>
    <p:sldId id="532" r:id="rId4"/>
    <p:sldId id="263" r:id="rId5"/>
    <p:sldId id="266" r:id="rId6"/>
    <p:sldId id="267" r:id="rId7"/>
    <p:sldId id="269" r:id="rId8"/>
    <p:sldId id="270" r:id="rId9"/>
    <p:sldId id="271" r:id="rId10"/>
    <p:sldId id="273" r:id="rId11"/>
    <p:sldId id="274" r:id="rId12"/>
    <p:sldId id="298" r:id="rId13"/>
    <p:sldId id="531" r:id="rId14"/>
    <p:sldId id="515" r:id="rId15"/>
    <p:sldId id="517" r:id="rId16"/>
    <p:sldId id="518" r:id="rId17"/>
    <p:sldId id="519" r:id="rId18"/>
    <p:sldId id="520" r:id="rId19"/>
    <p:sldId id="52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Meiners" initials="OM" lastIdx="2" clrIdx="0">
    <p:extLst>
      <p:ext uri="{19B8F6BF-5375-455C-9EA6-DF929625EA0E}">
        <p15:presenceInfo xmlns:p15="http://schemas.microsoft.com/office/powerpoint/2012/main" userId="34b3c6203090258a" providerId="Windows Live"/>
      </p:ext>
    </p:extLst>
  </p:cmAuthor>
  <p:cmAuthor id="2" name="Neeraja Bhavaraju" initials="NB" lastIdx="1" clrIdx="1">
    <p:extLst>
      <p:ext uri="{19B8F6BF-5375-455C-9EA6-DF929625EA0E}">
        <p15:presenceInfo xmlns:p15="http://schemas.microsoft.com/office/powerpoint/2012/main" userId="8fef035578a96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6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66"/>
    <p:restoredTop sz="94558"/>
  </p:normalViewPr>
  <p:slideViewPr>
    <p:cSldViewPr snapToGrid="0" snapToObjects="1">
      <p:cViewPr varScale="1">
        <p:scale>
          <a:sx n="116" d="100"/>
          <a:sy n="116" d="100"/>
        </p:scale>
        <p:origin x="5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50000"/>
                  </a:schemeClr>
                </a:solidFill>
                <a:latin typeface="+mn-lt"/>
                <a:ea typeface="+mn-ea"/>
                <a:cs typeface="+mn-cs"/>
              </a:defRPr>
            </a:pPr>
            <a:r>
              <a:rPr lang="en-US" dirty="0"/>
              <a:t>New HIV infections in [year]</a:t>
            </a:r>
          </a:p>
        </c:rich>
      </c:tx>
      <c:layout>
        <c:manualLayout>
          <c:xMode val="edge"/>
          <c:yMode val="edge"/>
          <c:x val="0.25098901098901094"/>
          <c:y val="6.6221504817135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29570873776524537"/>
          <c:y val="0.23685296440795611"/>
          <c:w val="0.38973313856129976"/>
          <c:h val="0.44716344693872784"/>
        </c:manualLayout>
      </c:layout>
      <c:doughnutChart>
        <c:varyColors val="1"/>
        <c:ser>
          <c:idx val="0"/>
          <c:order val="0"/>
          <c:tx>
            <c:strRef>
              <c:f>Sheet1!$B$1</c:f>
              <c:strCache>
                <c:ptCount val="1"/>
                <c:pt idx="0">
                  <c:v>EXAMPLE GRAPH: Zambians Newly Infected with HIV in 2020</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EC9-E548-96E7-BB775B7C7694}"/>
              </c:ext>
            </c:extLst>
          </c:dPt>
          <c:dPt>
            <c:idx val="1"/>
            <c:bubble3D val="0"/>
            <c:spPr>
              <a:solidFill>
                <a:schemeClr val="accent3"/>
              </a:solidFill>
              <a:ln w="19050">
                <a:noFill/>
              </a:ln>
              <a:effectLst/>
            </c:spPr>
            <c:extLst>
              <c:ext xmlns:c16="http://schemas.microsoft.com/office/drawing/2014/chart" uri="{C3380CC4-5D6E-409C-BE32-E72D297353CC}">
                <c16:uniqueId val="{00000003-5EC9-E548-96E7-BB775B7C7694}"/>
              </c:ext>
            </c:extLst>
          </c:dPt>
          <c:dPt>
            <c:idx val="2"/>
            <c:bubble3D val="0"/>
            <c:spPr>
              <a:solidFill>
                <a:schemeClr val="accent5"/>
              </a:solidFill>
              <a:ln w="19050">
                <a:noFill/>
              </a:ln>
              <a:effectLst/>
            </c:spPr>
            <c:extLst>
              <c:ext xmlns:c16="http://schemas.microsoft.com/office/drawing/2014/chart" uri="{C3380CC4-5D6E-409C-BE32-E72D297353CC}">
                <c16:uniqueId val="{00000005-5EC9-E548-96E7-BB775B7C7694}"/>
              </c:ext>
            </c:extLst>
          </c:dPt>
          <c:dLbls>
            <c:dLbl>
              <c:idx val="0"/>
              <c:layout>
                <c:manualLayout>
                  <c:x val="0.17065287653522948"/>
                  <c:y val="8.6806768950907793E-3"/>
                </c:manualLayout>
              </c:layout>
              <c:showLegendKey val="1"/>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EC9-E548-96E7-BB775B7C7694}"/>
                </c:ext>
              </c:extLst>
            </c:dLbl>
            <c:dLbl>
              <c:idx val="1"/>
              <c:layout>
                <c:manualLayout>
                  <c:x val="-0.16289592760180996"/>
                  <c:y val="2.6699992992127768E-2"/>
                </c:manualLayout>
              </c:layout>
              <c:showLegendKey val="1"/>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EC9-E548-96E7-BB775B7C7694}"/>
                </c:ext>
              </c:extLst>
            </c:dLbl>
            <c:dLbl>
              <c:idx val="2"/>
              <c:layout>
                <c:manualLayout>
                  <c:x val="-5.1712992889463474E-2"/>
                  <c:y val="-0.10419899949735516"/>
                </c:manualLayout>
              </c:layout>
              <c:showLegendKey val="1"/>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EC9-E548-96E7-BB775B7C76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1"/>
            <c:showVal val="1"/>
            <c:showCatName val="0"/>
            <c:showSerName val="0"/>
            <c:showPercent val="1"/>
            <c:showBubbleSize val="0"/>
            <c:separator>; </c:separator>
            <c:showLeaderLines val="0"/>
            <c:extLst>
              <c:ext xmlns:c15="http://schemas.microsoft.com/office/drawing/2012/chart" uri="{CE6537A1-D6FC-4f65-9D91-7224C49458BB}"/>
            </c:extLst>
          </c:dLbls>
          <c:cat>
            <c:strRef>
              <c:f>Sheet1!$A$2:$A$4</c:f>
              <c:strCache>
                <c:ptCount val="3"/>
                <c:pt idx="0">
                  <c:v>Women aged 15 and over newly infected with HIV</c:v>
                </c:pt>
                <c:pt idx="1">
                  <c:v>Men aged 15 and over newly infected with HIV</c:v>
                </c:pt>
                <c:pt idx="2">
                  <c:v>Children aged 0 to 14 newly infected with HIV</c:v>
                </c:pt>
              </c:strCache>
            </c:strRef>
          </c:cat>
          <c:val>
            <c:numRef>
              <c:f>Sheet1!$B$2:$B$4</c:f>
              <c:numCache>
                <c:formatCode>General</c:formatCode>
                <c:ptCount val="3"/>
                <c:pt idx="0">
                  <c:v>39000</c:v>
                </c:pt>
                <c:pt idx="1">
                  <c:v>21000</c:v>
                </c:pt>
                <c:pt idx="2">
                  <c:v>8300</c:v>
                </c:pt>
              </c:numCache>
            </c:numRef>
          </c:val>
          <c:extLst>
            <c:ext xmlns:c16="http://schemas.microsoft.com/office/drawing/2014/chart" uri="{C3380CC4-5D6E-409C-BE32-E72D297353CC}">
              <c16:uniqueId val="{00000006-5EC9-E548-96E7-BB775B7C7694}"/>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r"/>
      <c:layout>
        <c:manualLayout>
          <c:xMode val="edge"/>
          <c:yMode val="edge"/>
          <c:x val="0.12204408838035517"/>
          <c:y val="0.75037291462217859"/>
          <c:w val="0.78589599377000963"/>
          <c:h val="0.213699222126188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2633</c:v>
                </c:pt>
                <c:pt idx="1">
                  <c:v>6580</c:v>
                </c:pt>
                <c:pt idx="2">
                  <c:v>18035</c:v>
                </c:pt>
                <c:pt idx="3">
                  <c:v>21568</c:v>
                </c:pt>
                <c:pt idx="4">
                  <c:v>30535</c:v>
                </c:pt>
              </c:numCache>
            </c:numRef>
          </c:val>
          <c:extLst>
            <c:ext xmlns:c16="http://schemas.microsoft.com/office/drawing/2014/chart" uri="{C3380CC4-5D6E-409C-BE32-E72D297353CC}">
              <c16:uniqueId val="{00000000-2FA1-334A-A014-DB167E5DB53F}"/>
            </c:ext>
          </c:extLst>
        </c:ser>
        <c:dLbls>
          <c:showLegendKey val="0"/>
          <c:showVal val="0"/>
          <c:showCatName val="0"/>
          <c:showSerName val="0"/>
          <c:showPercent val="0"/>
          <c:showBubbleSize val="0"/>
        </c:dLbls>
        <c:gapWidth val="48"/>
        <c:overlap val="-27"/>
        <c:axId val="1897157727"/>
        <c:axId val="1897371135"/>
      </c:barChart>
      <c:catAx>
        <c:axId val="1897157727"/>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897371135"/>
        <c:crosses val="autoZero"/>
        <c:auto val="1"/>
        <c:lblAlgn val="ctr"/>
        <c:lblOffset val="100"/>
        <c:noMultiLvlLbl val="0"/>
      </c:catAx>
      <c:valAx>
        <c:axId val="1897371135"/>
        <c:scaling>
          <c:orientation val="minMax"/>
        </c:scaling>
        <c:delete val="0"/>
        <c:axPos val="l"/>
        <c:majorGridlines>
          <c:spPr>
            <a:ln w="9525" cap="flat" cmpd="sng" algn="ctr">
              <a:solidFill>
                <a:schemeClr val="accent1">
                  <a:lumMod val="60000"/>
                  <a:lumOff val="4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mn-lt"/>
                <a:ea typeface="+mn-ea"/>
                <a:cs typeface="+mn-cs"/>
              </a:defRPr>
            </a:pPr>
            <a:endParaRPr lang="en-US"/>
          </a:p>
        </c:txPr>
        <c:crossAx val="1897157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584CF-3BAB-A646-B78A-E6B0771C4014}" type="datetimeFigureOut">
              <a:rPr lang="en-US" smtClean="0"/>
              <a:t>6/3/22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99E0A-EA99-7848-963F-DD76786F465A}" type="slidenum">
              <a:rPr lang="en-US" smtClean="0"/>
              <a:t>‹#›</a:t>
            </a:fld>
            <a:endParaRPr lang="en-US"/>
          </a:p>
        </p:txBody>
      </p:sp>
    </p:spTree>
    <p:extLst>
      <p:ext uri="{BB962C8B-B14F-4D97-AF65-F5344CB8AC3E}">
        <p14:creationId xmlns:p14="http://schemas.microsoft.com/office/powerpoint/2010/main" val="41572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2</a:t>
            </a:fld>
            <a:endParaRPr lang="en-US"/>
          </a:p>
        </p:txBody>
      </p:sp>
    </p:spTree>
    <p:extLst>
      <p:ext uri="{BB962C8B-B14F-4D97-AF65-F5344CB8AC3E}">
        <p14:creationId xmlns:p14="http://schemas.microsoft.com/office/powerpoint/2010/main" val="3595365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49" name="Google Shape;4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97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9</a:t>
            </a:fld>
            <a:endParaRPr lang="en-US"/>
          </a:p>
        </p:txBody>
      </p:sp>
    </p:spTree>
    <p:extLst>
      <p:ext uri="{BB962C8B-B14F-4D97-AF65-F5344CB8AC3E}">
        <p14:creationId xmlns:p14="http://schemas.microsoft.com/office/powerpoint/2010/main" val="171035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10</a:t>
            </a:fld>
            <a:endParaRPr lang="en-US"/>
          </a:p>
        </p:txBody>
      </p:sp>
    </p:spTree>
    <p:extLst>
      <p:ext uri="{BB962C8B-B14F-4D97-AF65-F5344CB8AC3E}">
        <p14:creationId xmlns:p14="http://schemas.microsoft.com/office/powerpoint/2010/main" val="403393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46" name="Google Shape;3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1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698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72" name="Google Shape;3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679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958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10" name="Google Shape;4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2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429" name="Google Shape;42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28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repwatch.org/plan4ring-toolkit"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50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35656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893807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54412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71919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47339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30246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486856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019684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0595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82503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03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52707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a:t>
            </a:r>
            <a:r>
              <a:rPr lang="en-US" dirty="0" err="1">
                <a:sym typeface="Wingdings" pitchFamily="2" charset="2"/>
              </a:rPr>
              <a:t>Powerpoint</a:t>
            </a:r>
            <a:r>
              <a:rPr lang="en-US" dirty="0">
                <a:sym typeface="Wingdings" pitchFamily="2" charset="2"/>
              </a:rPr>
              <a: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95192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020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olkit inf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8608C9-E856-F8F5-2C88-228E59A7184C}"/>
              </a:ext>
            </a:extLst>
          </p:cNvPr>
          <p:cNvSpPr txBox="1">
            <a:spLocks/>
          </p:cNvSpPr>
          <p:nvPr userDrawn="1"/>
        </p:nvSpPr>
        <p:spPr>
          <a:xfrm>
            <a:off x="1577389" y="814302"/>
            <a:ext cx="9259944" cy="513544"/>
          </a:xfrm>
          <a:prstGeom prst="rect">
            <a:avLst/>
          </a:prstGeom>
        </p:spPr>
        <p:txBody>
          <a:bodyPr anchor="t" anchorCtr="0"/>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a:lnSpc>
                <a:spcPct val="110000"/>
              </a:lnSpc>
            </a:pPr>
            <a:r>
              <a:rPr lang="en-US" sz="3600" b="0" dirty="0"/>
              <a:t>This is part of the </a:t>
            </a:r>
            <a:r>
              <a:rPr lang="en-US" sz="3600" dirty="0"/>
              <a:t>PLAN </a:t>
            </a:r>
            <a:r>
              <a:rPr lang="en-US" sz="3600" b="0" dirty="0"/>
              <a:t>4</a:t>
            </a:r>
            <a:r>
              <a:rPr lang="en-US" sz="3600" dirty="0"/>
              <a:t> RING </a:t>
            </a:r>
            <a:r>
              <a:rPr lang="en-US" sz="3600" b="0" dirty="0"/>
              <a:t>TOOLKIT,</a:t>
            </a:r>
            <a:br>
              <a:rPr lang="en-US" sz="3600" b="0" dirty="0"/>
            </a:br>
            <a:r>
              <a:rPr lang="en-US" sz="2400" b="0" dirty="0"/>
              <a:t>a suite of resources and tools designed to support planning for </a:t>
            </a:r>
            <a:r>
              <a:rPr lang="en-US" sz="2400" b="0" dirty="0" err="1"/>
              <a:t>dapivirine</a:t>
            </a:r>
            <a:r>
              <a:rPr lang="en-US" sz="2400" b="0" dirty="0"/>
              <a:t> ring introduction and scale-up.</a:t>
            </a:r>
            <a:endParaRPr lang="en-US" b="0" dirty="0"/>
          </a:p>
        </p:txBody>
      </p:sp>
      <p:sp>
        <p:nvSpPr>
          <p:cNvPr id="6" name="Text Placeholder 8">
            <a:extLst>
              <a:ext uri="{FF2B5EF4-FFF2-40B4-BE49-F238E27FC236}">
                <a16:creationId xmlns:a16="http://schemas.microsoft.com/office/drawing/2014/main" id="{9CE7A69E-71DA-EBC1-149C-B7F8CD138F19}"/>
              </a:ext>
            </a:extLst>
          </p:cNvPr>
          <p:cNvSpPr txBox="1">
            <a:spLocks/>
          </p:cNvSpPr>
          <p:nvPr userDrawn="1"/>
        </p:nvSpPr>
        <p:spPr>
          <a:xfrm>
            <a:off x="1571306" y="2445349"/>
            <a:ext cx="5330571" cy="365125"/>
          </a:xfrm>
          <a:prstGeom prst="rect">
            <a:avLst/>
          </a:prstGeom>
        </p:spPr>
        <p:txBody>
          <a:bodyPr/>
          <a:lst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The full toolkit contents, listed below, can be downloaded at</a:t>
            </a:r>
          </a:p>
        </p:txBody>
      </p:sp>
      <p:sp>
        <p:nvSpPr>
          <p:cNvPr id="7" name="Rectangle 6">
            <a:hlinkClick r:id="rId2"/>
            <a:extLst>
              <a:ext uri="{FF2B5EF4-FFF2-40B4-BE49-F238E27FC236}">
                <a16:creationId xmlns:a16="http://schemas.microsoft.com/office/drawing/2014/main" id="{852CCFC7-4031-393F-8E0E-828C8C6BC408}"/>
              </a:ext>
            </a:extLst>
          </p:cNvPr>
          <p:cNvSpPr/>
          <p:nvPr userDrawn="1"/>
        </p:nvSpPr>
        <p:spPr>
          <a:xfrm>
            <a:off x="6731189" y="2396581"/>
            <a:ext cx="4106144" cy="477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37160" rtlCol="0" anchor="ctr" anchorCtr="0"/>
          <a:lstStyle/>
          <a:p>
            <a:pPr algn="ctr">
              <a:lnSpc>
                <a:spcPct val="115000"/>
              </a:lnSpc>
              <a:buSzPts val="1800"/>
            </a:pPr>
            <a:r>
              <a:rPr lang="en-US" sz="1600" b="1" spc="30" dirty="0" err="1">
                <a:solidFill>
                  <a:schemeClr val="accent2"/>
                </a:solidFill>
              </a:rPr>
              <a:t>www.prepwatch.org</a:t>
            </a:r>
            <a:r>
              <a:rPr lang="en-US" sz="1600" b="1" spc="30" dirty="0">
                <a:solidFill>
                  <a:schemeClr val="accent2"/>
                </a:solidFill>
              </a:rPr>
              <a:t>/plan4ring-toolkit</a:t>
            </a:r>
            <a:endParaRPr lang="en-US" sz="1600" spc="30" dirty="0">
              <a:solidFill>
                <a:schemeClr val="tx1"/>
              </a:solidFill>
            </a:endParaRPr>
          </a:p>
        </p:txBody>
      </p:sp>
      <p:grpSp>
        <p:nvGrpSpPr>
          <p:cNvPr id="8" name="Group 7">
            <a:extLst>
              <a:ext uri="{FF2B5EF4-FFF2-40B4-BE49-F238E27FC236}">
                <a16:creationId xmlns:a16="http://schemas.microsoft.com/office/drawing/2014/main" id="{2298E2D6-985D-8EB4-7BAA-27AE8F8B93CD}"/>
              </a:ext>
            </a:extLst>
          </p:cNvPr>
          <p:cNvGrpSpPr/>
          <p:nvPr userDrawn="1"/>
        </p:nvGrpSpPr>
        <p:grpSpPr>
          <a:xfrm>
            <a:off x="0" y="-10885"/>
            <a:ext cx="12192000" cy="6869661"/>
            <a:chOff x="0" y="-10885"/>
            <a:chExt cx="12192000" cy="6869661"/>
          </a:xfrm>
        </p:grpSpPr>
        <p:sp>
          <p:nvSpPr>
            <p:cNvPr id="9" name="Rectangle 8">
              <a:extLst>
                <a:ext uri="{FF2B5EF4-FFF2-40B4-BE49-F238E27FC236}">
                  <a16:creationId xmlns:a16="http://schemas.microsoft.com/office/drawing/2014/main" id="{2C85A09B-492D-1AE4-A211-981883508DDC}"/>
                </a:ext>
              </a:extLst>
            </p:cNvPr>
            <p:cNvSpPr/>
            <p:nvPr/>
          </p:nvSpPr>
          <p:spPr>
            <a:xfrm>
              <a:off x="254000" y="152400"/>
              <a:ext cx="440267" cy="656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10" name="Group 9">
              <a:extLst>
                <a:ext uri="{FF2B5EF4-FFF2-40B4-BE49-F238E27FC236}">
                  <a16:creationId xmlns:a16="http://schemas.microsoft.com/office/drawing/2014/main" id="{B4C1EA32-56B4-D868-E471-5A12D2C1ACE3}"/>
                </a:ext>
              </a:extLst>
            </p:cNvPr>
            <p:cNvGrpSpPr/>
            <p:nvPr/>
          </p:nvGrpSpPr>
          <p:grpSpPr>
            <a:xfrm>
              <a:off x="479608" y="-10885"/>
              <a:ext cx="693490" cy="6869661"/>
              <a:chOff x="-9705" y="-10885"/>
              <a:chExt cx="693490" cy="6869661"/>
            </a:xfrm>
          </p:grpSpPr>
          <p:sp>
            <p:nvSpPr>
              <p:cNvPr id="15" name="Freeform 14">
                <a:extLst>
                  <a:ext uri="{FF2B5EF4-FFF2-40B4-BE49-F238E27FC236}">
                    <a16:creationId xmlns:a16="http://schemas.microsoft.com/office/drawing/2014/main" id="{5D9B8114-200D-71F7-79ED-4170A369F06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6" name="Freeform 15">
                <a:extLst>
                  <a:ext uri="{FF2B5EF4-FFF2-40B4-BE49-F238E27FC236}">
                    <a16:creationId xmlns:a16="http://schemas.microsoft.com/office/drawing/2014/main" id="{8693A3A1-07C4-BE8D-A6F4-E615332CC4B3}"/>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652FC486-8C35-38B9-F6DB-507807FA193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06E62B21-F8BE-2EA2-C5C5-0756E204C0CB}"/>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59D8D475-EF18-2F5F-272F-BAB946F25092}"/>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 name="Freeform 19">
                <a:extLst>
                  <a:ext uri="{FF2B5EF4-FFF2-40B4-BE49-F238E27FC236}">
                    <a16:creationId xmlns:a16="http://schemas.microsoft.com/office/drawing/2014/main" id="{D1D57672-8906-0522-4C0E-FD8A56CDC6C4}"/>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58FD34FE-BFC9-4295-37C0-39E3EC06F939}"/>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21">
                <a:extLst>
                  <a:ext uri="{FF2B5EF4-FFF2-40B4-BE49-F238E27FC236}">
                    <a16:creationId xmlns:a16="http://schemas.microsoft.com/office/drawing/2014/main" id="{3B560460-C184-B37E-0E40-9A6FF6401035}"/>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4BBACAA1-2B6D-CD51-B29D-6C193581CB72}"/>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B1324162-2603-BD51-007B-6DA9A14857C8}"/>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5" name="Freeform 24">
                <a:extLst>
                  <a:ext uri="{FF2B5EF4-FFF2-40B4-BE49-F238E27FC236}">
                    <a16:creationId xmlns:a16="http://schemas.microsoft.com/office/drawing/2014/main" id="{DE0D22A1-7854-7895-33BC-CAE6AFADA1A5}"/>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11" name="Rectangle 10">
              <a:extLst>
                <a:ext uri="{FF2B5EF4-FFF2-40B4-BE49-F238E27FC236}">
                  <a16:creationId xmlns:a16="http://schemas.microsoft.com/office/drawing/2014/main" id="{83D11AEE-0F33-81D4-4DF3-72CA3DC564BB}"/>
                </a:ext>
              </a:extLst>
            </p:cNvPr>
            <p:cNvSpPr/>
            <p:nvPr/>
          </p:nvSpPr>
          <p:spPr>
            <a:xfrm>
              <a:off x="0" y="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2" name="Rectangle 11">
              <a:extLst>
                <a:ext uri="{FF2B5EF4-FFF2-40B4-BE49-F238E27FC236}">
                  <a16:creationId xmlns:a16="http://schemas.microsoft.com/office/drawing/2014/main" id="{0063804C-8A74-A71E-5C87-7F44744B760C}"/>
                </a:ext>
              </a:extLst>
            </p:cNvPr>
            <p:cNvSpPr/>
            <p:nvPr/>
          </p:nvSpPr>
          <p:spPr>
            <a:xfrm>
              <a:off x="0" y="638937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3" name="Rectangle 12">
              <a:extLst>
                <a:ext uri="{FF2B5EF4-FFF2-40B4-BE49-F238E27FC236}">
                  <a16:creationId xmlns:a16="http://schemas.microsoft.com/office/drawing/2014/main" id="{679D6C83-8B46-59E9-6376-8F97A8ED62EE}"/>
                </a:ext>
              </a:extLst>
            </p:cNvPr>
            <p:cNvSpPr/>
            <p:nvPr/>
          </p:nvSpPr>
          <p:spPr>
            <a:xfrm rot="5400000">
              <a:off x="-3194687"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4" name="Rectangle 13">
              <a:extLst>
                <a:ext uri="{FF2B5EF4-FFF2-40B4-BE49-F238E27FC236}">
                  <a16:creationId xmlns:a16="http://schemas.microsoft.com/office/drawing/2014/main" id="{8EDA161B-56AA-536E-44F3-8F538525BA47}"/>
                </a:ext>
              </a:extLst>
            </p:cNvPr>
            <p:cNvSpPr/>
            <p:nvPr/>
          </p:nvSpPr>
          <p:spPr>
            <a:xfrm rot="5400000">
              <a:off x="8528683"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26" name="Group 25">
            <a:extLst>
              <a:ext uri="{FF2B5EF4-FFF2-40B4-BE49-F238E27FC236}">
                <a16:creationId xmlns:a16="http://schemas.microsoft.com/office/drawing/2014/main" id="{E1A97314-C740-B519-E030-03B223FC0D80}"/>
              </a:ext>
            </a:extLst>
          </p:cNvPr>
          <p:cNvGrpSpPr/>
          <p:nvPr userDrawn="1"/>
        </p:nvGrpSpPr>
        <p:grpSpPr>
          <a:xfrm>
            <a:off x="1530224" y="3046480"/>
            <a:ext cx="9824386" cy="2450935"/>
            <a:chOff x="1530224" y="3293116"/>
            <a:chExt cx="9824386" cy="2450935"/>
          </a:xfrm>
        </p:grpSpPr>
        <p:cxnSp>
          <p:nvCxnSpPr>
            <p:cNvPr id="27" name="Straight Connector 26">
              <a:extLst>
                <a:ext uri="{FF2B5EF4-FFF2-40B4-BE49-F238E27FC236}">
                  <a16:creationId xmlns:a16="http://schemas.microsoft.com/office/drawing/2014/main" id="{6F73F535-6681-1117-BFC2-514839B9E446}"/>
                </a:ext>
              </a:extLst>
            </p:cNvPr>
            <p:cNvCxnSpPr>
              <a:cxnSpLocks/>
            </p:cNvCxnSpPr>
            <p:nvPr/>
          </p:nvCxnSpPr>
          <p:spPr>
            <a:xfrm>
              <a:off x="4785029" y="3526006"/>
              <a:ext cx="0" cy="2218045"/>
            </a:xfrm>
            <a:prstGeom prst="line">
              <a:avLst/>
            </a:prstGeom>
            <a:ln w="222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D2E3B67-51DC-1179-5E43-421616639906}"/>
                </a:ext>
              </a:extLst>
            </p:cNvPr>
            <p:cNvCxnSpPr>
              <a:cxnSpLocks/>
            </p:cNvCxnSpPr>
            <p:nvPr/>
          </p:nvCxnSpPr>
          <p:spPr>
            <a:xfrm>
              <a:off x="8005522" y="3526006"/>
              <a:ext cx="0" cy="2131442"/>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C2148D4F-583E-400D-5F17-24236CDF4159}"/>
                </a:ext>
              </a:extLst>
            </p:cNvPr>
            <p:cNvGrpSpPr/>
            <p:nvPr/>
          </p:nvGrpSpPr>
          <p:grpSpPr>
            <a:xfrm>
              <a:off x="1530224" y="3296555"/>
              <a:ext cx="3267560" cy="2280280"/>
              <a:chOff x="1530224" y="3296555"/>
              <a:chExt cx="3267560" cy="2280280"/>
            </a:xfrm>
          </p:grpSpPr>
          <p:sp>
            <p:nvSpPr>
              <p:cNvPr id="42" name="Text Placeholder 8">
                <a:extLst>
                  <a:ext uri="{FF2B5EF4-FFF2-40B4-BE49-F238E27FC236}">
                    <a16:creationId xmlns:a16="http://schemas.microsoft.com/office/drawing/2014/main" id="{96BBBB5C-C21E-AC2B-C62D-3F1A3F92AD62}"/>
                  </a:ext>
                </a:extLst>
              </p:cNvPr>
              <p:cNvSpPr txBox="1">
                <a:spLocks/>
              </p:cNvSpPr>
              <p:nvPr/>
            </p:nvSpPr>
            <p:spPr>
              <a:xfrm>
                <a:off x="1596056" y="4143539"/>
                <a:ext cx="3201728" cy="14332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800"/>
                  </a:spcBef>
                </a:pPr>
                <a:r>
                  <a:rPr lang="en-US" sz="1400" dirty="0">
                    <a:solidFill>
                      <a:schemeClr val="accent5"/>
                    </a:solidFill>
                  </a:rPr>
                  <a:t>PrEP Ring Language Considerations</a:t>
                </a:r>
              </a:p>
              <a:p>
                <a:pPr indent="-228600">
                  <a:lnSpc>
                    <a:spcPct val="90000"/>
                  </a:lnSpc>
                  <a:spcBef>
                    <a:spcPts val="800"/>
                  </a:spcBef>
                </a:pPr>
                <a:r>
                  <a:rPr lang="en-US" sz="1400" dirty="0">
                    <a:solidFill>
                      <a:schemeClr val="accent5"/>
                    </a:solidFill>
                  </a:rPr>
                  <a:t>Introduction Framework</a:t>
                </a:r>
              </a:p>
              <a:p>
                <a:pPr indent="-228600">
                  <a:lnSpc>
                    <a:spcPct val="90000"/>
                  </a:lnSpc>
                  <a:spcBef>
                    <a:spcPts val="800"/>
                  </a:spcBef>
                </a:pPr>
                <a:r>
                  <a:rPr lang="en-US" sz="1400" dirty="0">
                    <a:solidFill>
                      <a:schemeClr val="accent5"/>
                    </a:solidFill>
                  </a:rPr>
                  <a:t>Situation Analysis Template</a:t>
                </a:r>
              </a:p>
              <a:p>
                <a:pPr indent="-228600">
                  <a:lnSpc>
                    <a:spcPct val="90000"/>
                  </a:lnSpc>
                  <a:spcBef>
                    <a:spcPts val="800"/>
                  </a:spcBef>
                </a:pPr>
                <a:r>
                  <a:rPr lang="en-US" sz="1400" dirty="0">
                    <a:solidFill>
                      <a:schemeClr val="accent5"/>
                    </a:solidFill>
                  </a:rPr>
                  <a:t>Guidelines Template</a:t>
                </a:r>
              </a:p>
              <a:p>
                <a:pPr indent="-228600">
                  <a:lnSpc>
                    <a:spcPct val="90000"/>
                  </a:lnSpc>
                  <a:spcBef>
                    <a:spcPts val="800"/>
                  </a:spcBef>
                </a:pPr>
                <a:r>
                  <a:rPr lang="en-US" sz="1400" dirty="0">
                    <a:solidFill>
                      <a:schemeClr val="accent5"/>
                    </a:solidFill>
                  </a:rPr>
                  <a:t>Rollout Scenarios Template</a:t>
                </a:r>
              </a:p>
            </p:txBody>
          </p:sp>
          <p:grpSp>
            <p:nvGrpSpPr>
              <p:cNvPr id="43" name="Group 42">
                <a:extLst>
                  <a:ext uri="{FF2B5EF4-FFF2-40B4-BE49-F238E27FC236}">
                    <a16:creationId xmlns:a16="http://schemas.microsoft.com/office/drawing/2014/main" id="{3088CC59-3DC0-F82C-B054-767B2635B3B5}"/>
                  </a:ext>
                </a:extLst>
              </p:cNvPr>
              <p:cNvGrpSpPr/>
              <p:nvPr/>
            </p:nvGrpSpPr>
            <p:grpSpPr>
              <a:xfrm>
                <a:off x="1530224" y="3296555"/>
                <a:ext cx="3063923" cy="697162"/>
                <a:chOff x="1530224" y="3382283"/>
                <a:chExt cx="3063923" cy="697162"/>
              </a:xfrm>
            </p:grpSpPr>
            <p:sp>
              <p:nvSpPr>
                <p:cNvPr id="44" name="Text Placeholder 8">
                  <a:extLst>
                    <a:ext uri="{FF2B5EF4-FFF2-40B4-BE49-F238E27FC236}">
                      <a16:creationId xmlns:a16="http://schemas.microsoft.com/office/drawing/2014/main" id="{69891AAA-5187-6028-2DFE-275B84772DF1}"/>
                    </a:ext>
                  </a:extLst>
                </p:cNvPr>
                <p:cNvSpPr txBox="1">
                  <a:spLocks/>
                </p:cNvSpPr>
                <p:nvPr/>
              </p:nvSpPr>
              <p:spPr>
                <a:xfrm>
                  <a:off x="229787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5"/>
                      </a:solidFill>
                    </a:rPr>
                    <a:t>PLANNING</a:t>
                  </a:r>
                  <a:endParaRPr lang="en-US" dirty="0">
                    <a:solidFill>
                      <a:schemeClr val="accent5"/>
                    </a:solidFill>
                  </a:endParaRPr>
                </a:p>
              </p:txBody>
            </p:sp>
            <p:cxnSp>
              <p:nvCxnSpPr>
                <p:cNvPr id="45" name="Straight Connector 44">
                  <a:extLst>
                    <a:ext uri="{FF2B5EF4-FFF2-40B4-BE49-F238E27FC236}">
                      <a16:creationId xmlns:a16="http://schemas.microsoft.com/office/drawing/2014/main" id="{F8459956-B0AC-5F5F-6C0C-B528D7B564D0}"/>
                    </a:ext>
                  </a:extLst>
                </p:cNvPr>
                <p:cNvCxnSpPr>
                  <a:cxnSpLocks/>
                </p:cNvCxnSpPr>
                <p:nvPr/>
              </p:nvCxnSpPr>
              <p:spPr>
                <a:xfrm>
                  <a:off x="1697479" y="3616696"/>
                  <a:ext cx="2896668" cy="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A6B50FD5-B75B-EE18-A979-03A793451320}"/>
                    </a:ext>
                  </a:extLst>
                </p:cNvPr>
                <p:cNvPicPr>
                  <a:picLocks noChangeAspect="1"/>
                </p:cNvPicPr>
                <p:nvPr/>
              </p:nvPicPr>
              <p:blipFill>
                <a:blip r:embed="rId3"/>
                <a:stretch>
                  <a:fillRect/>
                </a:stretch>
              </p:blipFill>
              <p:spPr>
                <a:xfrm>
                  <a:off x="1530224" y="3382283"/>
                  <a:ext cx="697162" cy="697162"/>
                </a:xfrm>
                <a:prstGeom prst="rect">
                  <a:avLst/>
                </a:prstGeom>
              </p:spPr>
            </p:pic>
          </p:grpSp>
        </p:grpSp>
        <p:grpSp>
          <p:nvGrpSpPr>
            <p:cNvPr id="30" name="Group 29">
              <a:extLst>
                <a:ext uri="{FF2B5EF4-FFF2-40B4-BE49-F238E27FC236}">
                  <a16:creationId xmlns:a16="http://schemas.microsoft.com/office/drawing/2014/main" id="{3318334A-81A6-CB53-B5E0-FE07D352A508}"/>
                </a:ext>
              </a:extLst>
            </p:cNvPr>
            <p:cNvGrpSpPr/>
            <p:nvPr/>
          </p:nvGrpSpPr>
          <p:grpSpPr>
            <a:xfrm>
              <a:off x="4920720" y="3293116"/>
              <a:ext cx="3066037" cy="2364332"/>
              <a:chOff x="4920720" y="3293116"/>
              <a:chExt cx="3066037" cy="2364332"/>
            </a:xfrm>
          </p:grpSpPr>
          <p:sp>
            <p:nvSpPr>
              <p:cNvPr id="37" name="Text Placeholder 8">
                <a:extLst>
                  <a:ext uri="{FF2B5EF4-FFF2-40B4-BE49-F238E27FC236}">
                    <a16:creationId xmlns:a16="http://schemas.microsoft.com/office/drawing/2014/main" id="{7353F5A9-313C-859F-F78F-5C930FD7633B}"/>
                  </a:ext>
                </a:extLst>
              </p:cNvPr>
              <p:cNvSpPr txBox="1">
                <a:spLocks/>
              </p:cNvSpPr>
              <p:nvPr/>
            </p:nvSpPr>
            <p:spPr>
              <a:xfrm>
                <a:off x="4988666" y="4102040"/>
                <a:ext cx="2998091" cy="15554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accent2"/>
                    </a:solidFill>
                  </a:rPr>
                  <a:t>Service Delivery Channel Analysis Template</a:t>
                </a:r>
              </a:p>
              <a:p>
                <a:pPr indent="-168275">
                  <a:lnSpc>
                    <a:spcPct val="90000"/>
                  </a:lnSpc>
                  <a:spcBef>
                    <a:spcPts val="800"/>
                  </a:spcBef>
                </a:pPr>
                <a:r>
                  <a:rPr lang="en-US" sz="1400" dirty="0">
                    <a:solidFill>
                      <a:schemeClr val="accent2"/>
                    </a:solidFill>
                  </a:rPr>
                  <a:t>Facility Readiness Assessments</a:t>
                </a:r>
              </a:p>
              <a:p>
                <a:pPr indent="-168275">
                  <a:lnSpc>
                    <a:spcPct val="90000"/>
                  </a:lnSpc>
                  <a:spcBef>
                    <a:spcPts val="800"/>
                  </a:spcBef>
                </a:pPr>
                <a:r>
                  <a:rPr lang="en-US" sz="1400" dirty="0">
                    <a:solidFill>
                      <a:schemeClr val="accent2"/>
                    </a:solidFill>
                  </a:rPr>
                  <a:t>Healthcare Provider Training Considerations</a:t>
                </a:r>
              </a:p>
              <a:p>
                <a:pPr indent="-168275">
                  <a:lnSpc>
                    <a:spcPct val="90000"/>
                  </a:lnSpc>
                  <a:spcBef>
                    <a:spcPts val="800"/>
                  </a:spcBef>
                </a:pPr>
                <a:r>
                  <a:rPr lang="en-US" sz="1400" dirty="0">
                    <a:solidFill>
                      <a:schemeClr val="accent2"/>
                    </a:solidFill>
                  </a:rPr>
                  <a:t>Implementation Study Protocol Template</a:t>
                </a:r>
              </a:p>
            </p:txBody>
          </p:sp>
          <p:grpSp>
            <p:nvGrpSpPr>
              <p:cNvPr id="38" name="Group 37">
                <a:extLst>
                  <a:ext uri="{FF2B5EF4-FFF2-40B4-BE49-F238E27FC236}">
                    <a16:creationId xmlns:a16="http://schemas.microsoft.com/office/drawing/2014/main" id="{EB777CCA-9419-EF44-DC4B-E3DCADBC2735}"/>
                  </a:ext>
                </a:extLst>
              </p:cNvPr>
              <p:cNvGrpSpPr/>
              <p:nvPr/>
            </p:nvGrpSpPr>
            <p:grpSpPr>
              <a:xfrm>
                <a:off x="4920720" y="3293116"/>
                <a:ext cx="2917941" cy="697162"/>
                <a:chOff x="4877856" y="3378844"/>
                <a:chExt cx="2917941" cy="697162"/>
              </a:xfrm>
            </p:grpSpPr>
            <p:cxnSp>
              <p:nvCxnSpPr>
                <p:cNvPr id="39" name="Straight Connector 38">
                  <a:extLst>
                    <a:ext uri="{FF2B5EF4-FFF2-40B4-BE49-F238E27FC236}">
                      <a16:creationId xmlns:a16="http://schemas.microsoft.com/office/drawing/2014/main" id="{5AE0C100-9E19-CD14-DFD8-1624CBBA8A6B}"/>
                    </a:ext>
                  </a:extLst>
                </p:cNvPr>
                <p:cNvCxnSpPr>
                  <a:cxnSpLocks/>
                </p:cNvCxnSpPr>
                <p:nvPr/>
              </p:nvCxnSpPr>
              <p:spPr>
                <a:xfrm>
                  <a:off x="5052597" y="3616696"/>
                  <a:ext cx="27432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BD3EEB70-B546-165A-D0B4-81CD954954D3}"/>
                    </a:ext>
                  </a:extLst>
                </p:cNvPr>
                <p:cNvPicPr>
                  <a:picLocks noChangeAspect="1"/>
                </p:cNvPicPr>
                <p:nvPr/>
              </p:nvPicPr>
              <p:blipFill>
                <a:blip r:embed="rId4"/>
                <a:stretch>
                  <a:fillRect/>
                </a:stretch>
              </p:blipFill>
              <p:spPr>
                <a:xfrm>
                  <a:off x="4877856" y="3378844"/>
                  <a:ext cx="697162" cy="697162"/>
                </a:xfrm>
                <a:prstGeom prst="rect">
                  <a:avLst/>
                </a:prstGeom>
              </p:spPr>
            </p:pic>
            <p:sp>
              <p:nvSpPr>
                <p:cNvPr id="41" name="Text Placeholder 8">
                  <a:extLst>
                    <a:ext uri="{FF2B5EF4-FFF2-40B4-BE49-F238E27FC236}">
                      <a16:creationId xmlns:a16="http://schemas.microsoft.com/office/drawing/2014/main" id="{DDD2486F-0C96-3C0E-15D0-D46CC579FC8A}"/>
                    </a:ext>
                  </a:extLst>
                </p:cNvPr>
                <p:cNvSpPr txBox="1">
                  <a:spLocks/>
                </p:cNvSpPr>
                <p:nvPr/>
              </p:nvSpPr>
              <p:spPr>
                <a:xfrm>
                  <a:off x="566972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2"/>
                      </a:solidFill>
                    </a:rPr>
                    <a:t>DELIVERY</a:t>
                  </a:r>
                  <a:endParaRPr lang="en-US" dirty="0">
                    <a:solidFill>
                      <a:schemeClr val="accent2"/>
                    </a:solidFill>
                  </a:endParaRPr>
                </a:p>
              </p:txBody>
            </p:sp>
          </p:grpSp>
        </p:grpSp>
        <p:grpSp>
          <p:nvGrpSpPr>
            <p:cNvPr id="31" name="Group 30">
              <a:extLst>
                <a:ext uri="{FF2B5EF4-FFF2-40B4-BE49-F238E27FC236}">
                  <a16:creationId xmlns:a16="http://schemas.microsoft.com/office/drawing/2014/main" id="{6226701C-A35B-9C89-0758-85D1B1418DE5}"/>
                </a:ext>
              </a:extLst>
            </p:cNvPr>
            <p:cNvGrpSpPr/>
            <p:nvPr/>
          </p:nvGrpSpPr>
          <p:grpSpPr>
            <a:xfrm>
              <a:off x="8152881" y="3293116"/>
              <a:ext cx="3201729" cy="1922126"/>
              <a:chOff x="8152881" y="3293116"/>
              <a:chExt cx="3201729" cy="1922126"/>
            </a:xfrm>
          </p:grpSpPr>
          <p:sp>
            <p:nvSpPr>
              <p:cNvPr id="32" name="Text Placeholder 8">
                <a:extLst>
                  <a:ext uri="{FF2B5EF4-FFF2-40B4-BE49-F238E27FC236}">
                    <a16:creationId xmlns:a16="http://schemas.microsoft.com/office/drawing/2014/main" id="{3BD1EE81-B3EC-97AD-E1B1-E006D0F5D8D6}"/>
                  </a:ext>
                </a:extLst>
              </p:cNvPr>
              <p:cNvSpPr txBox="1">
                <a:spLocks/>
              </p:cNvSpPr>
              <p:nvPr/>
            </p:nvSpPr>
            <p:spPr>
              <a:xfrm>
                <a:off x="8224321" y="4143540"/>
                <a:ext cx="3130289" cy="1071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bg2"/>
                    </a:solidFill>
                  </a:rPr>
                  <a:t>Demand Creation Design Guide</a:t>
                </a:r>
              </a:p>
              <a:p>
                <a:pPr indent="-168275">
                  <a:lnSpc>
                    <a:spcPct val="90000"/>
                  </a:lnSpc>
                  <a:spcBef>
                    <a:spcPts val="800"/>
                  </a:spcBef>
                </a:pPr>
                <a:r>
                  <a:rPr lang="en-US" sz="1400" dirty="0">
                    <a:solidFill>
                      <a:schemeClr val="bg2"/>
                    </a:solidFill>
                  </a:rPr>
                  <a:t>Demand Creation Lessons Learned</a:t>
                </a:r>
              </a:p>
              <a:p>
                <a:pPr indent="-168275">
                  <a:lnSpc>
                    <a:spcPct val="90000"/>
                  </a:lnSpc>
                  <a:spcBef>
                    <a:spcPts val="800"/>
                  </a:spcBef>
                </a:pPr>
                <a:r>
                  <a:rPr lang="en-US" sz="1400" dirty="0">
                    <a:solidFill>
                      <a:schemeClr val="bg2"/>
                    </a:solidFill>
                  </a:rPr>
                  <a:t>Considerations for </a:t>
                </a:r>
                <a:br>
                  <a:rPr lang="en-US" sz="1400" dirty="0">
                    <a:solidFill>
                      <a:schemeClr val="bg2"/>
                    </a:solidFill>
                  </a:rPr>
                </a:br>
                <a:r>
                  <a:rPr lang="en-US" sz="1400" dirty="0">
                    <a:solidFill>
                      <a:schemeClr val="bg2"/>
                    </a:solidFill>
                  </a:rPr>
                  <a:t>Monitoring and Evaluation</a:t>
                </a:r>
              </a:p>
            </p:txBody>
          </p:sp>
          <p:grpSp>
            <p:nvGrpSpPr>
              <p:cNvPr id="33" name="Group 32">
                <a:extLst>
                  <a:ext uri="{FF2B5EF4-FFF2-40B4-BE49-F238E27FC236}">
                    <a16:creationId xmlns:a16="http://schemas.microsoft.com/office/drawing/2014/main" id="{0538DE2F-33DA-9408-C6D7-D8E64EDE7028}"/>
                  </a:ext>
                </a:extLst>
              </p:cNvPr>
              <p:cNvGrpSpPr/>
              <p:nvPr/>
            </p:nvGrpSpPr>
            <p:grpSpPr>
              <a:xfrm>
                <a:off x="8152881" y="3293116"/>
                <a:ext cx="2724908" cy="697162"/>
                <a:chOff x="8152881" y="3378844"/>
                <a:chExt cx="2724908" cy="697162"/>
              </a:xfrm>
            </p:grpSpPr>
            <p:cxnSp>
              <p:nvCxnSpPr>
                <p:cNvPr id="34" name="Straight Connector 33">
                  <a:extLst>
                    <a:ext uri="{FF2B5EF4-FFF2-40B4-BE49-F238E27FC236}">
                      <a16:creationId xmlns:a16="http://schemas.microsoft.com/office/drawing/2014/main" id="{2F84219C-47CD-2A05-5441-BE2D1FB27234}"/>
                    </a:ext>
                  </a:extLst>
                </p:cNvPr>
                <p:cNvCxnSpPr>
                  <a:cxnSpLocks/>
                </p:cNvCxnSpPr>
                <p:nvPr/>
              </p:nvCxnSpPr>
              <p:spPr>
                <a:xfrm>
                  <a:off x="8346622" y="3616696"/>
                  <a:ext cx="2531167"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D7057920-24D5-A7D5-A151-0ED4160286BC}"/>
                    </a:ext>
                  </a:extLst>
                </p:cNvPr>
                <p:cNvPicPr>
                  <a:picLocks noChangeAspect="1"/>
                </p:cNvPicPr>
                <p:nvPr/>
              </p:nvPicPr>
              <p:blipFill>
                <a:blip r:embed="rId5"/>
                <a:stretch>
                  <a:fillRect/>
                </a:stretch>
              </p:blipFill>
              <p:spPr>
                <a:xfrm>
                  <a:off x="8152881" y="3378844"/>
                  <a:ext cx="697162" cy="697162"/>
                </a:xfrm>
                <a:prstGeom prst="rect">
                  <a:avLst/>
                </a:prstGeom>
              </p:spPr>
            </p:pic>
            <p:sp>
              <p:nvSpPr>
                <p:cNvPr id="36" name="Text Placeholder 8">
                  <a:extLst>
                    <a:ext uri="{FF2B5EF4-FFF2-40B4-BE49-F238E27FC236}">
                      <a16:creationId xmlns:a16="http://schemas.microsoft.com/office/drawing/2014/main" id="{C4D950C6-587E-C219-B157-BD0EA3F8E3DE}"/>
                    </a:ext>
                  </a:extLst>
                </p:cNvPr>
                <p:cNvSpPr txBox="1">
                  <a:spLocks/>
                </p:cNvSpPr>
                <p:nvPr/>
              </p:nvSpPr>
              <p:spPr>
                <a:xfrm>
                  <a:off x="894156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bg2"/>
                      </a:solidFill>
                    </a:rPr>
                    <a:t>PROMOTION</a:t>
                  </a:r>
                  <a:endParaRPr lang="en-US" dirty="0">
                    <a:solidFill>
                      <a:schemeClr val="accent2"/>
                    </a:solidFill>
                  </a:endParaRPr>
                </a:p>
              </p:txBody>
            </p:sp>
          </p:grpSp>
        </p:grpSp>
      </p:grpSp>
      <p:sp>
        <p:nvSpPr>
          <p:cNvPr id="47" name="TextBox 46">
            <a:extLst>
              <a:ext uri="{FF2B5EF4-FFF2-40B4-BE49-F238E27FC236}">
                <a16:creationId xmlns:a16="http://schemas.microsoft.com/office/drawing/2014/main" id="{BD3C2C37-7DC5-27EA-D773-B77815D97E57}"/>
              </a:ext>
            </a:extLst>
          </p:cNvPr>
          <p:cNvSpPr txBox="1"/>
          <p:nvPr userDrawn="1"/>
        </p:nvSpPr>
        <p:spPr>
          <a:xfrm>
            <a:off x="1556548" y="5749858"/>
            <a:ext cx="9923023" cy="461665"/>
          </a:xfrm>
          <a:prstGeom prst="rect">
            <a:avLst/>
          </a:prstGeom>
          <a:noFill/>
        </p:spPr>
        <p:txBody>
          <a:bodyPr wrap="square" rtlCol="0">
            <a:spAutoFit/>
          </a:bodyPr>
          <a:lstStyle/>
          <a:p>
            <a:r>
              <a:rPr lang="en-US" sz="800" dirty="0">
                <a:solidFill>
                  <a:schemeClr val="bg2">
                    <a:lumMod val="75000"/>
                  </a:schemeClr>
                </a:solidFill>
              </a:rPr>
              <a:t>The resources within this toolkit were made possible by the generous assistance from the American people through the U.S. Agency for International Development (USAID) and the U.S. President’s Emergency Plan for AIDS Relief (PEPFAR) through the terms of several cooperative agreements, including the OPTIONS Consortium (AID-OAA-A-15-00035), the PROMISE Collaboration (AID‑OAA-A-15-00045), and the CHOICE Collaboration (#7200AA19CA00002 and #7200AA19CA00003). The contents are the responsibility of these projects and do not necessarily reflect the views of USAID or the United States Government.</a:t>
            </a:r>
          </a:p>
        </p:txBody>
      </p:sp>
    </p:spTree>
    <p:extLst>
      <p:ext uri="{BB962C8B-B14F-4D97-AF65-F5344CB8AC3E}">
        <p14:creationId xmlns:p14="http://schemas.microsoft.com/office/powerpoint/2010/main" val="3530846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DFC8-DA53-CB4D-8ED5-BFBD34036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45069-0A9B-9941-A357-A100C6225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BDFFB-AC9B-FA4E-9FB6-0E263D89EA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0459A8-F5E1-AC4E-A050-1841565BC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9B78A-B775-A445-A4A1-638847F6B7B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6529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3B4E-7871-7B4F-9132-5F12D2BC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A38-6728-0942-BC2A-E98746068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D861-FB0B-4C42-B939-E4CFECB50E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6A5422-CC24-3D4C-A5AF-8DF9D09DC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84A47-515C-D444-9120-E403BE66F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730844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059C-CC60-2C45-9D4C-6E428FEF2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A254D9-15FD-F64A-AA73-36D290918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C3FC-F884-1547-8D69-912CC9B8B5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53D25D-50CE-234D-A82F-C09E4281B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A4D27-41D3-2946-83A0-9164AB02FACF}"/>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357841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528F-9197-534B-B809-D2E607D5C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955F-094F-AF4D-BFDB-0EB1AA69C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04C6C-7F09-1B4A-9F81-09B3B4455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8DE2DC-05F7-C943-A12D-EECD12EE5F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6ECF6E-A8BE-7B4A-B2A3-B225DDD6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4D72B-2921-9B46-9CE0-CA8CA8B29DB6}"/>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079320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3783-3013-5444-B0D3-5B82F6CC2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0C08-322B-9845-954F-4F8F328C9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8E6D9-4709-B642-B9C8-62CBAD18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B065C3-9953-1B42-9074-4015A5D0B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5E0FB-7671-9F43-9216-0C3DA5BEB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8C86F-BE19-8C46-9FAC-EBFB958252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BB5DA8-5274-EA41-B473-C04A2F3AE5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50F85-9003-954A-85BE-B4EE3988AE0A}"/>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182048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B03-E9B4-E148-8320-42E190AC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B415D5-550B-4F44-BA68-AAA93D6A737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E875A4-E507-F84E-9C71-A812FBC97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9C89B-7D9A-A549-AAA1-9AEC10445FA7}"/>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9130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FA9369BC-8F5F-6C43-8FBA-A488871F5DB5}"/>
              </a:ext>
            </a:extLst>
          </p:cNvPr>
          <p:cNvSpPr>
            <a:spLocks noGrp="1"/>
          </p:cNvSpPr>
          <p:nvPr>
            <p:ph type="body" sz="quarter" idx="11" hasCustomPrompt="1"/>
          </p:nvPr>
        </p:nvSpPr>
        <p:spPr>
          <a:xfrm>
            <a:off x="1456959" y="2828925"/>
            <a:ext cx="6705600" cy="1200150"/>
          </a:xfrm>
        </p:spPr>
        <p:txBody>
          <a:bodyPr/>
          <a:lstStyle>
            <a:lvl1pPr marL="0" indent="0">
              <a:buNone/>
              <a:defRPr sz="8000" b="1">
                <a:solidFill>
                  <a:schemeClr val="accent1">
                    <a:lumMod val="20000"/>
                    <a:lumOff val="80000"/>
                  </a:schemeClr>
                </a:solidFill>
                <a:latin typeface="Arial" panose="020B0604020202020204" pitchFamily="34" charset="0"/>
                <a:cs typeface="Arial" panose="020B0604020202020204" pitchFamily="34" charset="0"/>
              </a:defRPr>
            </a:lvl1pPr>
          </a:lstStyle>
          <a:p>
            <a:pPr lvl="0"/>
            <a:r>
              <a:rPr lang="en-US" dirty="0"/>
              <a:t>Title</a:t>
            </a:r>
          </a:p>
        </p:txBody>
      </p:sp>
      <p:sp>
        <p:nvSpPr>
          <p:cNvPr id="5" name="Text Placeholder 6">
            <a:extLst>
              <a:ext uri="{FF2B5EF4-FFF2-40B4-BE49-F238E27FC236}">
                <a16:creationId xmlns:a16="http://schemas.microsoft.com/office/drawing/2014/main" id="{FD5A1F3F-ECDC-E347-A442-F824BB86A01F}"/>
              </a:ext>
            </a:extLst>
          </p:cNvPr>
          <p:cNvSpPr>
            <a:spLocks noGrp="1"/>
          </p:cNvSpPr>
          <p:nvPr>
            <p:ph type="body" sz="quarter" idx="12" hasCustomPrompt="1"/>
          </p:nvPr>
        </p:nvSpPr>
        <p:spPr>
          <a:xfrm>
            <a:off x="1457489" y="4029075"/>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942044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6C14-691E-8544-864D-616595C032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89E0F2E-D1A3-954D-94FB-3CCDCA812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EE78C-BCB2-B040-A209-ABAB4817D12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582046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8757-9D8B-394A-993B-6F10C3B33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D41B3-9E3E-3740-82DB-8FC5A4E97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6A214-2239-9947-830B-634D77D01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6E68-486F-FE45-AC69-E0E8BDE2F3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1E9CBC-3AFF-5E47-BF32-2B56CCA5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DB359-DA97-7140-94B9-82BEDF5B1592}"/>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014805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82D0-64DD-2F4D-99DF-13CBD3F8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7F7C9-0B5C-AA44-9409-828AFE270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7CBDD-6F78-0743-B705-473EC648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A4DB0-E27E-6045-ADAA-B20C35BCBF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D14DF0-3FFE-D546-8833-DDC4D3767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CE48A-6B27-DE42-8A34-7E76B261E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602815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B2E5-DF68-0244-9B92-FF49B6CC4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51BF8-16C2-894A-9A5B-9A6BD60AB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F26E9-8618-2049-A4B1-FE269383B4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B1F121-5952-D344-8251-A0D97A7AE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FABA2-9625-DD4B-8F6B-BEC848BF83B8}"/>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872255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9078-A2A0-EC45-8205-E3806996B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360F9-1B57-DF43-83E7-8FD4BD3E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F92E3-6047-644C-9B17-12D67A495E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040B7F-1446-8448-AADE-76E5D20C6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A1A86-4728-4544-AF2C-31E5E827CDB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14222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rm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686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31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 2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18725" cy="477056"/>
          </a:xfrm>
        </p:spPr>
        <p:txBody>
          <a:bodyPr>
            <a:noAutofit/>
          </a:bodyPr>
          <a:lstStyle>
            <a:lvl1pPr marL="0" indent="0">
              <a:buNone/>
              <a:defRPr sz="2000">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060520"/>
            <a:ext cx="4845921" cy="3983178"/>
          </a:xfrm>
          <a:solidFill>
            <a:schemeClr val="bg1">
              <a:lumMod val="95000"/>
            </a:schemeClr>
          </a:solidFill>
        </p:spPr>
        <p:txBody>
          <a:bodyPr lIns="182880" tIns="137160" rIns="91440">
            <a:noAutofit/>
          </a:bodyPr>
          <a:lstStyle>
            <a:lvl1pPr marL="0" indent="0">
              <a:lnSpc>
                <a:spcPct val="110000"/>
              </a:lnSpc>
              <a:buNone/>
              <a:defRPr sz="1800" b="1"/>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p:txBody>
      </p:sp>
      <p:sp>
        <p:nvSpPr>
          <p:cNvPr id="12" name="Text Placeholder 21">
            <a:extLst>
              <a:ext uri="{FF2B5EF4-FFF2-40B4-BE49-F238E27FC236}">
                <a16:creationId xmlns:a16="http://schemas.microsoft.com/office/drawing/2014/main" id="{0AE4DCA3-D654-A046-81C9-BFE1DF0E10C9}"/>
              </a:ext>
            </a:extLst>
          </p:cNvPr>
          <p:cNvSpPr>
            <a:spLocks noGrp="1"/>
          </p:cNvSpPr>
          <p:nvPr>
            <p:ph type="body" sz="quarter" idx="16"/>
          </p:nvPr>
        </p:nvSpPr>
        <p:spPr>
          <a:xfrm>
            <a:off x="6526866" y="2060520"/>
            <a:ext cx="4845921" cy="3983178"/>
          </a:xfrm>
          <a:solidFill>
            <a:schemeClr val="bg1">
              <a:lumMod val="95000"/>
            </a:schemeClr>
          </a:solidFill>
        </p:spPr>
        <p:txBody>
          <a:bodyPr lIns="182880" tIns="137160" rIns="91440">
            <a:noAutofit/>
          </a:bodyPr>
          <a:lstStyle>
            <a:lvl1pPr marL="0" indent="0">
              <a:lnSpc>
                <a:spcPct val="110000"/>
              </a:lnSpc>
              <a:buNone/>
              <a:defRPr sz="1800" b="1"/>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p:txBody>
      </p:sp>
    </p:spTree>
    <p:extLst>
      <p:ext uri="{BB962C8B-B14F-4D97-AF65-F5344CB8AC3E}">
        <p14:creationId xmlns:p14="http://schemas.microsoft.com/office/powerpoint/2010/main" val="86507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plate - 1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18725" cy="477056"/>
          </a:xfrm>
        </p:spPr>
        <p:txBody>
          <a:bodyPr/>
          <a:lstStyle>
            <a:lvl1pPr marL="0" indent="0">
              <a:buNone/>
              <a:defRPr sz="2000">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hasCustomPrompt="1"/>
          </p:nvPr>
        </p:nvSpPr>
        <p:spPr>
          <a:xfrm>
            <a:off x="1228725" y="2060520"/>
            <a:ext cx="4845921" cy="3983178"/>
          </a:xfrm>
          <a:solidFill>
            <a:schemeClr val="bg1">
              <a:lumMod val="95000"/>
            </a:schemeClr>
          </a:solidFill>
        </p:spPr>
        <p:txBody>
          <a:bodyPr lIns="182880" tIns="137160" rIns="91440">
            <a:noAutofit/>
          </a:bodyPr>
          <a:lstStyle>
            <a:lvl1pPr marL="0" indent="0">
              <a:lnSpc>
                <a:spcPct val="105000"/>
              </a:lnSpc>
              <a:spcBef>
                <a:spcPts val="600"/>
              </a:spcBef>
              <a:buNone/>
              <a:defRPr sz="1800" b="1"/>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Section heading</a:t>
            </a:r>
          </a:p>
        </p:txBody>
      </p:sp>
    </p:spTree>
    <p:extLst>
      <p:ext uri="{BB962C8B-B14F-4D97-AF65-F5344CB8AC3E}">
        <p14:creationId xmlns:p14="http://schemas.microsoft.com/office/powerpoint/2010/main" val="242228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18725" cy="477056"/>
          </a:xfrm>
        </p:spPr>
        <p:txBody>
          <a:bodyPr/>
          <a:lstStyle>
            <a:lvl1pPr marL="0" indent="0">
              <a:buNone/>
              <a:defRPr sz="2000">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2342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425294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tuation Analysis - Step 3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501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sp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2873943" y="198768"/>
            <a:ext cx="3810660" cy="253916"/>
          </a:xfrm>
          <a:prstGeom prst="rect">
            <a:avLst/>
          </a:prstGeom>
        </p:spPr>
        <p:txBody>
          <a:bodyPr wrap="none">
            <a:spAutoFit/>
          </a:bodyPr>
          <a:lstStyle/>
          <a:p>
            <a:pPr algn="ctr"/>
            <a:r>
              <a:rPr lang="en-US" sz="1050" spc="50" baseline="0" dirty="0">
                <a:solidFill>
                  <a:schemeClr val="bg1"/>
                </a:solidFill>
              </a:rPr>
              <a:t>Situation Analysis for the Introduction of the PrEP Ring</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14169746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5" r:id="rId4"/>
    <p:sldLayoutId id="2147483684" r:id="rId5"/>
    <p:sldLayoutId id="2147483685" r:id="rId6"/>
    <p:sldLayoutId id="2147483686" r:id="rId7"/>
    <p:sldLayoutId id="2147483687" r:id="rId8"/>
    <p:sldLayoutId id="2147483681" r:id="rId9"/>
    <p:sldLayoutId id="2147483651" r:id="rId10"/>
    <p:sldLayoutId id="2147483674" r:id="rId11"/>
    <p:sldLayoutId id="2147483650"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1" r:id="rId21"/>
    <p:sldLayoutId id="2147483682" r:id="rId22"/>
    <p:sldLayoutId id="2147483688" r:id="rId23"/>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892A3-08FA-6A46-BFAB-1416E8636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8BFC1-CE71-5244-AA5D-18F274A0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B9019-E5F3-4448-A669-04F63901B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F6FF4B1-E898-DE48-AA94-77783E734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98260-C8E3-7449-BD23-AB23C8D79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D5CE-3149-E54B-AAC6-17F03B52424D}" type="slidenum">
              <a:rPr lang="en-US" smtClean="0"/>
              <a:t>‹#›</a:t>
            </a:fld>
            <a:endParaRPr lang="en-US"/>
          </a:p>
        </p:txBody>
      </p:sp>
      <p:grpSp>
        <p:nvGrpSpPr>
          <p:cNvPr id="7" name="Group 6">
            <a:extLst>
              <a:ext uri="{FF2B5EF4-FFF2-40B4-BE49-F238E27FC236}">
                <a16:creationId xmlns:a16="http://schemas.microsoft.com/office/drawing/2014/main" id="{45C46C79-AF6D-164C-9CEB-08C7A404C12F}"/>
              </a:ext>
            </a:extLst>
          </p:cNvPr>
          <p:cNvGrpSpPr/>
          <p:nvPr userDrawn="1"/>
        </p:nvGrpSpPr>
        <p:grpSpPr>
          <a:xfrm>
            <a:off x="0" y="0"/>
            <a:ext cx="699247" cy="6858001"/>
            <a:chOff x="0" y="-1"/>
            <a:chExt cx="699247" cy="6858001"/>
          </a:xfrm>
        </p:grpSpPr>
        <p:pic>
          <p:nvPicPr>
            <p:cNvPr id="8" name="Picture 7">
              <a:extLst>
                <a:ext uri="{FF2B5EF4-FFF2-40B4-BE49-F238E27FC236}">
                  <a16:creationId xmlns:a16="http://schemas.microsoft.com/office/drawing/2014/main" id="{6AB84899-056B-5E44-AEF6-4C3798174B61}"/>
                </a:ext>
              </a:extLst>
            </p:cNvPr>
            <p:cNvPicPr>
              <a:picLocks noChangeAspect="1"/>
            </p:cNvPicPr>
            <p:nvPr/>
          </p:nvPicPr>
          <p:blipFill rotWithShape="1">
            <a:blip r:embed="rId13"/>
            <a:srcRect l="50000" t="18803"/>
            <a:stretch/>
          </p:blipFill>
          <p:spPr>
            <a:xfrm>
              <a:off x="0" y="-1"/>
              <a:ext cx="699247" cy="2787209"/>
            </a:xfrm>
            <a:prstGeom prst="rect">
              <a:avLst/>
            </a:prstGeom>
          </p:spPr>
        </p:pic>
        <p:pic>
          <p:nvPicPr>
            <p:cNvPr id="9" name="Picture 8">
              <a:extLst>
                <a:ext uri="{FF2B5EF4-FFF2-40B4-BE49-F238E27FC236}">
                  <a16:creationId xmlns:a16="http://schemas.microsoft.com/office/drawing/2014/main" id="{F213FEFE-DC52-2A4A-9F1F-1FF9D611F12C}"/>
                </a:ext>
              </a:extLst>
            </p:cNvPr>
            <p:cNvPicPr>
              <a:picLocks noChangeAspect="1"/>
            </p:cNvPicPr>
            <p:nvPr/>
          </p:nvPicPr>
          <p:blipFill rotWithShape="1">
            <a:blip r:embed="rId13"/>
            <a:srcRect l="50000"/>
            <a:stretch/>
          </p:blipFill>
          <p:spPr>
            <a:xfrm>
              <a:off x="0" y="2128302"/>
              <a:ext cx="699247" cy="3432668"/>
            </a:xfrm>
            <a:prstGeom prst="rect">
              <a:avLst/>
            </a:prstGeom>
          </p:spPr>
        </p:pic>
        <p:pic>
          <p:nvPicPr>
            <p:cNvPr id="10" name="Picture 9">
              <a:extLst>
                <a:ext uri="{FF2B5EF4-FFF2-40B4-BE49-F238E27FC236}">
                  <a16:creationId xmlns:a16="http://schemas.microsoft.com/office/drawing/2014/main" id="{1F5D3FAF-0C90-7D49-8A43-56E4A24769DA}"/>
                </a:ext>
              </a:extLst>
            </p:cNvPr>
            <p:cNvPicPr>
              <a:picLocks noChangeAspect="1"/>
            </p:cNvPicPr>
            <p:nvPr/>
          </p:nvPicPr>
          <p:blipFill rotWithShape="1">
            <a:blip r:embed="rId13"/>
            <a:srcRect l="50000" t="-5983" b="42977"/>
            <a:stretch/>
          </p:blipFill>
          <p:spPr>
            <a:xfrm>
              <a:off x="0" y="4695197"/>
              <a:ext cx="699247" cy="2162803"/>
            </a:xfrm>
            <a:prstGeom prst="rect">
              <a:avLst/>
            </a:prstGeom>
          </p:spPr>
        </p:pic>
      </p:grpSp>
    </p:spTree>
    <p:extLst>
      <p:ext uri="{BB962C8B-B14F-4D97-AF65-F5344CB8AC3E}">
        <p14:creationId xmlns:p14="http://schemas.microsoft.com/office/powerpoint/2010/main" val="13177938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B88F-5BA6-E944-9B84-11106F32BF35}"/>
              </a:ext>
            </a:extLst>
          </p:cNvPr>
          <p:cNvSpPr>
            <a:spLocks noGrp="1"/>
          </p:cNvSpPr>
          <p:nvPr>
            <p:ph type="ctrTitle"/>
          </p:nvPr>
        </p:nvSpPr>
        <p:spPr/>
        <p:txBody>
          <a:bodyPr>
            <a:normAutofit fontScale="90000"/>
          </a:bodyPr>
          <a:lstStyle/>
          <a:p>
            <a:r>
              <a:rPr lang="en-US" dirty="0"/>
              <a:t>Situation Analysis for the Introduction of the PrEP Ring</a:t>
            </a:r>
          </a:p>
        </p:txBody>
      </p:sp>
      <p:sp>
        <p:nvSpPr>
          <p:cNvPr id="30" name="Subtitle 29">
            <a:extLst>
              <a:ext uri="{FF2B5EF4-FFF2-40B4-BE49-F238E27FC236}">
                <a16:creationId xmlns:a16="http://schemas.microsoft.com/office/drawing/2014/main" id="{0C5CBFBB-E10B-184C-B3C3-A263F4786B44}"/>
              </a:ext>
            </a:extLst>
          </p:cNvPr>
          <p:cNvSpPr>
            <a:spLocks noGrp="1"/>
          </p:cNvSpPr>
          <p:nvPr>
            <p:ph type="subTitle" idx="1"/>
          </p:nvPr>
        </p:nvSpPr>
        <p:spPr>
          <a:xfrm>
            <a:off x="1524000" y="2738964"/>
            <a:ext cx="9144000" cy="743552"/>
          </a:xfrm>
        </p:spPr>
        <p:txBody>
          <a:bodyPr/>
          <a:lstStyle/>
          <a:p>
            <a:r>
              <a:rPr lang="en-US" dirty="0">
                <a:solidFill>
                  <a:schemeClr val="accent1"/>
                </a:solidFill>
              </a:rPr>
              <a:t>Blank templates from Situation Analysis Overview</a:t>
            </a:r>
          </a:p>
        </p:txBody>
      </p:sp>
      <p:sp>
        <p:nvSpPr>
          <p:cNvPr id="5" name="TextBox 4">
            <a:extLst>
              <a:ext uri="{FF2B5EF4-FFF2-40B4-BE49-F238E27FC236}">
                <a16:creationId xmlns:a16="http://schemas.microsoft.com/office/drawing/2014/main" id="{1801A794-E066-4049-8981-B6B81C5B0559}"/>
              </a:ext>
            </a:extLst>
          </p:cNvPr>
          <p:cNvSpPr txBox="1"/>
          <p:nvPr/>
        </p:nvSpPr>
        <p:spPr>
          <a:xfrm>
            <a:off x="9410551" y="254000"/>
            <a:ext cx="2665153" cy="369332"/>
          </a:xfrm>
          <a:prstGeom prst="rect">
            <a:avLst/>
          </a:prstGeom>
          <a:noFill/>
        </p:spPr>
        <p:txBody>
          <a:bodyPr wrap="none" rtlCol="0">
            <a:spAutoFit/>
          </a:bodyPr>
          <a:lstStyle/>
          <a:p>
            <a:r>
              <a:rPr lang="en-US" b="1" spc="50" dirty="0">
                <a:solidFill>
                  <a:schemeClr val="bg2"/>
                </a:solidFill>
                <a:latin typeface="Franklin Gothic Demi" panose="020B0603020102020204" pitchFamily="34" charset="0"/>
              </a:rPr>
              <a:t>PLAN</a:t>
            </a:r>
            <a:r>
              <a:rPr lang="en-US" spc="50" dirty="0">
                <a:solidFill>
                  <a:schemeClr val="bg2"/>
                </a:solidFill>
              </a:rPr>
              <a:t> 4 </a:t>
            </a:r>
            <a:r>
              <a:rPr lang="en-US" b="1" spc="50" dirty="0">
                <a:solidFill>
                  <a:schemeClr val="bg2"/>
                </a:solidFill>
                <a:latin typeface="Franklin Gothic Demi" panose="020B0603020102020204" pitchFamily="34" charset="0"/>
              </a:rPr>
              <a:t>RING </a:t>
            </a:r>
            <a:r>
              <a:rPr lang="en-US" spc="50" dirty="0">
                <a:solidFill>
                  <a:schemeClr val="bg2"/>
                </a:solidFill>
              </a:rPr>
              <a:t>TOOLKIT</a:t>
            </a:r>
            <a:endParaRPr lang="en-US" b="1" spc="50" dirty="0">
              <a:solidFill>
                <a:schemeClr val="bg2"/>
              </a:solidFill>
              <a:latin typeface="Franklin Gothic Demi" panose="020B0603020102020204" pitchFamily="34" charset="0"/>
            </a:endParaRPr>
          </a:p>
        </p:txBody>
      </p:sp>
      <p:grpSp>
        <p:nvGrpSpPr>
          <p:cNvPr id="12" name="Group 11">
            <a:extLst>
              <a:ext uri="{FF2B5EF4-FFF2-40B4-BE49-F238E27FC236}">
                <a16:creationId xmlns:a16="http://schemas.microsoft.com/office/drawing/2014/main" id="{77062A6E-EF92-8C78-5604-1EA6ABD7AB89}"/>
              </a:ext>
            </a:extLst>
          </p:cNvPr>
          <p:cNvGrpSpPr/>
          <p:nvPr/>
        </p:nvGrpSpPr>
        <p:grpSpPr>
          <a:xfrm>
            <a:off x="1510268" y="5880121"/>
            <a:ext cx="8188843" cy="790362"/>
            <a:chOff x="1510268" y="5880121"/>
            <a:chExt cx="8188843" cy="790362"/>
          </a:xfrm>
        </p:grpSpPr>
        <p:pic>
          <p:nvPicPr>
            <p:cNvPr id="13" name="Picture 12">
              <a:extLst>
                <a:ext uri="{FF2B5EF4-FFF2-40B4-BE49-F238E27FC236}">
                  <a16:creationId xmlns:a16="http://schemas.microsoft.com/office/drawing/2014/main" id="{A0291CEB-BAD3-D9EF-312D-8EF0F4303AD7}"/>
                </a:ext>
              </a:extLst>
            </p:cNvPr>
            <p:cNvPicPr>
              <a:picLocks noChangeAspect="1"/>
            </p:cNvPicPr>
            <p:nvPr/>
          </p:nvPicPr>
          <p:blipFill>
            <a:blip r:embed="rId2"/>
            <a:stretch>
              <a:fillRect/>
            </a:stretch>
          </p:blipFill>
          <p:spPr>
            <a:xfrm>
              <a:off x="6270842" y="5880121"/>
              <a:ext cx="1244616" cy="579815"/>
            </a:xfrm>
            <a:prstGeom prst="rect">
              <a:avLst/>
            </a:prstGeom>
          </p:spPr>
        </p:pic>
        <p:pic>
          <p:nvPicPr>
            <p:cNvPr id="17" name="Picture 16">
              <a:extLst>
                <a:ext uri="{FF2B5EF4-FFF2-40B4-BE49-F238E27FC236}">
                  <a16:creationId xmlns:a16="http://schemas.microsoft.com/office/drawing/2014/main" id="{8A01717E-2ABA-43AE-9D32-C7648000DA75}"/>
                </a:ext>
              </a:extLst>
            </p:cNvPr>
            <p:cNvPicPr>
              <a:picLocks noChangeAspect="1"/>
            </p:cNvPicPr>
            <p:nvPr/>
          </p:nvPicPr>
          <p:blipFill>
            <a:blip r:embed="rId3"/>
            <a:stretch>
              <a:fillRect/>
            </a:stretch>
          </p:blipFill>
          <p:spPr>
            <a:xfrm>
              <a:off x="1510268" y="5929741"/>
              <a:ext cx="1004756" cy="673835"/>
            </a:xfrm>
            <a:prstGeom prst="rect">
              <a:avLst/>
            </a:prstGeom>
          </p:spPr>
        </p:pic>
        <p:pic>
          <p:nvPicPr>
            <p:cNvPr id="18" name="Picture 17">
              <a:extLst>
                <a:ext uri="{FF2B5EF4-FFF2-40B4-BE49-F238E27FC236}">
                  <a16:creationId xmlns:a16="http://schemas.microsoft.com/office/drawing/2014/main" id="{E6A220BD-0CCB-F23C-E12D-1471A63707DC}"/>
                </a:ext>
              </a:extLst>
            </p:cNvPr>
            <p:cNvPicPr>
              <a:picLocks noChangeAspect="1"/>
            </p:cNvPicPr>
            <p:nvPr/>
          </p:nvPicPr>
          <p:blipFill>
            <a:blip r:embed="rId4"/>
            <a:stretch>
              <a:fillRect/>
            </a:stretch>
          </p:blipFill>
          <p:spPr>
            <a:xfrm>
              <a:off x="3408278" y="5926931"/>
              <a:ext cx="1916372" cy="743552"/>
            </a:xfrm>
            <a:prstGeom prst="rect">
              <a:avLst/>
            </a:prstGeom>
          </p:spPr>
        </p:pic>
        <p:pic>
          <p:nvPicPr>
            <p:cNvPr id="19" name="Picture 18">
              <a:extLst>
                <a:ext uri="{FF2B5EF4-FFF2-40B4-BE49-F238E27FC236}">
                  <a16:creationId xmlns:a16="http://schemas.microsoft.com/office/drawing/2014/main" id="{AC534908-E320-C455-47D3-837BA05B1F11}"/>
                </a:ext>
              </a:extLst>
            </p:cNvPr>
            <p:cNvPicPr>
              <a:picLocks noChangeAspect="1"/>
            </p:cNvPicPr>
            <p:nvPr/>
          </p:nvPicPr>
          <p:blipFill>
            <a:blip r:embed="rId5"/>
            <a:stretch>
              <a:fillRect/>
            </a:stretch>
          </p:blipFill>
          <p:spPr>
            <a:xfrm>
              <a:off x="8738807" y="6033134"/>
              <a:ext cx="960304" cy="426802"/>
            </a:xfrm>
            <a:prstGeom prst="rect">
              <a:avLst/>
            </a:prstGeom>
          </p:spPr>
        </p:pic>
      </p:grpSp>
    </p:spTree>
    <p:extLst>
      <p:ext uri="{BB962C8B-B14F-4D97-AF65-F5344CB8AC3E}">
        <p14:creationId xmlns:p14="http://schemas.microsoft.com/office/powerpoint/2010/main" val="20040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Interview Outreach List</a:t>
            </a:r>
          </a:p>
        </p:txBody>
      </p:sp>
      <p:sp>
        <p:nvSpPr>
          <p:cNvPr id="4" name="Text Placeholder 3">
            <a:extLst>
              <a:ext uri="{FF2B5EF4-FFF2-40B4-BE49-F238E27FC236}">
                <a16:creationId xmlns:a16="http://schemas.microsoft.com/office/drawing/2014/main" id="{EFBE2A33-53A7-F74F-8B84-488949321401}"/>
              </a:ext>
            </a:extLst>
          </p:cNvPr>
          <p:cNvSpPr>
            <a:spLocks noGrp="1"/>
          </p:cNvSpPr>
          <p:nvPr>
            <p:ph type="body" sz="quarter" idx="12"/>
          </p:nvPr>
        </p:nvSpPr>
        <p:spPr/>
        <p:txBody>
          <a:bodyPr/>
          <a:lstStyle/>
          <a:p>
            <a:endParaRPr lang="en-US"/>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10</a:t>
            </a:fld>
            <a:endParaRPr lang="en-US" dirty="0"/>
          </a:p>
        </p:txBody>
      </p:sp>
      <p:graphicFrame>
        <p:nvGraphicFramePr>
          <p:cNvPr id="24" name="Google Shape;515;p45">
            <a:extLst>
              <a:ext uri="{FF2B5EF4-FFF2-40B4-BE49-F238E27FC236}">
                <a16:creationId xmlns:a16="http://schemas.microsoft.com/office/drawing/2014/main" id="{8886969C-A903-2C40-8B6C-0ABBFE4F5326}"/>
              </a:ext>
            </a:extLst>
          </p:cNvPr>
          <p:cNvGraphicFramePr/>
          <p:nvPr>
            <p:extLst>
              <p:ext uri="{D42A27DB-BD31-4B8C-83A1-F6EECF244321}">
                <p14:modId xmlns:p14="http://schemas.microsoft.com/office/powerpoint/2010/main" val="3896050926"/>
              </p:ext>
            </p:extLst>
          </p:nvPr>
        </p:nvGraphicFramePr>
        <p:xfrm>
          <a:off x="1000719" y="2085492"/>
          <a:ext cx="10749689" cy="4026755"/>
        </p:xfrm>
        <a:graphic>
          <a:graphicData uri="http://schemas.openxmlformats.org/drawingml/2006/table">
            <a:tbl>
              <a:tblPr>
                <a:noFill/>
              </a:tblPr>
              <a:tblGrid>
                <a:gridCol w="1899049">
                  <a:extLst>
                    <a:ext uri="{9D8B030D-6E8A-4147-A177-3AD203B41FA5}">
                      <a16:colId xmlns:a16="http://schemas.microsoft.com/office/drawing/2014/main" val="20000"/>
                    </a:ext>
                  </a:extLst>
                </a:gridCol>
                <a:gridCol w="1387077">
                  <a:extLst>
                    <a:ext uri="{9D8B030D-6E8A-4147-A177-3AD203B41FA5}">
                      <a16:colId xmlns:a16="http://schemas.microsoft.com/office/drawing/2014/main" val="57848712"/>
                    </a:ext>
                  </a:extLst>
                </a:gridCol>
                <a:gridCol w="4639300">
                  <a:extLst>
                    <a:ext uri="{9D8B030D-6E8A-4147-A177-3AD203B41FA5}">
                      <a16:colId xmlns:a16="http://schemas.microsoft.com/office/drawing/2014/main" val="2411584424"/>
                    </a:ext>
                  </a:extLst>
                </a:gridCol>
                <a:gridCol w="1428600">
                  <a:extLst>
                    <a:ext uri="{9D8B030D-6E8A-4147-A177-3AD203B41FA5}">
                      <a16:colId xmlns:a16="http://schemas.microsoft.com/office/drawing/2014/main" val="4273391725"/>
                    </a:ext>
                  </a:extLst>
                </a:gridCol>
                <a:gridCol w="1395663">
                  <a:extLst>
                    <a:ext uri="{9D8B030D-6E8A-4147-A177-3AD203B41FA5}">
                      <a16:colId xmlns:a16="http://schemas.microsoft.com/office/drawing/2014/main" val="3688305138"/>
                    </a:ext>
                  </a:extLst>
                </a:gridCol>
              </a:tblGrid>
              <a:tr h="279519">
                <a:tc>
                  <a:txBody>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353535"/>
                          </a:solidFill>
                          <a:latin typeface="+mn-lt"/>
                          <a:cs typeface="Calibri"/>
                          <a:sym typeface="Calibri"/>
                        </a:rPr>
                        <a:t>Organization</a:t>
                      </a:r>
                      <a:endParaRPr lang="en-US" sz="1100" b="1" i="0" u="none" strike="noStrike" cap="none" dirty="0">
                        <a:solidFill>
                          <a:srgbClr val="353535"/>
                        </a:solidFill>
                        <a:latin typeface="+mn-lt"/>
                        <a:cs typeface="Calibri"/>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353535"/>
                          </a:solidFill>
                          <a:latin typeface="+mn-lt"/>
                          <a:cs typeface="Calibri"/>
                          <a:sym typeface="Arial"/>
                        </a:rPr>
                        <a:t>Interviewee(s)</a:t>
                      </a:r>
                    </a:p>
                  </a:txBody>
                  <a:tcPr marL="133275" marR="133275" marT="45725" marB="4572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353535"/>
                          </a:solidFill>
                          <a:latin typeface="+mn-lt"/>
                          <a:cs typeface="Calibri"/>
                          <a:sym typeface="Arial"/>
                        </a:rPr>
                        <a:t>Areas to probe across the PrEP Ring Introduction Framework</a:t>
                      </a:r>
                    </a:p>
                  </a:txBody>
                  <a:tcPr marL="133275" marR="133275" marT="45725" marB="4572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353535"/>
                          </a:solidFill>
                          <a:latin typeface="+mn-lt"/>
                          <a:cs typeface="Calibri"/>
                          <a:sym typeface="Arial"/>
                        </a:rPr>
                        <a:t>Status</a:t>
                      </a:r>
                    </a:p>
                  </a:txBody>
                  <a:tcPr marL="133275" marR="133275" marT="45725" marB="45725"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100" b="1" i="0" u="none" strike="noStrike" cap="none" dirty="0">
                          <a:solidFill>
                            <a:srgbClr val="353535"/>
                          </a:solidFill>
                          <a:latin typeface="+mn-lt"/>
                          <a:cs typeface="Calibri"/>
                          <a:sym typeface="Arial"/>
                        </a:rPr>
                        <a:t>Interview date</a:t>
                      </a:r>
                      <a:endParaRPr lang="en-US" sz="1100" b="1" i="0" u="none" strike="noStrike" cap="none" noProof="0" dirty="0">
                        <a:solidFill>
                          <a:srgbClr val="353535"/>
                        </a:solidFill>
                        <a:latin typeface="+mn-lt"/>
                        <a:cs typeface="Calibri"/>
                        <a:sym typeface="Arial"/>
                      </a:endParaRPr>
                    </a:p>
                  </a:txBody>
                  <a:tcPr marL="133275" marR="133275" marT="45725" marB="45725" anchor="ctr">
                    <a:lnL w="28575" cap="flat" cmpd="sng" algn="ctr">
                      <a:solidFill>
                        <a:srgbClr val="FFFFFF"/>
                      </a:solidFill>
                      <a:prstDash val="solid"/>
                      <a:round/>
                      <a:headEnd type="none" w="med" len="med"/>
                      <a:tailEnd type="none" w="med" len="med"/>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sm" len="sm"/>
                      <a:tailEnd type="none" w="sm" len="sm"/>
                    </a:lnB>
                    <a:solidFill>
                      <a:schemeClr val="accent1">
                        <a:lumMod val="40000"/>
                        <a:lumOff val="60000"/>
                      </a:schemeClr>
                    </a:solidFill>
                  </a:tcPr>
                </a:tc>
                <a:extLst>
                  <a:ext uri="{0D108BD9-81ED-4DB2-BD59-A6C34878D82A}">
                    <a16:rowId xmlns:a16="http://schemas.microsoft.com/office/drawing/2014/main" val="10000"/>
                  </a:ext>
                </a:extLst>
              </a:tr>
              <a:tr h="475176">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rgbClr val="7030A0"/>
                          </a:solidFill>
                          <a:latin typeface="+mn-lt"/>
                          <a:cs typeface="Calibri Light" panose="020F0302020204030204" pitchFamily="34" charset="0"/>
                        </a:rPr>
                        <a:t>Organization 1</a:t>
                      </a: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rgbClr val="7030A0"/>
                          </a:solidFill>
                          <a:latin typeface="+mn-lt"/>
                          <a:cs typeface="Calibri Light" panose="020F0302020204030204" pitchFamily="34" charset="0"/>
                        </a:rPr>
                        <a:t>Name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rgbClr val="7030A0"/>
                          </a:solidFill>
                          <a:latin typeface="+mn-lt"/>
                          <a:cs typeface="Calibri Light" panose="020F0302020204030204" pitchFamily="34" charset="0"/>
                        </a:rPr>
                        <a:t>Planning &amp; budgeting, supply chain management, monitoring</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rgbClr val="7030A0"/>
                          </a:solidFill>
                          <a:latin typeface="+mn-lt"/>
                          <a:cs typeface="Calibri Light" panose="020F0302020204030204" pitchFamily="34" charset="0"/>
                        </a:rPr>
                        <a:t>Outreach sent</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b="0" i="0" dirty="0">
                          <a:solidFill>
                            <a:srgbClr val="7030A0"/>
                          </a:solidFill>
                          <a:latin typeface="+mn-lt"/>
                          <a:cs typeface="Calibri Light" panose="020F0302020204030204" pitchFamily="34" charset="0"/>
                        </a:rPr>
                        <a:t>Pending</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lgn="ctr">
                      <a:noFill/>
                      <a:prstDash val="dot"/>
                      <a:round/>
                      <a:headEnd type="none" w="sm" len="sm"/>
                      <a:tailEnd type="none" w="sm" len="sm"/>
                    </a:lnR>
                    <a:lnT w="12700" cap="flat" cmpd="sng" algn="ctr">
                      <a:noFill/>
                      <a:prstDash val="solid"/>
                      <a:round/>
                      <a:headEnd type="none" w="sm" len="sm"/>
                      <a:tailEnd type="none" w="sm" len="sm"/>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75176">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Organization 2</a:t>
                      </a: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Name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Planning &amp; budgeting, delivery platforms, uptake &amp; effective use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Scheduling</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Feb 2, 2022</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lgn="ctr">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9283454"/>
                  </a:ext>
                </a:extLst>
              </a:tr>
              <a:tr h="338862">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Organization 3</a:t>
                      </a: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Name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Delivery platforms, uptake &amp; effective use</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Completed</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400" b="0" i="0" dirty="0">
                          <a:solidFill>
                            <a:srgbClr val="7030A0"/>
                          </a:solidFill>
                          <a:latin typeface="+mn-lt"/>
                          <a:cs typeface="Calibri Light" panose="020F0302020204030204" pitchFamily="34" charset="0"/>
                        </a:rPr>
                        <a:t>Jan 5, 2022</a:t>
                      </a: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lgn="ctr">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1797353"/>
                  </a:ext>
                </a:extLst>
              </a:tr>
              <a:tr h="338862">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400" b="0" i="0"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2">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2">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8862">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3098367"/>
                  </a:ext>
                </a:extLst>
              </a:tr>
              <a:tr h="338862">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3878518"/>
                  </a:ext>
                </a:extLst>
              </a:tr>
              <a:tr h="338862">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400" b="0" i="0" u="none" strike="noStrike" cap="none" dirty="0">
                        <a:solidFill>
                          <a:schemeClr val="bg2">
                            <a:lumMod val="50000"/>
                          </a:schemeClr>
                        </a:solidFill>
                        <a:latin typeface="+mn-lt"/>
                        <a:cs typeface="Calibri Light" panose="020F0302020204030204" pitchFamily="34" charset="0"/>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9525"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8862">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9525" cap="flat" cmpd="sng" algn="ctr">
                      <a:solidFill>
                        <a:schemeClr val="accent1">
                          <a:lumMod val="20000"/>
                          <a:lumOff val="80000"/>
                        </a:schemeClr>
                      </a:solidFill>
                      <a:prstDash val="solid"/>
                      <a:round/>
                      <a:headEnd type="none" w="med" len="med"/>
                      <a:tailEnd type="none" w="med" len="med"/>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Arial"/>
                        <a:buNone/>
                      </a:pPr>
                      <a:endParaRPr lang="en-US" sz="1400" b="0" i="0" u="none" strike="noStrike" cap="none" dirty="0">
                        <a:solidFill>
                          <a:schemeClr val="bg2">
                            <a:lumMod val="50000"/>
                          </a:schemeClr>
                        </a:solidFill>
                        <a:latin typeface="+mn-lt"/>
                        <a:ea typeface="Calibri"/>
                        <a:cs typeface="Calibri Light" panose="020F0302020204030204" pitchFamily="34" charset="0"/>
                        <a:sym typeface="Calibri"/>
                      </a:endParaRPr>
                    </a:p>
                  </a:txBody>
                  <a:tcPr marL="133275" marR="133275" marT="45725" marB="45725" anchor="ctr">
                    <a:lnL w="9525" cap="flat" cmpd="sng" algn="ctr">
                      <a:solidFill>
                        <a:schemeClr val="accent1">
                          <a:lumMod val="20000"/>
                          <a:lumOff val="80000"/>
                        </a:schemeClr>
                      </a:solidFill>
                      <a:prstDash val="solid"/>
                      <a:round/>
                      <a:headEnd type="none" w="med" len="med"/>
                      <a:tailEnd type="none" w="med" len="med"/>
                    </a:lnL>
                    <a:lnR w="12700" cap="flat" cmpd="sng">
                      <a:noFill/>
                      <a:prstDash val="dot"/>
                      <a:round/>
                      <a:headEnd type="none" w="sm" len="sm"/>
                      <a:tailEnd type="none" w="sm" len="sm"/>
                    </a:lnR>
                    <a:lnT w="9525" cap="flat" cmpd="sng" algn="ctr">
                      <a:solidFill>
                        <a:schemeClr val="accent1">
                          <a:lumMod val="20000"/>
                          <a:lumOff val="80000"/>
                        </a:schemeClr>
                      </a:solidFill>
                      <a:prstDash val="solid"/>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3663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en-US" sz="3200" dirty="0"/>
              <a:t>Detailed PrEP Ring Introduction Framework</a:t>
            </a:r>
            <a:endParaRPr sz="3200" dirty="0">
              <a:solidFill>
                <a:schemeClr val="bg2"/>
              </a:solidFill>
            </a:endParaRPr>
          </a:p>
        </p:txBody>
      </p:sp>
      <p:sp>
        <p:nvSpPr>
          <p:cNvPr id="31" name="Slide Number Placeholder 26">
            <a:extLst>
              <a:ext uri="{FF2B5EF4-FFF2-40B4-BE49-F238E27FC236}">
                <a16:creationId xmlns:a16="http://schemas.microsoft.com/office/drawing/2014/main" id="{1F9851DE-71FF-B34C-B99B-7D89FD02BFBE}"/>
              </a:ext>
            </a:extLst>
          </p:cNvPr>
          <p:cNvSpPr>
            <a:spLocks noGrp="1"/>
          </p:cNvSpPr>
          <p:nvPr>
            <p:ph type="sldNum" sz="quarter" idx="4"/>
          </p:nvPr>
        </p:nvSpPr>
        <p:spPr/>
        <p:txBody>
          <a:bodyPr/>
          <a:lstStyle/>
          <a:p>
            <a:fld id="{282D8E3E-8532-C943-903F-91E14D4CAD95}" type="slidenum">
              <a:rPr lang="en-US" smtClean="0"/>
              <a:pPr/>
              <a:t>11</a:t>
            </a:fld>
            <a:endParaRPr lang="en-US" dirty="0"/>
          </a:p>
        </p:txBody>
      </p:sp>
      <p:grpSp>
        <p:nvGrpSpPr>
          <p:cNvPr id="6" name="Group 5">
            <a:extLst>
              <a:ext uri="{FF2B5EF4-FFF2-40B4-BE49-F238E27FC236}">
                <a16:creationId xmlns:a16="http://schemas.microsoft.com/office/drawing/2014/main" id="{825747AB-65D6-D847-AC1E-07F19285ABE4}"/>
              </a:ext>
            </a:extLst>
          </p:cNvPr>
          <p:cNvGrpSpPr/>
          <p:nvPr/>
        </p:nvGrpSpPr>
        <p:grpSpPr>
          <a:xfrm>
            <a:off x="913728" y="2251699"/>
            <a:ext cx="11022240" cy="4053157"/>
            <a:chOff x="462989" y="2055716"/>
            <a:chExt cx="11022240" cy="4053157"/>
          </a:xfrm>
        </p:grpSpPr>
        <p:graphicFrame>
          <p:nvGraphicFramePr>
            <p:cNvPr id="47" name="Google Shape;361;p31">
              <a:extLst>
                <a:ext uri="{FF2B5EF4-FFF2-40B4-BE49-F238E27FC236}">
                  <a16:creationId xmlns:a16="http://schemas.microsoft.com/office/drawing/2014/main" id="{BA9A2E39-A2DA-C240-B907-CE48D706696D}"/>
                </a:ext>
              </a:extLst>
            </p:cNvPr>
            <p:cNvGraphicFramePr/>
            <p:nvPr>
              <p:extLst>
                <p:ext uri="{D42A27DB-BD31-4B8C-83A1-F6EECF244321}">
                  <p14:modId xmlns:p14="http://schemas.microsoft.com/office/powerpoint/2010/main" val="2816351631"/>
                </p:ext>
              </p:extLst>
            </p:nvPr>
          </p:nvGraphicFramePr>
          <p:xfrm>
            <a:off x="462989" y="2350313"/>
            <a:ext cx="1974275" cy="3758560"/>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18750">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Convene new or existing subcommittee or task team within HIV prevention or PrEP </a:t>
                        </a:r>
                        <a:r>
                          <a:rPr lang="en-US" sz="1000" b="1" i="0" u="none" strike="noStrike" cap="none" dirty="0">
                            <a:solidFill>
                              <a:srgbClr val="434343"/>
                            </a:solidFill>
                            <a:latin typeface="Calibri"/>
                            <a:ea typeface="Calibri"/>
                            <a:cs typeface="Calibri"/>
                            <a:sym typeface="Calibri"/>
                          </a:rPr>
                          <a:t>technical working group.</a:t>
                        </a:r>
                        <a:endParaRPr sz="140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Identify </a:t>
                        </a:r>
                        <a:r>
                          <a:rPr lang="en-US" sz="1000" b="1" i="0" u="none" strike="noStrike" cap="none" dirty="0">
                            <a:solidFill>
                              <a:srgbClr val="434343"/>
                            </a:solidFill>
                            <a:latin typeface="Calibri"/>
                            <a:ea typeface="Calibri"/>
                            <a:cs typeface="Calibri"/>
                            <a:sym typeface="Calibri"/>
                          </a:rPr>
                          <a:t>focus populations </a:t>
                        </a:r>
                        <a:r>
                          <a:rPr lang="en-US" sz="1000" b="0" i="0" u="none" strike="noStrike" cap="none" dirty="0">
                            <a:solidFill>
                              <a:srgbClr val="434343"/>
                            </a:solidFill>
                            <a:latin typeface="Calibri"/>
                            <a:ea typeface="Calibri"/>
                            <a:cs typeface="Calibri"/>
                            <a:sym typeface="Calibri"/>
                          </a:rPr>
                          <a:t>for ring use and set </a:t>
                        </a:r>
                        <a:r>
                          <a:rPr lang="en-US" sz="1000" b="1" i="0" u="none" strike="noStrike" cap="none" dirty="0">
                            <a:solidFill>
                              <a:srgbClr val="434343"/>
                            </a:solidFill>
                            <a:latin typeface="Calibri"/>
                            <a:ea typeface="Calibri"/>
                            <a:cs typeface="Calibri"/>
                            <a:sym typeface="Calibri"/>
                          </a:rPr>
                          <a:t>targets</a:t>
                        </a:r>
                        <a:r>
                          <a:rPr lang="en-US" sz="1000" b="0" i="0" u="none" strike="noStrike" cap="none" dirty="0">
                            <a:solidFill>
                              <a:srgbClr val="434343"/>
                            </a:solidFill>
                            <a:latin typeface="Calibri"/>
                            <a:ea typeface="Calibri"/>
                            <a:cs typeface="Calibri"/>
                            <a:sym typeface="Calibri"/>
                          </a:rPr>
                          <a:t> for  ring use.</a:t>
                        </a:r>
                        <a:endParaRPr sz="140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Engage </a:t>
                        </a:r>
                        <a:r>
                          <a:rPr lang="en-US" sz="1000" b="1" i="0" u="none" strike="noStrike" cap="none" dirty="0">
                            <a:solidFill>
                              <a:srgbClr val="434343"/>
                            </a:solidFill>
                            <a:latin typeface="Calibri"/>
                            <a:ea typeface="Calibri"/>
                            <a:cs typeface="Calibri"/>
                            <a:sym typeface="Calibri"/>
                          </a:rPr>
                          <a:t>community </a:t>
                        </a:r>
                        <a:r>
                          <a:rPr lang="en-US" sz="1000" b="0" i="0" u="none" strike="noStrike" cap="none" dirty="0">
                            <a:solidFill>
                              <a:srgbClr val="434343"/>
                            </a:solidFill>
                            <a:latin typeface="Calibri"/>
                            <a:ea typeface="Calibri"/>
                            <a:cs typeface="Calibri"/>
                            <a:sym typeface="Calibri"/>
                          </a:rPr>
                          <a:t>stakeholders</a:t>
                        </a:r>
                        <a:r>
                          <a:rPr lang="en-US" sz="1000" b="1" i="0" u="none" strike="noStrike" cap="none" dirty="0">
                            <a:solidFill>
                              <a:srgbClr val="434343"/>
                            </a:solidFill>
                            <a:latin typeface="Calibri"/>
                            <a:ea typeface="Calibri"/>
                            <a:cs typeface="Calibri"/>
                            <a:sym typeface="Calibri"/>
                          </a:rPr>
                          <a:t> </a:t>
                        </a:r>
                        <a:r>
                          <a:rPr lang="en-US" sz="1000" b="0" i="0" u="none" strike="noStrike" cap="none" dirty="0">
                            <a:solidFill>
                              <a:srgbClr val="434343"/>
                            </a:solidFill>
                            <a:latin typeface="Calibri"/>
                            <a:ea typeface="Calibri"/>
                            <a:cs typeface="Calibri"/>
                            <a:sym typeface="Calibri"/>
                          </a:rPr>
                          <a:t>to inform planning for ring rollout.</a:t>
                        </a:r>
                        <a:endParaRPr sz="140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impact, cost and/or cost-effectiveness</a:t>
                        </a:r>
                        <a:r>
                          <a:rPr lang="en-US" sz="1000" b="1" i="0" u="none" strike="noStrike" cap="none" dirty="0">
                            <a:solidFill>
                              <a:srgbClr val="353535"/>
                            </a:solidFill>
                            <a:latin typeface="Calibri"/>
                            <a:ea typeface="Calibri"/>
                            <a:cs typeface="Calibri"/>
                            <a:sym typeface="Calibri"/>
                          </a:rPr>
                          <a:t> analyses </a:t>
                        </a:r>
                        <a:r>
                          <a:rPr lang="en-US" sz="1000" b="0" i="0" u="none" strike="noStrike" cap="none" dirty="0">
                            <a:solidFill>
                              <a:srgbClr val="353535"/>
                            </a:solidFill>
                            <a:latin typeface="Calibri"/>
                            <a:ea typeface="Calibri"/>
                            <a:cs typeface="Calibri"/>
                            <a:sym typeface="Calibri"/>
                          </a:rPr>
                          <a:t>to inform ring planning.</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1"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Include the ring in national HIV prevention and other relevant </a:t>
                        </a:r>
                        <a:r>
                          <a:rPr lang="en-US" sz="1000" b="1" i="0" u="none" strike="noStrike" cap="none" dirty="0">
                            <a:solidFill>
                              <a:srgbClr val="353535"/>
                            </a:solidFill>
                            <a:latin typeface="Calibri"/>
                            <a:ea typeface="Calibri"/>
                            <a:cs typeface="Calibri"/>
                            <a:sym typeface="Calibri"/>
                          </a:rPr>
                          <a:t>plans </a:t>
                        </a:r>
                        <a:r>
                          <a:rPr lang="en-US" sz="1000" b="0" i="0" u="none" strike="noStrike" cap="none" dirty="0">
                            <a:solidFill>
                              <a:srgbClr val="353535"/>
                            </a:solidFill>
                            <a:latin typeface="Calibri"/>
                            <a:ea typeface="Calibri"/>
                            <a:cs typeface="Calibri"/>
                            <a:sym typeface="Calibri"/>
                          </a:rPr>
                          <a:t>(e.g., FP).</a:t>
                        </a:r>
                        <a:endParaRPr sz="1400" b="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4"/>
                    </a:ext>
                  </a:extLst>
                </a:tr>
                <a:tr h="62788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a:t>
                        </a:r>
                        <a:r>
                          <a:rPr lang="en-US" sz="1000" b="1" i="0" u="none" strike="noStrike" cap="none" dirty="0">
                            <a:solidFill>
                              <a:srgbClr val="353535"/>
                            </a:solidFill>
                            <a:latin typeface="Calibri"/>
                            <a:ea typeface="Calibri"/>
                            <a:cs typeface="Calibri"/>
                            <a:sym typeface="Calibri"/>
                          </a:rPr>
                          <a:t> implementation plan and budget </a:t>
                        </a:r>
                        <a:r>
                          <a:rPr lang="en-US" sz="1000" b="0" i="0" u="none" strike="noStrike" cap="none" dirty="0">
                            <a:solidFill>
                              <a:srgbClr val="353535"/>
                            </a:solidFill>
                            <a:latin typeface="Calibri"/>
                            <a:ea typeface="Calibri"/>
                            <a:cs typeface="Calibri"/>
                            <a:sym typeface="Calibri"/>
                          </a:rPr>
                          <a:t>to guide ring introduction and scale-up.</a:t>
                        </a:r>
                        <a:endParaRPr sz="1400" dirty="0"/>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49" name="Google Shape;363;p31">
              <a:extLst>
                <a:ext uri="{FF2B5EF4-FFF2-40B4-BE49-F238E27FC236}">
                  <a16:creationId xmlns:a16="http://schemas.microsoft.com/office/drawing/2014/main" id="{B44FC302-424D-6143-873B-1FA894A34BF3}"/>
                </a:ext>
              </a:extLst>
            </p:cNvPr>
            <p:cNvGraphicFramePr/>
            <p:nvPr>
              <p:extLst>
                <p:ext uri="{D42A27DB-BD31-4B8C-83A1-F6EECF244321}">
                  <p14:modId xmlns:p14="http://schemas.microsoft.com/office/powerpoint/2010/main" val="1611393988"/>
                </p:ext>
              </p:extLst>
            </p:nvPr>
          </p:nvGraphicFramePr>
          <p:xfrm>
            <a:off x="2736769" y="2372301"/>
            <a:ext cx="1974275" cy="2468880"/>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07723">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1" i="0" u="none" strike="noStrike" cap="none" dirty="0">
                            <a:solidFill>
                              <a:srgbClr val="353535"/>
                            </a:solidFill>
                            <a:latin typeface="Calibri"/>
                            <a:ea typeface="Calibri"/>
                            <a:cs typeface="Calibri"/>
                            <a:sym typeface="Calibri"/>
                          </a:rPr>
                          <a:t>Register</a:t>
                        </a:r>
                        <a:r>
                          <a:rPr lang="en-US" sz="1000" b="0" i="0" u="none" strike="noStrike" cap="none" dirty="0">
                            <a:solidFill>
                              <a:srgbClr val="353535"/>
                            </a:solidFill>
                            <a:latin typeface="Calibri"/>
                            <a:ea typeface="Calibri"/>
                            <a:cs typeface="Calibri"/>
                            <a:sym typeface="Calibri"/>
                          </a:rPr>
                          <a:t> the ring and include the ring on the national essential medicines list.</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07723">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Update </a:t>
                        </a:r>
                        <a:r>
                          <a:rPr lang="en-US" sz="1000" b="1" i="0" u="none" strike="noStrike" cap="none" dirty="0">
                            <a:solidFill>
                              <a:srgbClr val="434343"/>
                            </a:solidFill>
                            <a:latin typeface="Calibri"/>
                            <a:ea typeface="Calibri"/>
                            <a:cs typeface="Calibri"/>
                            <a:sym typeface="Calibri"/>
                          </a:rPr>
                          <a:t>supply chain guidelines and logistics systems </a:t>
                        </a:r>
                        <a:r>
                          <a:rPr lang="en-US" sz="1000" b="0" i="0" u="none" strike="noStrike" cap="none" dirty="0">
                            <a:solidFill>
                              <a:srgbClr val="434343"/>
                            </a:solidFill>
                            <a:latin typeface="Calibri"/>
                            <a:ea typeface="Calibri"/>
                            <a:cs typeface="Calibri"/>
                            <a:sym typeface="Calibri"/>
                          </a:rPr>
                          <a:t>to include the ring.</a:t>
                        </a:r>
                        <a:endParaRPr sz="140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07723">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Conduct </a:t>
                        </a:r>
                        <a:r>
                          <a:rPr lang="en-US" sz="1000" b="1" i="0" u="none" strike="noStrike" cap="none" dirty="0">
                            <a:solidFill>
                              <a:srgbClr val="434343"/>
                            </a:solidFill>
                            <a:latin typeface="Calibri"/>
                            <a:ea typeface="Calibri"/>
                            <a:cs typeface="Calibri"/>
                            <a:sym typeface="Calibri"/>
                          </a:rPr>
                          <a:t>forecasting and/or quantification</a:t>
                        </a:r>
                        <a:r>
                          <a:rPr lang="en-US" sz="1000" b="0" i="0" u="none" strike="noStrike" cap="none" dirty="0">
                            <a:solidFill>
                              <a:srgbClr val="434343"/>
                            </a:solidFill>
                            <a:latin typeface="Calibri"/>
                            <a:ea typeface="Calibri"/>
                            <a:cs typeface="Calibri"/>
                            <a:sym typeface="Calibri"/>
                          </a:rPr>
                          <a:t> exercises to guide procurement of the ring.</a:t>
                        </a:r>
                        <a:endParaRPr sz="1400" b="0" dirty="0">
                          <a:solidFill>
                            <a:srgbClr val="434343"/>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45711">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434343"/>
                            </a:solidFill>
                            <a:latin typeface="Calibri"/>
                            <a:ea typeface="Calibri"/>
                            <a:cs typeface="Calibri"/>
                            <a:sym typeface="Calibri"/>
                          </a:rPr>
                          <a:t>Establish</a:t>
                        </a:r>
                        <a:r>
                          <a:rPr lang="en-US" sz="1000" b="1" i="0" u="none" strike="noStrike" cap="none" dirty="0">
                            <a:solidFill>
                              <a:srgbClr val="434343"/>
                            </a:solidFill>
                            <a:latin typeface="Calibri"/>
                            <a:ea typeface="Calibri"/>
                            <a:cs typeface="Calibri"/>
                            <a:sym typeface="Calibri"/>
                          </a:rPr>
                          <a:t> procurement, commodity monitoring, and distribution systems </a:t>
                        </a:r>
                        <a:r>
                          <a:rPr lang="en-US" sz="1000" b="0" i="0" u="none" strike="noStrike" cap="none" dirty="0">
                            <a:solidFill>
                              <a:srgbClr val="434343"/>
                            </a:solidFill>
                            <a:latin typeface="Calibri"/>
                            <a:ea typeface="Calibri"/>
                            <a:cs typeface="Calibri"/>
                            <a:sym typeface="Calibri"/>
                          </a:rPr>
                          <a:t>to avoid stock-outs.</a:t>
                        </a:r>
                        <a:endParaRPr sz="1000" dirty="0">
                          <a:solidFill>
                            <a:srgbClr val="434343"/>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496204743"/>
                    </a:ext>
                  </a:extLst>
                </a:tr>
              </a:tbl>
            </a:graphicData>
          </a:graphic>
        </p:graphicFrame>
        <p:graphicFrame>
          <p:nvGraphicFramePr>
            <p:cNvPr id="51" name="Google Shape;365;p31">
              <a:extLst>
                <a:ext uri="{FF2B5EF4-FFF2-40B4-BE49-F238E27FC236}">
                  <a16:creationId xmlns:a16="http://schemas.microsoft.com/office/drawing/2014/main" id="{4A5C2BAC-7257-9844-ABCD-DBC67FFBAC24}"/>
                </a:ext>
              </a:extLst>
            </p:cNvPr>
            <p:cNvGraphicFramePr/>
            <p:nvPr>
              <p:extLst>
                <p:ext uri="{D42A27DB-BD31-4B8C-83A1-F6EECF244321}">
                  <p14:modId xmlns:p14="http://schemas.microsoft.com/office/powerpoint/2010/main" val="3424309205"/>
                </p:ext>
              </p:extLst>
            </p:nvPr>
          </p:nvGraphicFramePr>
          <p:xfrm>
            <a:off x="5065803" y="2350313"/>
            <a:ext cx="1974275" cy="3108960"/>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Issue standard</a:t>
                        </a:r>
                        <a:r>
                          <a:rPr lang="en-US" sz="1000" b="1" i="0" u="none" strike="noStrike" cap="none" dirty="0">
                            <a:solidFill>
                              <a:srgbClr val="353535"/>
                            </a:solidFill>
                            <a:latin typeface="Calibri"/>
                            <a:ea typeface="Calibri"/>
                            <a:cs typeface="Calibri"/>
                            <a:sym typeface="Calibri"/>
                          </a:rPr>
                          <a:t> clinical guidelines </a:t>
                        </a:r>
                        <a:r>
                          <a:rPr lang="en-US" sz="1000" b="0" i="0" u="none" strike="noStrike" cap="none" dirty="0">
                            <a:solidFill>
                              <a:srgbClr val="353535"/>
                            </a:solidFill>
                            <a:latin typeface="Calibri"/>
                            <a:ea typeface="Calibri"/>
                            <a:cs typeface="Calibri"/>
                            <a:sym typeface="Calibri"/>
                          </a:rPr>
                          <a:t>for delivery and use of the ring.</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1792">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000" b="0" i="0" u="none" strike="noStrike" cap="none" dirty="0">
                          <a:solidFill>
                            <a:srgbClr val="353535"/>
                          </a:solidFill>
                          <a:latin typeface="Calibri"/>
                          <a:cs typeface="Calibri"/>
                          <a:sym typeface="Arial"/>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lgn="ctr">
                        <a:solidFill>
                          <a:srgbClr val="FFFFFF"/>
                        </a:solidFill>
                        <a:prstDash val="solid"/>
                        <a:round/>
                        <a:headEnd type="none" w="sm" len="sm"/>
                        <a:tailEnd type="none" w="sm" len="sm"/>
                      </a:lnB>
                      <a:solidFill>
                        <a:schemeClr val="accent1">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en-US" sz="1000" b="0" i="0" u="none" strike="noStrike" cap="none" dirty="0">
                            <a:solidFill>
                              <a:srgbClr val="353535"/>
                            </a:solidFill>
                            <a:latin typeface="Calibri"/>
                            <a:ea typeface="+mn-ea"/>
                            <a:cs typeface="Calibri"/>
                            <a:sym typeface="Arial"/>
                          </a:rPr>
                          <a:t>Dedicate resources to conduct regular </a:t>
                        </a:r>
                        <a:r>
                          <a:rPr lang="en-US" sz="1000" b="1" i="0" u="none" strike="noStrike" cap="none" dirty="0">
                            <a:solidFill>
                              <a:srgbClr val="353535"/>
                            </a:solidFill>
                            <a:latin typeface="Calibri"/>
                            <a:ea typeface="+mn-ea"/>
                            <a:cs typeface="Calibri"/>
                            <a:sym typeface="Arial"/>
                          </a:rPr>
                          <a:t>HIV tests, initiate ring use, and support refills.</a:t>
                        </a:r>
                      </a:p>
                    </a:txBody>
                    <a:tcPr marL="45720"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solidFill>
                          <a:srgbClr val="94B0BC"/>
                        </a:solidFill>
                        <a:prstDash val="solid"/>
                        <a:round/>
                        <a:headEnd type="none" w="sm" len="sm"/>
                        <a:tailEnd type="none" w="sm" len="sm"/>
                      </a:lnB>
                    </a:tcPr>
                  </a:tc>
                  <a:extLst>
                    <a:ext uri="{0D108BD9-81ED-4DB2-BD59-A6C34878D82A}">
                      <a16:rowId xmlns:a16="http://schemas.microsoft.com/office/drawing/2014/main" val="2143016634"/>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Develop materials and conduct trainings for </a:t>
                        </a:r>
                        <a:r>
                          <a:rPr lang="en-US" sz="1000" b="1" i="0" u="none" strike="noStrike" cap="none" dirty="0">
                            <a:solidFill>
                              <a:srgbClr val="353535"/>
                            </a:solidFill>
                            <a:latin typeface="Calibri"/>
                            <a:ea typeface="Calibri"/>
                            <a:cs typeface="Calibri"/>
                            <a:sym typeface="Calibri"/>
                          </a:rPr>
                          <a:t>health care workers </a:t>
                        </a:r>
                        <a:r>
                          <a:rPr lang="en-US" sz="1000" b="0" i="0" u="none" strike="noStrike" cap="none" dirty="0">
                            <a:solidFill>
                              <a:srgbClr val="353535"/>
                            </a:solidFill>
                            <a:latin typeface="Calibri"/>
                            <a:ea typeface="Calibri"/>
                            <a:cs typeface="Calibri"/>
                            <a:sym typeface="Calibri"/>
                          </a:rPr>
                          <a:t>on the ring.</a:t>
                        </a:r>
                        <a:endParaRPr sz="1400" dirty="0"/>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Establish </a:t>
                        </a:r>
                        <a:r>
                          <a:rPr lang="en-US" sz="1000" b="1" i="0" u="none" strike="noStrike" cap="none" dirty="0">
                            <a:solidFill>
                              <a:srgbClr val="353535"/>
                            </a:solidFill>
                            <a:latin typeface="Calibri"/>
                            <a:ea typeface="Calibri"/>
                            <a:cs typeface="Calibri"/>
                            <a:sym typeface="Calibri"/>
                          </a:rPr>
                          <a:t>referral systems </a:t>
                        </a:r>
                        <a:r>
                          <a:rPr lang="en-US" sz="1000" b="0" i="0" u="none" strike="noStrike" cap="none" dirty="0">
                            <a:solidFill>
                              <a:srgbClr val="353535"/>
                            </a:solidFill>
                            <a:latin typeface="Calibri"/>
                            <a:ea typeface="Calibri"/>
                            <a:cs typeface="Calibri"/>
                            <a:sym typeface="Calibri"/>
                          </a:rPr>
                          <a:t>to link clients from other channels to sites dispensing the ring.</a:t>
                        </a:r>
                        <a:endParaRPr sz="1400" dirty="0"/>
                      </a:p>
                    </a:txBody>
                    <a:tcPr marL="45725" marR="9525" marT="457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dirty="0">
                            <a:solidFill>
                              <a:srgbClr val="353535"/>
                            </a:solidFill>
                            <a:latin typeface="Calibri"/>
                            <a:ea typeface="Calibri"/>
                            <a:cs typeface="Calibri"/>
                            <a:sym typeface="Calibri"/>
                          </a:rPr>
                          <a:t>Integrate support for </a:t>
                        </a:r>
                        <a:r>
                          <a:rPr lang="en-US" sz="1000" b="1" i="0" u="none" strike="noStrike" cap="none" dirty="0">
                            <a:solidFill>
                              <a:srgbClr val="353535"/>
                            </a:solidFill>
                            <a:latin typeface="Calibri"/>
                            <a:ea typeface="Calibri"/>
                            <a:cs typeface="Calibri"/>
                            <a:sym typeface="Calibri"/>
                          </a:rPr>
                          <a:t>partner communication</a:t>
                        </a:r>
                        <a:r>
                          <a:rPr lang="en-US" sz="1000" b="0" i="0" u="none" strike="noStrike" cap="none" dirty="0">
                            <a:solidFill>
                              <a:srgbClr val="353535"/>
                            </a:solidFill>
                            <a:latin typeface="Calibri"/>
                            <a:ea typeface="Calibri"/>
                            <a:cs typeface="Calibri"/>
                            <a:sym typeface="Calibri"/>
                          </a:rPr>
                          <a:t> and intimate partner violence (IPV).</a:t>
                        </a:r>
                        <a:endParaRPr sz="1000" b="0" i="0" u="none" strike="noStrike" cap="none" dirty="0">
                          <a:solidFill>
                            <a:srgbClr val="353535"/>
                          </a:solidFill>
                          <a:latin typeface="Calibri"/>
                          <a:ea typeface="Calibri"/>
                          <a:cs typeface="Calibri"/>
                          <a:sym typeface="Calibri"/>
                        </a:endParaRPr>
                      </a:p>
                    </a:txBody>
                    <a:tcPr marL="45725" marR="9525" marT="457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3" name="Google Shape;367;p31">
              <a:extLst>
                <a:ext uri="{FF2B5EF4-FFF2-40B4-BE49-F238E27FC236}">
                  <a16:creationId xmlns:a16="http://schemas.microsoft.com/office/drawing/2014/main" id="{CD7114AC-A7D2-4F4B-9947-782D5250F579}"/>
                </a:ext>
              </a:extLst>
            </p:cNvPr>
            <p:cNvGraphicFramePr/>
            <p:nvPr>
              <p:extLst>
                <p:ext uri="{D42A27DB-BD31-4B8C-83A1-F6EECF244321}">
                  <p14:modId xmlns:p14="http://schemas.microsoft.com/office/powerpoint/2010/main" val="2395856565"/>
                </p:ext>
              </p:extLst>
            </p:nvPr>
          </p:nvGraphicFramePr>
          <p:xfrm>
            <a:off x="7321793" y="2350313"/>
            <a:ext cx="1974275" cy="3108960"/>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and implement </a:t>
                        </a:r>
                        <a:r>
                          <a:rPr lang="en-US" sz="1000" b="1" i="0" u="none" strike="noStrike" cap="none" dirty="0">
                            <a:solidFill>
                              <a:srgbClr val="353535"/>
                            </a:solidFill>
                            <a:latin typeface="Calibri"/>
                            <a:ea typeface="Calibri"/>
                            <a:cs typeface="Calibri"/>
                            <a:sym typeface="Calibri"/>
                          </a:rPr>
                          <a:t>demand creation strategies </a:t>
                        </a:r>
                        <a:r>
                          <a:rPr lang="en-US" sz="1000" b="0" i="0" u="none" strike="noStrike" cap="none" dirty="0">
                            <a:solidFill>
                              <a:srgbClr val="353535"/>
                            </a:solidFill>
                            <a:latin typeface="Calibri"/>
                            <a:ea typeface="Calibri"/>
                            <a:cs typeface="Calibri"/>
                            <a:sym typeface="Calibri"/>
                          </a:rPr>
                          <a:t>that include ring promotion.</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Address social norms/stigma to build </a:t>
                        </a:r>
                        <a:r>
                          <a:rPr lang="en-US" sz="1000" b="1" i="0" u="none" strike="noStrike" cap="none" dirty="0">
                            <a:solidFill>
                              <a:srgbClr val="353535"/>
                            </a:solidFill>
                            <a:latin typeface="Calibri"/>
                            <a:ea typeface="Calibri"/>
                            <a:cs typeface="Calibri"/>
                            <a:sym typeface="Calibri"/>
                          </a:rPr>
                          <a:t>community and partner acceptance</a:t>
                        </a:r>
                        <a:r>
                          <a:rPr lang="en-US" sz="1000" b="0" i="0" u="none" strike="noStrike" cap="none" dirty="0">
                            <a:solidFill>
                              <a:srgbClr val="353535"/>
                            </a:solidFill>
                            <a:latin typeface="Calibri"/>
                            <a:ea typeface="Calibri"/>
                            <a:cs typeface="Calibri"/>
                            <a:sym typeface="Calibri"/>
                          </a:rPr>
                          <a:t> of </a:t>
                        </a:r>
                        <a:r>
                          <a:rPr lang="en-US" sz="1000" b="0" i="0" u="none" strike="noStrike" cap="none" dirty="0" err="1">
                            <a:solidFill>
                              <a:srgbClr val="353535"/>
                            </a:solidFill>
                            <a:latin typeface="Calibri"/>
                            <a:ea typeface="Calibri"/>
                            <a:cs typeface="Calibri"/>
                            <a:sym typeface="Calibri"/>
                          </a:rPr>
                          <a:t>PrEP.</a:t>
                        </a:r>
                        <a:endParaRPr sz="1000" b="0" i="0" u="none" strike="noStrike" cap="none" dirty="0">
                          <a:solidFill>
                            <a:srgbClr val="353535"/>
                          </a:solidFill>
                          <a:latin typeface="Calibri"/>
                          <a:ea typeface="Calibri"/>
                          <a:cs typeface="Calibri"/>
                          <a:sym typeface="Calibri"/>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t>
                        </a:r>
                        <a:r>
                          <a:rPr lang="en-US" sz="1000" b="1" i="0" u="none" strike="noStrike" cap="none" dirty="0">
                            <a:solidFill>
                              <a:srgbClr val="353535"/>
                            </a:solidFill>
                            <a:latin typeface="Calibri"/>
                            <a:ea typeface="Calibri"/>
                            <a:cs typeface="Calibri"/>
                            <a:sym typeface="Calibri"/>
                          </a:rPr>
                          <a:t>information and tools for clients </a:t>
                        </a:r>
                        <a:r>
                          <a:rPr lang="en-US" sz="1000" b="0" i="0" u="none" strike="noStrike" cap="none" dirty="0">
                            <a:solidFill>
                              <a:srgbClr val="353535"/>
                            </a:solidFill>
                            <a:latin typeface="Calibri"/>
                            <a:ea typeface="Calibri"/>
                            <a:cs typeface="Calibri"/>
                            <a:sym typeface="Calibri"/>
                          </a:rPr>
                          <a:t>to guide product choice and support ring use.</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2"/>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Support </a:t>
                        </a:r>
                        <a:r>
                          <a:rPr lang="en-US" sz="1000" b="1" i="0" u="none" strike="noStrike" cap="none" dirty="0">
                            <a:solidFill>
                              <a:srgbClr val="353535"/>
                            </a:solidFill>
                            <a:latin typeface="Calibri"/>
                            <a:ea typeface="Calibri"/>
                            <a:cs typeface="Calibri"/>
                            <a:sym typeface="Calibri"/>
                          </a:rPr>
                          <a:t>effective use and continuation</a:t>
                        </a:r>
                        <a:r>
                          <a:rPr lang="en-US" sz="1000" b="0" i="0" u="none" strike="noStrike" cap="none" dirty="0">
                            <a:solidFill>
                              <a:srgbClr val="353535"/>
                            </a:solidFill>
                            <a:latin typeface="Calibri"/>
                            <a:ea typeface="Calibri"/>
                            <a:cs typeface="Calibri"/>
                            <a:sym typeface="Calibri"/>
                          </a:rPr>
                          <a:t> for ring users.</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21792">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Develop and communicate plans for sanitary </a:t>
                        </a:r>
                        <a:r>
                          <a:rPr lang="en-US" sz="1000" b="1" i="0" u="none" strike="noStrike" cap="none" dirty="0">
                            <a:solidFill>
                              <a:srgbClr val="353535"/>
                            </a:solidFill>
                            <a:latin typeface="Calibri"/>
                            <a:ea typeface="Calibri"/>
                            <a:cs typeface="Calibri"/>
                            <a:sym typeface="Calibri"/>
                          </a:rPr>
                          <a:t>disposal</a:t>
                        </a:r>
                        <a:r>
                          <a:rPr lang="en-US" sz="1000" b="0" i="0" u="none" strike="noStrike" cap="none" dirty="0">
                            <a:solidFill>
                              <a:srgbClr val="353535"/>
                            </a:solidFill>
                            <a:latin typeface="Calibri"/>
                            <a:ea typeface="Calibri"/>
                            <a:cs typeface="Calibri"/>
                            <a:sym typeface="Calibri"/>
                          </a:rPr>
                          <a:t> of used rings.</a:t>
                        </a:r>
                        <a:endParaRPr sz="140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5" name="Google Shape;369;p31">
              <a:extLst>
                <a:ext uri="{FF2B5EF4-FFF2-40B4-BE49-F238E27FC236}">
                  <a16:creationId xmlns:a16="http://schemas.microsoft.com/office/drawing/2014/main" id="{0FAB0D58-9F21-D640-ABD4-F4755F4BC992}"/>
                </a:ext>
              </a:extLst>
            </p:cNvPr>
            <p:cNvGraphicFramePr/>
            <p:nvPr>
              <p:extLst>
                <p:ext uri="{D42A27DB-BD31-4B8C-83A1-F6EECF244321}">
                  <p14:modId xmlns:p14="http://schemas.microsoft.com/office/powerpoint/2010/main" val="2728978011"/>
                </p:ext>
              </p:extLst>
            </p:nvPr>
          </p:nvGraphicFramePr>
          <p:xfrm>
            <a:off x="9606130" y="2350314"/>
            <a:ext cx="1879099" cy="1876971"/>
          </p:xfrm>
          <a:graphic>
            <a:graphicData uri="http://schemas.openxmlformats.org/drawingml/2006/table">
              <a:tbl>
                <a:tblPr>
                  <a:noFill/>
                </a:tblPr>
                <a:tblGrid>
                  <a:gridCol w="130538">
                    <a:extLst>
                      <a:ext uri="{9D8B030D-6E8A-4147-A177-3AD203B41FA5}">
                        <a16:colId xmlns:a16="http://schemas.microsoft.com/office/drawing/2014/main" val="20000"/>
                      </a:ext>
                    </a:extLst>
                  </a:gridCol>
                  <a:gridCol w="1748561">
                    <a:extLst>
                      <a:ext uri="{9D8B030D-6E8A-4147-A177-3AD203B41FA5}">
                        <a16:colId xmlns:a16="http://schemas.microsoft.com/office/drawing/2014/main" val="20001"/>
                      </a:ext>
                    </a:extLst>
                  </a:gridCol>
                </a:tblGrid>
                <a:tr h="62565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Establish</a:t>
                        </a:r>
                        <a:r>
                          <a:rPr lang="en-US" sz="1000" b="1" i="0" u="none" strike="noStrike" cap="none" dirty="0">
                            <a:solidFill>
                              <a:srgbClr val="353535"/>
                            </a:solidFill>
                            <a:latin typeface="Calibri"/>
                            <a:ea typeface="Calibri"/>
                            <a:cs typeface="Calibri"/>
                            <a:sym typeface="Calibri"/>
                          </a:rPr>
                          <a:t> monitoring tools</a:t>
                        </a:r>
                        <a:r>
                          <a:rPr lang="en-US" sz="1000" b="0" i="0" u="none" strike="noStrike" cap="none" dirty="0">
                            <a:solidFill>
                              <a:srgbClr val="353535"/>
                            </a:solidFill>
                            <a:latin typeface="Calibri"/>
                            <a:ea typeface="Calibri"/>
                            <a:cs typeface="Calibri"/>
                            <a:sym typeface="Calibri"/>
                          </a:rPr>
                          <a:t> to support data collection and analysis on ring use.</a:t>
                        </a:r>
                        <a:endParaRPr sz="1400"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2565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Establish systems for </a:t>
                        </a:r>
                        <a:r>
                          <a:rPr lang="en-US" sz="1000" b="1" i="0" u="none" strike="noStrike" cap="none" dirty="0">
                            <a:solidFill>
                              <a:srgbClr val="353535"/>
                            </a:solidFill>
                            <a:latin typeface="Calibri"/>
                            <a:ea typeface="Calibri"/>
                            <a:cs typeface="Calibri"/>
                            <a:sym typeface="Calibri"/>
                          </a:rPr>
                          <a:t>pharmacovigilance</a:t>
                        </a:r>
                        <a:r>
                          <a:rPr lang="en-US" sz="1000" b="0" i="0" u="none" strike="noStrike" cap="none" dirty="0">
                            <a:solidFill>
                              <a:srgbClr val="353535"/>
                            </a:solidFill>
                            <a:latin typeface="Calibri"/>
                            <a:ea typeface="Calibri"/>
                            <a:cs typeface="Calibri"/>
                            <a:sym typeface="Calibri"/>
                          </a:rPr>
                          <a:t> and to monitor drug resistance.</a:t>
                        </a:r>
                        <a:endParaRPr sz="1400"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1"/>
                    </a:ext>
                  </a:extLst>
                </a:tr>
                <a:tr h="625657">
                  <a:tc>
                    <a:txBody>
                      <a:bodyPr/>
                      <a:lstStyle/>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dirty="0">
                            <a:solidFill>
                              <a:srgbClr val="353535"/>
                            </a:solidFill>
                            <a:latin typeface="Calibri"/>
                            <a:ea typeface="Calibri"/>
                            <a:cs typeface="Calibri"/>
                            <a:sym typeface="Calibri"/>
                          </a:rPr>
                          <a:t>Conduct </a:t>
                        </a:r>
                        <a:r>
                          <a:rPr lang="en-US" sz="1000" b="1" i="0" u="none" strike="noStrike" cap="none" dirty="0">
                            <a:solidFill>
                              <a:srgbClr val="353535"/>
                            </a:solidFill>
                            <a:latin typeface="Calibri"/>
                            <a:ea typeface="Calibri"/>
                            <a:cs typeface="Calibri"/>
                            <a:sym typeface="Calibri"/>
                          </a:rPr>
                          <a:t>implementation science </a:t>
                        </a:r>
                        <a:r>
                          <a:rPr lang="en-US" sz="1000" b="0" i="0" u="none" strike="noStrike" cap="none" dirty="0">
                            <a:solidFill>
                              <a:srgbClr val="353535"/>
                            </a:solidFill>
                            <a:latin typeface="Calibri"/>
                            <a:ea typeface="Calibri"/>
                            <a:cs typeface="Calibri"/>
                            <a:sym typeface="Calibri"/>
                          </a:rPr>
                          <a:t>research to inform policy and program.</a:t>
                        </a:r>
                        <a:endParaRPr sz="1400" dirty="0"/>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56" name="Google Shape;361;p31">
              <a:extLst>
                <a:ext uri="{FF2B5EF4-FFF2-40B4-BE49-F238E27FC236}">
                  <a16:creationId xmlns:a16="http://schemas.microsoft.com/office/drawing/2014/main" id="{ACB90738-34FA-2A4A-B5B0-2629510B9918}"/>
                </a:ext>
              </a:extLst>
            </p:cNvPr>
            <p:cNvGraphicFramePr/>
            <p:nvPr>
              <p:extLst>
                <p:ext uri="{D42A27DB-BD31-4B8C-83A1-F6EECF244321}">
                  <p14:modId xmlns:p14="http://schemas.microsoft.com/office/powerpoint/2010/main" val="633834268"/>
                </p:ext>
              </p:extLst>
            </p:nvPr>
          </p:nvGraphicFramePr>
          <p:xfrm>
            <a:off x="462989" y="2055716"/>
            <a:ext cx="11022240" cy="219456"/>
          </p:xfrm>
          <a:graphic>
            <a:graphicData uri="http://schemas.openxmlformats.org/drawingml/2006/table">
              <a:tbl>
                <a:tblPr>
                  <a:noFill/>
                </a:tblPr>
                <a:tblGrid>
                  <a:gridCol w="136077">
                    <a:extLst>
                      <a:ext uri="{9D8B030D-6E8A-4147-A177-3AD203B41FA5}">
                        <a16:colId xmlns:a16="http://schemas.microsoft.com/office/drawing/2014/main" val="20000"/>
                      </a:ext>
                    </a:extLst>
                  </a:gridCol>
                  <a:gridCol w="10886163">
                    <a:extLst>
                      <a:ext uri="{9D8B030D-6E8A-4147-A177-3AD203B41FA5}">
                        <a16:colId xmlns:a16="http://schemas.microsoft.com/office/drawing/2014/main" val="20001"/>
                      </a:ext>
                    </a:extLst>
                  </a:gridCol>
                </a:tblGrid>
                <a:tr h="219456">
                  <a:tc>
                    <a:txBody>
                      <a:bodyPr/>
                      <a:lstStyle/>
                      <a:p>
                        <a:pPr marL="0" marR="0" lvl="0" indent="0" algn="l" rtl="0">
                          <a:lnSpc>
                            <a:spcPct val="100000"/>
                          </a:lnSpc>
                          <a:spcBef>
                            <a:spcPts val="0"/>
                          </a:spcBef>
                          <a:spcAft>
                            <a:spcPts val="0"/>
                          </a:spcAft>
                          <a:buClr>
                            <a:srgbClr val="000000"/>
                          </a:buClr>
                          <a:buSzPts val="1100"/>
                          <a:buFont typeface="Arial"/>
                          <a:buNone/>
                        </a:pPr>
                        <a:endParaRPr sz="1100" b="0" i="1" u="none" strike="noStrike" cap="none" dirty="0">
                          <a:solidFill>
                            <a:srgbClr val="353535"/>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1">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53535"/>
                            </a:solidFill>
                            <a:latin typeface="Calibri"/>
                            <a:ea typeface="Calibri"/>
                            <a:cs typeface="Calibri"/>
                            <a:sym typeface="Calibri"/>
                          </a:rPr>
                          <a:t>Plans, systems, and processes to support service integration across priority delivery channels, including reproductive health/family planning and private sector providers/pharmacies  </a:t>
                        </a:r>
                        <a:endParaRPr i="0" dirty="0"/>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lgn="ctr">
                        <a:noFill/>
                        <a:prstDash val="solid"/>
                        <a:round/>
                        <a:headEnd type="none" w="med" len="med"/>
                        <a:tailEnd type="none" w="med" len="med"/>
                      </a:lnB>
                      <a:solidFill>
                        <a:srgbClr val="E4EDF0"/>
                      </a:solidFill>
                    </a:tcPr>
                  </a:tc>
                  <a:extLst>
                    <a:ext uri="{0D108BD9-81ED-4DB2-BD59-A6C34878D82A}">
                      <a16:rowId xmlns:a16="http://schemas.microsoft.com/office/drawing/2014/main" val="10000"/>
                    </a:ext>
                  </a:extLst>
                </a:tr>
              </a:tbl>
            </a:graphicData>
          </a:graphic>
        </p:graphicFrame>
      </p:grpSp>
      <p:grpSp>
        <p:nvGrpSpPr>
          <p:cNvPr id="7" name="Group 6">
            <a:extLst>
              <a:ext uri="{FF2B5EF4-FFF2-40B4-BE49-F238E27FC236}">
                <a16:creationId xmlns:a16="http://schemas.microsoft.com/office/drawing/2014/main" id="{BF3E10CF-D120-C640-9C10-8F3D27AF798E}"/>
              </a:ext>
            </a:extLst>
          </p:cNvPr>
          <p:cNvGrpSpPr/>
          <p:nvPr/>
        </p:nvGrpSpPr>
        <p:grpSpPr>
          <a:xfrm>
            <a:off x="913728" y="1546491"/>
            <a:ext cx="11022240" cy="663351"/>
            <a:chOff x="1121664" y="1803647"/>
            <a:chExt cx="11022240" cy="663351"/>
          </a:xfrm>
        </p:grpSpPr>
        <p:sp>
          <p:nvSpPr>
            <p:cNvPr id="68" name="Google Shape;348;p31">
              <a:extLst>
                <a:ext uri="{FF2B5EF4-FFF2-40B4-BE49-F238E27FC236}">
                  <a16:creationId xmlns:a16="http://schemas.microsoft.com/office/drawing/2014/main" id="{AEF62171-361D-1240-AC5C-9179E4DBE8FC}"/>
                </a:ext>
              </a:extLst>
            </p:cNvPr>
            <p:cNvSpPr/>
            <p:nvPr/>
          </p:nvSpPr>
          <p:spPr>
            <a:xfrm>
              <a:off x="1121664" y="1803647"/>
              <a:ext cx="11022240" cy="663351"/>
            </a:xfrm>
            <a:prstGeom prst="rect">
              <a:avLst/>
            </a:prstGeom>
            <a:solidFill>
              <a:srgbClr val="DBE4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69" name="Google Shape;360;p31">
              <a:extLst>
                <a:ext uri="{FF2B5EF4-FFF2-40B4-BE49-F238E27FC236}">
                  <a16:creationId xmlns:a16="http://schemas.microsoft.com/office/drawing/2014/main" id="{2D91875B-8A7B-0242-BB41-0CF366169BE4}"/>
                </a:ext>
              </a:extLst>
            </p:cNvPr>
            <p:cNvSpPr/>
            <p:nvPr/>
          </p:nvSpPr>
          <p:spPr>
            <a:xfrm>
              <a:off x="1232155"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PLANNING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BUDGETING</a:t>
              </a:r>
              <a:endParaRPr dirty="0"/>
            </a:p>
          </p:txBody>
        </p:sp>
        <p:sp>
          <p:nvSpPr>
            <p:cNvPr id="70" name="Google Shape;362;p31">
              <a:extLst>
                <a:ext uri="{FF2B5EF4-FFF2-40B4-BE49-F238E27FC236}">
                  <a16:creationId xmlns:a16="http://schemas.microsoft.com/office/drawing/2014/main" id="{D9C9B60A-45FE-1B49-A71A-B77CDCED0D34}"/>
                </a:ext>
              </a:extLst>
            </p:cNvPr>
            <p:cNvSpPr/>
            <p:nvPr/>
          </p:nvSpPr>
          <p:spPr>
            <a:xfrm>
              <a:off x="3396937"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SUPPLY CHAIN MANAGEMENT</a:t>
              </a:r>
              <a:endParaRPr dirty="0"/>
            </a:p>
          </p:txBody>
        </p:sp>
        <p:sp>
          <p:nvSpPr>
            <p:cNvPr id="71" name="Google Shape;364;p31">
              <a:extLst>
                <a:ext uri="{FF2B5EF4-FFF2-40B4-BE49-F238E27FC236}">
                  <a16:creationId xmlns:a16="http://schemas.microsoft.com/office/drawing/2014/main" id="{B487C208-9078-714F-848B-C34272D2C076}"/>
                </a:ext>
              </a:extLst>
            </p:cNvPr>
            <p:cNvSpPr/>
            <p:nvPr/>
          </p:nvSpPr>
          <p:spPr>
            <a:xfrm>
              <a:off x="5724478"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algn="ctr"/>
              <a:r>
                <a:rPr lang="en-US" sz="1200" b="1" dirty="0">
                  <a:solidFill>
                    <a:srgbClr val="FFFFFF"/>
                  </a:solidFill>
                  <a:latin typeface="Calibri"/>
                  <a:ea typeface="Calibri"/>
                  <a:cs typeface="Calibri"/>
                  <a:sym typeface="Calibri"/>
                </a:rPr>
                <a:t>PrEP RING DELIVERY PLATFORMS </a:t>
              </a:r>
              <a:endParaRPr lang="en-US" sz="1200" dirty="0"/>
            </a:p>
          </p:txBody>
        </p:sp>
        <p:sp>
          <p:nvSpPr>
            <p:cNvPr id="72" name="Google Shape;366;p31">
              <a:extLst>
                <a:ext uri="{FF2B5EF4-FFF2-40B4-BE49-F238E27FC236}">
                  <a16:creationId xmlns:a16="http://schemas.microsoft.com/office/drawing/2014/main" id="{CE1CE255-3F47-E745-AE6C-A201854F24C0}"/>
                </a:ext>
              </a:extLst>
            </p:cNvPr>
            <p:cNvSpPr/>
            <p:nvPr/>
          </p:nvSpPr>
          <p:spPr>
            <a:xfrm>
              <a:off x="7979019"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UPTAKE &amp; </a:t>
              </a:r>
              <a:endParaRPr sz="1400" dirty="0">
                <a:solidFill>
                  <a:srgbClr val="000000"/>
                </a:solidFill>
                <a:latin typeface="Arial"/>
                <a:ea typeface="Arial"/>
                <a:cs typeface="Arial"/>
                <a:sym typeface="Arial"/>
              </a:endParaRP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EFFECTIVE USE</a:t>
              </a:r>
              <a:endParaRPr dirty="0"/>
            </a:p>
          </p:txBody>
        </p:sp>
        <p:sp>
          <p:nvSpPr>
            <p:cNvPr id="73" name="Google Shape;368;p31">
              <a:extLst>
                <a:ext uri="{FF2B5EF4-FFF2-40B4-BE49-F238E27FC236}">
                  <a16:creationId xmlns:a16="http://schemas.microsoft.com/office/drawing/2014/main" id="{41E023F1-F186-974A-932F-A6F4688D8B81}"/>
                </a:ext>
              </a:extLst>
            </p:cNvPr>
            <p:cNvSpPr/>
            <p:nvPr/>
          </p:nvSpPr>
          <p:spPr>
            <a:xfrm>
              <a:off x="10264805" y="1879384"/>
              <a:ext cx="1646017" cy="511877"/>
            </a:xfrm>
            <a:prstGeom prst="roundRect">
              <a:avLst>
                <a:gd name="adj" fmla="val 16667"/>
              </a:avLst>
            </a:prstGeom>
            <a:solidFill>
              <a:srgbClr val="3F5B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MONITORING</a:t>
              </a:r>
              <a:endParaRPr dirty="0"/>
            </a:p>
          </p:txBody>
        </p:sp>
      </p:grpSp>
      <p:grpSp>
        <p:nvGrpSpPr>
          <p:cNvPr id="8" name="Group 7">
            <a:extLst>
              <a:ext uri="{FF2B5EF4-FFF2-40B4-BE49-F238E27FC236}">
                <a16:creationId xmlns:a16="http://schemas.microsoft.com/office/drawing/2014/main" id="{037C18F5-DCE7-714B-945F-503B6DECCC77}"/>
              </a:ext>
            </a:extLst>
          </p:cNvPr>
          <p:cNvGrpSpPr/>
          <p:nvPr/>
        </p:nvGrpSpPr>
        <p:grpSpPr>
          <a:xfrm>
            <a:off x="8239224" y="5853703"/>
            <a:ext cx="3696744" cy="917418"/>
            <a:chOff x="7238714" y="5768009"/>
            <a:chExt cx="3696744" cy="917418"/>
          </a:xfrm>
        </p:grpSpPr>
        <p:grpSp>
          <p:nvGrpSpPr>
            <p:cNvPr id="75" name="Group 74">
              <a:extLst>
                <a:ext uri="{FF2B5EF4-FFF2-40B4-BE49-F238E27FC236}">
                  <a16:creationId xmlns:a16="http://schemas.microsoft.com/office/drawing/2014/main" id="{26774403-94E7-004C-A283-80E17682EB7D}"/>
                </a:ext>
              </a:extLst>
            </p:cNvPr>
            <p:cNvGrpSpPr/>
            <p:nvPr/>
          </p:nvGrpSpPr>
          <p:grpSpPr>
            <a:xfrm>
              <a:off x="7238714" y="5768009"/>
              <a:ext cx="3696744" cy="917418"/>
              <a:chOff x="835211" y="5839968"/>
              <a:chExt cx="4028005" cy="891179"/>
            </a:xfrm>
          </p:grpSpPr>
          <p:sp>
            <p:nvSpPr>
              <p:cNvPr id="86" name="Rectangle 85">
                <a:extLst>
                  <a:ext uri="{FF2B5EF4-FFF2-40B4-BE49-F238E27FC236}">
                    <a16:creationId xmlns:a16="http://schemas.microsoft.com/office/drawing/2014/main" id="{64B4964E-5254-0243-A4C5-926963912EE7}"/>
                  </a:ext>
                </a:extLst>
              </p:cNvPr>
              <p:cNvSpPr/>
              <p:nvPr/>
            </p:nvSpPr>
            <p:spPr>
              <a:xfrm>
                <a:off x="835211" y="5849640"/>
                <a:ext cx="4026117" cy="88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87" name="Rectangle 86">
                <a:extLst>
                  <a:ext uri="{FF2B5EF4-FFF2-40B4-BE49-F238E27FC236}">
                    <a16:creationId xmlns:a16="http://schemas.microsoft.com/office/drawing/2014/main" id="{D709845B-FAEE-B94A-9F31-C9EB8B104C71}"/>
                  </a:ext>
                </a:extLst>
              </p:cNvPr>
              <p:cNvSpPr/>
              <p:nvPr/>
            </p:nvSpPr>
            <p:spPr>
              <a:xfrm>
                <a:off x="837099" y="5839968"/>
                <a:ext cx="4026117" cy="881507"/>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76" name="Group 75">
              <a:extLst>
                <a:ext uri="{FF2B5EF4-FFF2-40B4-BE49-F238E27FC236}">
                  <a16:creationId xmlns:a16="http://schemas.microsoft.com/office/drawing/2014/main" id="{AA742251-6D04-374C-967B-2807BE99F246}"/>
                </a:ext>
              </a:extLst>
            </p:cNvPr>
            <p:cNvGrpSpPr/>
            <p:nvPr/>
          </p:nvGrpSpPr>
          <p:grpSpPr>
            <a:xfrm>
              <a:off x="7403422" y="5979096"/>
              <a:ext cx="1091386" cy="620987"/>
              <a:chOff x="939345" y="5864780"/>
              <a:chExt cx="1091386" cy="620987"/>
            </a:xfrm>
          </p:grpSpPr>
          <p:sp>
            <p:nvSpPr>
              <p:cNvPr id="84" name="Google Shape;352;p31">
                <a:extLst>
                  <a:ext uri="{FF2B5EF4-FFF2-40B4-BE49-F238E27FC236}">
                    <a16:creationId xmlns:a16="http://schemas.microsoft.com/office/drawing/2014/main" id="{E8C98D35-7E4B-9C4A-8F92-07DE3BE91807}"/>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5" name="Google Shape;355;p31">
                <a:extLst>
                  <a:ext uri="{FF2B5EF4-FFF2-40B4-BE49-F238E27FC236}">
                    <a16:creationId xmlns:a16="http://schemas.microsoft.com/office/drawing/2014/main" id="{18FDBB1B-818C-0D42-B2F9-432696350DC1}"/>
                  </a:ext>
                </a:extLst>
              </p:cNvPr>
              <p:cNvSpPr/>
              <p:nvPr/>
            </p:nvSpPr>
            <p:spPr>
              <a:xfrm>
                <a:off x="1126459" y="5864780"/>
                <a:ext cx="904272" cy="620987"/>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Opportunity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to easily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build on oral </a:t>
                </a:r>
                <a:b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PrEP rollout</a:t>
                </a:r>
              </a:p>
            </p:txBody>
          </p:sp>
        </p:grpSp>
        <p:grpSp>
          <p:nvGrpSpPr>
            <p:cNvPr id="77" name="Group 76">
              <a:extLst>
                <a:ext uri="{FF2B5EF4-FFF2-40B4-BE49-F238E27FC236}">
                  <a16:creationId xmlns:a16="http://schemas.microsoft.com/office/drawing/2014/main" id="{2D22579A-084D-734A-9BAA-F369FD6EDBFD}"/>
                </a:ext>
              </a:extLst>
            </p:cNvPr>
            <p:cNvGrpSpPr/>
            <p:nvPr/>
          </p:nvGrpSpPr>
          <p:grpSpPr>
            <a:xfrm>
              <a:off x="8413427" y="5996611"/>
              <a:ext cx="1090128" cy="607349"/>
              <a:chOff x="2046886" y="5882295"/>
              <a:chExt cx="1090128" cy="607349"/>
            </a:xfrm>
          </p:grpSpPr>
          <p:sp>
            <p:nvSpPr>
              <p:cNvPr id="82" name="Google Shape;354;p31">
                <a:extLst>
                  <a:ext uri="{FF2B5EF4-FFF2-40B4-BE49-F238E27FC236}">
                    <a16:creationId xmlns:a16="http://schemas.microsoft.com/office/drawing/2014/main" id="{C15B3502-6020-6245-8E79-9B6F4FBA782B}"/>
                  </a:ext>
                </a:extLst>
              </p:cNvPr>
              <p:cNvSpPr/>
              <p:nvPr/>
            </p:nvSpPr>
            <p:spPr>
              <a:xfrm>
                <a:off x="2046886"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3" name="Google Shape;356;p31">
                <a:extLst>
                  <a:ext uri="{FF2B5EF4-FFF2-40B4-BE49-F238E27FC236}">
                    <a16:creationId xmlns:a16="http://schemas.microsoft.com/office/drawing/2014/main" id="{827FD2BC-6FC9-394C-A144-D21EE52ED49B}"/>
                  </a:ext>
                </a:extLst>
              </p:cNvPr>
              <p:cNvSpPr/>
              <p:nvPr/>
            </p:nvSpPr>
            <p:spPr>
              <a:xfrm>
                <a:off x="2225595" y="5882295"/>
                <a:ext cx="911419" cy="607349"/>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en-US" sz="900" i="0" u="none" strike="noStrike" cap="none" dirty="0">
                    <a:solidFill>
                      <a:srgbClr val="434343"/>
                    </a:solidFill>
                    <a:latin typeface="Arial" panose="020B0604020202020204" pitchFamily="34" charset="0"/>
                    <a:ea typeface="Calibri"/>
                    <a:cs typeface="Arial" panose="020B0604020202020204" pitchFamily="34" charset="0"/>
                    <a:sym typeface="Calibri"/>
                  </a:rPr>
                  <a:t>Will require new effort, but no anticipated challenges</a:t>
                </a:r>
              </a:p>
            </p:txBody>
          </p:sp>
        </p:grpSp>
        <p:grpSp>
          <p:nvGrpSpPr>
            <p:cNvPr id="78" name="Group 77">
              <a:extLst>
                <a:ext uri="{FF2B5EF4-FFF2-40B4-BE49-F238E27FC236}">
                  <a16:creationId xmlns:a16="http://schemas.microsoft.com/office/drawing/2014/main" id="{B4049F92-14C8-9E43-8B8B-C3FFCF66F9C7}"/>
                </a:ext>
              </a:extLst>
            </p:cNvPr>
            <p:cNvGrpSpPr/>
            <p:nvPr/>
          </p:nvGrpSpPr>
          <p:grpSpPr>
            <a:xfrm>
              <a:off x="9556844" y="5979299"/>
              <a:ext cx="1378613" cy="607349"/>
              <a:chOff x="3287839" y="5864983"/>
              <a:chExt cx="1378613" cy="607349"/>
            </a:xfrm>
          </p:grpSpPr>
          <p:sp>
            <p:nvSpPr>
              <p:cNvPr id="80" name="Google Shape;353;p31">
                <a:extLst>
                  <a:ext uri="{FF2B5EF4-FFF2-40B4-BE49-F238E27FC236}">
                    <a16:creationId xmlns:a16="http://schemas.microsoft.com/office/drawing/2014/main" id="{AEF3BD76-57C8-0843-9D3A-471521DEDA34}"/>
                  </a:ext>
                </a:extLst>
              </p:cNvPr>
              <p:cNvSpPr/>
              <p:nvPr/>
            </p:nvSpPr>
            <p:spPr>
              <a:xfrm>
                <a:off x="3287839"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1" name="Google Shape;357;p31">
                <a:extLst>
                  <a:ext uri="{FF2B5EF4-FFF2-40B4-BE49-F238E27FC236}">
                    <a16:creationId xmlns:a16="http://schemas.microsoft.com/office/drawing/2014/main" id="{E5CDBA0D-6DB6-7B4D-94DF-16656C55E07D}"/>
                  </a:ext>
                </a:extLst>
              </p:cNvPr>
              <p:cNvSpPr txBox="1"/>
              <p:nvPr/>
            </p:nvSpPr>
            <p:spPr>
              <a:xfrm>
                <a:off x="3466548" y="5864983"/>
                <a:ext cx="1199904" cy="607349"/>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en-US" sz="900" dirty="0">
                    <a:solidFill>
                      <a:srgbClr val="434343"/>
                    </a:solidFill>
                    <a:latin typeface="Arial" panose="020B0604020202020204" pitchFamily="34" charset="0"/>
                    <a:ea typeface="Calibri"/>
                    <a:cs typeface="Arial" panose="020B0604020202020204" pitchFamily="34" charset="0"/>
                    <a:sym typeface="Calibri"/>
                  </a:rPr>
                  <a:t>Requires significant consideration specifically for </a:t>
                </a:r>
                <a:br>
                  <a:rPr lang="en-US" sz="900" dirty="0">
                    <a:solidFill>
                      <a:srgbClr val="434343"/>
                    </a:solidFill>
                    <a:latin typeface="Arial" panose="020B0604020202020204" pitchFamily="34" charset="0"/>
                    <a:ea typeface="Calibri"/>
                    <a:cs typeface="Arial" panose="020B0604020202020204" pitchFamily="34" charset="0"/>
                    <a:sym typeface="Calibri"/>
                  </a:rPr>
                </a:br>
                <a:r>
                  <a:rPr lang="en-US" sz="900" dirty="0">
                    <a:solidFill>
                      <a:srgbClr val="434343"/>
                    </a:solidFill>
                    <a:latin typeface="Arial" panose="020B0604020202020204" pitchFamily="34" charset="0"/>
                    <a:ea typeface="Calibri"/>
                    <a:cs typeface="Arial" panose="020B0604020202020204" pitchFamily="34" charset="0"/>
                    <a:sym typeface="Calibri"/>
                  </a:rPr>
                  <a:t>the PrEP ring </a:t>
                </a:r>
              </a:p>
            </p:txBody>
          </p:sp>
        </p:grpSp>
        <p:sp>
          <p:nvSpPr>
            <p:cNvPr id="79" name="Google Shape;355;p31">
              <a:extLst>
                <a:ext uri="{FF2B5EF4-FFF2-40B4-BE49-F238E27FC236}">
                  <a16:creationId xmlns:a16="http://schemas.microsoft.com/office/drawing/2014/main" id="{D3ADCDD9-7A8A-8149-B2C9-878CB8C6F6A4}"/>
                </a:ext>
              </a:extLst>
            </p:cNvPr>
            <p:cNvSpPr/>
            <p:nvPr/>
          </p:nvSpPr>
          <p:spPr>
            <a:xfrm>
              <a:off x="7285735" y="5771832"/>
              <a:ext cx="1178192"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en-US" sz="1000" b="1" i="0" u="none" strike="noStrike" cap="none" dirty="0">
                  <a:solidFill>
                    <a:srgbClr val="434343"/>
                  </a:solidFill>
                  <a:latin typeface="Arial" panose="020B0604020202020204" pitchFamily="34" charset="0"/>
                  <a:ea typeface="Calibri"/>
                  <a:cs typeface="Arial" panose="020B0604020202020204" pitchFamily="34" charset="0"/>
                  <a:sym typeface="Calibri"/>
                </a:rPr>
                <a:t>COLOR KEY</a:t>
              </a:r>
            </a:p>
          </p:txBody>
        </p:sp>
      </p:grpSp>
    </p:spTree>
    <p:extLst>
      <p:ext uri="{BB962C8B-B14F-4D97-AF65-F5344CB8AC3E}">
        <p14:creationId xmlns:p14="http://schemas.microsoft.com/office/powerpoint/2010/main" val="180716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4;p8">
            <a:extLst>
              <a:ext uri="{FF2B5EF4-FFF2-40B4-BE49-F238E27FC236}">
                <a16:creationId xmlns:a16="http://schemas.microsoft.com/office/drawing/2014/main" id="{1E8B324C-66D8-9449-8415-FEAE71E9E0A8}"/>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600"/>
              <a:buFont typeface="Arial"/>
              <a:buNone/>
            </a:pPr>
            <a:r>
              <a:rPr lang="en-US" sz="3200" dirty="0"/>
              <a:t>Summary Findings Across the Framework</a:t>
            </a:r>
            <a:endParaRPr sz="3200" dirty="0"/>
          </a:p>
        </p:txBody>
      </p:sp>
      <p:sp>
        <p:nvSpPr>
          <p:cNvPr id="38" name="Slide Number Placeholder 26">
            <a:extLst>
              <a:ext uri="{FF2B5EF4-FFF2-40B4-BE49-F238E27FC236}">
                <a16:creationId xmlns:a16="http://schemas.microsoft.com/office/drawing/2014/main" id="{E4E099D9-2741-FC45-9A48-A2E749CBDD41}"/>
              </a:ext>
            </a:extLst>
          </p:cNvPr>
          <p:cNvSpPr>
            <a:spLocks noGrp="1"/>
          </p:cNvSpPr>
          <p:nvPr>
            <p:ph type="sldNum" sz="quarter" idx="4"/>
          </p:nvPr>
        </p:nvSpPr>
        <p:spPr/>
        <p:txBody>
          <a:bodyPr/>
          <a:lstStyle/>
          <a:p>
            <a:fld id="{282D8E3E-8532-C943-903F-91E14D4CAD95}" type="slidenum">
              <a:rPr lang="en-US" smtClean="0"/>
              <a:pPr/>
              <a:t>12</a:t>
            </a:fld>
            <a:endParaRPr lang="en-US" dirty="0"/>
          </a:p>
        </p:txBody>
      </p:sp>
      <p:grpSp>
        <p:nvGrpSpPr>
          <p:cNvPr id="61" name="Group 60">
            <a:extLst>
              <a:ext uri="{FF2B5EF4-FFF2-40B4-BE49-F238E27FC236}">
                <a16:creationId xmlns:a16="http://schemas.microsoft.com/office/drawing/2014/main" id="{CBBF7F56-6DE4-B548-B289-3AAC5DF71571}"/>
              </a:ext>
            </a:extLst>
          </p:cNvPr>
          <p:cNvGrpSpPr/>
          <p:nvPr/>
        </p:nvGrpSpPr>
        <p:grpSpPr>
          <a:xfrm>
            <a:off x="565404" y="4823907"/>
            <a:ext cx="11400660" cy="1683748"/>
            <a:chOff x="565404" y="4823907"/>
            <a:chExt cx="11400660" cy="1683748"/>
          </a:xfrm>
        </p:grpSpPr>
        <p:graphicFrame>
          <p:nvGraphicFramePr>
            <p:cNvPr id="60" name="Google Shape;361;p31">
              <a:extLst>
                <a:ext uri="{FF2B5EF4-FFF2-40B4-BE49-F238E27FC236}">
                  <a16:creationId xmlns:a16="http://schemas.microsoft.com/office/drawing/2014/main" id="{749370A4-7C61-DD4E-A3C4-E95BCF5434DC}"/>
                </a:ext>
              </a:extLst>
            </p:cNvPr>
            <p:cNvGraphicFramePr/>
            <p:nvPr>
              <p:extLst>
                <p:ext uri="{D42A27DB-BD31-4B8C-83A1-F6EECF244321}">
                  <p14:modId xmlns:p14="http://schemas.microsoft.com/office/powerpoint/2010/main" val="2062328855"/>
                </p:ext>
              </p:extLst>
            </p:nvPr>
          </p:nvGraphicFramePr>
          <p:xfrm>
            <a:off x="1154684" y="4823907"/>
            <a:ext cx="10811380" cy="1683748"/>
          </p:xfrm>
          <a:graphic>
            <a:graphicData uri="http://schemas.openxmlformats.org/drawingml/2006/table">
              <a:tbl>
                <a:tblPr>
                  <a:noFill/>
                </a:tblPr>
                <a:tblGrid>
                  <a:gridCol w="2162276">
                    <a:extLst>
                      <a:ext uri="{9D8B030D-6E8A-4147-A177-3AD203B41FA5}">
                        <a16:colId xmlns:a16="http://schemas.microsoft.com/office/drawing/2014/main" val="20001"/>
                      </a:ext>
                    </a:extLst>
                  </a:gridCol>
                  <a:gridCol w="2162276">
                    <a:extLst>
                      <a:ext uri="{9D8B030D-6E8A-4147-A177-3AD203B41FA5}">
                        <a16:colId xmlns:a16="http://schemas.microsoft.com/office/drawing/2014/main" val="4104021304"/>
                      </a:ext>
                    </a:extLst>
                  </a:gridCol>
                  <a:gridCol w="2162276">
                    <a:extLst>
                      <a:ext uri="{9D8B030D-6E8A-4147-A177-3AD203B41FA5}">
                        <a16:colId xmlns:a16="http://schemas.microsoft.com/office/drawing/2014/main" val="1943161346"/>
                      </a:ext>
                    </a:extLst>
                  </a:gridCol>
                  <a:gridCol w="2162276">
                    <a:extLst>
                      <a:ext uri="{9D8B030D-6E8A-4147-A177-3AD203B41FA5}">
                        <a16:colId xmlns:a16="http://schemas.microsoft.com/office/drawing/2014/main" val="3314175548"/>
                      </a:ext>
                    </a:extLst>
                  </a:gridCol>
                  <a:gridCol w="2162276">
                    <a:extLst>
                      <a:ext uri="{9D8B030D-6E8A-4147-A177-3AD203B41FA5}">
                        <a16:colId xmlns:a16="http://schemas.microsoft.com/office/drawing/2014/main" val="3610513975"/>
                      </a:ext>
                    </a:extLst>
                  </a:gridCol>
                </a:tblGrid>
                <a:tr h="1683748">
                  <a:tc>
                    <a:txBody>
                      <a:bodyPr/>
                      <a:lstStyle/>
                      <a:p>
                        <a:pPr marL="180975" marR="0" lvl="0" indent="-18097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1</a:t>
                        </a:r>
                      </a:p>
                    </a:txBody>
                    <a:tcPr marL="137165" marR="137160" marT="9525" marB="0">
                      <a:lnL w="19050" cap="flat" cmpd="sng" algn="ctr">
                        <a:no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2</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3</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4</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5</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0" name="Rectangle 19">
              <a:extLst>
                <a:ext uri="{FF2B5EF4-FFF2-40B4-BE49-F238E27FC236}">
                  <a16:creationId xmlns:a16="http://schemas.microsoft.com/office/drawing/2014/main" id="{694F2741-E5B9-E54D-9818-D17C036BCA94}"/>
                </a:ext>
              </a:extLst>
            </p:cNvPr>
            <p:cNvSpPr/>
            <p:nvPr/>
          </p:nvSpPr>
          <p:spPr>
            <a:xfrm rot="16200000">
              <a:off x="-26267" y="5420951"/>
              <a:ext cx="1653990" cy="4706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rgbClr val="595959"/>
                  </a:solidFill>
                </a:rPr>
                <a:t>Areas that need consideration</a:t>
              </a:r>
            </a:p>
          </p:txBody>
        </p:sp>
      </p:grpSp>
      <p:sp>
        <p:nvSpPr>
          <p:cNvPr id="24" name="Rectangle 23">
            <a:extLst>
              <a:ext uri="{FF2B5EF4-FFF2-40B4-BE49-F238E27FC236}">
                <a16:creationId xmlns:a16="http://schemas.microsoft.com/office/drawing/2014/main" id="{E22E8C59-017D-4846-9301-ED1BE274F910}"/>
              </a:ext>
            </a:extLst>
          </p:cNvPr>
          <p:cNvSpPr/>
          <p:nvPr/>
        </p:nvSpPr>
        <p:spPr>
          <a:xfrm>
            <a:off x="3359325" y="4817477"/>
            <a:ext cx="2013408" cy="269304"/>
          </a:xfrm>
          <a:prstGeom prst="rect">
            <a:avLst/>
          </a:prstGeom>
        </p:spPr>
        <p:txBody>
          <a:bodyPr wrap="square">
            <a:spAutoFit/>
          </a:bodyPr>
          <a:lstStyle/>
          <a:p>
            <a:pPr lvl="0">
              <a:spcAft>
                <a:spcPts val="300"/>
              </a:spcAft>
              <a:buClr>
                <a:srgbClr val="595959"/>
              </a:buClr>
              <a:buSzPts val="1400"/>
              <a:defRPr/>
            </a:pPr>
            <a:r>
              <a:rPr lang="en-US" sz="1150" dirty="0">
                <a:solidFill>
                  <a:srgbClr val="595959"/>
                </a:solidFill>
                <a:sym typeface="Arial"/>
              </a:rPr>
              <a:t> </a:t>
            </a:r>
          </a:p>
        </p:txBody>
      </p:sp>
      <p:sp>
        <p:nvSpPr>
          <p:cNvPr id="13" name="Rounded Rectangle 12">
            <a:extLst>
              <a:ext uri="{FF2B5EF4-FFF2-40B4-BE49-F238E27FC236}">
                <a16:creationId xmlns:a16="http://schemas.microsoft.com/office/drawing/2014/main" id="{4C438AF1-6DFB-3D47-A56C-FE519225FD50}"/>
              </a:ext>
            </a:extLst>
          </p:cNvPr>
          <p:cNvSpPr/>
          <p:nvPr/>
        </p:nvSpPr>
        <p:spPr>
          <a:xfrm>
            <a:off x="1166876"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en-US" sz="1200" b="1" dirty="0">
                <a:solidFill>
                  <a:srgbClr val="FFFFFF"/>
                </a:solidFill>
                <a:ea typeface="Calibri"/>
                <a:cs typeface="Calibri"/>
                <a:sym typeface="Calibri"/>
              </a:rPr>
              <a:t>PLANNING &amp; </a:t>
            </a:r>
            <a:endParaRPr lang="en-US" sz="1400" dirty="0">
              <a:solidFill>
                <a:srgbClr val="000000"/>
              </a:solidFill>
              <a:latin typeface="Arial"/>
              <a:ea typeface="Arial"/>
              <a:cs typeface="Arial"/>
              <a:sym typeface="Arial"/>
            </a:endParaRPr>
          </a:p>
          <a:p>
            <a:pPr lvl="0" algn="ctr">
              <a:buClr>
                <a:srgbClr val="000000"/>
              </a:buClr>
              <a:buSzPts val="1200"/>
            </a:pPr>
            <a:r>
              <a:rPr lang="en-US" sz="1200" b="1" dirty="0">
                <a:solidFill>
                  <a:srgbClr val="FFFFFF"/>
                </a:solidFill>
                <a:ea typeface="Calibri"/>
                <a:cs typeface="Calibri"/>
                <a:sym typeface="Calibri"/>
              </a:rPr>
              <a:t>BUDGETING</a:t>
            </a:r>
          </a:p>
        </p:txBody>
      </p:sp>
      <p:sp>
        <p:nvSpPr>
          <p:cNvPr id="14" name="Rounded Rectangle 13">
            <a:extLst>
              <a:ext uri="{FF2B5EF4-FFF2-40B4-BE49-F238E27FC236}">
                <a16:creationId xmlns:a16="http://schemas.microsoft.com/office/drawing/2014/main" id="{69B76290-E6DA-CC4A-8C56-013289B594DA}"/>
              </a:ext>
            </a:extLst>
          </p:cNvPr>
          <p:cNvSpPr/>
          <p:nvPr/>
        </p:nvSpPr>
        <p:spPr>
          <a:xfrm>
            <a:off x="3359326"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en-US" sz="1200" b="1" dirty="0">
                <a:solidFill>
                  <a:srgbClr val="FFFFFF"/>
                </a:solidFill>
                <a:ea typeface="Calibri"/>
                <a:cs typeface="Calibri"/>
                <a:sym typeface="Calibri"/>
              </a:rPr>
              <a:t>SUPPLY CHAIN MANAGEMENT</a:t>
            </a:r>
          </a:p>
        </p:txBody>
      </p:sp>
      <p:sp>
        <p:nvSpPr>
          <p:cNvPr id="15" name="Rounded Rectangle 14">
            <a:extLst>
              <a:ext uri="{FF2B5EF4-FFF2-40B4-BE49-F238E27FC236}">
                <a16:creationId xmlns:a16="http://schemas.microsoft.com/office/drawing/2014/main" id="{E635A1C7-60DB-0843-BA42-FCC9A983A406}"/>
              </a:ext>
            </a:extLst>
          </p:cNvPr>
          <p:cNvSpPr/>
          <p:nvPr/>
        </p:nvSpPr>
        <p:spPr>
          <a:xfrm>
            <a:off x="5533673"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en-US" sz="1200" b="1" dirty="0">
                <a:solidFill>
                  <a:srgbClr val="FFFFFF"/>
                </a:solidFill>
                <a:latin typeface="+mn-lt"/>
                <a:ea typeface="Calibri"/>
                <a:cs typeface="Calibri"/>
                <a:sym typeface="Calibri"/>
              </a:rPr>
              <a:t>PrEP RING DELIVERY PLATFORMS </a:t>
            </a:r>
            <a:endParaRPr lang="en-US" sz="1200" dirty="0">
              <a:latin typeface="+mn-lt"/>
            </a:endParaRPr>
          </a:p>
        </p:txBody>
      </p:sp>
      <p:sp>
        <p:nvSpPr>
          <p:cNvPr id="16" name="Rounded Rectangle 15">
            <a:extLst>
              <a:ext uri="{FF2B5EF4-FFF2-40B4-BE49-F238E27FC236}">
                <a16:creationId xmlns:a16="http://schemas.microsoft.com/office/drawing/2014/main" id="{59D658DA-BCC7-AA47-B310-267C18FD3F97}"/>
              </a:ext>
            </a:extLst>
          </p:cNvPr>
          <p:cNvSpPr/>
          <p:nvPr/>
        </p:nvSpPr>
        <p:spPr>
          <a:xfrm>
            <a:off x="7764742"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en-US" sz="1200" b="1" dirty="0">
                <a:solidFill>
                  <a:srgbClr val="FFFFFF"/>
                </a:solidFill>
                <a:ea typeface="Calibri"/>
                <a:cs typeface="Calibri"/>
                <a:sym typeface="Calibri"/>
              </a:rPr>
              <a:t>UPTAKE &amp; </a:t>
            </a:r>
            <a:endParaRPr lang="en-US" sz="1400" dirty="0">
              <a:solidFill>
                <a:srgbClr val="000000"/>
              </a:solidFill>
              <a:latin typeface="Arial"/>
              <a:ea typeface="Arial"/>
              <a:cs typeface="Arial"/>
              <a:sym typeface="Arial"/>
            </a:endParaRPr>
          </a:p>
          <a:p>
            <a:pPr lvl="0" algn="ctr">
              <a:buClr>
                <a:srgbClr val="000000"/>
              </a:buClr>
              <a:buSzPts val="1200"/>
            </a:pPr>
            <a:r>
              <a:rPr lang="en-US" sz="1200" b="1" dirty="0">
                <a:solidFill>
                  <a:srgbClr val="FFFFFF"/>
                </a:solidFill>
                <a:ea typeface="Calibri"/>
                <a:cs typeface="Calibri"/>
                <a:sym typeface="Calibri"/>
              </a:rPr>
              <a:t>EFFECTIVE USE</a:t>
            </a:r>
          </a:p>
        </p:txBody>
      </p:sp>
      <p:sp>
        <p:nvSpPr>
          <p:cNvPr id="17" name="Rounded Rectangle 16">
            <a:extLst>
              <a:ext uri="{FF2B5EF4-FFF2-40B4-BE49-F238E27FC236}">
                <a16:creationId xmlns:a16="http://schemas.microsoft.com/office/drawing/2014/main" id="{F31036CC-711D-4243-83DF-FEAAF26435D6}"/>
              </a:ext>
            </a:extLst>
          </p:cNvPr>
          <p:cNvSpPr/>
          <p:nvPr/>
        </p:nvSpPr>
        <p:spPr>
          <a:xfrm>
            <a:off x="9952657" y="2179579"/>
            <a:ext cx="2013408"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200"/>
            </a:pPr>
            <a:r>
              <a:rPr lang="en-US" sz="1200" b="1" dirty="0">
                <a:solidFill>
                  <a:srgbClr val="FFFFFF"/>
                </a:solidFill>
                <a:ea typeface="Calibri"/>
                <a:cs typeface="Calibri"/>
                <a:sym typeface="Calibri"/>
              </a:rPr>
              <a:t>MONITORING</a:t>
            </a:r>
          </a:p>
        </p:txBody>
      </p:sp>
      <p:grpSp>
        <p:nvGrpSpPr>
          <p:cNvPr id="39" name="Group 38">
            <a:extLst>
              <a:ext uri="{FF2B5EF4-FFF2-40B4-BE49-F238E27FC236}">
                <a16:creationId xmlns:a16="http://schemas.microsoft.com/office/drawing/2014/main" id="{4D8C6E57-8A5F-1048-9CEC-23A2354F334F}"/>
              </a:ext>
            </a:extLst>
          </p:cNvPr>
          <p:cNvGrpSpPr/>
          <p:nvPr/>
        </p:nvGrpSpPr>
        <p:grpSpPr>
          <a:xfrm>
            <a:off x="1851012" y="1460044"/>
            <a:ext cx="648864" cy="648864"/>
            <a:chOff x="1167153" y="3069525"/>
            <a:chExt cx="1005462" cy="1005462"/>
          </a:xfrm>
        </p:grpSpPr>
        <p:sp>
          <p:nvSpPr>
            <p:cNvPr id="44" name="Oval 43">
              <a:extLst>
                <a:ext uri="{FF2B5EF4-FFF2-40B4-BE49-F238E27FC236}">
                  <a16:creationId xmlns:a16="http://schemas.microsoft.com/office/drawing/2014/main" id="{3E0E6C19-C667-6548-A42F-60C2546864E1}"/>
                </a:ext>
              </a:extLst>
            </p:cNvPr>
            <p:cNvSpPr/>
            <p:nvPr/>
          </p:nvSpPr>
          <p:spPr>
            <a:xfrm>
              <a:off x="116715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5" name="Graphic 44">
              <a:extLst>
                <a:ext uri="{FF2B5EF4-FFF2-40B4-BE49-F238E27FC236}">
                  <a16:creationId xmlns:a16="http://schemas.microsoft.com/office/drawing/2014/main" id="{942D6C27-1974-684D-98F2-813E83E5C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486" y="3254787"/>
              <a:ext cx="592418" cy="592418"/>
            </a:xfrm>
            <a:prstGeom prst="rect">
              <a:avLst/>
            </a:prstGeom>
          </p:spPr>
        </p:pic>
      </p:grpSp>
      <p:grpSp>
        <p:nvGrpSpPr>
          <p:cNvPr id="46" name="Group 45">
            <a:extLst>
              <a:ext uri="{FF2B5EF4-FFF2-40B4-BE49-F238E27FC236}">
                <a16:creationId xmlns:a16="http://schemas.microsoft.com/office/drawing/2014/main" id="{7A396F07-7DE4-FC4B-B538-725D7F20C1A9}"/>
              </a:ext>
            </a:extLst>
          </p:cNvPr>
          <p:cNvGrpSpPr/>
          <p:nvPr/>
        </p:nvGrpSpPr>
        <p:grpSpPr>
          <a:xfrm>
            <a:off x="4043314" y="1460044"/>
            <a:ext cx="648864" cy="648864"/>
            <a:chOff x="3264177" y="3069525"/>
            <a:chExt cx="1005462" cy="1005462"/>
          </a:xfrm>
        </p:grpSpPr>
        <p:sp>
          <p:nvSpPr>
            <p:cNvPr id="47" name="Oval 46">
              <a:extLst>
                <a:ext uri="{FF2B5EF4-FFF2-40B4-BE49-F238E27FC236}">
                  <a16:creationId xmlns:a16="http://schemas.microsoft.com/office/drawing/2014/main" id="{ACC2C6D8-1D6B-1E4C-9088-C03CB06D8466}"/>
                </a:ext>
              </a:extLst>
            </p:cNvPr>
            <p:cNvSpPr/>
            <p:nvPr/>
          </p:nvSpPr>
          <p:spPr>
            <a:xfrm>
              <a:off x="3264177"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8" name="Graphic 47">
              <a:extLst>
                <a:ext uri="{FF2B5EF4-FFF2-40B4-BE49-F238E27FC236}">
                  <a16:creationId xmlns:a16="http://schemas.microsoft.com/office/drawing/2014/main" id="{AED0AE40-6BE3-7F4D-9660-DD046CACC6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61773" y="3199921"/>
              <a:ext cx="717721" cy="717721"/>
            </a:xfrm>
            <a:prstGeom prst="rect">
              <a:avLst/>
            </a:prstGeom>
          </p:spPr>
        </p:pic>
      </p:grpSp>
      <p:grpSp>
        <p:nvGrpSpPr>
          <p:cNvPr id="49" name="Group 48">
            <a:extLst>
              <a:ext uri="{FF2B5EF4-FFF2-40B4-BE49-F238E27FC236}">
                <a16:creationId xmlns:a16="http://schemas.microsoft.com/office/drawing/2014/main" id="{549711F9-7286-F94F-BDAF-1DA2D5FEA7D4}"/>
              </a:ext>
            </a:extLst>
          </p:cNvPr>
          <p:cNvGrpSpPr/>
          <p:nvPr/>
        </p:nvGrpSpPr>
        <p:grpSpPr>
          <a:xfrm>
            <a:off x="6214229" y="1460044"/>
            <a:ext cx="648864" cy="648864"/>
            <a:chOff x="5373393" y="3069525"/>
            <a:chExt cx="1005462" cy="1005462"/>
          </a:xfrm>
        </p:grpSpPr>
        <p:sp>
          <p:nvSpPr>
            <p:cNvPr id="50" name="Oval 49">
              <a:extLst>
                <a:ext uri="{FF2B5EF4-FFF2-40B4-BE49-F238E27FC236}">
                  <a16:creationId xmlns:a16="http://schemas.microsoft.com/office/drawing/2014/main" id="{CF2C281A-0CEA-8741-920E-69E4C191D0A7}"/>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1" name="Graphic 50">
              <a:extLst>
                <a:ext uri="{FF2B5EF4-FFF2-40B4-BE49-F238E27FC236}">
                  <a16:creationId xmlns:a16="http://schemas.microsoft.com/office/drawing/2014/main" id="{5D01C80B-3F57-F34B-B6E6-4917324FB7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7643" y="3199920"/>
              <a:ext cx="717721" cy="717721"/>
            </a:xfrm>
            <a:prstGeom prst="rect">
              <a:avLst/>
            </a:prstGeom>
          </p:spPr>
        </p:pic>
      </p:grpSp>
      <p:grpSp>
        <p:nvGrpSpPr>
          <p:cNvPr id="52" name="Group 51">
            <a:extLst>
              <a:ext uri="{FF2B5EF4-FFF2-40B4-BE49-F238E27FC236}">
                <a16:creationId xmlns:a16="http://schemas.microsoft.com/office/drawing/2014/main" id="{1CDD3FF2-6C44-CF43-96D1-BB5F7D3751B3}"/>
              </a:ext>
            </a:extLst>
          </p:cNvPr>
          <p:cNvGrpSpPr/>
          <p:nvPr/>
        </p:nvGrpSpPr>
        <p:grpSpPr>
          <a:xfrm>
            <a:off x="10634928" y="1460044"/>
            <a:ext cx="648864" cy="648864"/>
            <a:chOff x="9884433" y="3069525"/>
            <a:chExt cx="1005462" cy="1005462"/>
          </a:xfrm>
        </p:grpSpPr>
        <p:sp>
          <p:nvSpPr>
            <p:cNvPr id="53" name="Oval 52">
              <a:extLst>
                <a:ext uri="{FF2B5EF4-FFF2-40B4-BE49-F238E27FC236}">
                  <a16:creationId xmlns:a16="http://schemas.microsoft.com/office/drawing/2014/main" id="{30AAB0D8-F1A8-3E40-9FE4-24EDA3E35CB4}"/>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4" name="Graphic 53">
              <a:extLst>
                <a:ext uri="{FF2B5EF4-FFF2-40B4-BE49-F238E27FC236}">
                  <a16:creationId xmlns:a16="http://schemas.microsoft.com/office/drawing/2014/main" id="{3997B460-9742-4044-82C7-0B6F1F3176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58760" y="3199920"/>
              <a:ext cx="717721" cy="717721"/>
            </a:xfrm>
            <a:prstGeom prst="rect">
              <a:avLst/>
            </a:prstGeom>
          </p:spPr>
        </p:pic>
      </p:grpSp>
      <p:grpSp>
        <p:nvGrpSpPr>
          <p:cNvPr id="55" name="Group 54">
            <a:extLst>
              <a:ext uri="{FF2B5EF4-FFF2-40B4-BE49-F238E27FC236}">
                <a16:creationId xmlns:a16="http://schemas.microsoft.com/office/drawing/2014/main" id="{AF8E207C-BC8F-C14B-92DF-C5FC25EE8870}"/>
              </a:ext>
            </a:extLst>
          </p:cNvPr>
          <p:cNvGrpSpPr/>
          <p:nvPr/>
        </p:nvGrpSpPr>
        <p:grpSpPr>
          <a:xfrm>
            <a:off x="8492052" y="1460044"/>
            <a:ext cx="648864" cy="648864"/>
            <a:chOff x="8181589" y="3069525"/>
            <a:chExt cx="1005462" cy="1005462"/>
          </a:xfrm>
        </p:grpSpPr>
        <p:sp>
          <p:nvSpPr>
            <p:cNvPr id="56" name="Oval 55">
              <a:extLst>
                <a:ext uri="{FF2B5EF4-FFF2-40B4-BE49-F238E27FC236}">
                  <a16:creationId xmlns:a16="http://schemas.microsoft.com/office/drawing/2014/main" id="{AA0211F0-087D-9B4A-8A45-41693CA012D4}"/>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7" name="Graphic 56">
              <a:extLst>
                <a:ext uri="{FF2B5EF4-FFF2-40B4-BE49-F238E27FC236}">
                  <a16:creationId xmlns:a16="http://schemas.microsoft.com/office/drawing/2014/main" id="{60DBDBC7-856D-2445-9903-28941B4E34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18759" y="3211979"/>
              <a:ext cx="717720" cy="717720"/>
            </a:xfrm>
            <a:prstGeom prst="rect">
              <a:avLst/>
            </a:prstGeom>
          </p:spPr>
        </p:pic>
      </p:grpSp>
      <p:grpSp>
        <p:nvGrpSpPr>
          <p:cNvPr id="27" name="Group 26">
            <a:extLst>
              <a:ext uri="{FF2B5EF4-FFF2-40B4-BE49-F238E27FC236}">
                <a16:creationId xmlns:a16="http://schemas.microsoft.com/office/drawing/2014/main" id="{248801D7-7D26-844F-AD54-617E46F422C8}"/>
              </a:ext>
            </a:extLst>
          </p:cNvPr>
          <p:cNvGrpSpPr/>
          <p:nvPr/>
        </p:nvGrpSpPr>
        <p:grpSpPr>
          <a:xfrm>
            <a:off x="565405" y="2873187"/>
            <a:ext cx="11400659" cy="1638068"/>
            <a:chOff x="565405" y="2873187"/>
            <a:chExt cx="11400659" cy="1638068"/>
          </a:xfrm>
        </p:grpSpPr>
        <p:sp>
          <p:nvSpPr>
            <p:cNvPr id="19" name="Rectangle 18">
              <a:extLst>
                <a:ext uri="{FF2B5EF4-FFF2-40B4-BE49-F238E27FC236}">
                  <a16:creationId xmlns:a16="http://schemas.microsoft.com/office/drawing/2014/main" id="{FDB9AFB1-6FAC-FA46-B4D7-768754EDD7E7}"/>
                </a:ext>
              </a:extLst>
            </p:cNvPr>
            <p:cNvSpPr/>
            <p:nvPr/>
          </p:nvSpPr>
          <p:spPr>
            <a:xfrm rot="16200000">
              <a:off x="-17950" y="3457253"/>
              <a:ext cx="1637357" cy="4706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a:solidFill>
                    <a:srgbClr val="595959"/>
                  </a:solidFill>
                </a:rPr>
                <a:t>Opportunities for easy introduction</a:t>
              </a:r>
            </a:p>
          </p:txBody>
        </p:sp>
        <p:graphicFrame>
          <p:nvGraphicFramePr>
            <p:cNvPr id="58" name="Google Shape;361;p31">
              <a:extLst>
                <a:ext uri="{FF2B5EF4-FFF2-40B4-BE49-F238E27FC236}">
                  <a16:creationId xmlns:a16="http://schemas.microsoft.com/office/drawing/2014/main" id="{ED887C98-D0D8-084B-BC9E-79B1182528CE}"/>
                </a:ext>
              </a:extLst>
            </p:cNvPr>
            <p:cNvGraphicFramePr/>
            <p:nvPr>
              <p:extLst>
                <p:ext uri="{D42A27DB-BD31-4B8C-83A1-F6EECF244321}">
                  <p14:modId xmlns:p14="http://schemas.microsoft.com/office/powerpoint/2010/main" val="1570733204"/>
                </p:ext>
              </p:extLst>
            </p:nvPr>
          </p:nvGraphicFramePr>
          <p:xfrm>
            <a:off x="1154684" y="2873187"/>
            <a:ext cx="10811380" cy="1637358"/>
          </p:xfrm>
          <a:graphic>
            <a:graphicData uri="http://schemas.openxmlformats.org/drawingml/2006/table">
              <a:tbl>
                <a:tblPr>
                  <a:noFill/>
                </a:tblPr>
                <a:tblGrid>
                  <a:gridCol w="2162276">
                    <a:extLst>
                      <a:ext uri="{9D8B030D-6E8A-4147-A177-3AD203B41FA5}">
                        <a16:colId xmlns:a16="http://schemas.microsoft.com/office/drawing/2014/main" val="20001"/>
                      </a:ext>
                    </a:extLst>
                  </a:gridCol>
                  <a:gridCol w="2162276">
                    <a:extLst>
                      <a:ext uri="{9D8B030D-6E8A-4147-A177-3AD203B41FA5}">
                        <a16:colId xmlns:a16="http://schemas.microsoft.com/office/drawing/2014/main" val="4104021304"/>
                      </a:ext>
                    </a:extLst>
                  </a:gridCol>
                  <a:gridCol w="2162276">
                    <a:extLst>
                      <a:ext uri="{9D8B030D-6E8A-4147-A177-3AD203B41FA5}">
                        <a16:colId xmlns:a16="http://schemas.microsoft.com/office/drawing/2014/main" val="1943161346"/>
                      </a:ext>
                    </a:extLst>
                  </a:gridCol>
                  <a:gridCol w="2162276">
                    <a:extLst>
                      <a:ext uri="{9D8B030D-6E8A-4147-A177-3AD203B41FA5}">
                        <a16:colId xmlns:a16="http://schemas.microsoft.com/office/drawing/2014/main" val="3314175548"/>
                      </a:ext>
                    </a:extLst>
                  </a:gridCol>
                  <a:gridCol w="2162276">
                    <a:extLst>
                      <a:ext uri="{9D8B030D-6E8A-4147-A177-3AD203B41FA5}">
                        <a16:colId xmlns:a16="http://schemas.microsoft.com/office/drawing/2014/main" val="3610513975"/>
                      </a:ext>
                    </a:extLst>
                  </a:gridCol>
                </a:tblGrid>
                <a:tr h="1637358">
                  <a:tc>
                    <a:txBody>
                      <a:bodyPr/>
                      <a:lstStyle/>
                      <a:p>
                        <a:pPr marL="180975" marR="0" lvl="0" indent="-18097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1</a:t>
                        </a:r>
                      </a:p>
                    </a:txBody>
                    <a:tcPr marL="137165" marR="137160" marT="9525" marB="0">
                      <a:lnL w="19050" cap="flat" cmpd="sng" algn="ctr">
                        <a:no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2</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3</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4</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19050" cap="flat" cmpd="sng" algn="ctr">
                        <a:solidFill>
                          <a:schemeClr val="accent1">
                            <a:lumMod val="60000"/>
                            <a:lumOff val="40000"/>
                          </a:schemeClr>
                        </a:solidFill>
                        <a:prstDash val="solid"/>
                        <a:round/>
                        <a:headEnd type="none" w="med" len="med"/>
                        <a:tailEnd type="none" w="med" len="med"/>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200" dirty="0">
                            <a:solidFill>
                              <a:srgbClr val="595959"/>
                            </a:solidFill>
                            <a:sym typeface="Arial"/>
                          </a:rPr>
                          <a:t>Finding 5</a:t>
                        </a:r>
                      </a:p>
                    </a:txBody>
                    <a:tcPr marL="137165" marR="137160" marT="9525" marB="0">
                      <a:lnL w="19050" cap="flat" cmpd="sng" algn="ctr">
                        <a:solidFill>
                          <a:schemeClr val="accent1">
                            <a:lumMod val="60000"/>
                            <a:lumOff val="40000"/>
                          </a:schemeClr>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68109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en-US" sz="3200" dirty="0"/>
              <a:t>Planning &amp; Budgeting</a:t>
            </a:r>
            <a:endParaRPr sz="2800" dirty="0">
              <a:solidFill>
                <a:schemeClr val="accent2"/>
              </a:solidFill>
            </a:endParaRPr>
          </a:p>
        </p:txBody>
      </p:sp>
      <p:sp>
        <p:nvSpPr>
          <p:cNvPr id="4" name="Text Placeholder 3">
            <a:extLst>
              <a:ext uri="{FF2B5EF4-FFF2-40B4-BE49-F238E27FC236}">
                <a16:creationId xmlns:a16="http://schemas.microsoft.com/office/drawing/2014/main" id="{4C6CA533-AABB-5D43-875B-8CF22375D76A}"/>
              </a:ext>
            </a:extLst>
          </p:cNvPr>
          <p:cNvSpPr>
            <a:spLocks noGrp="1"/>
          </p:cNvSpPr>
          <p:nvPr>
            <p:ph type="body" sz="quarter" idx="12"/>
          </p:nvPr>
        </p:nvSpPr>
        <p:spPr/>
        <p:txBody>
          <a:bodyPr/>
          <a:lstStyle/>
          <a:p>
            <a:r>
              <a:rPr lang="en-US" dirty="0"/>
              <a:t>Key steps and considerations</a:t>
            </a:r>
          </a:p>
        </p:txBody>
      </p:sp>
      <p:sp>
        <p:nvSpPr>
          <p:cNvPr id="13" name="Slide Number Placeholder 26">
            <a:extLst>
              <a:ext uri="{FF2B5EF4-FFF2-40B4-BE49-F238E27FC236}">
                <a16:creationId xmlns:a16="http://schemas.microsoft.com/office/drawing/2014/main" id="{D3E91225-70F4-D241-8A2E-A0C4D28D32C0}"/>
              </a:ext>
            </a:extLst>
          </p:cNvPr>
          <p:cNvSpPr>
            <a:spLocks noGrp="1"/>
          </p:cNvSpPr>
          <p:nvPr>
            <p:ph type="sldNum" sz="quarter" idx="4"/>
          </p:nvPr>
        </p:nvSpPr>
        <p:spPr/>
        <p:txBody>
          <a:bodyPr/>
          <a:lstStyle/>
          <a:p>
            <a:fld id="{282D8E3E-8532-C943-903F-91E14D4CAD95}" type="slidenum">
              <a:rPr lang="en-US" smtClean="0"/>
              <a:pPr/>
              <a:t>13</a:t>
            </a:fld>
            <a:endParaRPr lang="en-US" dirty="0"/>
          </a:p>
        </p:txBody>
      </p:sp>
      <p:graphicFrame>
        <p:nvGraphicFramePr>
          <p:cNvPr id="375" name="Google Shape;375;p32"/>
          <p:cNvGraphicFramePr/>
          <p:nvPr>
            <p:extLst>
              <p:ext uri="{D42A27DB-BD31-4B8C-83A1-F6EECF244321}">
                <p14:modId xmlns:p14="http://schemas.microsoft.com/office/powerpoint/2010/main" val="2296711007"/>
              </p:ext>
            </p:extLst>
          </p:nvPr>
        </p:nvGraphicFramePr>
        <p:xfrm>
          <a:off x="1300315" y="1892970"/>
          <a:ext cx="9691445" cy="4763793"/>
        </p:xfrm>
        <a:graphic>
          <a:graphicData uri="http://schemas.openxmlformats.org/drawingml/2006/table">
            <a:tbl>
              <a:tblPr>
                <a:noFill/>
              </a:tblPr>
              <a:tblGrid>
                <a:gridCol w="212781">
                  <a:extLst>
                    <a:ext uri="{9D8B030D-6E8A-4147-A177-3AD203B41FA5}">
                      <a16:colId xmlns:a16="http://schemas.microsoft.com/office/drawing/2014/main" val="20000"/>
                    </a:ext>
                  </a:extLst>
                </a:gridCol>
                <a:gridCol w="2150439">
                  <a:extLst>
                    <a:ext uri="{9D8B030D-6E8A-4147-A177-3AD203B41FA5}">
                      <a16:colId xmlns:a16="http://schemas.microsoft.com/office/drawing/2014/main" val="20001"/>
                    </a:ext>
                  </a:extLst>
                </a:gridCol>
                <a:gridCol w="7328225">
                  <a:extLst>
                    <a:ext uri="{9D8B030D-6E8A-4147-A177-3AD203B41FA5}">
                      <a16:colId xmlns:a16="http://schemas.microsoft.com/office/drawing/2014/main" val="20002"/>
                    </a:ext>
                  </a:extLst>
                </a:gridCol>
              </a:tblGrid>
              <a:tr h="176445">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rgbClr val="353535"/>
                          </a:solidFill>
                          <a:latin typeface="Calibri"/>
                          <a:ea typeface="Calibri"/>
                          <a:cs typeface="Calibri"/>
                          <a:sym typeface="Calibri"/>
                        </a:rPr>
                        <a:t> </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chemeClr val="accent2"/>
                          </a:solidFill>
                          <a:latin typeface="Calibri"/>
                          <a:ea typeface="Calibri"/>
                          <a:cs typeface="Calibri"/>
                          <a:sym typeface="Calibri"/>
                        </a:rPr>
                        <a:t>What is needed to introduce the PrEP ring &amp; other key considerations</a:t>
                      </a:r>
                      <a:endParaRPr sz="1150" dirty="0">
                        <a:solidFill>
                          <a:schemeClr val="accent2"/>
                        </a:solidFill>
                      </a:endParaRP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lgn="ctr">
                      <a:no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78173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Convene a new or existing subcommittee or task team within the HIV prevention or PrEP </a:t>
                      </a:r>
                      <a:r>
                        <a:rPr lang="en-US" sz="1150" b="1" i="0" u="none" strike="noStrike" cap="none" dirty="0">
                          <a:solidFill>
                            <a:srgbClr val="353535"/>
                          </a:solidFill>
                          <a:latin typeface="Calibri"/>
                          <a:ea typeface="Calibri"/>
                          <a:cs typeface="Calibri"/>
                          <a:sym typeface="Calibri"/>
                        </a:rPr>
                        <a:t>technical working group.</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63500" marR="0" lvl="0" indent="0" algn="l" rtl="0">
                        <a:lnSpc>
                          <a:spcPct val="100000"/>
                        </a:lnSpc>
                        <a:spcBef>
                          <a:spcPts val="0"/>
                        </a:spcBef>
                        <a:spcAft>
                          <a:spcPts val="100"/>
                        </a:spcAft>
                        <a:buClr>
                          <a:srgbClr val="000000"/>
                        </a:buClr>
                        <a:buSzPts val="1100"/>
                        <a:buFont typeface="Arial"/>
                        <a:buNone/>
                        <a:tabLst/>
                      </a:pPr>
                      <a:r>
                        <a:rPr lang="en-US" sz="1100" b="1" i="0" u="none" strike="noStrike" cap="none" dirty="0">
                          <a:solidFill>
                            <a:schemeClr val="tx1"/>
                          </a:solidFill>
                          <a:latin typeface="Arial" panose="020B0604020202020204" pitchFamily="34" charset="0"/>
                          <a:ea typeface="Calibri"/>
                          <a:cs typeface="Arial" panose="020B0604020202020204" pitchFamily="34" charset="0"/>
                          <a:sym typeface="Calibri"/>
                        </a:rPr>
                        <a:t>Refer to P1a &amp; P1b in the Question Bank and include details on:</a:t>
                      </a:r>
                    </a:p>
                    <a:p>
                      <a:pPr marL="231775" marR="0" lvl="0" indent="-168275" algn="l" rtl="0">
                        <a:lnSpc>
                          <a:spcPct val="100000"/>
                        </a:lnSpc>
                        <a:spcBef>
                          <a:spcPts val="0"/>
                        </a:spcBef>
                        <a:spcAft>
                          <a:spcPts val="100"/>
                        </a:spcAft>
                        <a:buClr>
                          <a:srgbClr val="000000"/>
                        </a:buClr>
                        <a:buSzPts val="1100"/>
                        <a:buFont typeface="Arial"/>
                        <a:buChar char="•"/>
                        <a:tabLst/>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Plans for a task force or TWG to lead PrEP ring introduction</a:t>
                      </a:r>
                    </a:p>
                    <a:p>
                      <a:pPr marL="231775" marR="0" lvl="0" indent="-168275" algn="l" rtl="0">
                        <a:lnSpc>
                          <a:spcPct val="100000"/>
                        </a:lnSpc>
                        <a:spcBef>
                          <a:spcPts val="0"/>
                        </a:spcBef>
                        <a:spcAft>
                          <a:spcPts val="100"/>
                        </a:spcAft>
                        <a:buClr>
                          <a:srgbClr val="000000"/>
                        </a:buClr>
                        <a:buSzPts val="1100"/>
                        <a:buFont typeface="Arial"/>
                        <a:buChar char="•"/>
                        <a:tabLst/>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Timelines and/or milestones for key decisions</a:t>
                      </a:r>
                    </a:p>
                    <a:p>
                      <a:pPr marL="231775" marR="0" lvl="0" indent="-168275" algn="l" rtl="0">
                        <a:lnSpc>
                          <a:spcPct val="100000"/>
                        </a:lnSpc>
                        <a:spcBef>
                          <a:spcPts val="0"/>
                        </a:spcBef>
                        <a:spcAft>
                          <a:spcPts val="100"/>
                        </a:spcAft>
                        <a:buClr>
                          <a:srgbClr val="000000"/>
                        </a:buClr>
                        <a:buSzPts val="1100"/>
                        <a:buFont typeface="Arial"/>
                        <a:buChar char="•"/>
                        <a:tabLst/>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Plan for participation of stakeholders from other relevant areas (e.g., FP, MCH)</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28575" cap="flat" cmpd="sng" algn="ctr">
                      <a:noFill/>
                      <a:prstDash val="solid"/>
                      <a:round/>
                      <a:headEnd type="none" w="med" len="med"/>
                      <a:tailEnd type="none" w="med" len="med"/>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480415">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Identify </a:t>
                      </a:r>
                      <a:r>
                        <a:rPr lang="en-US" sz="1150" b="1" i="0" u="none" strike="noStrike" cap="none" dirty="0">
                          <a:solidFill>
                            <a:srgbClr val="353535"/>
                          </a:solidFill>
                          <a:latin typeface="Calibri"/>
                          <a:ea typeface="Calibri"/>
                          <a:cs typeface="Calibri"/>
                          <a:sym typeface="Calibri"/>
                        </a:rPr>
                        <a:t>focus</a:t>
                      </a:r>
                      <a:r>
                        <a:rPr lang="en-US" sz="1150" b="0" i="0" u="none" strike="noStrike" cap="none" dirty="0">
                          <a:solidFill>
                            <a:srgbClr val="353535"/>
                          </a:solidFill>
                          <a:latin typeface="Calibri"/>
                          <a:ea typeface="Calibri"/>
                          <a:cs typeface="Calibri"/>
                          <a:sym typeface="Calibri"/>
                        </a:rPr>
                        <a:t> </a:t>
                      </a:r>
                      <a:r>
                        <a:rPr lang="en-US" sz="1150" b="1" i="0" u="none" strike="noStrike" cap="none" dirty="0">
                          <a:solidFill>
                            <a:srgbClr val="353535"/>
                          </a:solidFill>
                          <a:latin typeface="Calibri"/>
                          <a:ea typeface="Calibri"/>
                          <a:cs typeface="Calibri"/>
                          <a:sym typeface="Calibri"/>
                        </a:rPr>
                        <a:t>populations</a:t>
                      </a:r>
                      <a:r>
                        <a:rPr lang="en-US" sz="1150" b="0" i="0" u="none" strike="noStrike" cap="none" dirty="0">
                          <a:solidFill>
                            <a:srgbClr val="353535"/>
                          </a:solidFill>
                          <a:latin typeface="Calibri"/>
                          <a:ea typeface="Calibri"/>
                          <a:cs typeface="Calibri"/>
                          <a:sym typeface="Calibri"/>
                        </a:rPr>
                        <a:t> for ring use and set </a:t>
                      </a:r>
                      <a:r>
                        <a:rPr lang="en-US" sz="1150" b="1" i="0" u="none" strike="noStrike" cap="none" dirty="0">
                          <a:solidFill>
                            <a:srgbClr val="353535"/>
                          </a:solidFill>
                          <a:latin typeface="Calibri"/>
                          <a:ea typeface="Calibri"/>
                          <a:cs typeface="Calibri"/>
                          <a:sym typeface="Calibri"/>
                        </a:rPr>
                        <a:t>targets</a:t>
                      </a:r>
                      <a:r>
                        <a:rPr lang="en-US" sz="1150" b="0" i="0" u="none" strike="noStrike" cap="none" dirty="0">
                          <a:solidFill>
                            <a:srgbClr val="353535"/>
                          </a:solidFill>
                          <a:latin typeface="Calibri"/>
                          <a:ea typeface="Calibri"/>
                          <a:cs typeface="Calibri"/>
                          <a:sym typeface="Calibri"/>
                        </a:rPr>
                        <a:t> for ring use.</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P2a &amp; P2b in the Question Bank and include details on: </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GB" sz="1100" b="0" i="0" u="none" strike="noStrike" cap="none" dirty="0">
                          <a:solidFill>
                            <a:schemeClr val="tx1"/>
                          </a:solidFill>
                          <a:latin typeface="Arial" panose="020B0604020202020204" pitchFamily="34" charset="0"/>
                          <a:ea typeface="Arial"/>
                          <a:cs typeface="Arial" panose="020B0604020202020204" pitchFamily="34" charset="0"/>
                          <a:sym typeface="Arial"/>
                        </a:rPr>
                        <a:t>Plans for end-user populations for the ring (e.g., population groups, targets set, etc.)</a:t>
                      </a:r>
                      <a:endParaRPr lang="en-GB" sz="1100" b="0" i="0" u="none" strike="noStrike" cap="none" dirty="0">
                        <a:solidFill>
                          <a:schemeClr val="tx1"/>
                        </a:solidFill>
                        <a:latin typeface="Arial" panose="020B0604020202020204" pitchFamily="34" charset="0"/>
                        <a:cs typeface="Arial" panose="020B0604020202020204" pitchFamily="34" charset="0"/>
                        <a:sym typeface="Arial"/>
                      </a:endParaRP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78034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rgbClr val="353535"/>
                          </a:solidFill>
                          <a:latin typeface="Calibri"/>
                          <a:ea typeface="Calibri"/>
                          <a:cs typeface="Calibri"/>
                          <a:sym typeface="Calibri"/>
                        </a:rPr>
                        <a:t>Engage community </a:t>
                      </a:r>
                      <a:r>
                        <a:rPr lang="en-US" sz="1150" b="1" i="0" u="none" strike="noStrike" cap="none" dirty="0">
                          <a:solidFill>
                            <a:schemeClr val="tx1">
                              <a:lumMod val="50000"/>
                            </a:schemeClr>
                          </a:solidFill>
                          <a:latin typeface="Calibri"/>
                          <a:ea typeface="Calibri"/>
                          <a:cs typeface="Calibri"/>
                          <a:sym typeface="Calibri"/>
                        </a:rPr>
                        <a:t>stakeholders</a:t>
                      </a:r>
                      <a:r>
                        <a:rPr lang="en-US" sz="1150" b="1" i="0" u="none" strike="noStrike" cap="none" dirty="0">
                          <a:solidFill>
                            <a:srgbClr val="353535"/>
                          </a:solidFill>
                          <a:latin typeface="Calibri"/>
                          <a:ea typeface="Calibri"/>
                          <a:cs typeface="Calibri"/>
                          <a:sym typeface="Calibri"/>
                        </a:rPr>
                        <a:t> </a:t>
                      </a:r>
                      <a:r>
                        <a:rPr lang="en-US" sz="1150" b="0" i="0" u="none" strike="noStrike" cap="none" dirty="0">
                          <a:solidFill>
                            <a:srgbClr val="353535"/>
                          </a:solidFill>
                          <a:latin typeface="Calibri"/>
                          <a:ea typeface="Calibri"/>
                          <a:cs typeface="Calibri"/>
                          <a:sym typeface="Calibri"/>
                        </a:rPr>
                        <a:t>to inform planning for ring rollout.</a:t>
                      </a:r>
                      <a:endParaRPr sz="1150" dirty="0"/>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P3a &amp; P3b in the Question Bank and include details on: </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Key lessons on community engagement from oral PrEP rollout (e.g., effective ways to authentically engage community members and hear their perspectives)</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Plans for engaging community stakeholders on PrEP ring introduction</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68270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Develop impact, cost, and/or   cost-effectiveness</a:t>
                      </a:r>
                      <a:r>
                        <a:rPr lang="en-US" sz="1150" b="1" i="0" u="none" strike="noStrike" cap="none" dirty="0">
                          <a:solidFill>
                            <a:srgbClr val="353535"/>
                          </a:solidFill>
                          <a:latin typeface="Calibri"/>
                          <a:ea typeface="Calibri"/>
                          <a:cs typeface="Calibri"/>
                          <a:sym typeface="Calibri"/>
                        </a:rPr>
                        <a:t> analyses </a:t>
                      </a:r>
                      <a:r>
                        <a:rPr lang="en-US" sz="1150" b="0" i="0" u="none" strike="noStrike" cap="none" dirty="0">
                          <a:solidFill>
                            <a:srgbClr val="353535"/>
                          </a:solidFill>
                          <a:latin typeface="Calibri"/>
                          <a:ea typeface="Calibri"/>
                          <a:cs typeface="Calibri"/>
                          <a:sym typeface="Calibri"/>
                        </a:rPr>
                        <a:t>to inform ring planning.</a:t>
                      </a:r>
                      <a:endParaRPr sz="1150" dirty="0"/>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P4 in the Question Bank and include details on: </a:t>
                      </a:r>
                      <a:endParaRPr lang="en-GB" sz="1100" b="0" i="0" u="none" strike="noStrike" cap="none" dirty="0">
                        <a:solidFill>
                          <a:schemeClr val="tx1"/>
                        </a:solidFill>
                        <a:latin typeface="Arial" panose="020B0604020202020204" pitchFamily="34" charset="0"/>
                        <a:ea typeface="Arial"/>
                        <a:cs typeface="Arial" panose="020B0604020202020204" pitchFamily="34" charset="0"/>
                        <a:sym typeface="Arial"/>
                      </a:endParaRP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GB" sz="1100" b="0" i="0" u="none" strike="noStrike" cap="none" dirty="0">
                          <a:solidFill>
                            <a:schemeClr val="tx1"/>
                          </a:solidFill>
                          <a:latin typeface="Arial" panose="020B0604020202020204" pitchFamily="34" charset="0"/>
                          <a:ea typeface="Arial"/>
                          <a:cs typeface="Arial" panose="020B0604020202020204" pitchFamily="34" charset="0"/>
                          <a:sym typeface="Arial"/>
                        </a:rPr>
                        <a:t>Existing analyses for oral PrEP </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GB" sz="1100" b="0" i="0" u="none" strike="noStrike" cap="none" dirty="0">
                          <a:solidFill>
                            <a:schemeClr val="tx1"/>
                          </a:solidFill>
                          <a:latin typeface="Arial" panose="020B0604020202020204" pitchFamily="34" charset="0"/>
                          <a:ea typeface="Arial"/>
                          <a:cs typeface="Arial" panose="020B0604020202020204" pitchFamily="34" charset="0"/>
                          <a:sym typeface="Arial"/>
                        </a:rPr>
                        <a:t>Plans for cost-effectiveness analyses for the ring rollout</a:t>
                      </a:r>
                      <a:endParaRPr lang="en-GB" sz="1100" b="0" i="0" u="none" strike="noStrike" cap="none" dirty="0">
                        <a:solidFill>
                          <a:schemeClr val="tx1"/>
                        </a:solidFill>
                        <a:latin typeface="Arial" panose="020B0604020202020204" pitchFamily="34" charset="0"/>
                        <a:cs typeface="Arial" panose="020B0604020202020204" pitchFamily="34" charset="0"/>
                        <a:sym typeface="Arial"/>
                      </a:endParaRP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809573">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Include the ring in national HIV prevention and other relevant </a:t>
                      </a:r>
                      <a:r>
                        <a:rPr lang="en-US" sz="1150" b="1" i="0" u="none" strike="noStrike" cap="none" dirty="0">
                          <a:solidFill>
                            <a:srgbClr val="353535"/>
                          </a:solidFill>
                          <a:latin typeface="Calibri"/>
                          <a:ea typeface="Calibri"/>
                          <a:cs typeface="Calibri"/>
                          <a:sym typeface="Calibri"/>
                        </a:rPr>
                        <a:t>plans</a:t>
                      </a:r>
                      <a:r>
                        <a:rPr lang="en-US" sz="1150" b="0" i="0" u="none" strike="noStrike" cap="none" dirty="0">
                          <a:solidFill>
                            <a:srgbClr val="353535"/>
                          </a:solidFill>
                          <a:latin typeface="Calibri"/>
                          <a:ea typeface="Calibri"/>
                          <a:cs typeface="Calibri"/>
                          <a:sym typeface="Calibri"/>
                        </a:rPr>
                        <a:t> (e.g., FP).</a:t>
                      </a:r>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P5a &amp; P5b in the Question Bank and include details on: </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Key HIV prevention strategies/plans that will need to incorporate the ring; how these strategies/plans currently incorporate oral PrEP</a:t>
                      </a:r>
                    </a:p>
                    <a:p>
                      <a:pPr marL="231775" marR="0" lvl="0" indent="-168275"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Other strategies/plans that could include the PrEP ring (e.g., plans for SRH, adolescent health,  or self-care) </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5"/>
                  </a:ext>
                </a:extLst>
              </a:tr>
              <a:tr h="768096">
                <a:tc>
                  <a:txBody>
                    <a:bodyPr/>
                    <a:lstStyle/>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Develop</a:t>
                      </a:r>
                      <a:r>
                        <a:rPr lang="en-US" sz="1150" b="1" i="0" u="none" strike="noStrike" cap="none" dirty="0">
                          <a:solidFill>
                            <a:srgbClr val="353535"/>
                          </a:solidFill>
                          <a:latin typeface="Calibri"/>
                          <a:ea typeface="Calibri"/>
                          <a:cs typeface="Calibri"/>
                          <a:sym typeface="Calibri"/>
                        </a:rPr>
                        <a:t> implementation plan  and budget </a:t>
                      </a:r>
                      <a:r>
                        <a:rPr lang="en-US" sz="1150" b="0" i="0" u="none" strike="noStrike" cap="none" dirty="0">
                          <a:solidFill>
                            <a:srgbClr val="353535"/>
                          </a:solidFill>
                          <a:latin typeface="Calibri"/>
                          <a:ea typeface="Calibri"/>
                          <a:cs typeface="Calibri"/>
                          <a:sym typeface="Calibri"/>
                        </a:rPr>
                        <a:t>to guide initial ring introduction and scale-up.</a:t>
                      </a:r>
                      <a:endParaRPr sz="1150" dirty="0"/>
                    </a:p>
                  </a:txBody>
                  <a:tcPr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P6a &amp; P6b in the Question Bank and include details on: </a:t>
                      </a:r>
                    </a:p>
                    <a:p>
                      <a:pPr marL="234950"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GB" sz="1100" b="0" i="0" u="none" strike="noStrike" cap="none" dirty="0">
                          <a:solidFill>
                            <a:schemeClr val="tx1"/>
                          </a:solidFill>
                          <a:latin typeface="Arial" panose="020B0604020202020204" pitchFamily="34" charset="0"/>
                          <a:ea typeface="Calibri"/>
                          <a:cs typeface="Arial" panose="020B0604020202020204" pitchFamily="34" charset="0"/>
                          <a:sym typeface="Arial"/>
                        </a:rPr>
                        <a:t>Plans/timelines for introduction and scale-up of the PrEP ring</a:t>
                      </a:r>
                    </a:p>
                    <a:p>
                      <a:pPr marL="234950"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GB" sz="1100" b="0" i="0" u="none" strike="noStrike" cap="none" dirty="0">
                          <a:solidFill>
                            <a:schemeClr val="tx1"/>
                          </a:solidFill>
                          <a:latin typeface="Arial" panose="020B0604020202020204" pitchFamily="34" charset="0"/>
                          <a:ea typeface="Calibri"/>
                          <a:cs typeface="Arial" panose="020B0604020202020204" pitchFamily="34" charset="0"/>
                          <a:sym typeface="Arial"/>
                        </a:rPr>
                        <a:t>Integration of the PrEP ring in HIV prevention budgets and donor requests </a:t>
                      </a:r>
                    </a:p>
                    <a:p>
                      <a:pPr marL="234950"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GB" sz="1100" b="0" i="0" u="none" strike="noStrike" cap="none" dirty="0">
                          <a:solidFill>
                            <a:schemeClr val="tx1"/>
                          </a:solidFill>
                          <a:latin typeface="Arial" panose="020B0604020202020204" pitchFamily="34" charset="0"/>
                          <a:ea typeface="Calibri"/>
                          <a:cs typeface="Arial" panose="020B0604020202020204" pitchFamily="34" charset="0"/>
                          <a:sym typeface="Arial"/>
                        </a:rPr>
                        <a:t>Sources of financial resources to support PrEP ring procurement and introduction activities</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pSp>
        <p:nvGrpSpPr>
          <p:cNvPr id="7" name="Group 6">
            <a:extLst>
              <a:ext uri="{FF2B5EF4-FFF2-40B4-BE49-F238E27FC236}">
                <a16:creationId xmlns:a16="http://schemas.microsoft.com/office/drawing/2014/main" id="{A339457A-E3E7-6941-8E4D-30315F3BB593}"/>
              </a:ext>
            </a:extLst>
          </p:cNvPr>
          <p:cNvGrpSpPr/>
          <p:nvPr/>
        </p:nvGrpSpPr>
        <p:grpSpPr>
          <a:xfrm>
            <a:off x="9633826" y="695682"/>
            <a:ext cx="1836682" cy="648864"/>
            <a:chOff x="9282422" y="555598"/>
            <a:chExt cx="1836682" cy="648864"/>
          </a:xfrm>
        </p:grpSpPr>
        <p:sp>
          <p:nvSpPr>
            <p:cNvPr id="16" name="Rounded Rectangle 15">
              <a:extLst>
                <a:ext uri="{FF2B5EF4-FFF2-40B4-BE49-F238E27FC236}">
                  <a16:creationId xmlns:a16="http://schemas.microsoft.com/office/drawing/2014/main" id="{91CF18B5-F7D9-6D4A-842D-7FE31019B037}"/>
                </a:ext>
              </a:extLst>
            </p:cNvPr>
            <p:cNvSpPr/>
            <p:nvPr/>
          </p:nvSpPr>
          <p:spPr>
            <a:xfrm>
              <a:off x="9519752" y="624091"/>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PLANNING &amp; </a:t>
              </a:r>
              <a:endParaRPr lang="en-US" sz="1200" dirty="0">
                <a:solidFill>
                  <a:srgbClr val="000000"/>
                </a:solidFill>
                <a:latin typeface="Arial"/>
                <a:ea typeface="Arial"/>
                <a:cs typeface="Arial"/>
                <a:sym typeface="Arial"/>
              </a:endParaRPr>
            </a:p>
            <a:p>
              <a:pPr lvl="0" algn="r">
                <a:buClr>
                  <a:srgbClr val="000000"/>
                </a:buClr>
                <a:buSzPts val="1200"/>
              </a:pPr>
              <a:r>
                <a:rPr lang="en-US" sz="1100" b="1" dirty="0">
                  <a:solidFill>
                    <a:srgbClr val="FFFFFF"/>
                  </a:solidFill>
                  <a:ea typeface="Calibri"/>
                  <a:cs typeface="Calibri"/>
                  <a:sym typeface="Calibri"/>
                </a:rPr>
                <a:t>BUDGETING</a:t>
              </a:r>
            </a:p>
          </p:txBody>
        </p:sp>
        <p:grpSp>
          <p:nvGrpSpPr>
            <p:cNvPr id="6" name="Group 5">
              <a:extLst>
                <a:ext uri="{FF2B5EF4-FFF2-40B4-BE49-F238E27FC236}">
                  <a16:creationId xmlns:a16="http://schemas.microsoft.com/office/drawing/2014/main" id="{12ADB47E-5294-0C47-A8B8-241F9D1FE26B}"/>
                </a:ext>
              </a:extLst>
            </p:cNvPr>
            <p:cNvGrpSpPr/>
            <p:nvPr/>
          </p:nvGrpSpPr>
          <p:grpSpPr>
            <a:xfrm>
              <a:off x="9282422" y="555598"/>
              <a:ext cx="648864" cy="648864"/>
              <a:chOff x="9282422" y="555598"/>
              <a:chExt cx="648864" cy="648864"/>
            </a:xfrm>
          </p:grpSpPr>
          <p:sp>
            <p:nvSpPr>
              <p:cNvPr id="17" name="Oval 16">
                <a:extLst>
                  <a:ext uri="{FF2B5EF4-FFF2-40B4-BE49-F238E27FC236}">
                    <a16:creationId xmlns:a16="http://schemas.microsoft.com/office/drawing/2014/main" id="{29DDAD52-21E7-E640-B2AF-3E479E4651E2}"/>
                  </a:ext>
                </a:extLst>
              </p:cNvPr>
              <p:cNvSpPr/>
              <p:nvPr/>
            </p:nvSpPr>
            <p:spPr>
              <a:xfrm>
                <a:off x="9282422" y="555598"/>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8" name="Graphic 17">
                <a:extLst>
                  <a:ext uri="{FF2B5EF4-FFF2-40B4-BE49-F238E27FC236}">
                    <a16:creationId xmlns:a16="http://schemas.microsoft.com/office/drawing/2014/main" id="{778A0454-05EB-CD45-8478-4EFF9937CA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6867" y="675155"/>
                <a:ext cx="382311" cy="382311"/>
              </a:xfrm>
              <a:prstGeom prst="rect">
                <a:avLst/>
              </a:prstGeom>
            </p:spPr>
          </p:pic>
        </p:grpSp>
      </p:grpSp>
    </p:spTree>
    <p:extLst>
      <p:ext uri="{BB962C8B-B14F-4D97-AF65-F5344CB8AC3E}">
        <p14:creationId xmlns:p14="http://schemas.microsoft.com/office/powerpoint/2010/main" val="337674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3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en-US" sz="3200" dirty="0"/>
              <a:t>Supply Chain Management </a:t>
            </a:r>
            <a:endParaRPr sz="2800" dirty="0">
              <a:solidFill>
                <a:schemeClr val="accent2"/>
              </a:solidFill>
            </a:endParaRPr>
          </a:p>
        </p:txBody>
      </p:sp>
      <p:sp>
        <p:nvSpPr>
          <p:cNvPr id="4" name="Text Placeholder 3">
            <a:extLst>
              <a:ext uri="{FF2B5EF4-FFF2-40B4-BE49-F238E27FC236}">
                <a16:creationId xmlns:a16="http://schemas.microsoft.com/office/drawing/2014/main" id="{62387E9F-66B6-114D-A4CD-F536E0266C29}"/>
              </a:ext>
            </a:extLst>
          </p:cNvPr>
          <p:cNvSpPr>
            <a:spLocks noGrp="1"/>
          </p:cNvSpPr>
          <p:nvPr>
            <p:ph type="body" sz="quarter" idx="12"/>
          </p:nvPr>
        </p:nvSpPr>
        <p:spPr/>
        <p:txBody>
          <a:bodyPr/>
          <a:lstStyle/>
          <a:p>
            <a:r>
              <a:rPr lang="en-US" dirty="0"/>
              <a:t>Key steps and considerations</a:t>
            </a:r>
          </a:p>
        </p:txBody>
      </p:sp>
      <p:sp>
        <p:nvSpPr>
          <p:cNvPr id="13" name="Slide Number Placeholder 26">
            <a:extLst>
              <a:ext uri="{FF2B5EF4-FFF2-40B4-BE49-F238E27FC236}">
                <a16:creationId xmlns:a16="http://schemas.microsoft.com/office/drawing/2014/main" id="{B2249D5E-C238-E544-AE98-20BB9CD7E3F8}"/>
              </a:ext>
            </a:extLst>
          </p:cNvPr>
          <p:cNvSpPr>
            <a:spLocks noGrp="1"/>
          </p:cNvSpPr>
          <p:nvPr>
            <p:ph type="sldNum" sz="quarter" idx="4"/>
          </p:nvPr>
        </p:nvSpPr>
        <p:spPr/>
        <p:txBody>
          <a:bodyPr/>
          <a:lstStyle/>
          <a:p>
            <a:fld id="{282D8E3E-8532-C943-903F-91E14D4CAD95}" type="slidenum">
              <a:rPr lang="en-US" smtClean="0"/>
              <a:pPr/>
              <a:t>14</a:t>
            </a:fld>
            <a:endParaRPr lang="en-US" dirty="0"/>
          </a:p>
        </p:txBody>
      </p:sp>
      <p:graphicFrame>
        <p:nvGraphicFramePr>
          <p:cNvPr id="395" name="Google Shape;395;p34"/>
          <p:cNvGraphicFramePr/>
          <p:nvPr>
            <p:extLst>
              <p:ext uri="{D42A27DB-BD31-4B8C-83A1-F6EECF244321}">
                <p14:modId xmlns:p14="http://schemas.microsoft.com/office/powerpoint/2010/main" val="866440147"/>
              </p:ext>
            </p:extLst>
          </p:nvPr>
        </p:nvGraphicFramePr>
        <p:xfrm>
          <a:off x="1316736" y="1899769"/>
          <a:ext cx="9434580" cy="4186428"/>
        </p:xfrm>
        <a:graphic>
          <a:graphicData uri="http://schemas.openxmlformats.org/drawingml/2006/table">
            <a:tbl>
              <a:tblPr>
                <a:noFill/>
              </a:tblPr>
              <a:tblGrid>
                <a:gridCol w="208280">
                  <a:extLst>
                    <a:ext uri="{9D8B030D-6E8A-4147-A177-3AD203B41FA5}">
                      <a16:colId xmlns:a16="http://schemas.microsoft.com/office/drawing/2014/main" val="20000"/>
                    </a:ext>
                  </a:extLst>
                </a:gridCol>
                <a:gridCol w="2154940">
                  <a:extLst>
                    <a:ext uri="{9D8B030D-6E8A-4147-A177-3AD203B41FA5}">
                      <a16:colId xmlns:a16="http://schemas.microsoft.com/office/drawing/2014/main" val="20001"/>
                    </a:ext>
                  </a:extLst>
                </a:gridCol>
                <a:gridCol w="7071360">
                  <a:extLst>
                    <a:ext uri="{9D8B030D-6E8A-4147-A177-3AD203B41FA5}">
                      <a16:colId xmlns:a16="http://schemas.microsoft.com/office/drawing/2014/main" val="20002"/>
                    </a:ext>
                  </a:extLst>
                </a:gridCol>
              </a:tblGrid>
              <a:tr h="202205">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rgbClr val="353535"/>
                          </a:solidFill>
                          <a:latin typeface="Calibri"/>
                          <a:ea typeface="Calibri"/>
                          <a:cs typeface="Calibri"/>
                          <a:sym typeface="Calibri"/>
                        </a:rPr>
                        <a:t> </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chemeClr val="accent2"/>
                          </a:solidFill>
                          <a:latin typeface="Calibri"/>
                          <a:ea typeface="Calibri"/>
                          <a:cs typeface="Calibri"/>
                          <a:sym typeface="Calibri"/>
                        </a:rPr>
                        <a:t>What is needed to introduce the PrEP ring &amp; other key considerations</a:t>
                      </a:r>
                      <a:endParaRPr sz="1150" dirty="0">
                        <a:solidFill>
                          <a:schemeClr val="accent2"/>
                        </a:solidFill>
                      </a:endParaRP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51334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rgbClr val="353535"/>
                          </a:solidFill>
                          <a:latin typeface="Calibri"/>
                          <a:ea typeface="Calibri"/>
                          <a:cs typeface="Calibri"/>
                          <a:sym typeface="Calibri"/>
                        </a:rPr>
                        <a:t>Register</a:t>
                      </a:r>
                      <a:r>
                        <a:rPr lang="en-US" sz="1150" b="0" i="0" u="none" strike="noStrike" cap="none" dirty="0">
                          <a:solidFill>
                            <a:srgbClr val="353535"/>
                          </a:solidFill>
                          <a:latin typeface="Calibri"/>
                          <a:ea typeface="Calibri"/>
                          <a:cs typeface="Calibri"/>
                          <a:sym typeface="Calibri"/>
                        </a:rPr>
                        <a:t> the ring and include the ring on the national essential medicines list.</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120650" marR="0" lvl="0"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S1a, S1b, &amp; S1c in the Question Bank and include details on: </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Current situation/timeline for the regulatory approval of the ring</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Considerations for inclusion of the ring on national essential medicines lists and other key procurement and supply chain systems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Considerations of how scheduling and/or classification of the ring upon approval may enable or inhibit delivery of the ring in nonclinical channels (e.g., pharmacies, community-based settings)</a:t>
                      </a:r>
                    </a:p>
                  </a:txBody>
                  <a:tcPr>
                    <a:lnL w="12700" cap="flat" cmpd="sng">
                      <a:solidFill>
                        <a:srgbClr val="B7CAD2"/>
                      </a:solidFill>
                      <a:prstDash val="solid"/>
                      <a:round/>
                      <a:headEnd type="none" w="sm" len="sm"/>
                      <a:tailEnd type="none" w="sm" len="sm"/>
                    </a:lnL>
                    <a:lnR w="28575"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93718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Update </a:t>
                      </a:r>
                      <a:r>
                        <a:rPr lang="en-US" sz="1150" b="1" i="0" u="none" strike="noStrike" cap="none" dirty="0">
                          <a:solidFill>
                            <a:srgbClr val="353535"/>
                          </a:solidFill>
                          <a:latin typeface="Calibri"/>
                          <a:ea typeface="Calibri"/>
                          <a:cs typeface="Calibri"/>
                          <a:sym typeface="Calibri"/>
                        </a:rPr>
                        <a:t>supply chain guidelines and logistics systems </a:t>
                      </a:r>
                      <a:r>
                        <a:rPr lang="en-US" sz="1150" b="0" i="0" u="none" strike="noStrike" cap="none" dirty="0">
                          <a:solidFill>
                            <a:srgbClr val="353535"/>
                          </a:solidFill>
                          <a:latin typeface="Calibri"/>
                          <a:ea typeface="Calibri"/>
                          <a:cs typeface="Calibri"/>
                          <a:sym typeface="Calibri"/>
                        </a:rPr>
                        <a:t>to include the ring.</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95250" marR="0" lvl="3"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S2 in the Question Bank and include details on: </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Existing systems, processes, and lessons learned from oral PrEP introduction </a:t>
                      </a: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Expected differences for the PrEP ring, as a new product form that has not previously been procured </a:t>
                      </a: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What is needed to include the PrEP ring in supply chain systems for other delivery channels (e.g., FP, MCH, private sector)</a:t>
                      </a:r>
                    </a:p>
                  </a:txBody>
                  <a:tcPr>
                    <a:lnL w="12700" cap="flat" cmpd="sng">
                      <a:solidFill>
                        <a:srgbClr val="B7CAD2"/>
                      </a:solidFill>
                      <a:prstDash val="solid"/>
                      <a:round/>
                      <a:headEnd type="none" w="sm" len="sm"/>
                      <a:tailEnd type="none" w="sm" len="sm"/>
                    </a:lnL>
                    <a:lnR w="28575" cap="flat" cmpd="sng" algn="ctr">
                      <a:noFill/>
                      <a:prstDash val="solid"/>
                      <a:round/>
                      <a:headEnd type="none" w="med" len="med"/>
                      <a:tailEnd type="none" w="med" len="med"/>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noProof="0" dirty="0">
                          <a:solidFill>
                            <a:srgbClr val="353535"/>
                          </a:solidFill>
                          <a:latin typeface="Calibri"/>
                          <a:cs typeface="Calibri"/>
                          <a:sym typeface="Arial"/>
                        </a:rPr>
                        <a:t>Conduct </a:t>
                      </a:r>
                      <a:r>
                        <a:rPr lang="en-US" sz="1150" b="1" i="0" u="none" strike="noStrike" cap="none" noProof="0" dirty="0">
                          <a:solidFill>
                            <a:srgbClr val="353535"/>
                          </a:solidFill>
                          <a:latin typeface="Calibri"/>
                          <a:cs typeface="Calibri"/>
                          <a:sym typeface="Arial"/>
                        </a:rPr>
                        <a:t>forecasting</a:t>
                      </a:r>
                      <a:r>
                        <a:rPr lang="en-US" sz="1150" b="0" i="0" u="none" strike="noStrike" cap="none" noProof="0" dirty="0">
                          <a:solidFill>
                            <a:srgbClr val="353535"/>
                          </a:solidFill>
                          <a:latin typeface="Calibri"/>
                          <a:cs typeface="Calibri"/>
                          <a:sym typeface="Arial"/>
                        </a:rPr>
                        <a:t> and/or </a:t>
                      </a:r>
                      <a:r>
                        <a:rPr lang="en-US" sz="1150" b="1" i="0" u="none" strike="noStrike" cap="none" noProof="0" dirty="0">
                          <a:solidFill>
                            <a:srgbClr val="353535"/>
                          </a:solidFill>
                          <a:latin typeface="Calibri"/>
                          <a:cs typeface="Calibri"/>
                          <a:sym typeface="Arial"/>
                        </a:rPr>
                        <a:t>quantification</a:t>
                      </a:r>
                      <a:r>
                        <a:rPr lang="en-US" sz="1150" b="0" i="0" u="none" strike="noStrike" cap="none" noProof="0" dirty="0">
                          <a:solidFill>
                            <a:srgbClr val="353535"/>
                          </a:solidFill>
                          <a:latin typeface="Calibri"/>
                          <a:cs typeface="Calibri"/>
                          <a:sym typeface="Arial"/>
                        </a:rPr>
                        <a:t> exercises to guide procurement of the ring.</a:t>
                      </a:r>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120650" marR="0" lvl="0"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S3  in the Question Bank and include details on: </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Plans for ring demand forecasting and quantification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Key stakeholders engaged in demand forecasting and quantification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Expected challenges and/or unknowns </a:t>
                      </a:r>
                    </a:p>
                  </a:txBody>
                  <a:tcPr>
                    <a:lnL w="12700" cap="flat" cmpd="sng" algn="ctr">
                      <a:solidFill>
                        <a:srgbClr val="B7CAD2"/>
                      </a:solidFill>
                      <a:prstDash val="solid"/>
                      <a:round/>
                      <a:headEnd type="none" w="sm" len="sm"/>
                      <a:tailEnd type="none" w="sm" len="sm"/>
                    </a:lnL>
                    <a:lnR w="28575" cap="flat" cmpd="sng" algn="ctr">
                      <a:noFill/>
                      <a:prstDash val="solid"/>
                      <a:round/>
                      <a:headEnd type="none" w="med" len="med"/>
                      <a:tailEnd type="none" w="med" len="med"/>
                    </a:lnR>
                    <a:lnT w="12700" cap="flat" cmpd="sng">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1979113334"/>
                  </a:ext>
                </a:extLst>
              </a:tr>
              <a:tr h="90220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Establish </a:t>
                      </a:r>
                      <a:r>
                        <a:rPr lang="en-US" sz="1150" b="1" i="0" u="none" strike="noStrike" cap="none" dirty="0">
                          <a:solidFill>
                            <a:srgbClr val="353535"/>
                          </a:solidFill>
                          <a:latin typeface="Calibri"/>
                          <a:ea typeface="Calibri"/>
                          <a:cs typeface="Calibri"/>
                          <a:sym typeface="Calibri"/>
                        </a:rPr>
                        <a:t>procurement, commodity monitoring, and distribution systems </a:t>
                      </a:r>
                      <a:r>
                        <a:rPr lang="en-US" sz="1150" b="0" i="0" u="none" strike="noStrike" cap="none" dirty="0">
                          <a:solidFill>
                            <a:srgbClr val="353535"/>
                          </a:solidFill>
                          <a:latin typeface="Calibri"/>
                          <a:ea typeface="Calibri"/>
                          <a:cs typeface="Calibri"/>
                          <a:sym typeface="Calibri"/>
                        </a:rPr>
                        <a:t>to avoid stock-outs.</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76200" cap="flat" cmpd="sng" algn="ctr">
                      <a:solidFill>
                        <a:srgbClr val="FBFFFD"/>
                      </a:solidFill>
                      <a:prstDash val="solid"/>
                      <a:round/>
                      <a:headEnd type="none" w="med" len="med"/>
                      <a:tailEnd type="none" w="med" len="med"/>
                    </a:lnB>
                  </a:tcPr>
                </a:tc>
                <a:tc>
                  <a:txBody>
                    <a:bodyPr/>
                    <a:lstStyle/>
                    <a:p>
                      <a:pPr marL="120650" marR="0" lvl="0" indent="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S4 in the Question Bank and include details on: </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Plans for procurement, commodity monitoring, and distribution for the ring </a:t>
                      </a:r>
                    </a:p>
                    <a:p>
                      <a:pPr marL="231775" marR="0" lvl="0" indent="-111125"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Relevant stakeholders involved</a:t>
                      </a:r>
                    </a:p>
                    <a:p>
                      <a:pPr marL="223838" marR="0" lvl="3" indent="-128588"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Potential barriers and/or challenges to distributing the PrEP ring to non-HIV channels </a:t>
                      </a:r>
                    </a:p>
                  </a:txBody>
                  <a:tcPr>
                    <a:lnL w="12700" cap="flat" cmpd="sng">
                      <a:solidFill>
                        <a:srgbClr val="B7CAD2"/>
                      </a:solidFill>
                      <a:prstDash val="solid"/>
                      <a:round/>
                      <a:headEnd type="none" w="sm" len="sm"/>
                      <a:tailEnd type="none" w="sm" len="sm"/>
                    </a:lnL>
                    <a:lnR w="28575" cap="flat" cmpd="sng" algn="ctr">
                      <a:noFill/>
                      <a:prstDash val="solid"/>
                      <a:round/>
                      <a:headEnd type="none" w="med" len="med"/>
                      <a:tailEnd type="none" w="med" len="med"/>
                    </a:lnR>
                    <a:lnT w="12700" cap="flat" cmpd="sng">
                      <a:solidFill>
                        <a:srgbClr val="B7CAD2"/>
                      </a:solidFill>
                      <a:prstDash val="solid"/>
                      <a:round/>
                      <a:headEnd type="none" w="sm" len="sm"/>
                      <a:tailEnd type="none" w="sm" len="sm"/>
                    </a:lnT>
                    <a:lnB w="76200" cap="flat" cmpd="sng" algn="ctr">
                      <a:solidFill>
                        <a:srgbClr val="FBFFF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1" name="Group 10">
            <a:extLst>
              <a:ext uri="{FF2B5EF4-FFF2-40B4-BE49-F238E27FC236}">
                <a16:creationId xmlns:a16="http://schemas.microsoft.com/office/drawing/2014/main" id="{58BF0E73-30C1-F14C-B5DB-A1D4D454CCFC}"/>
              </a:ext>
            </a:extLst>
          </p:cNvPr>
          <p:cNvGrpSpPr/>
          <p:nvPr/>
        </p:nvGrpSpPr>
        <p:grpSpPr>
          <a:xfrm>
            <a:off x="9607891" y="700021"/>
            <a:ext cx="1862617" cy="648864"/>
            <a:chOff x="9012647" y="1844932"/>
            <a:chExt cx="1862617" cy="648864"/>
          </a:xfrm>
        </p:grpSpPr>
        <p:sp>
          <p:nvSpPr>
            <p:cNvPr id="18" name="Rounded Rectangle 17">
              <a:extLst>
                <a:ext uri="{FF2B5EF4-FFF2-40B4-BE49-F238E27FC236}">
                  <a16:creationId xmlns:a16="http://schemas.microsoft.com/office/drawing/2014/main" id="{164002FB-8530-B646-B6A3-15E2EF3F7DF3}"/>
                </a:ext>
              </a:extLst>
            </p:cNvPr>
            <p:cNvSpPr/>
            <p:nvPr/>
          </p:nvSpPr>
          <p:spPr>
            <a:xfrm>
              <a:off x="9275912" y="1909291"/>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SUPLY CHAIN MANAGEMENT</a:t>
              </a:r>
            </a:p>
          </p:txBody>
        </p:sp>
        <p:grpSp>
          <p:nvGrpSpPr>
            <p:cNvPr id="24" name="Group 23">
              <a:extLst>
                <a:ext uri="{FF2B5EF4-FFF2-40B4-BE49-F238E27FC236}">
                  <a16:creationId xmlns:a16="http://schemas.microsoft.com/office/drawing/2014/main" id="{68D6797A-F67B-1045-BA1B-0B8751E05935}"/>
                </a:ext>
              </a:extLst>
            </p:cNvPr>
            <p:cNvGrpSpPr/>
            <p:nvPr/>
          </p:nvGrpSpPr>
          <p:grpSpPr>
            <a:xfrm>
              <a:off x="9012647" y="1844932"/>
              <a:ext cx="648864" cy="648864"/>
              <a:chOff x="4043314" y="1460044"/>
              <a:chExt cx="648864" cy="648864"/>
            </a:xfrm>
          </p:grpSpPr>
          <p:sp>
            <p:nvSpPr>
              <p:cNvPr id="25" name="Oval 24">
                <a:extLst>
                  <a:ext uri="{FF2B5EF4-FFF2-40B4-BE49-F238E27FC236}">
                    <a16:creationId xmlns:a16="http://schemas.microsoft.com/office/drawing/2014/main" id="{50D24DCC-92BD-F645-8340-0CCA3137EBE3}"/>
                  </a:ext>
                </a:extLst>
              </p:cNvPr>
              <p:cNvSpPr/>
              <p:nvPr/>
            </p:nvSpPr>
            <p:spPr>
              <a:xfrm>
                <a:off x="4043314" y="1460044"/>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6" name="Graphic 25">
                <a:extLst>
                  <a:ext uri="{FF2B5EF4-FFF2-40B4-BE49-F238E27FC236}">
                    <a16:creationId xmlns:a16="http://schemas.microsoft.com/office/drawing/2014/main" id="{B33D080C-A596-9848-AA0D-2578590A4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0830" y="1544194"/>
                <a:ext cx="463173" cy="463173"/>
              </a:xfrm>
              <a:prstGeom prst="rect">
                <a:avLst/>
              </a:prstGeom>
            </p:spPr>
          </p:pic>
        </p:grpSp>
      </p:grpSp>
    </p:spTree>
    <p:extLst>
      <p:ext uri="{BB962C8B-B14F-4D97-AF65-F5344CB8AC3E}">
        <p14:creationId xmlns:p14="http://schemas.microsoft.com/office/powerpoint/2010/main" val="409707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a:buSzPts val="3240"/>
            </a:pPr>
            <a:r>
              <a:rPr lang="en-US" sz="3200" dirty="0"/>
              <a:t>PrEP Ring Delivery Platforms</a:t>
            </a:r>
            <a:endParaRPr sz="2800" dirty="0">
              <a:solidFill>
                <a:schemeClr val="accent2"/>
              </a:solidFill>
            </a:endParaRPr>
          </a:p>
        </p:txBody>
      </p:sp>
      <p:sp>
        <p:nvSpPr>
          <p:cNvPr id="4" name="Text Placeholder 3">
            <a:extLst>
              <a:ext uri="{FF2B5EF4-FFF2-40B4-BE49-F238E27FC236}">
                <a16:creationId xmlns:a16="http://schemas.microsoft.com/office/drawing/2014/main" id="{21537866-D3AC-1E48-8712-2B1A0D09EBAE}"/>
              </a:ext>
            </a:extLst>
          </p:cNvPr>
          <p:cNvSpPr>
            <a:spLocks noGrp="1"/>
          </p:cNvSpPr>
          <p:nvPr>
            <p:ph type="body" sz="quarter" idx="12"/>
          </p:nvPr>
        </p:nvSpPr>
        <p:spPr/>
        <p:txBody>
          <a:bodyPr/>
          <a:lstStyle/>
          <a:p>
            <a:r>
              <a:rPr lang="en-US" dirty="0"/>
              <a:t>Key steps and considerations</a:t>
            </a:r>
          </a:p>
        </p:txBody>
      </p:sp>
      <p:sp>
        <p:nvSpPr>
          <p:cNvPr id="13" name="Slide Number Placeholder 26">
            <a:extLst>
              <a:ext uri="{FF2B5EF4-FFF2-40B4-BE49-F238E27FC236}">
                <a16:creationId xmlns:a16="http://schemas.microsoft.com/office/drawing/2014/main" id="{28ABE5A2-F8D5-1A44-8509-286E82758A75}"/>
              </a:ext>
            </a:extLst>
          </p:cNvPr>
          <p:cNvSpPr>
            <a:spLocks noGrp="1"/>
          </p:cNvSpPr>
          <p:nvPr>
            <p:ph type="sldNum" sz="quarter" idx="4"/>
          </p:nvPr>
        </p:nvSpPr>
        <p:spPr/>
        <p:txBody>
          <a:bodyPr/>
          <a:lstStyle/>
          <a:p>
            <a:fld id="{282D8E3E-8532-C943-903F-91E14D4CAD95}" type="slidenum">
              <a:rPr lang="en-US" smtClean="0"/>
              <a:pPr/>
              <a:t>15</a:t>
            </a:fld>
            <a:endParaRPr lang="en-US" dirty="0"/>
          </a:p>
        </p:txBody>
      </p:sp>
      <p:graphicFrame>
        <p:nvGraphicFramePr>
          <p:cNvPr id="413" name="Google Shape;413;p36"/>
          <p:cNvGraphicFramePr/>
          <p:nvPr>
            <p:extLst>
              <p:ext uri="{D42A27DB-BD31-4B8C-83A1-F6EECF244321}">
                <p14:modId xmlns:p14="http://schemas.microsoft.com/office/powerpoint/2010/main" val="3431720066"/>
              </p:ext>
            </p:extLst>
          </p:nvPr>
        </p:nvGraphicFramePr>
        <p:xfrm>
          <a:off x="1300315" y="1897785"/>
          <a:ext cx="9201277" cy="4748027"/>
        </p:xfrm>
        <a:graphic>
          <a:graphicData uri="http://schemas.openxmlformats.org/drawingml/2006/table">
            <a:tbl>
              <a:tblPr>
                <a:noFill/>
              </a:tblPr>
              <a:tblGrid>
                <a:gridCol w="214762">
                  <a:extLst>
                    <a:ext uri="{9D8B030D-6E8A-4147-A177-3AD203B41FA5}">
                      <a16:colId xmlns:a16="http://schemas.microsoft.com/office/drawing/2014/main" val="20000"/>
                    </a:ext>
                  </a:extLst>
                </a:gridCol>
                <a:gridCol w="2148458">
                  <a:extLst>
                    <a:ext uri="{9D8B030D-6E8A-4147-A177-3AD203B41FA5}">
                      <a16:colId xmlns:a16="http://schemas.microsoft.com/office/drawing/2014/main" val="20001"/>
                    </a:ext>
                  </a:extLst>
                </a:gridCol>
                <a:gridCol w="6838057">
                  <a:extLst>
                    <a:ext uri="{9D8B030D-6E8A-4147-A177-3AD203B41FA5}">
                      <a16:colId xmlns:a16="http://schemas.microsoft.com/office/drawing/2014/main" val="20002"/>
                    </a:ext>
                  </a:extLst>
                </a:gridCol>
              </a:tblGrid>
              <a:tr h="25348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chemeClr val="accent2"/>
                          </a:solidFill>
                          <a:latin typeface="Calibri"/>
                          <a:ea typeface="Calibri"/>
                          <a:cs typeface="Calibri"/>
                          <a:sym typeface="Calibri"/>
                        </a:rPr>
                        <a:t>What is needed to introduce the </a:t>
                      </a:r>
                      <a:r>
                        <a:rPr lang="en-US" sz="1100" b="1" i="0" u="none" strike="noStrike" cap="none" dirty="0" err="1">
                          <a:solidFill>
                            <a:schemeClr val="accent2"/>
                          </a:solidFill>
                          <a:latin typeface="Calibri"/>
                          <a:ea typeface="Calibri"/>
                          <a:cs typeface="Calibri"/>
                          <a:sym typeface="Calibri"/>
                        </a:rPr>
                        <a:t>PrEP</a:t>
                      </a:r>
                      <a:r>
                        <a:rPr lang="en-US" sz="1100" b="1" i="0" u="none" strike="noStrike" cap="none" dirty="0">
                          <a:solidFill>
                            <a:schemeClr val="accent2"/>
                          </a:solidFill>
                          <a:latin typeface="Calibri"/>
                          <a:ea typeface="Calibri"/>
                          <a:cs typeface="Calibri"/>
                          <a:sym typeface="Calibri"/>
                        </a:rPr>
                        <a:t> ring &amp; other key considerations</a:t>
                      </a:r>
                      <a:endParaRPr lang="en-US" sz="1100" dirty="0">
                        <a:solidFill>
                          <a:schemeClr val="accent2"/>
                        </a:solidFill>
                      </a:endParaRP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78140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50" b="0" i="0" u="none" strike="noStrike" cap="none" dirty="0">
                          <a:solidFill>
                            <a:srgbClr val="353535"/>
                          </a:solidFill>
                          <a:latin typeface="Calibri"/>
                          <a:ea typeface="Calibri"/>
                          <a:cs typeface="Calibri"/>
                          <a:sym typeface="Calibri"/>
                        </a:rPr>
                        <a:t>Issue standard</a:t>
                      </a:r>
                      <a:r>
                        <a:rPr lang="en-US" sz="1150" b="1" i="0" u="none" strike="noStrike" cap="none" dirty="0">
                          <a:solidFill>
                            <a:srgbClr val="353535"/>
                          </a:solidFill>
                          <a:latin typeface="Calibri"/>
                          <a:ea typeface="Calibri"/>
                          <a:cs typeface="Calibri"/>
                          <a:sym typeface="Calibri"/>
                        </a:rPr>
                        <a:t> clinical guidelines </a:t>
                      </a:r>
                      <a:r>
                        <a:rPr lang="en-US" sz="1150" b="0" i="0" u="none" strike="noStrike" cap="none" dirty="0">
                          <a:solidFill>
                            <a:srgbClr val="353535"/>
                          </a:solidFill>
                          <a:latin typeface="Calibri"/>
                          <a:ea typeface="Calibri"/>
                          <a:cs typeface="Calibri"/>
                          <a:sym typeface="Calibri"/>
                        </a:rPr>
                        <a:t>for delivery and use of the ring. </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lgn="ctr">
                      <a:solidFill>
                        <a:srgbClr val="B7CAD2"/>
                      </a:solidFill>
                      <a:prstDash val="solid"/>
                      <a:round/>
                      <a:headEnd type="none" w="sm" len="sm"/>
                      <a:tailEnd type="none" w="sm" len="sm"/>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D1a and D1b in the Question Bank and include details on: </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Current state of and lessons learned from clinical guidelines for oral PrEP</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Plans/timelines for clinical guidelines for the PrEP ring</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1015702">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150" b="0" i="0" u="none" strike="noStrike" cap="none" dirty="0">
                          <a:solidFill>
                            <a:srgbClr val="353535"/>
                          </a:solidFill>
                          <a:latin typeface="Calibri"/>
                          <a:ea typeface="Arial"/>
                          <a:cs typeface="Calibri"/>
                          <a:sym typeface="Arial"/>
                        </a:rPr>
                        <a:t>Dedicate resources to conduct regular </a:t>
                      </a:r>
                      <a:r>
                        <a:rPr lang="en-US" sz="1150" b="1" i="0" u="none" strike="noStrike" cap="none" dirty="0">
                          <a:solidFill>
                            <a:srgbClr val="353535"/>
                          </a:solidFill>
                          <a:latin typeface="Calibri"/>
                          <a:ea typeface="Arial"/>
                          <a:cs typeface="Calibri"/>
                          <a:sym typeface="Arial"/>
                        </a:rPr>
                        <a:t>HIV tests, initiate ring use, and support refills.</a:t>
                      </a:r>
                      <a:endParaRPr sz="1150" dirty="0"/>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D2a, D2b, &amp; D2c in the Question Bank and include details on: </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Lessons learned from oral PrEP rollout</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Potential opportunities/barriers for the introduction of the ring</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Required resources for successful ring rollout</a:t>
                      </a: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cs typeface="Arial" panose="020B0604020202020204" pitchFamily="34" charset="0"/>
                          <a:sym typeface="Arial"/>
                        </a:rPr>
                        <a:t>Considerations for other channels (e.g., access to HIV tests)</a:t>
                      </a:r>
                      <a:endParaRPr lang="en-GB" sz="1100" b="0" i="0" u="none" strike="noStrike" cap="none" dirty="0">
                        <a:solidFill>
                          <a:schemeClr val="tx1"/>
                        </a:solidFill>
                        <a:latin typeface="Arial" panose="020B0604020202020204" pitchFamily="34" charset="0"/>
                        <a:cs typeface="Arial" panose="020B0604020202020204" pitchFamily="34" charset="0"/>
                        <a:sym typeface="Arial"/>
                      </a:endParaRP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tcPr>
                </a:tc>
                <a:extLst>
                  <a:ext uri="{0D108BD9-81ED-4DB2-BD59-A6C34878D82A}">
                    <a16:rowId xmlns:a16="http://schemas.microsoft.com/office/drawing/2014/main" val="3275719853"/>
                  </a:ext>
                </a:extLst>
              </a:tr>
              <a:tr h="123083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50" b="0" i="0" u="none" strike="noStrike" cap="none" dirty="0">
                          <a:solidFill>
                            <a:srgbClr val="353535"/>
                          </a:solidFill>
                          <a:latin typeface="Calibri"/>
                          <a:ea typeface="Calibri"/>
                          <a:cs typeface="Calibri"/>
                          <a:sym typeface="Calibri"/>
                        </a:rPr>
                        <a:t>Develop materials and conduct trainings on the ring for </a:t>
                      </a:r>
                      <a:r>
                        <a:rPr lang="en-US" sz="1150" b="1" i="0" u="none" strike="noStrike" cap="none" dirty="0">
                          <a:solidFill>
                            <a:srgbClr val="353535"/>
                          </a:solidFill>
                          <a:latin typeface="Calibri"/>
                          <a:ea typeface="Calibri"/>
                          <a:cs typeface="Calibri"/>
                          <a:sym typeface="Calibri"/>
                        </a:rPr>
                        <a:t>health care workers.</a:t>
                      </a:r>
                      <a:endParaRPr sz="1150" dirty="0"/>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D3a, D3b, D3c, &amp; D3d in the Question Bank and include details on: </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Materials and models for provider training on oral PrEP and plans to integrate the PrEP ring</a:t>
                      </a: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Opportunities to train other health care providers on the PrEP ring</a:t>
                      </a: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Plans to engage and train health care providers on vaginally inserted methods and how to communicate and support decision-making about multiple methods </a:t>
                      </a:r>
                    </a:p>
                    <a:p>
                      <a:pPr marL="171450" marR="0" lvl="0" indent="-171450"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cs typeface="Arial" panose="020B0604020202020204" pitchFamily="34" charset="0"/>
                          <a:sym typeface="Arial"/>
                        </a:rPr>
                        <a:t>Considerations to train health care providers in non-HIV channels</a:t>
                      </a:r>
                      <a:endParaRPr lang="en-GB" sz="1100" b="0" i="0" u="none" strike="noStrike" cap="none" dirty="0">
                        <a:solidFill>
                          <a:schemeClr val="tx1"/>
                        </a:solidFill>
                        <a:latin typeface="Arial" panose="020B0604020202020204" pitchFamily="34" charset="0"/>
                        <a:cs typeface="Arial" panose="020B0604020202020204" pitchFamily="34" charset="0"/>
                        <a:sym typeface="Arial"/>
                      </a:endParaRP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67360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50" b="0" i="0" u="none" strike="noStrike" cap="none" dirty="0">
                          <a:solidFill>
                            <a:srgbClr val="353535"/>
                          </a:solidFill>
                          <a:latin typeface="Calibri"/>
                          <a:ea typeface="Calibri"/>
                          <a:cs typeface="Calibri"/>
                          <a:sym typeface="Calibri"/>
                        </a:rPr>
                        <a:t>Establish </a:t>
                      </a:r>
                      <a:r>
                        <a:rPr lang="en-US" sz="1150" b="1" i="0" u="none" strike="noStrike" cap="none" dirty="0">
                          <a:solidFill>
                            <a:srgbClr val="353535"/>
                          </a:solidFill>
                          <a:latin typeface="Calibri"/>
                          <a:ea typeface="Calibri"/>
                          <a:cs typeface="Calibri"/>
                          <a:sym typeface="Calibri"/>
                        </a:rPr>
                        <a:t>referral systems </a:t>
                      </a:r>
                      <a:r>
                        <a:rPr lang="en-US" sz="1150" b="0" i="0" u="none" strike="noStrike" cap="none" dirty="0">
                          <a:solidFill>
                            <a:srgbClr val="353535"/>
                          </a:solidFill>
                          <a:latin typeface="Calibri"/>
                          <a:ea typeface="Calibri"/>
                          <a:cs typeface="Calibri"/>
                          <a:sym typeface="Calibri"/>
                        </a:rPr>
                        <a:t>to link clients from other channels to sites dispensing the ring. </a:t>
                      </a:r>
                      <a:endParaRPr sz="1150" dirty="0"/>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D4a, D4b, &amp; D4c in the Question Bank and include details on: </a:t>
                      </a:r>
                      <a:endPar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endParaRPr>
                    </a:p>
                    <a:p>
                      <a:pPr marL="180975" marR="0" lvl="0" indent="-166688" algn="l" defTabSz="914400" rtl="0" eaLnBrk="1" fontAlgn="auto" latinLnBrk="0" hangingPunct="1">
                        <a:lnSpc>
                          <a:spcPct val="100000"/>
                        </a:lnSpc>
                        <a:spcBef>
                          <a:spcPts val="0"/>
                        </a:spcBef>
                        <a:spcAft>
                          <a:spcPts val="100"/>
                        </a:spcAft>
                        <a:buClr>
                          <a:srgbClr val="000000"/>
                        </a:buClr>
                        <a:buSzPts val="1100"/>
                        <a:buFont typeface="Arial"/>
                        <a:buChar char="•"/>
                        <a:tabLst/>
                        <a:defRPr/>
                      </a:pPr>
                      <a:r>
                        <a:rPr lang="en-US" sz="1100" b="0" i="0" u="none" strike="noStrike" cap="none" dirty="0">
                          <a:solidFill>
                            <a:schemeClr val="tx1"/>
                          </a:solidFill>
                          <a:latin typeface="Arial" panose="020B0604020202020204" pitchFamily="34" charset="0"/>
                          <a:ea typeface="Calibri"/>
                          <a:cs typeface="Arial" panose="020B0604020202020204" pitchFamily="34" charset="0"/>
                          <a:sym typeface="Calibri"/>
                        </a:rPr>
                        <a:t>Existing referral systems for oral PrEP (e.g., from non-HIV channels such as FP and/or from HTS) </a:t>
                      </a: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624902">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50" b="0" i="0" u="none" strike="noStrike" cap="none" dirty="0">
                          <a:solidFill>
                            <a:srgbClr val="353535"/>
                          </a:solidFill>
                          <a:latin typeface="Calibri"/>
                          <a:ea typeface="Calibri"/>
                          <a:cs typeface="Calibri"/>
                          <a:sym typeface="Calibri"/>
                        </a:rPr>
                        <a:t>Integrate support for </a:t>
                      </a:r>
                      <a:r>
                        <a:rPr lang="en-US" sz="1150" b="1" i="0" u="none" strike="noStrike" cap="none" dirty="0">
                          <a:solidFill>
                            <a:srgbClr val="353535"/>
                          </a:solidFill>
                          <a:latin typeface="Calibri"/>
                          <a:ea typeface="Calibri"/>
                          <a:cs typeface="Calibri"/>
                          <a:sym typeface="Calibri"/>
                        </a:rPr>
                        <a:t>partner communication</a:t>
                      </a:r>
                      <a:r>
                        <a:rPr lang="en-US" sz="1150" b="0" i="0" u="none" strike="noStrike" cap="none" dirty="0">
                          <a:solidFill>
                            <a:srgbClr val="353535"/>
                          </a:solidFill>
                          <a:latin typeface="Calibri"/>
                          <a:ea typeface="Calibri"/>
                          <a:cs typeface="Calibri"/>
                          <a:sym typeface="Calibri"/>
                        </a:rPr>
                        <a:t> and intimate partner violence (IPV).</a:t>
                      </a:r>
                    </a:p>
                  </a:txBody>
                  <a:tcPr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14287" marR="0" lvl="0" indent="0" algn="l" defTabSz="914400" rtl="0" eaLnBrk="1" fontAlgn="auto" latinLnBrk="0" hangingPunct="1">
                        <a:lnSpc>
                          <a:spcPct val="100000"/>
                        </a:lnSpc>
                        <a:spcBef>
                          <a:spcPts val="0"/>
                        </a:spcBef>
                        <a:spcAft>
                          <a:spcPts val="100"/>
                        </a:spcAft>
                        <a:buClr>
                          <a:srgbClr val="000000"/>
                        </a:buClr>
                        <a:buSzPts val="1100"/>
                        <a:buFont typeface="Arial"/>
                        <a:buNone/>
                        <a:tabLst/>
                        <a:defRPr/>
                      </a:pPr>
                      <a:r>
                        <a:rPr lang="en-GB" sz="1100" b="1" i="0" u="none" strike="noStrike" cap="none" dirty="0">
                          <a:solidFill>
                            <a:schemeClr val="tx1"/>
                          </a:solidFill>
                          <a:latin typeface="Arial" panose="020B0604020202020204" pitchFamily="34" charset="0"/>
                          <a:ea typeface="Arial"/>
                          <a:cs typeface="Arial" panose="020B0604020202020204" pitchFamily="34" charset="0"/>
                          <a:sym typeface="Arial"/>
                        </a:rPr>
                        <a:t>Refer to D5 in the Question Bank and include details on: </a:t>
                      </a:r>
                    </a:p>
                    <a:p>
                      <a:pPr marL="185737"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GB" sz="1100" b="0" i="0" u="none" strike="noStrike" cap="none" dirty="0">
                          <a:solidFill>
                            <a:schemeClr val="tx1"/>
                          </a:solidFill>
                          <a:latin typeface="Arial" panose="020B0604020202020204" pitchFamily="34" charset="0"/>
                          <a:ea typeface="Calibri"/>
                          <a:cs typeface="Arial" panose="020B0604020202020204" pitchFamily="34" charset="0"/>
                          <a:sym typeface="Arial"/>
                        </a:rPr>
                        <a:t>Existing screening and supportive services for oral PrEP users experiencing IPV and potential to extend services to PrEP ring users</a:t>
                      </a:r>
                    </a:p>
                    <a:p>
                      <a:pPr marL="185737" marR="0" lvl="0" indent="-171450" algn="l" defTabSz="914400" rtl="0" eaLnBrk="1" fontAlgn="auto" latinLnBrk="0" hangingPunct="1">
                        <a:lnSpc>
                          <a:spcPct val="100000"/>
                        </a:lnSpc>
                        <a:spcBef>
                          <a:spcPts val="0"/>
                        </a:spcBef>
                        <a:spcAft>
                          <a:spcPts val="100"/>
                        </a:spcAft>
                        <a:buClr>
                          <a:srgbClr val="000000"/>
                        </a:buClr>
                        <a:buSzPts val="1100"/>
                        <a:buFont typeface="Arial" panose="020B0604020202020204" pitchFamily="34" charset="0"/>
                        <a:buChar char="•"/>
                        <a:tabLst/>
                        <a:defRPr/>
                      </a:pPr>
                      <a:r>
                        <a:rPr lang="en-GB" sz="1100" b="0" i="0" u="none" strike="noStrike" cap="none" dirty="0">
                          <a:solidFill>
                            <a:schemeClr val="tx1"/>
                          </a:solidFill>
                          <a:latin typeface="Arial" panose="020B0604020202020204" pitchFamily="34" charset="0"/>
                          <a:ea typeface="Calibri"/>
                          <a:cs typeface="Arial" panose="020B0604020202020204" pitchFamily="34" charset="0"/>
                          <a:sym typeface="Arial"/>
                        </a:rPr>
                        <a:t>Opportunities to integrate considerations for vaginally inserted methods into existing IPV support</a:t>
                      </a:r>
                    </a:p>
                  </a:txBody>
                  <a:tcPr anchor="ctr">
                    <a:lnL w="12700" cap="flat" cmpd="sng" algn="ctr">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6" name="Group 5">
            <a:extLst>
              <a:ext uri="{FF2B5EF4-FFF2-40B4-BE49-F238E27FC236}">
                <a16:creationId xmlns:a16="http://schemas.microsoft.com/office/drawing/2014/main" id="{6C54A707-75CF-4A4B-A76C-13F2826C5D5F}"/>
              </a:ext>
            </a:extLst>
          </p:cNvPr>
          <p:cNvGrpSpPr/>
          <p:nvPr/>
        </p:nvGrpSpPr>
        <p:grpSpPr>
          <a:xfrm>
            <a:off x="9159773" y="686334"/>
            <a:ext cx="2310735" cy="648864"/>
            <a:chOff x="8356933" y="1572131"/>
            <a:chExt cx="2310735" cy="648864"/>
          </a:xfrm>
        </p:grpSpPr>
        <p:sp>
          <p:nvSpPr>
            <p:cNvPr id="17" name="Rounded Rectangle 16">
              <a:extLst>
                <a:ext uri="{FF2B5EF4-FFF2-40B4-BE49-F238E27FC236}">
                  <a16:creationId xmlns:a16="http://schemas.microsoft.com/office/drawing/2014/main" id="{18F30FA2-971D-654E-817E-BDF3751B6198}"/>
                </a:ext>
              </a:extLst>
            </p:cNvPr>
            <p:cNvSpPr/>
            <p:nvPr/>
          </p:nvSpPr>
          <p:spPr>
            <a:xfrm>
              <a:off x="8680373" y="1641846"/>
              <a:ext cx="1987295"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PrEP RING DELIVERY PLATFORMS</a:t>
              </a:r>
            </a:p>
          </p:txBody>
        </p:sp>
        <p:grpSp>
          <p:nvGrpSpPr>
            <p:cNvPr id="21" name="Group 20">
              <a:extLst>
                <a:ext uri="{FF2B5EF4-FFF2-40B4-BE49-F238E27FC236}">
                  <a16:creationId xmlns:a16="http://schemas.microsoft.com/office/drawing/2014/main" id="{3E943927-7355-2F45-A601-E4F9080A2F81}"/>
                </a:ext>
              </a:extLst>
            </p:cNvPr>
            <p:cNvGrpSpPr/>
            <p:nvPr/>
          </p:nvGrpSpPr>
          <p:grpSpPr>
            <a:xfrm>
              <a:off x="8356933" y="1572131"/>
              <a:ext cx="648864" cy="648864"/>
              <a:chOff x="5373393" y="3069525"/>
              <a:chExt cx="1005462" cy="1005462"/>
            </a:xfrm>
          </p:grpSpPr>
          <p:sp>
            <p:nvSpPr>
              <p:cNvPr id="22" name="Oval 21">
                <a:extLst>
                  <a:ext uri="{FF2B5EF4-FFF2-40B4-BE49-F238E27FC236}">
                    <a16:creationId xmlns:a16="http://schemas.microsoft.com/office/drawing/2014/main" id="{84D227D5-6C5B-D646-B16D-0A92A39A580B}"/>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3" name="Graphic 22">
                <a:extLst>
                  <a:ext uri="{FF2B5EF4-FFF2-40B4-BE49-F238E27FC236}">
                    <a16:creationId xmlns:a16="http://schemas.microsoft.com/office/drawing/2014/main" id="{9F2834E7-0BA7-5845-AFEA-20048B079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7643" y="3199920"/>
                <a:ext cx="717721" cy="717721"/>
              </a:xfrm>
              <a:prstGeom prst="rect">
                <a:avLst/>
              </a:prstGeom>
            </p:spPr>
          </p:pic>
        </p:grpSp>
      </p:grpSp>
    </p:spTree>
    <p:extLst>
      <p:ext uri="{BB962C8B-B14F-4D97-AF65-F5344CB8AC3E}">
        <p14:creationId xmlns:p14="http://schemas.microsoft.com/office/powerpoint/2010/main" val="3021515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en-US" sz="3200" dirty="0"/>
              <a:t>Uptake &amp; Effective Use</a:t>
            </a:r>
            <a:endParaRPr sz="2800" dirty="0">
              <a:solidFill>
                <a:schemeClr val="accent2"/>
              </a:solidFill>
            </a:endParaRPr>
          </a:p>
        </p:txBody>
      </p:sp>
      <p:sp>
        <p:nvSpPr>
          <p:cNvPr id="4" name="Text Placeholder 3">
            <a:extLst>
              <a:ext uri="{FF2B5EF4-FFF2-40B4-BE49-F238E27FC236}">
                <a16:creationId xmlns:a16="http://schemas.microsoft.com/office/drawing/2014/main" id="{D2368CDA-3FA4-D44D-ACB4-58B377376322}"/>
              </a:ext>
            </a:extLst>
          </p:cNvPr>
          <p:cNvSpPr>
            <a:spLocks noGrp="1"/>
          </p:cNvSpPr>
          <p:nvPr>
            <p:ph type="body" sz="quarter" idx="12"/>
          </p:nvPr>
        </p:nvSpPr>
        <p:spPr/>
        <p:txBody>
          <a:bodyPr/>
          <a:lstStyle/>
          <a:p>
            <a:r>
              <a:rPr lang="en-US" dirty="0"/>
              <a:t>Key steps and considerations</a:t>
            </a:r>
          </a:p>
        </p:txBody>
      </p:sp>
      <p:sp>
        <p:nvSpPr>
          <p:cNvPr id="13" name="Slide Number Placeholder 26">
            <a:extLst>
              <a:ext uri="{FF2B5EF4-FFF2-40B4-BE49-F238E27FC236}">
                <a16:creationId xmlns:a16="http://schemas.microsoft.com/office/drawing/2014/main" id="{2CF8CA03-7A44-4143-BDD2-16CB3443C5BA}"/>
              </a:ext>
            </a:extLst>
          </p:cNvPr>
          <p:cNvSpPr>
            <a:spLocks noGrp="1"/>
          </p:cNvSpPr>
          <p:nvPr>
            <p:ph type="sldNum" sz="quarter" idx="4"/>
          </p:nvPr>
        </p:nvSpPr>
        <p:spPr/>
        <p:txBody>
          <a:bodyPr/>
          <a:lstStyle/>
          <a:p>
            <a:fld id="{282D8E3E-8532-C943-903F-91E14D4CAD95}" type="slidenum">
              <a:rPr lang="en-US" smtClean="0"/>
              <a:pPr/>
              <a:t>16</a:t>
            </a:fld>
            <a:endParaRPr lang="en-US" dirty="0"/>
          </a:p>
        </p:txBody>
      </p:sp>
      <p:graphicFrame>
        <p:nvGraphicFramePr>
          <p:cNvPr id="432" name="Google Shape;432;p38"/>
          <p:cNvGraphicFramePr/>
          <p:nvPr>
            <p:extLst>
              <p:ext uri="{D42A27DB-BD31-4B8C-83A1-F6EECF244321}">
                <p14:modId xmlns:p14="http://schemas.microsoft.com/office/powerpoint/2010/main" val="3023695089"/>
              </p:ext>
            </p:extLst>
          </p:nvPr>
        </p:nvGraphicFramePr>
        <p:xfrm>
          <a:off x="1300315" y="1906489"/>
          <a:ext cx="9907781" cy="4655631"/>
        </p:xfrm>
        <a:graphic>
          <a:graphicData uri="http://schemas.openxmlformats.org/drawingml/2006/table">
            <a:tbl>
              <a:tblPr>
                <a:noFill/>
              </a:tblPr>
              <a:tblGrid>
                <a:gridCol w="219004">
                  <a:extLst>
                    <a:ext uri="{9D8B030D-6E8A-4147-A177-3AD203B41FA5}">
                      <a16:colId xmlns:a16="http://schemas.microsoft.com/office/drawing/2014/main" val="20000"/>
                    </a:ext>
                  </a:extLst>
                </a:gridCol>
                <a:gridCol w="2139496">
                  <a:extLst>
                    <a:ext uri="{9D8B030D-6E8A-4147-A177-3AD203B41FA5}">
                      <a16:colId xmlns:a16="http://schemas.microsoft.com/office/drawing/2014/main" val="20001"/>
                    </a:ext>
                  </a:extLst>
                </a:gridCol>
                <a:gridCol w="7549281">
                  <a:extLst>
                    <a:ext uri="{9D8B030D-6E8A-4147-A177-3AD203B41FA5}">
                      <a16:colId xmlns:a16="http://schemas.microsoft.com/office/drawing/2014/main" val="20002"/>
                    </a:ext>
                  </a:extLst>
                </a:gridCol>
              </a:tblGrid>
              <a:tr h="27432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rgbClr val="353535"/>
                          </a:solidFill>
                          <a:latin typeface="Calibri"/>
                          <a:ea typeface="Calibri"/>
                          <a:cs typeface="Calibri"/>
                          <a:sym typeface="Calibri"/>
                        </a:rPr>
                        <a:t> </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1" i="0" u="none" strike="noStrike" cap="none" dirty="0">
                          <a:solidFill>
                            <a:schemeClr val="accent2"/>
                          </a:solidFill>
                          <a:latin typeface="Calibri"/>
                          <a:ea typeface="Calibri"/>
                          <a:cs typeface="Calibri"/>
                          <a:sym typeface="Calibri"/>
                        </a:rPr>
                        <a:t>What is needed to introduce the </a:t>
                      </a:r>
                      <a:r>
                        <a:rPr lang="en-US" sz="1150" b="1" i="0" u="none" strike="noStrike" cap="none" dirty="0" err="1">
                          <a:solidFill>
                            <a:schemeClr val="accent2"/>
                          </a:solidFill>
                          <a:latin typeface="Calibri"/>
                          <a:ea typeface="Calibri"/>
                          <a:cs typeface="Calibri"/>
                          <a:sym typeface="Calibri"/>
                        </a:rPr>
                        <a:t>PrEP</a:t>
                      </a:r>
                      <a:r>
                        <a:rPr lang="en-US" sz="1150" b="1" i="0" u="none" strike="noStrike" cap="none" dirty="0">
                          <a:solidFill>
                            <a:schemeClr val="accent2"/>
                          </a:solidFill>
                          <a:latin typeface="Calibri"/>
                          <a:ea typeface="Calibri"/>
                          <a:cs typeface="Calibri"/>
                          <a:sym typeface="Calibri"/>
                        </a:rPr>
                        <a:t> ring &amp; other key considerations</a:t>
                      </a:r>
                      <a:endParaRPr lang="en-US" sz="1150" dirty="0">
                        <a:solidFill>
                          <a:schemeClr val="accent2"/>
                        </a:solidFill>
                      </a:endParaRP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1045419">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Develop and implement </a:t>
                      </a:r>
                      <a:r>
                        <a:rPr lang="en-US" sz="1150" b="1" i="0" u="none" strike="noStrike" cap="none" dirty="0">
                          <a:solidFill>
                            <a:srgbClr val="353535"/>
                          </a:solidFill>
                          <a:latin typeface="Calibri"/>
                          <a:ea typeface="Calibri"/>
                          <a:cs typeface="Calibri"/>
                          <a:sym typeface="Calibri"/>
                        </a:rPr>
                        <a:t>demand creation strategies </a:t>
                      </a:r>
                      <a:r>
                        <a:rPr lang="en-US" sz="1150" b="0" i="0" u="none" strike="noStrike" cap="none" dirty="0">
                          <a:solidFill>
                            <a:srgbClr val="353535"/>
                          </a:solidFill>
                          <a:latin typeface="Calibri"/>
                          <a:ea typeface="Calibri"/>
                          <a:cs typeface="Calibri"/>
                          <a:sym typeface="Calibri"/>
                        </a:rPr>
                        <a:t>that include ring promotion.</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GB" sz="1150" b="1" i="0" u="none" strike="noStrike" cap="none" dirty="0">
                          <a:solidFill>
                            <a:schemeClr val="tx1"/>
                          </a:solidFill>
                          <a:latin typeface="Calibri" panose="020F0502020204030204" pitchFamily="34" charset="0"/>
                          <a:ea typeface="Arial"/>
                          <a:cs typeface="Calibri" panose="020F0502020204030204" pitchFamily="34" charset="0"/>
                          <a:sym typeface="Arial"/>
                        </a:rPr>
                        <a:t>Refer to U1a and U1b in the Question Bank and include details on: </a:t>
                      </a:r>
                      <a:endParaRPr lang="en-US" sz="1150" b="0" i="0" u="none" strike="noStrike" cap="none" dirty="0">
                        <a:solidFill>
                          <a:schemeClr val="tx1"/>
                        </a:solidFill>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50" b="0" i="0" u="none" strike="noStrike" cap="none" dirty="0">
                          <a:solidFill>
                            <a:schemeClr val="tx1"/>
                          </a:solidFill>
                          <a:latin typeface="Calibri"/>
                          <a:ea typeface="Calibri"/>
                          <a:cs typeface="Calibri"/>
                          <a:sym typeface="Calibri"/>
                        </a:rPr>
                        <a:t>Lessons learned from oral PrEP rollout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50" b="0" i="0" u="none" strike="noStrike" cap="none" dirty="0">
                          <a:solidFill>
                            <a:schemeClr val="tx1"/>
                          </a:solidFill>
                          <a:latin typeface="Calibri"/>
                          <a:ea typeface="Calibri"/>
                          <a:cs typeface="Calibri"/>
                          <a:sym typeface="Calibri"/>
                        </a:rPr>
                        <a:t>Existing campaigns, materials, etc., developed for oral PrEP that could include the PrEP ring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50" b="0" i="0" u="none" strike="noStrike" cap="none" dirty="0">
                          <a:solidFill>
                            <a:schemeClr val="tx1"/>
                          </a:solidFill>
                          <a:latin typeface="Calibri"/>
                          <a:ea typeface="Calibri"/>
                          <a:cs typeface="Calibri"/>
                          <a:sym typeface="Calibri"/>
                        </a:rPr>
                        <a:t>Plan for demand creation for the ring or other SRH products that can be relevant for creation of materials for the ring (e.g., moon cup, diaphragm, internal condom, etc.) </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96302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solidFill>
                            <a:srgbClr val="353535"/>
                          </a:solidFill>
                          <a:latin typeface="Calibri"/>
                          <a:ea typeface="Calibri"/>
                          <a:cs typeface="Calibri"/>
                          <a:sym typeface="Calibri"/>
                        </a:rPr>
                        <a:t>Address social norms/stigma to build </a:t>
                      </a:r>
                      <a:r>
                        <a:rPr lang="en-US" sz="1200" b="1" i="0" u="none" strike="noStrike" cap="none" dirty="0">
                          <a:solidFill>
                            <a:srgbClr val="353535"/>
                          </a:solidFill>
                          <a:latin typeface="Calibri"/>
                          <a:ea typeface="Calibri"/>
                          <a:cs typeface="Calibri"/>
                          <a:sym typeface="Calibri"/>
                        </a:rPr>
                        <a:t>community and partner acceptance</a:t>
                      </a:r>
                      <a:r>
                        <a:rPr lang="en-US" sz="1200" b="0" i="0" u="none" strike="noStrike" cap="none" dirty="0">
                          <a:solidFill>
                            <a:srgbClr val="353535"/>
                          </a:solidFill>
                          <a:latin typeface="Calibri"/>
                          <a:ea typeface="Calibri"/>
                          <a:cs typeface="Calibri"/>
                          <a:sym typeface="Calibri"/>
                        </a:rPr>
                        <a:t> of PrEP.</a:t>
                      </a:r>
                      <a:endParaRPr lang="en-US" sz="1200" b="0" i="0" u="none" strike="noStrike" cap="none" dirty="0">
                        <a:solidFill>
                          <a:srgbClr val="FF0000"/>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50" b="1" i="0" u="none" strike="noStrike" cap="none" dirty="0">
                          <a:solidFill>
                            <a:schemeClr val="tx1"/>
                          </a:solidFill>
                          <a:latin typeface="Calibri" panose="020F0502020204030204" pitchFamily="34" charset="0"/>
                          <a:ea typeface="Arial"/>
                          <a:cs typeface="Calibri" panose="020F0502020204030204" pitchFamily="34" charset="0"/>
                          <a:sym typeface="Arial"/>
                        </a:rPr>
                        <a:t>Refer to U2a &amp; U2b in the Question Bank and include details on:</a:t>
                      </a:r>
                      <a:endParaRPr lang="en-US" sz="1150" b="0" i="0" u="none" strike="noStrike" cap="none" dirty="0">
                        <a:solidFill>
                          <a:schemeClr val="tx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chemeClr val="tx1"/>
                          </a:solidFill>
                          <a:latin typeface="Calibri"/>
                          <a:ea typeface="Calibri"/>
                          <a:cs typeface="Calibri"/>
                          <a:sym typeface="Calibri"/>
                        </a:rPr>
                        <a:t>Key areas of concern for stigma/social norms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chemeClr val="tx1"/>
                          </a:solidFill>
                          <a:latin typeface="Calibri"/>
                          <a:ea typeface="Calibri"/>
                          <a:cs typeface="Calibri"/>
                          <a:sym typeface="Calibri"/>
                        </a:rPr>
                        <a:t>Lessons learned from oral </a:t>
                      </a:r>
                      <a:r>
                        <a:rPr lang="en-US" sz="1150" b="0" i="0" u="none" strike="noStrike" cap="none" dirty="0" err="1">
                          <a:solidFill>
                            <a:schemeClr val="tx1"/>
                          </a:solidFill>
                          <a:latin typeface="Calibri"/>
                          <a:ea typeface="Calibri"/>
                          <a:cs typeface="Calibri"/>
                          <a:sym typeface="Calibri"/>
                        </a:rPr>
                        <a:t>PrEP</a:t>
                      </a:r>
                      <a:r>
                        <a:rPr lang="en-US" sz="1150" b="0" i="0" u="none" strike="noStrike" cap="none" dirty="0">
                          <a:solidFill>
                            <a:schemeClr val="tx1"/>
                          </a:solidFill>
                          <a:latin typeface="Calibri"/>
                          <a:ea typeface="Calibri"/>
                          <a:cs typeface="Calibri"/>
                          <a:sym typeface="Calibri"/>
                        </a:rPr>
                        <a:t> rollout or other SRH products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chemeClr val="tx1"/>
                          </a:solidFill>
                          <a:latin typeface="Calibri"/>
                          <a:ea typeface="Calibri"/>
                          <a:cs typeface="Calibri"/>
                          <a:sym typeface="Calibri"/>
                        </a:rPr>
                        <a:t>Effective methods to address stigma/social norms for the PrEP ring</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957591">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Develop </a:t>
                      </a:r>
                      <a:r>
                        <a:rPr lang="en-US" sz="1150" b="1" i="0" u="none" strike="noStrike" cap="none" dirty="0">
                          <a:solidFill>
                            <a:srgbClr val="353535"/>
                          </a:solidFill>
                          <a:latin typeface="Calibri"/>
                          <a:ea typeface="Calibri"/>
                          <a:cs typeface="Calibri"/>
                          <a:sym typeface="Calibri"/>
                        </a:rPr>
                        <a:t>information and tools  for clients </a:t>
                      </a:r>
                      <a:r>
                        <a:rPr lang="en-US" sz="1150" b="0" i="0" u="none" strike="noStrike" cap="none" dirty="0">
                          <a:solidFill>
                            <a:srgbClr val="353535"/>
                          </a:solidFill>
                          <a:latin typeface="Calibri"/>
                          <a:ea typeface="Calibri"/>
                          <a:cs typeface="Calibri"/>
                          <a:sym typeface="Calibri"/>
                        </a:rPr>
                        <a:t>to guide product choice and support ring use.</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50" b="1" i="0" u="none" strike="noStrike" cap="none" dirty="0">
                          <a:solidFill>
                            <a:schemeClr val="tx1"/>
                          </a:solidFill>
                          <a:latin typeface="Calibri" panose="020F0502020204030204" pitchFamily="34" charset="0"/>
                          <a:ea typeface="Arial"/>
                          <a:cs typeface="Calibri" panose="020F0502020204030204" pitchFamily="34" charset="0"/>
                          <a:sym typeface="Arial"/>
                        </a:rPr>
                        <a:t>Refer to U3a &amp; U3b in the Question Bank and include details on:</a:t>
                      </a:r>
                      <a:endParaRPr lang="en-US" sz="1150" b="0" i="0" u="none" strike="noStrike" cap="none" dirty="0">
                        <a:solidFill>
                          <a:schemeClr val="tx1"/>
                        </a:solidFill>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chemeClr val="tx1"/>
                          </a:solidFill>
                          <a:latin typeface="Calibri"/>
                          <a:ea typeface="Calibri"/>
                          <a:cs typeface="Calibri"/>
                          <a:sym typeface="Calibri"/>
                        </a:rPr>
                        <a:t>Existing information and tools for clients developed for oral PrEP that could include the PrEP ring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chemeClr val="tx1"/>
                          </a:solidFill>
                          <a:latin typeface="Calibri"/>
                          <a:ea typeface="Calibri"/>
                          <a:cs typeface="Calibri"/>
                          <a:sym typeface="Calibri"/>
                        </a:rPr>
                        <a:t>Plan/timelines to adapt materials for ring introduction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chemeClr val="tx1"/>
                          </a:solidFill>
                          <a:latin typeface="Calibri"/>
                          <a:ea typeface="Calibri"/>
                          <a:cs typeface="Calibri"/>
                          <a:sym typeface="Calibri"/>
                        </a:rPr>
                        <a:t>Need to create materials and/or approaches to supporting end-user choice among options </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3"/>
                  </a:ext>
                </a:extLst>
              </a:tr>
              <a:tr h="79805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Support </a:t>
                      </a:r>
                      <a:r>
                        <a:rPr lang="en-US" sz="1150" b="1" i="0" u="none" strike="noStrike" cap="none" dirty="0">
                          <a:solidFill>
                            <a:srgbClr val="353535"/>
                          </a:solidFill>
                          <a:latin typeface="Calibri"/>
                          <a:ea typeface="Calibri"/>
                          <a:cs typeface="Calibri"/>
                          <a:sym typeface="Calibri"/>
                        </a:rPr>
                        <a:t>effective use and continuation</a:t>
                      </a:r>
                      <a:r>
                        <a:rPr lang="en-US" sz="1150" b="0" i="0" u="none" strike="noStrike" cap="none" dirty="0">
                          <a:solidFill>
                            <a:srgbClr val="353535"/>
                          </a:solidFill>
                          <a:latin typeface="Calibri"/>
                          <a:ea typeface="Calibri"/>
                          <a:cs typeface="Calibri"/>
                          <a:sym typeface="Calibri"/>
                        </a:rPr>
                        <a:t> for ring users.</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50" b="1" i="0" u="none" strike="noStrike" cap="none" dirty="0">
                          <a:solidFill>
                            <a:schemeClr val="tx1"/>
                          </a:solidFill>
                          <a:latin typeface="Calibri" panose="020F0502020204030204" pitchFamily="34" charset="0"/>
                          <a:ea typeface="Arial"/>
                          <a:cs typeface="Calibri" panose="020F0502020204030204" pitchFamily="34" charset="0"/>
                          <a:sym typeface="Arial"/>
                        </a:rPr>
                        <a:t>Refer to U4a &amp; U4b in the Question Bank and include details on:</a:t>
                      </a:r>
                      <a:endParaRPr lang="en-US" sz="1150" b="0" i="0" u="none" strike="noStrike" cap="none" dirty="0">
                        <a:solidFill>
                          <a:schemeClr val="tx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chemeClr val="tx1"/>
                          </a:solidFill>
                          <a:latin typeface="Calibri"/>
                          <a:ea typeface="Calibri"/>
                          <a:cs typeface="Calibri"/>
                          <a:sym typeface="Calibri"/>
                        </a:rPr>
                        <a:t>Lessons learned from oral PrEP adherence and continuation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50" b="0" i="0" u="none" strike="noStrike" cap="none" dirty="0">
                          <a:solidFill>
                            <a:schemeClr val="tx1"/>
                          </a:solidFill>
                          <a:latin typeface="Calibri"/>
                          <a:ea typeface="Calibri"/>
                          <a:cs typeface="Calibri"/>
                          <a:sym typeface="Calibri"/>
                        </a:rPr>
                        <a:t>Key opportunities/challenges for the ring</a:t>
                      </a: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4"/>
                  </a:ext>
                </a:extLst>
              </a:tr>
              <a:tr h="600834">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Develop and communicate plans for sanitary </a:t>
                      </a:r>
                      <a:r>
                        <a:rPr lang="en-US" sz="1150" b="1" i="0" u="none" strike="noStrike" cap="none" dirty="0">
                          <a:solidFill>
                            <a:srgbClr val="353535"/>
                          </a:solidFill>
                          <a:latin typeface="Calibri"/>
                          <a:ea typeface="Calibri"/>
                          <a:cs typeface="Calibri"/>
                          <a:sym typeface="Calibri"/>
                        </a:rPr>
                        <a:t>disposal</a:t>
                      </a:r>
                      <a:r>
                        <a:rPr lang="en-US" sz="1150" b="0" i="0" u="none" strike="noStrike" cap="none" dirty="0">
                          <a:solidFill>
                            <a:srgbClr val="353535"/>
                          </a:solidFill>
                          <a:latin typeface="Calibri"/>
                          <a:ea typeface="Calibri"/>
                          <a:cs typeface="Calibri"/>
                          <a:sym typeface="Calibri"/>
                        </a:rPr>
                        <a:t> of used rings.</a:t>
                      </a:r>
                      <a:endParaRPr sz="115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50" b="1" i="0" u="none" strike="noStrike" cap="none" dirty="0">
                          <a:solidFill>
                            <a:schemeClr val="tx1"/>
                          </a:solidFill>
                          <a:latin typeface="Calibri" panose="020F0502020204030204" pitchFamily="34" charset="0"/>
                          <a:ea typeface="Arial"/>
                          <a:cs typeface="Calibri" panose="020F0502020204030204" pitchFamily="34" charset="0"/>
                          <a:sym typeface="Arial"/>
                        </a:rPr>
                        <a:t>Refer to U5a &amp; U5b in the Question Bank and include details 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50" b="0" i="0" u="none" strike="noStrike" cap="none" dirty="0">
                          <a:solidFill>
                            <a:schemeClr val="tx1"/>
                          </a:solidFill>
                          <a:latin typeface="Calibri"/>
                          <a:ea typeface="Calibri"/>
                          <a:cs typeface="Calibri"/>
                          <a:sym typeface="Calibri"/>
                        </a:rPr>
                        <a:t>Plans/timelines for communication on ring disposal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50" b="0" i="0" u="none" strike="noStrike" cap="none" dirty="0">
                        <a:solidFill>
                          <a:schemeClr val="tx1"/>
                        </a:solidFill>
                        <a:latin typeface="Calibri"/>
                        <a:ea typeface="Calibri"/>
                        <a:cs typeface="Calibri"/>
                        <a:sym typeface="Calibri"/>
                      </a:endParaRPr>
                    </a:p>
                  </a:txBody>
                  <a:tcPr anchor="ct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dot"/>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 name="Rounded Rectangle 17">
            <a:extLst>
              <a:ext uri="{FF2B5EF4-FFF2-40B4-BE49-F238E27FC236}">
                <a16:creationId xmlns:a16="http://schemas.microsoft.com/office/drawing/2014/main" id="{BD326838-A480-1E43-B8FA-F0747A962A2C}"/>
              </a:ext>
            </a:extLst>
          </p:cNvPr>
          <p:cNvSpPr/>
          <p:nvPr/>
        </p:nvSpPr>
        <p:spPr>
          <a:xfrm>
            <a:off x="9871156" y="764175"/>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UPTAKE &amp; EFFECTIVE USE</a:t>
            </a:r>
          </a:p>
        </p:txBody>
      </p:sp>
      <p:grpSp>
        <p:nvGrpSpPr>
          <p:cNvPr id="29" name="Group 28">
            <a:extLst>
              <a:ext uri="{FF2B5EF4-FFF2-40B4-BE49-F238E27FC236}">
                <a16:creationId xmlns:a16="http://schemas.microsoft.com/office/drawing/2014/main" id="{D4740B38-AB3D-A245-B1B2-DA3CE5F03FB0}"/>
              </a:ext>
            </a:extLst>
          </p:cNvPr>
          <p:cNvGrpSpPr/>
          <p:nvPr/>
        </p:nvGrpSpPr>
        <p:grpSpPr>
          <a:xfrm>
            <a:off x="9485499" y="695681"/>
            <a:ext cx="648864" cy="648864"/>
            <a:chOff x="8181589" y="3069525"/>
            <a:chExt cx="1005462" cy="1005462"/>
          </a:xfrm>
        </p:grpSpPr>
        <p:sp>
          <p:nvSpPr>
            <p:cNvPr id="30" name="Oval 29">
              <a:extLst>
                <a:ext uri="{FF2B5EF4-FFF2-40B4-BE49-F238E27FC236}">
                  <a16:creationId xmlns:a16="http://schemas.microsoft.com/office/drawing/2014/main" id="{8F533C20-3762-CA4C-91AC-19287181C53A}"/>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1" name="Graphic 30">
              <a:extLst>
                <a:ext uri="{FF2B5EF4-FFF2-40B4-BE49-F238E27FC236}">
                  <a16:creationId xmlns:a16="http://schemas.microsoft.com/office/drawing/2014/main" id="{9FDA02A2-E2C2-6B4A-A3AA-D40DCB73D2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8759" y="3211979"/>
              <a:ext cx="717720" cy="717720"/>
            </a:xfrm>
            <a:prstGeom prst="rect">
              <a:avLst/>
            </a:prstGeom>
          </p:spPr>
        </p:pic>
      </p:grpSp>
    </p:spTree>
    <p:extLst>
      <p:ext uri="{BB962C8B-B14F-4D97-AF65-F5344CB8AC3E}">
        <p14:creationId xmlns:p14="http://schemas.microsoft.com/office/powerpoint/2010/main" val="3731359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3240"/>
            </a:pPr>
            <a:r>
              <a:rPr lang="en-US" sz="3200" dirty="0"/>
              <a:t>Monitoring </a:t>
            </a:r>
            <a:endParaRPr sz="2800" dirty="0">
              <a:solidFill>
                <a:schemeClr val="accent2"/>
              </a:solidFill>
            </a:endParaRPr>
          </a:p>
        </p:txBody>
      </p:sp>
      <p:sp>
        <p:nvSpPr>
          <p:cNvPr id="4" name="Text Placeholder 3">
            <a:extLst>
              <a:ext uri="{FF2B5EF4-FFF2-40B4-BE49-F238E27FC236}">
                <a16:creationId xmlns:a16="http://schemas.microsoft.com/office/drawing/2014/main" id="{18EC9CCC-76F7-C545-8E2D-6870A26DC2DE}"/>
              </a:ext>
            </a:extLst>
          </p:cNvPr>
          <p:cNvSpPr>
            <a:spLocks noGrp="1"/>
          </p:cNvSpPr>
          <p:nvPr>
            <p:ph type="body" sz="quarter" idx="12"/>
          </p:nvPr>
        </p:nvSpPr>
        <p:spPr/>
        <p:txBody>
          <a:bodyPr/>
          <a:lstStyle/>
          <a:p>
            <a:r>
              <a:rPr lang="en-US" dirty="0"/>
              <a:t>Key steps and considerations</a:t>
            </a:r>
          </a:p>
        </p:txBody>
      </p:sp>
      <p:sp>
        <p:nvSpPr>
          <p:cNvPr id="13" name="Slide Number Placeholder 26">
            <a:extLst>
              <a:ext uri="{FF2B5EF4-FFF2-40B4-BE49-F238E27FC236}">
                <a16:creationId xmlns:a16="http://schemas.microsoft.com/office/drawing/2014/main" id="{91CC58CC-652A-C047-8191-0C6A18DC9F73}"/>
              </a:ext>
            </a:extLst>
          </p:cNvPr>
          <p:cNvSpPr>
            <a:spLocks noGrp="1"/>
          </p:cNvSpPr>
          <p:nvPr>
            <p:ph type="sldNum" sz="quarter" idx="4"/>
          </p:nvPr>
        </p:nvSpPr>
        <p:spPr/>
        <p:txBody>
          <a:bodyPr/>
          <a:lstStyle/>
          <a:p>
            <a:fld id="{282D8E3E-8532-C943-903F-91E14D4CAD95}" type="slidenum">
              <a:rPr lang="en-US" smtClean="0"/>
              <a:pPr/>
              <a:t>17</a:t>
            </a:fld>
            <a:endParaRPr lang="en-US" dirty="0"/>
          </a:p>
        </p:txBody>
      </p:sp>
      <p:graphicFrame>
        <p:nvGraphicFramePr>
          <p:cNvPr id="452" name="Google Shape;452;p40"/>
          <p:cNvGraphicFramePr/>
          <p:nvPr>
            <p:extLst>
              <p:ext uri="{D42A27DB-BD31-4B8C-83A1-F6EECF244321}">
                <p14:modId xmlns:p14="http://schemas.microsoft.com/office/powerpoint/2010/main" val="2644870794"/>
              </p:ext>
            </p:extLst>
          </p:nvPr>
        </p:nvGraphicFramePr>
        <p:xfrm>
          <a:off x="1300315" y="1917940"/>
          <a:ext cx="8537248" cy="3869160"/>
        </p:xfrm>
        <a:graphic>
          <a:graphicData uri="http://schemas.openxmlformats.org/drawingml/2006/table">
            <a:tbl>
              <a:tblPr>
                <a:noFill/>
              </a:tblPr>
              <a:tblGrid>
                <a:gridCol w="208280">
                  <a:extLst>
                    <a:ext uri="{9D8B030D-6E8A-4147-A177-3AD203B41FA5}">
                      <a16:colId xmlns:a16="http://schemas.microsoft.com/office/drawing/2014/main" val="20000"/>
                    </a:ext>
                  </a:extLst>
                </a:gridCol>
                <a:gridCol w="2136813">
                  <a:extLst>
                    <a:ext uri="{9D8B030D-6E8A-4147-A177-3AD203B41FA5}">
                      <a16:colId xmlns:a16="http://schemas.microsoft.com/office/drawing/2014/main" val="20001"/>
                    </a:ext>
                  </a:extLst>
                </a:gridCol>
                <a:gridCol w="6192155">
                  <a:extLst>
                    <a:ext uri="{9D8B030D-6E8A-4147-A177-3AD203B41FA5}">
                      <a16:colId xmlns:a16="http://schemas.microsoft.com/office/drawing/2014/main" val="20002"/>
                    </a:ext>
                  </a:extLst>
                </a:gridCol>
              </a:tblGrid>
              <a:tr h="274320">
                <a:tc gridSpan="2">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53535"/>
                          </a:solidFill>
                          <a:latin typeface="Calibri"/>
                          <a:ea typeface="Calibri"/>
                          <a:cs typeface="Calibri"/>
                          <a:sym typeface="Calibri"/>
                        </a:rPr>
                        <a:t> </a:t>
                      </a:r>
                      <a:endParaRPr sz="1100" dirty="0"/>
                    </a:p>
                  </a:txBody>
                  <a:tcPr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1">
                          <a:lumMod val="60000"/>
                          <a:lumOff val="40000"/>
                        </a:schemeClr>
                      </a:solidFill>
                      <a:prstDash val="solid"/>
                      <a:round/>
                      <a:headEnd type="none" w="med" len="med"/>
                      <a:tailEnd type="none" w="med" len="med"/>
                    </a:lnB>
                  </a:tcPr>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chemeClr val="accent2"/>
                          </a:solidFill>
                          <a:latin typeface="Calibri"/>
                          <a:ea typeface="Calibri"/>
                          <a:cs typeface="Calibri"/>
                          <a:sym typeface="Calibri"/>
                        </a:rPr>
                        <a:t>What is needed to introduce the </a:t>
                      </a:r>
                      <a:r>
                        <a:rPr lang="en-US" sz="1100" b="1" i="0" u="none" strike="noStrike" cap="none" dirty="0" err="1">
                          <a:solidFill>
                            <a:schemeClr val="accent2"/>
                          </a:solidFill>
                          <a:latin typeface="Calibri"/>
                          <a:ea typeface="Calibri"/>
                          <a:cs typeface="Calibri"/>
                          <a:sym typeface="Calibri"/>
                        </a:rPr>
                        <a:t>PrEP</a:t>
                      </a:r>
                      <a:r>
                        <a:rPr lang="en-US" sz="1100" b="1" i="0" u="none" strike="noStrike" cap="none" dirty="0">
                          <a:solidFill>
                            <a:schemeClr val="accent2"/>
                          </a:solidFill>
                          <a:latin typeface="Calibri"/>
                          <a:ea typeface="Calibri"/>
                          <a:cs typeface="Calibri"/>
                          <a:sym typeface="Calibri"/>
                        </a:rPr>
                        <a:t> ring &amp; other key considerations</a:t>
                      </a:r>
                      <a:endParaRPr lang="en-US" sz="1100" dirty="0">
                        <a:solidFill>
                          <a:schemeClr val="accent2"/>
                        </a:solidFill>
                      </a:endParaRPr>
                    </a:p>
                  </a:txBody>
                  <a:tcPr anchor="ctr">
                    <a:lnL w="12700" cap="flat" cmpd="sng">
                      <a:solidFill>
                        <a:srgbClr val="B7CAD2"/>
                      </a:solidFill>
                      <a:prstDash val="solid"/>
                      <a:round/>
                      <a:headEnd type="none" w="sm" len="sm"/>
                      <a:tailEnd type="none" w="sm" len="sm"/>
                    </a:lnL>
                    <a:lnR w="28575"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0"/>
                  </a:ext>
                </a:extLst>
              </a:tr>
              <a:tr h="1347897">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Establish</a:t>
                      </a:r>
                      <a:r>
                        <a:rPr lang="en-US" sz="1150" b="1" i="0" u="none" strike="noStrike" cap="none" dirty="0">
                          <a:solidFill>
                            <a:srgbClr val="353535"/>
                          </a:solidFill>
                          <a:latin typeface="Calibri"/>
                          <a:ea typeface="Calibri"/>
                          <a:cs typeface="Calibri"/>
                          <a:sym typeface="Calibri"/>
                        </a:rPr>
                        <a:t> monitoring tools</a:t>
                      </a:r>
                      <a:r>
                        <a:rPr lang="en-US" sz="1150" b="0" i="0" u="none" strike="noStrike" cap="none" dirty="0">
                          <a:solidFill>
                            <a:srgbClr val="353535"/>
                          </a:solidFill>
                          <a:latin typeface="Calibri"/>
                          <a:ea typeface="Calibri"/>
                          <a:cs typeface="Calibri"/>
                          <a:sym typeface="Calibri"/>
                        </a:rPr>
                        <a:t> to support data collection and analysis on ring use.</a:t>
                      </a:r>
                      <a:endParaRPr sz="1150" dirty="0"/>
                    </a:p>
                  </a:txBody>
                  <a:tcP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solidFill>
                        <a:schemeClr val="bg1">
                          <a:lumMod val="60000"/>
                          <a:lumOff val="40000"/>
                        </a:schemeClr>
                      </a:solidFill>
                      <a:prstDash val="solid"/>
                      <a:round/>
                      <a:headEnd type="none" w="med" len="med"/>
                      <a:tailEnd type="none" w="med" len="med"/>
                    </a:lnT>
                    <a:lnB w="12700" cap="flat" cmpd="sng">
                      <a:solidFill>
                        <a:srgbClr val="B7CAD2"/>
                      </a:solidFill>
                      <a:prstDash val="solid"/>
                      <a:round/>
                      <a:headEnd type="none" w="sm" len="sm"/>
                      <a:tailEnd type="none" w="sm" len="sm"/>
                    </a:lnB>
                  </a:tcPr>
                </a:tc>
                <a:tc>
                  <a:txBody>
                    <a:bodyPr/>
                    <a:lstStyle/>
                    <a:p>
                      <a:pPr marL="63500" marR="0" lvl="0" indent="0" algn="l" defTabSz="914400" rtl="0" eaLnBrk="1" fontAlgn="auto" latinLnBrk="0" hangingPunct="1">
                        <a:lnSpc>
                          <a:spcPct val="100000"/>
                        </a:lnSpc>
                        <a:spcBef>
                          <a:spcPts val="0"/>
                        </a:spcBef>
                        <a:spcAft>
                          <a:spcPts val="200"/>
                        </a:spcAft>
                        <a:buClr>
                          <a:srgbClr val="000000"/>
                        </a:buClr>
                        <a:buSzPts val="1100"/>
                        <a:buFont typeface="Arial"/>
                        <a:buNone/>
                        <a:tabLst/>
                        <a:defRPr/>
                      </a:pPr>
                      <a:r>
                        <a:rPr lang="en-GB" sz="1150" b="1" i="0" u="none" strike="noStrike" cap="none" dirty="0">
                          <a:solidFill>
                            <a:schemeClr val="tx1"/>
                          </a:solidFill>
                          <a:latin typeface="Calibri" panose="020F0502020204030204" pitchFamily="34" charset="0"/>
                          <a:ea typeface="Arial"/>
                          <a:cs typeface="Calibri" panose="020F0502020204030204" pitchFamily="34" charset="0"/>
                          <a:sym typeface="Arial"/>
                        </a:rPr>
                        <a:t>Refer to M1a, M1b, &amp; M1c in the Question Bank and include details on:</a:t>
                      </a:r>
                      <a:endParaRPr lang="en-US" sz="1150" b="0" i="0" u="none" strike="noStrike" cap="none" dirty="0">
                        <a:solidFill>
                          <a:schemeClr val="tx1"/>
                        </a:solidFill>
                        <a:latin typeface="Calibri"/>
                        <a:ea typeface="Calibri"/>
                        <a:cs typeface="Calibri"/>
                        <a:sym typeface="Calibri"/>
                      </a:endParaRPr>
                    </a:p>
                    <a:p>
                      <a:pPr marL="231775" marR="0" lvl="0" indent="-168275" algn="l" rtl="0">
                        <a:lnSpc>
                          <a:spcPct val="100000"/>
                        </a:lnSpc>
                        <a:spcBef>
                          <a:spcPts val="0"/>
                        </a:spcBef>
                        <a:spcAft>
                          <a:spcPts val="200"/>
                        </a:spcAft>
                        <a:buClr>
                          <a:srgbClr val="000000"/>
                        </a:buClr>
                        <a:buSzPts val="1100"/>
                        <a:buFont typeface="Arial"/>
                        <a:buChar char="•"/>
                        <a:tabLst/>
                      </a:pPr>
                      <a:r>
                        <a:rPr lang="en-US" sz="1150" b="0" i="0" u="none" strike="noStrike" cap="none" dirty="0">
                          <a:solidFill>
                            <a:schemeClr val="tx1"/>
                          </a:solidFill>
                          <a:latin typeface="Calibri"/>
                          <a:ea typeface="Calibri"/>
                          <a:cs typeface="Calibri"/>
                          <a:sym typeface="Calibri"/>
                        </a:rPr>
                        <a:t>Current systems and indicators for monitoring oral PrEP delivery at the facility, regional, and national levels </a:t>
                      </a:r>
                    </a:p>
                    <a:p>
                      <a:pPr marL="231775" marR="0" lvl="0" indent="-168275" algn="l" rtl="0">
                        <a:lnSpc>
                          <a:spcPct val="100000"/>
                        </a:lnSpc>
                        <a:spcBef>
                          <a:spcPts val="0"/>
                        </a:spcBef>
                        <a:spcAft>
                          <a:spcPts val="200"/>
                        </a:spcAft>
                        <a:buClr>
                          <a:srgbClr val="000000"/>
                        </a:buClr>
                        <a:buSzPts val="1100"/>
                        <a:buFont typeface="Arial"/>
                        <a:buChar char="•"/>
                        <a:tabLst/>
                      </a:pPr>
                      <a:r>
                        <a:rPr lang="en-US" sz="1150" b="0" i="0" u="none" strike="noStrike" cap="none" dirty="0">
                          <a:solidFill>
                            <a:schemeClr val="tx1"/>
                          </a:solidFill>
                          <a:latin typeface="Calibri"/>
                          <a:ea typeface="Calibri"/>
                          <a:cs typeface="Calibri"/>
                          <a:sym typeface="Calibri"/>
                        </a:rPr>
                        <a:t>Opportunities to include the PrEP ring in monitoring tools alongside oral PrEP </a:t>
                      </a:r>
                    </a:p>
                    <a:p>
                      <a:pPr marL="231775" marR="0" lvl="0" indent="-168275" algn="l" rtl="0">
                        <a:lnSpc>
                          <a:spcPct val="100000"/>
                        </a:lnSpc>
                        <a:spcBef>
                          <a:spcPts val="0"/>
                        </a:spcBef>
                        <a:spcAft>
                          <a:spcPts val="200"/>
                        </a:spcAft>
                        <a:buClr>
                          <a:srgbClr val="000000"/>
                        </a:buClr>
                        <a:buSzPts val="1100"/>
                        <a:buFont typeface="Arial"/>
                        <a:buChar char="•"/>
                        <a:tabLst/>
                      </a:pPr>
                      <a:r>
                        <a:rPr lang="en-US" sz="1150" b="0" i="0" u="none" strike="noStrike" cap="none" dirty="0">
                          <a:solidFill>
                            <a:schemeClr val="tx1"/>
                          </a:solidFill>
                          <a:latin typeface="Calibri"/>
                          <a:ea typeface="Calibri"/>
                          <a:cs typeface="Calibri"/>
                          <a:sym typeface="Calibri"/>
                        </a:rPr>
                        <a:t>Opportunities/barriers to integrating the ring into monitoring systems for FP and other non-HIV services and/or to linking private sector delivery to public sector monitoring systems</a:t>
                      </a:r>
                    </a:p>
                    <a:p>
                      <a:pPr marL="231775" marR="0" lvl="0" indent="-168275" algn="l" rtl="0">
                        <a:lnSpc>
                          <a:spcPct val="100000"/>
                        </a:lnSpc>
                        <a:spcBef>
                          <a:spcPts val="0"/>
                        </a:spcBef>
                        <a:spcAft>
                          <a:spcPts val="200"/>
                        </a:spcAft>
                        <a:buClr>
                          <a:srgbClr val="000000"/>
                        </a:buClr>
                        <a:buSzPts val="1100"/>
                        <a:buFont typeface="Arial"/>
                        <a:buChar char="•"/>
                        <a:tabLst/>
                      </a:pPr>
                      <a:endParaRPr lang="en-US" sz="1150" b="0" i="0" u="none" strike="noStrike" cap="none" dirty="0">
                        <a:solidFill>
                          <a:schemeClr val="tx1"/>
                        </a:solidFill>
                        <a:latin typeface="Calibri"/>
                        <a:ea typeface="Calibri"/>
                        <a:cs typeface="Calibri"/>
                        <a:sym typeface="Calibri"/>
                      </a:endParaRPr>
                    </a:p>
                  </a:txBody>
                  <a:tcPr>
                    <a:lnL w="12700" cap="flat" cmpd="sng">
                      <a:solidFill>
                        <a:srgbClr val="B7CAD2"/>
                      </a:solidFill>
                      <a:prstDash val="solid"/>
                      <a:round/>
                      <a:headEnd type="none" w="sm" len="sm"/>
                      <a:tailEnd type="none" w="sm" len="sm"/>
                    </a:lnL>
                    <a:lnR w="12700" cap="flat" cmpd="sng" algn="ctr">
                      <a:no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1"/>
                  </a:ext>
                </a:extLst>
              </a:tr>
              <a:tr h="1089892">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Establish systems for </a:t>
                      </a:r>
                      <a:r>
                        <a:rPr lang="en-US" sz="1150" b="1" i="0" u="none" strike="noStrike" cap="none" dirty="0">
                          <a:solidFill>
                            <a:srgbClr val="353535"/>
                          </a:solidFill>
                          <a:latin typeface="Calibri"/>
                          <a:ea typeface="Calibri"/>
                          <a:cs typeface="Calibri"/>
                          <a:sym typeface="Calibri"/>
                        </a:rPr>
                        <a:t>pharmacovigilance</a:t>
                      </a:r>
                      <a:r>
                        <a:rPr lang="en-US" sz="1150" b="0" i="0" u="none" strike="noStrike" cap="none" dirty="0">
                          <a:solidFill>
                            <a:srgbClr val="353535"/>
                          </a:solidFill>
                          <a:latin typeface="Calibri"/>
                          <a:ea typeface="Calibri"/>
                          <a:cs typeface="Calibri"/>
                          <a:sym typeface="Calibri"/>
                        </a:rPr>
                        <a:t> and to monitor drug resistance.</a:t>
                      </a:r>
                      <a:endParaRPr sz="1150" dirty="0"/>
                    </a:p>
                  </a:txBody>
                  <a:tcP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tc>
                  <a:txBody>
                    <a:bodyPr/>
                    <a:lstStyle/>
                    <a:p>
                      <a:pPr marL="69850" marR="0" lvl="0" indent="0" algn="l" defTabSz="914400" rtl="0" eaLnBrk="1" fontAlgn="auto" latinLnBrk="0" hangingPunct="1">
                        <a:lnSpc>
                          <a:spcPct val="100000"/>
                        </a:lnSpc>
                        <a:spcBef>
                          <a:spcPts val="0"/>
                        </a:spcBef>
                        <a:spcAft>
                          <a:spcPts val="200"/>
                        </a:spcAft>
                        <a:buClr>
                          <a:srgbClr val="000000"/>
                        </a:buClr>
                        <a:buSzPts val="1100"/>
                        <a:buFont typeface="Arial" panose="020B0604020202020204" pitchFamily="34" charset="0"/>
                        <a:buNone/>
                        <a:tabLst/>
                        <a:defRPr/>
                      </a:pPr>
                      <a:r>
                        <a:rPr lang="en-GB" sz="1150" b="1" i="0" u="none" strike="noStrike" cap="none" dirty="0">
                          <a:solidFill>
                            <a:schemeClr val="tx1"/>
                          </a:solidFill>
                          <a:latin typeface="Calibri" panose="020F0502020204030204" pitchFamily="34" charset="0"/>
                          <a:ea typeface="Arial"/>
                          <a:cs typeface="Calibri" panose="020F0502020204030204" pitchFamily="34" charset="0"/>
                          <a:sym typeface="Arial"/>
                        </a:rPr>
                        <a:t>Refer to M2 in the Question Bank and include details on:</a:t>
                      </a:r>
                      <a:endParaRPr lang="en-US" sz="1150" b="0" i="0" u="none" strike="noStrike" cap="none" dirty="0">
                        <a:solidFill>
                          <a:schemeClr val="tx1"/>
                        </a:solidFill>
                        <a:latin typeface="Calibri"/>
                        <a:ea typeface="Calibri"/>
                        <a:cs typeface="Calibri"/>
                        <a:sym typeface="Calibri"/>
                      </a:endParaRPr>
                    </a:p>
                    <a:p>
                      <a:pPr marL="241300" marR="0" lvl="0" indent="-171450" algn="l" defTabSz="914400" rtl="0" eaLnBrk="1" fontAlgn="auto" latinLnBrk="0" hangingPunct="1">
                        <a:lnSpc>
                          <a:spcPct val="100000"/>
                        </a:lnSpc>
                        <a:spcBef>
                          <a:spcPts val="0"/>
                        </a:spcBef>
                        <a:spcAft>
                          <a:spcPts val="200"/>
                        </a:spcAft>
                        <a:buClr>
                          <a:srgbClr val="000000"/>
                        </a:buClr>
                        <a:buSzPts val="1100"/>
                        <a:buFont typeface="Arial" panose="020B0604020202020204" pitchFamily="34" charset="0"/>
                        <a:buChar char="•"/>
                        <a:tabLst/>
                        <a:defRPr/>
                      </a:pPr>
                      <a:r>
                        <a:rPr lang="en-US" sz="1150" b="0" i="0" u="none" strike="noStrike" cap="none" dirty="0">
                          <a:solidFill>
                            <a:schemeClr val="tx1"/>
                          </a:solidFill>
                          <a:latin typeface="Calibri"/>
                          <a:ea typeface="Calibri"/>
                          <a:cs typeface="Calibri"/>
                          <a:sym typeface="Calibri"/>
                        </a:rPr>
                        <a:t>Current plans for pharmacovigilance for oral PrEP and plans to integrate the PrEP ring </a:t>
                      </a:r>
                    </a:p>
                    <a:p>
                      <a:pPr marL="241300" marR="0" lvl="0" indent="-171450" algn="l" defTabSz="914400" rtl="0" eaLnBrk="1" fontAlgn="auto" latinLnBrk="0" hangingPunct="1">
                        <a:lnSpc>
                          <a:spcPct val="100000"/>
                        </a:lnSpc>
                        <a:spcBef>
                          <a:spcPts val="0"/>
                        </a:spcBef>
                        <a:spcAft>
                          <a:spcPts val="200"/>
                        </a:spcAft>
                        <a:buClr>
                          <a:srgbClr val="000000"/>
                        </a:buClr>
                        <a:buSzPts val="1100"/>
                        <a:buFont typeface="Arial" panose="020B0604020202020204" pitchFamily="34" charset="0"/>
                        <a:buChar char="•"/>
                        <a:tabLst/>
                        <a:defRPr/>
                      </a:pPr>
                      <a:r>
                        <a:rPr lang="en-US" sz="1150" b="0" i="0" u="none" strike="noStrike" cap="none" dirty="0">
                          <a:solidFill>
                            <a:schemeClr val="tx1"/>
                          </a:solidFill>
                          <a:latin typeface="Calibri"/>
                          <a:ea typeface="Calibri"/>
                          <a:cs typeface="Calibri"/>
                          <a:sym typeface="Calibri"/>
                        </a:rPr>
                        <a:t>Considerations for pharmacovigilance if the PrEP ring is approved for use without a prescription (e.g., need to create a hotline, include information with the PrEP ring package)</a:t>
                      </a:r>
                    </a:p>
                  </a:txBody>
                  <a:tcPr>
                    <a:lnL w="12700" cap="flat" cmpd="sng">
                      <a:solidFill>
                        <a:srgbClr val="B7CAD2"/>
                      </a:solidFill>
                      <a:prstDash val="solid"/>
                      <a:round/>
                      <a:headEnd type="none" w="sm" len="sm"/>
                      <a:tailEnd type="none" w="sm" len="sm"/>
                    </a:lnL>
                    <a:lnR w="12700" cap="flat" cmpd="sng" algn="ctr">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tcPr>
                </a:tc>
                <a:extLst>
                  <a:ext uri="{0D108BD9-81ED-4DB2-BD59-A6C34878D82A}">
                    <a16:rowId xmlns:a16="http://schemas.microsoft.com/office/drawing/2014/main" val="10002"/>
                  </a:ext>
                </a:extLst>
              </a:tr>
              <a:tr h="1085088">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53535"/>
                        </a:solidFill>
                        <a:latin typeface="Calibri"/>
                        <a:ea typeface="Calibri"/>
                        <a:cs typeface="Calibri"/>
                        <a:sym typeface="Calibri"/>
                      </a:endParaRPr>
                    </a:p>
                  </a:txBody>
                  <a:tcPr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50" b="0" i="0" u="none" strike="noStrike" cap="none" dirty="0">
                          <a:solidFill>
                            <a:srgbClr val="353535"/>
                          </a:solidFill>
                          <a:latin typeface="Calibri"/>
                          <a:ea typeface="Calibri"/>
                          <a:cs typeface="Calibri"/>
                          <a:sym typeface="Calibri"/>
                        </a:rPr>
                        <a:t>Conduct </a:t>
                      </a:r>
                      <a:r>
                        <a:rPr lang="en-US" sz="1150" b="1" i="0" u="none" strike="noStrike" cap="none" dirty="0">
                          <a:solidFill>
                            <a:srgbClr val="353535"/>
                          </a:solidFill>
                          <a:latin typeface="Calibri"/>
                          <a:ea typeface="Calibri"/>
                          <a:cs typeface="Calibri"/>
                          <a:sym typeface="Calibri"/>
                        </a:rPr>
                        <a:t>implementation science </a:t>
                      </a:r>
                      <a:r>
                        <a:rPr lang="en-US" sz="1150" b="0" i="0" u="none" strike="noStrike" cap="none" dirty="0">
                          <a:solidFill>
                            <a:srgbClr val="353535"/>
                          </a:solidFill>
                          <a:latin typeface="Calibri"/>
                          <a:ea typeface="Calibri"/>
                          <a:cs typeface="Calibri"/>
                          <a:sym typeface="Calibri"/>
                        </a:rPr>
                        <a:t>research to inform  policy and program.</a:t>
                      </a:r>
                      <a:endParaRPr sz="1150" dirty="0"/>
                    </a:p>
                  </a:txBody>
                  <a:tcP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63500" marR="0" lvl="0" indent="0" algn="l" rtl="0">
                        <a:lnSpc>
                          <a:spcPct val="100000"/>
                        </a:lnSpc>
                        <a:spcBef>
                          <a:spcPts val="0"/>
                        </a:spcBef>
                        <a:spcAft>
                          <a:spcPts val="200"/>
                        </a:spcAft>
                        <a:buClr>
                          <a:srgbClr val="000000"/>
                        </a:buClr>
                        <a:buSzPts val="1100"/>
                        <a:buFont typeface="Arial" panose="020B0604020202020204" pitchFamily="34" charset="0"/>
                        <a:buNone/>
                        <a:tabLst/>
                      </a:pPr>
                      <a:r>
                        <a:rPr lang="en-GB" sz="1150" b="1" i="0" u="none" strike="noStrike" cap="none" dirty="0">
                          <a:solidFill>
                            <a:schemeClr val="tx1"/>
                          </a:solidFill>
                          <a:latin typeface="Calibri" panose="020F0502020204030204" pitchFamily="34" charset="0"/>
                          <a:ea typeface="Arial"/>
                          <a:cs typeface="Calibri" panose="020F0502020204030204" pitchFamily="34" charset="0"/>
                          <a:sym typeface="Arial"/>
                        </a:rPr>
                        <a:t>Refer to M3 in the Question Bank and include details on:</a:t>
                      </a:r>
                      <a:endParaRPr lang="en-US" sz="1150" b="0" i="0" u="none" strike="noStrike" cap="none" dirty="0">
                        <a:solidFill>
                          <a:schemeClr val="tx1"/>
                        </a:solidFill>
                        <a:latin typeface="Calibri"/>
                        <a:ea typeface="Calibri"/>
                        <a:cs typeface="Calibri"/>
                        <a:sym typeface="Calibri"/>
                      </a:endParaRPr>
                    </a:p>
                    <a:p>
                      <a:pPr marL="231775" marR="0" lvl="0" indent="-168275" algn="l" rtl="0">
                        <a:lnSpc>
                          <a:spcPct val="100000"/>
                        </a:lnSpc>
                        <a:spcBef>
                          <a:spcPts val="0"/>
                        </a:spcBef>
                        <a:spcAft>
                          <a:spcPts val="200"/>
                        </a:spcAft>
                        <a:buClr>
                          <a:srgbClr val="000000"/>
                        </a:buClr>
                        <a:buSzPts val="1100"/>
                        <a:buFont typeface="Arial" panose="020B0604020202020204" pitchFamily="34" charset="0"/>
                        <a:buChar char="•"/>
                        <a:tabLst/>
                      </a:pPr>
                      <a:r>
                        <a:rPr lang="en-US" sz="1150" b="0" i="0" u="none" strike="noStrike" cap="none" dirty="0">
                          <a:solidFill>
                            <a:schemeClr val="tx1"/>
                          </a:solidFill>
                          <a:latin typeface="Calibri"/>
                          <a:ea typeface="Calibri"/>
                          <a:cs typeface="Calibri"/>
                          <a:sym typeface="Calibri"/>
                        </a:rPr>
                        <a:t>Plans for demonstration projects and/or key implementation science questions for initial, phased PrEP ring rollout</a:t>
                      </a:r>
                    </a:p>
                    <a:p>
                      <a:pPr marL="231775" marR="0" lvl="0" indent="-168275" algn="l" rtl="0">
                        <a:lnSpc>
                          <a:spcPct val="100000"/>
                        </a:lnSpc>
                        <a:spcBef>
                          <a:spcPts val="0"/>
                        </a:spcBef>
                        <a:spcAft>
                          <a:spcPts val="200"/>
                        </a:spcAft>
                        <a:buClr>
                          <a:srgbClr val="000000"/>
                        </a:buClr>
                        <a:buSzPts val="1100"/>
                        <a:buFont typeface="Arial" panose="020B0604020202020204" pitchFamily="34" charset="0"/>
                        <a:buChar char="•"/>
                        <a:tabLst/>
                      </a:pPr>
                      <a:r>
                        <a:rPr lang="en-US" sz="1150" b="0" i="0" u="none" strike="noStrike" cap="none" dirty="0">
                          <a:solidFill>
                            <a:schemeClr val="tx1"/>
                          </a:solidFill>
                          <a:latin typeface="Calibri"/>
                          <a:ea typeface="Calibri"/>
                          <a:cs typeface="Calibri"/>
                          <a:sym typeface="Calibri"/>
                        </a:rPr>
                        <a:t>Plans for ongoing implementation science research to inform programming of the PrEP ring in future years</a:t>
                      </a:r>
                    </a:p>
                  </a:txBody>
                  <a:tcPr>
                    <a:lnL w="12700" cap="flat" cmpd="sng">
                      <a:solidFill>
                        <a:srgbClr val="B7CAD2"/>
                      </a:solidFill>
                      <a:prstDash val="solid"/>
                      <a:round/>
                      <a:headEnd type="none" w="sm" len="sm"/>
                      <a:tailEnd type="none" w="sm" len="sm"/>
                    </a:lnL>
                    <a:lnR w="12700" cap="flat" cmpd="sng">
                      <a:noFill/>
                      <a:prstDash val="solid"/>
                      <a:round/>
                      <a:headEnd type="none" w="sm" len="sm"/>
                      <a:tailEnd type="none" w="sm" len="sm"/>
                    </a:lnR>
                    <a:lnT w="12700" cap="flat" cmpd="sng">
                      <a:solidFill>
                        <a:srgbClr val="B7CAD2"/>
                      </a:solidFill>
                      <a:prstDash val="solid"/>
                      <a:round/>
                      <a:headEnd type="none" w="sm" len="sm"/>
                      <a:tailEnd type="none" w="sm" len="sm"/>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5">
            <a:extLst>
              <a:ext uri="{FF2B5EF4-FFF2-40B4-BE49-F238E27FC236}">
                <a16:creationId xmlns:a16="http://schemas.microsoft.com/office/drawing/2014/main" id="{8473AD74-2AF4-554B-A0E4-68EB6FF283D5}"/>
              </a:ext>
            </a:extLst>
          </p:cNvPr>
          <p:cNvGrpSpPr/>
          <p:nvPr/>
        </p:nvGrpSpPr>
        <p:grpSpPr>
          <a:xfrm>
            <a:off x="9626088" y="694828"/>
            <a:ext cx="1838705" cy="648864"/>
            <a:chOff x="9876248" y="596012"/>
            <a:chExt cx="1838705" cy="648864"/>
          </a:xfrm>
        </p:grpSpPr>
        <p:sp>
          <p:nvSpPr>
            <p:cNvPr id="17" name="Rounded Rectangle 16">
              <a:extLst>
                <a:ext uri="{FF2B5EF4-FFF2-40B4-BE49-F238E27FC236}">
                  <a16:creationId xmlns:a16="http://schemas.microsoft.com/office/drawing/2014/main" id="{0F3B8793-1497-2E47-AF76-2E507347A83C}"/>
                </a:ext>
              </a:extLst>
            </p:cNvPr>
            <p:cNvSpPr/>
            <p:nvPr/>
          </p:nvSpPr>
          <p:spPr>
            <a:xfrm>
              <a:off x="10115601" y="664173"/>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en-US" sz="1100" b="1" dirty="0">
                  <a:solidFill>
                    <a:srgbClr val="FFFFFF"/>
                  </a:solidFill>
                  <a:ea typeface="Calibri"/>
                  <a:cs typeface="Calibri"/>
                  <a:sym typeface="Calibri"/>
                </a:rPr>
                <a:t>MONITORING</a:t>
              </a:r>
            </a:p>
          </p:txBody>
        </p:sp>
        <p:grpSp>
          <p:nvGrpSpPr>
            <p:cNvPr id="21" name="Group 20">
              <a:extLst>
                <a:ext uri="{FF2B5EF4-FFF2-40B4-BE49-F238E27FC236}">
                  <a16:creationId xmlns:a16="http://schemas.microsoft.com/office/drawing/2014/main" id="{CAAC17B9-5713-F74D-A9E1-D3F0A8379093}"/>
                </a:ext>
              </a:extLst>
            </p:cNvPr>
            <p:cNvGrpSpPr/>
            <p:nvPr/>
          </p:nvGrpSpPr>
          <p:grpSpPr>
            <a:xfrm>
              <a:off x="9876248" y="596012"/>
              <a:ext cx="648864" cy="648864"/>
              <a:chOff x="9884433" y="3069525"/>
              <a:chExt cx="1005462" cy="1005462"/>
            </a:xfrm>
          </p:grpSpPr>
          <p:sp>
            <p:nvSpPr>
              <p:cNvPr id="22" name="Oval 21">
                <a:extLst>
                  <a:ext uri="{FF2B5EF4-FFF2-40B4-BE49-F238E27FC236}">
                    <a16:creationId xmlns:a16="http://schemas.microsoft.com/office/drawing/2014/main" id="{3D918113-F19F-404E-9F4F-47E0B6B3F510}"/>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3" name="Graphic 22">
                <a:extLst>
                  <a:ext uri="{FF2B5EF4-FFF2-40B4-BE49-F238E27FC236}">
                    <a16:creationId xmlns:a16="http://schemas.microsoft.com/office/drawing/2014/main" id="{93BB2787-B44D-9D44-B4D1-D2D9685F6D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60" y="3199920"/>
                <a:ext cx="717721" cy="717721"/>
              </a:xfrm>
              <a:prstGeom prst="rect">
                <a:avLst/>
              </a:prstGeom>
            </p:spPr>
          </p:pic>
        </p:grpSp>
      </p:grpSp>
    </p:spTree>
    <p:extLst>
      <p:ext uri="{BB962C8B-B14F-4D97-AF65-F5344CB8AC3E}">
        <p14:creationId xmlns:p14="http://schemas.microsoft.com/office/powerpoint/2010/main" val="91441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8DD9-CC71-EC4F-AF57-B89E6E9D0FC1}"/>
              </a:ext>
            </a:extLst>
          </p:cNvPr>
          <p:cNvSpPr>
            <a:spLocks noGrp="1"/>
          </p:cNvSpPr>
          <p:nvPr>
            <p:ph type="title"/>
          </p:nvPr>
        </p:nvSpPr>
        <p:spPr/>
        <p:txBody>
          <a:bodyPr>
            <a:normAutofit fontScale="90000"/>
          </a:bodyPr>
          <a:lstStyle/>
          <a:p>
            <a:r>
              <a:rPr lang="en-GB" sz="3200" dirty="0"/>
              <a:t>Remaining Key Questions</a:t>
            </a:r>
            <a:endParaRPr lang="en-CH" sz="3200" dirty="0"/>
          </a:p>
        </p:txBody>
      </p:sp>
      <p:sp>
        <p:nvSpPr>
          <p:cNvPr id="29" name="Slide Number Placeholder 26">
            <a:extLst>
              <a:ext uri="{FF2B5EF4-FFF2-40B4-BE49-F238E27FC236}">
                <a16:creationId xmlns:a16="http://schemas.microsoft.com/office/drawing/2014/main" id="{51B2AB37-A43E-E543-A088-19104579E756}"/>
              </a:ext>
            </a:extLst>
          </p:cNvPr>
          <p:cNvSpPr>
            <a:spLocks noGrp="1"/>
          </p:cNvSpPr>
          <p:nvPr>
            <p:ph type="sldNum" sz="quarter" idx="4"/>
          </p:nvPr>
        </p:nvSpPr>
        <p:spPr/>
        <p:txBody>
          <a:bodyPr/>
          <a:lstStyle/>
          <a:p>
            <a:fld id="{282D8E3E-8532-C943-903F-91E14D4CAD95}" type="slidenum">
              <a:rPr lang="en-US" smtClean="0"/>
              <a:pPr/>
              <a:t>18</a:t>
            </a:fld>
            <a:endParaRPr lang="en-US" dirty="0"/>
          </a:p>
        </p:txBody>
      </p:sp>
      <p:graphicFrame>
        <p:nvGraphicFramePr>
          <p:cNvPr id="33" name="Google Shape;325;p30">
            <a:extLst>
              <a:ext uri="{FF2B5EF4-FFF2-40B4-BE49-F238E27FC236}">
                <a16:creationId xmlns:a16="http://schemas.microsoft.com/office/drawing/2014/main" id="{E771DF1D-8099-AD4C-B3AD-E6F0DF221495}"/>
              </a:ext>
            </a:extLst>
          </p:cNvPr>
          <p:cNvGraphicFramePr/>
          <p:nvPr>
            <p:extLst>
              <p:ext uri="{D42A27DB-BD31-4B8C-83A1-F6EECF244321}">
                <p14:modId xmlns:p14="http://schemas.microsoft.com/office/powerpoint/2010/main" val="2603664539"/>
              </p:ext>
            </p:extLst>
          </p:nvPr>
        </p:nvGraphicFramePr>
        <p:xfrm>
          <a:off x="1038230" y="3628588"/>
          <a:ext cx="10446870" cy="2652883"/>
        </p:xfrm>
        <a:graphic>
          <a:graphicData uri="http://schemas.openxmlformats.org/drawingml/2006/table">
            <a:tbl>
              <a:tblPr>
                <a:noFill/>
              </a:tblPr>
              <a:tblGrid>
                <a:gridCol w="2007225">
                  <a:extLst>
                    <a:ext uri="{9D8B030D-6E8A-4147-A177-3AD203B41FA5}">
                      <a16:colId xmlns:a16="http://schemas.microsoft.com/office/drawing/2014/main" val="20000"/>
                    </a:ext>
                  </a:extLst>
                </a:gridCol>
                <a:gridCol w="2163325">
                  <a:extLst>
                    <a:ext uri="{9D8B030D-6E8A-4147-A177-3AD203B41FA5}">
                      <a16:colId xmlns:a16="http://schemas.microsoft.com/office/drawing/2014/main" val="20001"/>
                    </a:ext>
                  </a:extLst>
                </a:gridCol>
                <a:gridCol w="2045696">
                  <a:extLst>
                    <a:ext uri="{9D8B030D-6E8A-4147-A177-3AD203B41FA5}">
                      <a16:colId xmlns:a16="http://schemas.microsoft.com/office/drawing/2014/main" val="20002"/>
                    </a:ext>
                  </a:extLst>
                </a:gridCol>
                <a:gridCol w="2182368">
                  <a:extLst>
                    <a:ext uri="{9D8B030D-6E8A-4147-A177-3AD203B41FA5}">
                      <a16:colId xmlns:a16="http://schemas.microsoft.com/office/drawing/2014/main" val="20003"/>
                    </a:ext>
                  </a:extLst>
                </a:gridCol>
                <a:gridCol w="2048256">
                  <a:extLst>
                    <a:ext uri="{9D8B030D-6E8A-4147-A177-3AD203B41FA5}">
                      <a16:colId xmlns:a16="http://schemas.microsoft.com/office/drawing/2014/main" val="20004"/>
                    </a:ext>
                  </a:extLst>
                </a:gridCol>
              </a:tblGrid>
              <a:tr h="2652883">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3</a:t>
                      </a:r>
                      <a:endParaRPr sz="1200" dirty="0"/>
                    </a:p>
                  </a:txBody>
                  <a:tcPr marL="91450" marR="91450" marT="38100" marB="38100">
                    <a:lnL w="9525" cap="flat" cmpd="sng">
                      <a:solidFill>
                        <a:srgbClr val="000000">
                          <a:alpha val="0"/>
                        </a:srgbClr>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3</a:t>
                      </a:r>
                      <a:endParaRPr sz="1200"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3</a:t>
                      </a:r>
                      <a:endParaRPr sz="1200"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3</a:t>
                      </a:r>
                      <a:endParaRPr sz="1200"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1</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2</a:t>
                      </a:r>
                    </a:p>
                    <a:p>
                      <a:pPr marL="180975" marR="0" lvl="0" indent="-180975" algn="l" rtl="0">
                        <a:lnSpc>
                          <a:spcPct val="110000"/>
                        </a:lnSpc>
                        <a:spcBef>
                          <a:spcPts val="0"/>
                        </a:spcBef>
                        <a:spcAft>
                          <a:spcPts val="600"/>
                        </a:spcAft>
                        <a:buClr>
                          <a:srgbClr val="000000"/>
                        </a:buClr>
                        <a:buSzPts val="1300"/>
                        <a:buFont typeface="Arial" panose="020B0604020202020204" pitchFamily="34" charset="0"/>
                        <a:buChar char="•"/>
                        <a:tabLst/>
                      </a:pPr>
                      <a:r>
                        <a:rPr lang="en-US" sz="1200" dirty="0"/>
                        <a:t>Question 3</a:t>
                      </a:r>
                      <a:endParaRPr sz="1200" u="none" strike="noStrike" cap="none" dirty="0"/>
                    </a:p>
                  </a:txBody>
                  <a:tcPr marL="91450" marR="91450" marT="38100" marB="38100">
                    <a:lnL w="57150" cap="flat" cmpd="sng" algn="ctr">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grpSp>
        <p:nvGrpSpPr>
          <p:cNvPr id="34" name="Group 33">
            <a:extLst>
              <a:ext uri="{FF2B5EF4-FFF2-40B4-BE49-F238E27FC236}">
                <a16:creationId xmlns:a16="http://schemas.microsoft.com/office/drawing/2014/main" id="{0536AAD5-ECB4-044A-9492-B0A799558117}"/>
              </a:ext>
            </a:extLst>
          </p:cNvPr>
          <p:cNvGrpSpPr/>
          <p:nvPr/>
        </p:nvGrpSpPr>
        <p:grpSpPr>
          <a:xfrm>
            <a:off x="1074429" y="1870235"/>
            <a:ext cx="1820570" cy="1558765"/>
            <a:chOff x="1074429" y="2926269"/>
            <a:chExt cx="1820570" cy="1558765"/>
          </a:xfrm>
        </p:grpSpPr>
        <p:sp>
          <p:nvSpPr>
            <p:cNvPr id="35" name="Google Shape;339;p30">
              <a:extLst>
                <a:ext uri="{FF2B5EF4-FFF2-40B4-BE49-F238E27FC236}">
                  <a16:creationId xmlns:a16="http://schemas.microsoft.com/office/drawing/2014/main" id="{E51DE599-DB82-B249-8130-860B568E5698}"/>
                </a:ext>
              </a:extLst>
            </p:cNvPr>
            <p:cNvSpPr/>
            <p:nvPr/>
          </p:nvSpPr>
          <p:spPr>
            <a:xfrm>
              <a:off x="1074429"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PLANNING &amp; </a:t>
              </a:r>
              <a:endParaRPr sz="1400"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BUDGETING</a:t>
              </a:r>
              <a:endParaRPr dirty="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4F0DCDE4-DF42-0243-B782-2EEB95CD29DC}"/>
                </a:ext>
              </a:extLst>
            </p:cNvPr>
            <p:cNvGrpSpPr/>
            <p:nvPr/>
          </p:nvGrpSpPr>
          <p:grpSpPr>
            <a:xfrm>
              <a:off x="1481983" y="2926269"/>
              <a:ext cx="1005462" cy="1005462"/>
              <a:chOff x="1167153" y="3069525"/>
              <a:chExt cx="1005462" cy="1005462"/>
            </a:xfrm>
          </p:grpSpPr>
          <p:sp>
            <p:nvSpPr>
              <p:cNvPr id="37" name="Oval 36">
                <a:extLst>
                  <a:ext uri="{FF2B5EF4-FFF2-40B4-BE49-F238E27FC236}">
                    <a16:creationId xmlns:a16="http://schemas.microsoft.com/office/drawing/2014/main" id="{AB235CE3-6C0B-7045-A306-6EFC7D6D5B6D}"/>
                  </a:ext>
                </a:extLst>
              </p:cNvPr>
              <p:cNvSpPr/>
              <p:nvPr/>
            </p:nvSpPr>
            <p:spPr>
              <a:xfrm>
                <a:off x="116715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8" name="Graphic 37">
                <a:extLst>
                  <a:ext uri="{FF2B5EF4-FFF2-40B4-BE49-F238E27FC236}">
                    <a16:creationId xmlns:a16="http://schemas.microsoft.com/office/drawing/2014/main" id="{9DF08EF0-6CFF-4E43-8FB5-BAC286C134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5486" y="3254787"/>
                <a:ext cx="592418" cy="592418"/>
              </a:xfrm>
              <a:prstGeom prst="rect">
                <a:avLst/>
              </a:prstGeom>
            </p:spPr>
          </p:pic>
        </p:grpSp>
      </p:grpSp>
      <p:grpSp>
        <p:nvGrpSpPr>
          <p:cNvPr id="39" name="Group 38">
            <a:extLst>
              <a:ext uri="{FF2B5EF4-FFF2-40B4-BE49-F238E27FC236}">
                <a16:creationId xmlns:a16="http://schemas.microsoft.com/office/drawing/2014/main" id="{0E0532D6-BFA4-4D46-9735-4828B16DBBB6}"/>
              </a:ext>
            </a:extLst>
          </p:cNvPr>
          <p:cNvGrpSpPr/>
          <p:nvPr/>
        </p:nvGrpSpPr>
        <p:grpSpPr>
          <a:xfrm>
            <a:off x="3176410" y="1870235"/>
            <a:ext cx="1820570" cy="1558765"/>
            <a:chOff x="3176410" y="2926269"/>
            <a:chExt cx="1820570" cy="1558765"/>
          </a:xfrm>
        </p:grpSpPr>
        <p:sp>
          <p:nvSpPr>
            <p:cNvPr id="40" name="Google Shape;340;p30">
              <a:extLst>
                <a:ext uri="{FF2B5EF4-FFF2-40B4-BE49-F238E27FC236}">
                  <a16:creationId xmlns:a16="http://schemas.microsoft.com/office/drawing/2014/main" id="{DE074C68-5F84-D643-9A25-2C0E53DA8836}"/>
                </a:ext>
              </a:extLst>
            </p:cNvPr>
            <p:cNvSpPr/>
            <p:nvPr/>
          </p:nvSpPr>
          <p:spPr>
            <a:xfrm>
              <a:off x="31764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SUPPLY CHAIN MANAGEMENT</a:t>
              </a:r>
              <a:endParaRPr dirty="0">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50661BF5-F5CE-6B4D-A274-1953DA8F6E15}"/>
                </a:ext>
              </a:extLst>
            </p:cNvPr>
            <p:cNvGrpSpPr/>
            <p:nvPr/>
          </p:nvGrpSpPr>
          <p:grpSpPr>
            <a:xfrm>
              <a:off x="3530239" y="2926269"/>
              <a:ext cx="1005462" cy="1005462"/>
              <a:chOff x="3264177" y="3069525"/>
              <a:chExt cx="1005462" cy="1005462"/>
            </a:xfrm>
          </p:grpSpPr>
          <p:sp>
            <p:nvSpPr>
              <p:cNvPr id="42" name="Oval 41">
                <a:extLst>
                  <a:ext uri="{FF2B5EF4-FFF2-40B4-BE49-F238E27FC236}">
                    <a16:creationId xmlns:a16="http://schemas.microsoft.com/office/drawing/2014/main" id="{BDF98490-EFB3-2946-8691-1C6DF7A17722}"/>
                  </a:ext>
                </a:extLst>
              </p:cNvPr>
              <p:cNvSpPr/>
              <p:nvPr/>
            </p:nvSpPr>
            <p:spPr>
              <a:xfrm>
                <a:off x="3264177"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3" name="Graphic 42">
                <a:extLst>
                  <a:ext uri="{FF2B5EF4-FFF2-40B4-BE49-F238E27FC236}">
                    <a16:creationId xmlns:a16="http://schemas.microsoft.com/office/drawing/2014/main" id="{6B7BF100-619B-6A49-8926-944DAA8503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1773" y="3199921"/>
                <a:ext cx="717721" cy="717721"/>
              </a:xfrm>
              <a:prstGeom prst="rect">
                <a:avLst/>
              </a:prstGeom>
            </p:spPr>
          </p:pic>
        </p:grpSp>
      </p:grpSp>
      <p:grpSp>
        <p:nvGrpSpPr>
          <p:cNvPr id="44" name="Group 43">
            <a:extLst>
              <a:ext uri="{FF2B5EF4-FFF2-40B4-BE49-F238E27FC236}">
                <a16:creationId xmlns:a16="http://schemas.microsoft.com/office/drawing/2014/main" id="{E3BA9ADB-B4F7-2D49-86B0-A2DA91BA6452}"/>
              </a:ext>
            </a:extLst>
          </p:cNvPr>
          <p:cNvGrpSpPr/>
          <p:nvPr/>
        </p:nvGrpSpPr>
        <p:grpSpPr>
          <a:xfrm>
            <a:off x="5303240" y="1870235"/>
            <a:ext cx="1820570" cy="1558765"/>
            <a:chOff x="5303240" y="2926269"/>
            <a:chExt cx="1820570" cy="1558765"/>
          </a:xfrm>
        </p:grpSpPr>
        <p:sp>
          <p:nvSpPr>
            <p:cNvPr id="45" name="Google Shape;341;p30">
              <a:extLst>
                <a:ext uri="{FF2B5EF4-FFF2-40B4-BE49-F238E27FC236}">
                  <a16:creationId xmlns:a16="http://schemas.microsoft.com/office/drawing/2014/main" id="{30375DD5-71C7-6640-8A78-03278DB64F4B}"/>
                </a:ext>
              </a:extLst>
            </p:cNvPr>
            <p:cNvSpPr/>
            <p:nvPr/>
          </p:nvSpPr>
          <p:spPr>
            <a:xfrm>
              <a:off x="530324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algn="ctr"/>
              <a:r>
                <a:rPr lang="en-US" sz="1200" b="1" dirty="0">
                  <a:solidFill>
                    <a:srgbClr val="FFFFFF"/>
                  </a:solidFill>
                  <a:latin typeface="Arial" panose="020B0604020202020204" pitchFamily="34" charset="0"/>
                  <a:ea typeface="Calibri"/>
                  <a:cs typeface="Arial" panose="020B0604020202020204" pitchFamily="34" charset="0"/>
                  <a:sym typeface="Calibri"/>
                </a:rPr>
                <a:t>PrEP RING DELIVERY PLATFORMS </a:t>
              </a:r>
              <a:endParaRPr lang="en-US" dirty="0">
                <a:latin typeface="Arial" panose="020B0604020202020204" pitchFamily="34" charset="0"/>
                <a:cs typeface="Arial" panose="020B0604020202020204" pitchFamily="34" charset="0"/>
              </a:endParaRPr>
            </a:p>
          </p:txBody>
        </p:sp>
        <p:grpSp>
          <p:nvGrpSpPr>
            <p:cNvPr id="46" name="Group 45">
              <a:extLst>
                <a:ext uri="{FF2B5EF4-FFF2-40B4-BE49-F238E27FC236}">
                  <a16:creationId xmlns:a16="http://schemas.microsoft.com/office/drawing/2014/main" id="{85D225F1-89EB-5543-BDFB-C7654D739602}"/>
                </a:ext>
              </a:extLst>
            </p:cNvPr>
            <p:cNvGrpSpPr/>
            <p:nvPr/>
          </p:nvGrpSpPr>
          <p:grpSpPr>
            <a:xfrm>
              <a:off x="5700415" y="2926269"/>
              <a:ext cx="1005462" cy="1005462"/>
              <a:chOff x="5373393" y="3069525"/>
              <a:chExt cx="1005462" cy="1005462"/>
            </a:xfrm>
          </p:grpSpPr>
          <p:sp>
            <p:nvSpPr>
              <p:cNvPr id="47" name="Oval 46">
                <a:extLst>
                  <a:ext uri="{FF2B5EF4-FFF2-40B4-BE49-F238E27FC236}">
                    <a16:creationId xmlns:a16="http://schemas.microsoft.com/office/drawing/2014/main" id="{3FE98DD6-8B43-6B42-846F-567A05AE61DE}"/>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48" name="Graphic 47">
                <a:extLst>
                  <a:ext uri="{FF2B5EF4-FFF2-40B4-BE49-F238E27FC236}">
                    <a16:creationId xmlns:a16="http://schemas.microsoft.com/office/drawing/2014/main" id="{B2A89AB4-13FA-9B42-94E4-00A8DC518F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7643" y="3199920"/>
                <a:ext cx="717721" cy="717721"/>
              </a:xfrm>
              <a:prstGeom prst="rect">
                <a:avLst/>
              </a:prstGeom>
            </p:spPr>
          </p:pic>
        </p:grpSp>
      </p:grpSp>
      <p:grpSp>
        <p:nvGrpSpPr>
          <p:cNvPr id="49" name="Group 48">
            <a:extLst>
              <a:ext uri="{FF2B5EF4-FFF2-40B4-BE49-F238E27FC236}">
                <a16:creationId xmlns:a16="http://schemas.microsoft.com/office/drawing/2014/main" id="{08E7B5DD-02E7-C041-A278-2961CE48E949}"/>
              </a:ext>
            </a:extLst>
          </p:cNvPr>
          <p:cNvGrpSpPr/>
          <p:nvPr/>
        </p:nvGrpSpPr>
        <p:grpSpPr>
          <a:xfrm>
            <a:off x="9548335" y="1870235"/>
            <a:ext cx="1820570" cy="1558765"/>
            <a:chOff x="9548335" y="2926269"/>
            <a:chExt cx="1820570" cy="1558765"/>
          </a:xfrm>
        </p:grpSpPr>
        <p:sp>
          <p:nvSpPr>
            <p:cNvPr id="50" name="Google Shape;343;p30">
              <a:extLst>
                <a:ext uri="{FF2B5EF4-FFF2-40B4-BE49-F238E27FC236}">
                  <a16:creationId xmlns:a16="http://schemas.microsoft.com/office/drawing/2014/main" id="{BEC67C62-D6D9-914C-AAFB-81ADB629A0CE}"/>
                </a:ext>
              </a:extLst>
            </p:cNvPr>
            <p:cNvSpPr/>
            <p:nvPr/>
          </p:nvSpPr>
          <p:spPr>
            <a:xfrm>
              <a:off x="9548335"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MONITORING</a:t>
              </a:r>
              <a:endParaRPr dirty="0">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9E960F31-B480-044E-B44A-1FE0E160440E}"/>
                </a:ext>
              </a:extLst>
            </p:cNvPr>
            <p:cNvGrpSpPr/>
            <p:nvPr/>
          </p:nvGrpSpPr>
          <p:grpSpPr>
            <a:xfrm>
              <a:off x="9978388" y="2926269"/>
              <a:ext cx="1005462" cy="1005462"/>
              <a:chOff x="9884433" y="3069525"/>
              <a:chExt cx="1005462" cy="1005462"/>
            </a:xfrm>
          </p:grpSpPr>
          <p:sp>
            <p:nvSpPr>
              <p:cNvPr id="52" name="Oval 51">
                <a:extLst>
                  <a:ext uri="{FF2B5EF4-FFF2-40B4-BE49-F238E27FC236}">
                    <a16:creationId xmlns:a16="http://schemas.microsoft.com/office/drawing/2014/main" id="{EBDE63F5-D51F-184A-846A-FA7453F81169}"/>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3" name="Graphic 52">
                <a:extLst>
                  <a:ext uri="{FF2B5EF4-FFF2-40B4-BE49-F238E27FC236}">
                    <a16:creationId xmlns:a16="http://schemas.microsoft.com/office/drawing/2014/main" id="{77F152CF-95DE-5D45-AA99-4FB66FBD90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58760" y="3199920"/>
                <a:ext cx="717721" cy="717721"/>
              </a:xfrm>
              <a:prstGeom prst="rect">
                <a:avLst/>
              </a:prstGeom>
            </p:spPr>
          </p:pic>
        </p:grpSp>
      </p:grpSp>
      <p:grpSp>
        <p:nvGrpSpPr>
          <p:cNvPr id="54" name="Group 53">
            <a:extLst>
              <a:ext uri="{FF2B5EF4-FFF2-40B4-BE49-F238E27FC236}">
                <a16:creationId xmlns:a16="http://schemas.microsoft.com/office/drawing/2014/main" id="{50139066-ABD3-FA47-BAED-10E53317BC3A}"/>
              </a:ext>
            </a:extLst>
          </p:cNvPr>
          <p:cNvGrpSpPr/>
          <p:nvPr/>
        </p:nvGrpSpPr>
        <p:grpSpPr>
          <a:xfrm>
            <a:off x="7431610" y="1870235"/>
            <a:ext cx="1820570" cy="1558765"/>
            <a:chOff x="7431610" y="2926269"/>
            <a:chExt cx="1820570" cy="1558765"/>
          </a:xfrm>
        </p:grpSpPr>
        <p:sp>
          <p:nvSpPr>
            <p:cNvPr id="55" name="Google Shape;342;p30">
              <a:extLst>
                <a:ext uri="{FF2B5EF4-FFF2-40B4-BE49-F238E27FC236}">
                  <a16:creationId xmlns:a16="http://schemas.microsoft.com/office/drawing/2014/main" id="{513ABE5B-8E4D-6B42-94B0-49E79B87443B}"/>
                </a:ext>
              </a:extLst>
            </p:cNvPr>
            <p:cNvSpPr/>
            <p:nvPr/>
          </p:nvSpPr>
          <p:spPr>
            <a:xfrm>
              <a:off x="74316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UPTAKE &amp; </a:t>
              </a:r>
              <a:endParaRPr sz="1400"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1200" b="1" dirty="0">
                  <a:solidFill>
                    <a:srgbClr val="FFFFFF"/>
                  </a:solidFill>
                  <a:latin typeface="Arial" panose="020B0604020202020204" pitchFamily="34" charset="0"/>
                  <a:ea typeface="Calibri"/>
                  <a:cs typeface="Arial" panose="020B0604020202020204" pitchFamily="34" charset="0"/>
                  <a:sym typeface="Calibri"/>
                </a:rPr>
                <a:t>EFFECTIVE USE</a:t>
              </a:r>
              <a:endParaRPr dirty="0">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F489407D-61D7-EF40-89E5-141338F64344}"/>
                </a:ext>
              </a:extLst>
            </p:cNvPr>
            <p:cNvGrpSpPr/>
            <p:nvPr/>
          </p:nvGrpSpPr>
          <p:grpSpPr>
            <a:xfrm>
              <a:off x="7839165" y="2926269"/>
              <a:ext cx="1005462" cy="1005462"/>
              <a:chOff x="8181589" y="3069525"/>
              <a:chExt cx="1005462" cy="1005462"/>
            </a:xfrm>
          </p:grpSpPr>
          <p:sp>
            <p:nvSpPr>
              <p:cNvPr id="57" name="Oval 56">
                <a:extLst>
                  <a:ext uri="{FF2B5EF4-FFF2-40B4-BE49-F238E27FC236}">
                    <a16:creationId xmlns:a16="http://schemas.microsoft.com/office/drawing/2014/main" id="{404CFC77-88F7-7A49-BCB5-1BA230B4AEC0}"/>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8" name="Graphic 57">
                <a:extLst>
                  <a:ext uri="{FF2B5EF4-FFF2-40B4-BE49-F238E27FC236}">
                    <a16:creationId xmlns:a16="http://schemas.microsoft.com/office/drawing/2014/main" id="{36A625A8-974B-4B4A-9F89-E1326CC343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25459" y="3224171"/>
                <a:ext cx="717721" cy="717721"/>
              </a:xfrm>
              <a:prstGeom prst="rect">
                <a:avLst/>
              </a:prstGeom>
            </p:spPr>
          </p:pic>
        </p:grpSp>
      </p:grpSp>
    </p:spTree>
    <p:extLst>
      <p:ext uri="{BB962C8B-B14F-4D97-AF65-F5344CB8AC3E}">
        <p14:creationId xmlns:p14="http://schemas.microsoft.com/office/powerpoint/2010/main" val="280566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13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13F61C-BE10-F143-8BA7-62FA6DD6AFFA}"/>
              </a:ext>
            </a:extLst>
          </p:cNvPr>
          <p:cNvSpPr>
            <a:spLocks noGrp="1"/>
          </p:cNvSpPr>
          <p:nvPr>
            <p:ph type="title"/>
          </p:nvPr>
        </p:nvSpPr>
        <p:spPr/>
        <p:txBody>
          <a:bodyPr/>
          <a:lstStyle/>
          <a:p>
            <a:r>
              <a:rPr lang="en-US" dirty="0"/>
              <a:t>HIV in [Country]</a:t>
            </a:r>
          </a:p>
        </p:txBody>
      </p:sp>
      <p:sp>
        <p:nvSpPr>
          <p:cNvPr id="36" name="Text Placeholder 35">
            <a:extLst>
              <a:ext uri="{FF2B5EF4-FFF2-40B4-BE49-F238E27FC236}">
                <a16:creationId xmlns:a16="http://schemas.microsoft.com/office/drawing/2014/main" id="{32B829B7-8AB5-594C-9F46-351713AC0B3F}"/>
              </a:ext>
            </a:extLst>
          </p:cNvPr>
          <p:cNvSpPr>
            <a:spLocks noGrp="1"/>
          </p:cNvSpPr>
          <p:nvPr>
            <p:ph type="body" sz="quarter" idx="12"/>
          </p:nvPr>
        </p:nvSpPr>
        <p:spPr/>
        <p:txBody>
          <a:bodyPr/>
          <a:lstStyle/>
          <a:p>
            <a:r>
              <a:rPr lang="en-US" dirty="0"/>
              <a:t>High-level summary of HIV in country and general trends for new infections by population groups in recent years</a:t>
            </a:r>
            <a:endParaRPr lang="en-US" dirty="0">
              <a:sym typeface="Arial"/>
            </a:endParaRPr>
          </a:p>
          <a:p>
            <a:endParaRPr lang="en-US" dirty="0"/>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3</a:t>
            </a:fld>
            <a:endParaRPr lang="en-US" dirty="0"/>
          </a:p>
        </p:txBody>
      </p:sp>
      <p:sp>
        <p:nvSpPr>
          <p:cNvPr id="16" name="Text Placeholder 15">
            <a:extLst>
              <a:ext uri="{FF2B5EF4-FFF2-40B4-BE49-F238E27FC236}">
                <a16:creationId xmlns:a16="http://schemas.microsoft.com/office/drawing/2014/main" id="{13119A32-2BE4-9542-BDE8-A70A5DE93FF1}"/>
              </a:ext>
            </a:extLst>
          </p:cNvPr>
          <p:cNvSpPr>
            <a:spLocks noGrp="1"/>
          </p:cNvSpPr>
          <p:nvPr>
            <p:ph type="body" sz="quarter" idx="13"/>
          </p:nvPr>
        </p:nvSpPr>
        <p:spPr>
          <a:xfrm>
            <a:off x="1228725" y="2235019"/>
            <a:ext cx="5400675" cy="3983178"/>
          </a:xfrm>
        </p:spPr>
        <p:txBody>
          <a:bodyPr/>
          <a:lstStyle/>
          <a:p>
            <a:pPr lvl="0"/>
            <a:r>
              <a:rPr lang="en-US" dirty="0">
                <a:sym typeface="Arial"/>
              </a:rPr>
              <a:t>KEY STATISTICS</a:t>
            </a:r>
            <a:r>
              <a:rPr lang="en-US" baseline="30000" dirty="0">
                <a:sym typeface="Arial"/>
              </a:rPr>
              <a:t>1</a:t>
            </a:r>
          </a:p>
          <a:p>
            <a:pPr lvl="0"/>
            <a:r>
              <a:rPr lang="en-US" sz="1600" dirty="0">
                <a:sym typeface="Arial"/>
              </a:rPr>
              <a:t>HIV prevalence in adults (aged 15–</a:t>
            </a:r>
            <a:r>
              <a:rPr lang="en-US" sz="1600" dirty="0"/>
              <a:t>4</a:t>
            </a:r>
            <a:r>
              <a:rPr lang="en-US" sz="1600" dirty="0">
                <a:sym typeface="Arial"/>
              </a:rPr>
              <a:t>9) and young people (aged 15–24)</a:t>
            </a:r>
          </a:p>
          <a:p>
            <a:pPr marL="285750" lvl="0" indent="-285750">
              <a:buFont typeface="Arial" panose="020B0604020202020204" pitchFamily="34" charset="0"/>
              <a:buChar char="•"/>
            </a:pPr>
            <a:r>
              <a:rPr lang="en-US" sz="1600" b="0" dirty="0">
                <a:sym typeface="Arial"/>
              </a:rPr>
              <a:t>National prevalence for adults</a:t>
            </a:r>
            <a:r>
              <a:rPr lang="en-US" sz="1600" b="0" dirty="0"/>
              <a:t>, adolescents, and key populations</a:t>
            </a:r>
            <a:endParaRPr lang="en-US" sz="1600" b="0" dirty="0">
              <a:sym typeface="Arial"/>
            </a:endParaRPr>
          </a:p>
          <a:p>
            <a:pPr marL="285750" lvl="0" indent="-285750">
              <a:buFont typeface="Arial" panose="020B0604020202020204" pitchFamily="34" charset="0"/>
              <a:buChar char="•"/>
            </a:pPr>
            <a:r>
              <a:rPr lang="en-US" sz="1600" b="0" dirty="0"/>
              <a:t>Data on the current state of and recent trends in prevalence</a:t>
            </a:r>
            <a:endParaRPr lang="en-US" sz="1600" b="0" dirty="0">
              <a:sym typeface="Arial"/>
            </a:endParaRPr>
          </a:p>
          <a:p>
            <a:r>
              <a:rPr lang="en-US" sz="1600" dirty="0"/>
              <a:t>HIV incidence in adults (aged 15–49) and young people (aged 15–24)</a:t>
            </a:r>
            <a:endParaRPr lang="en-US" sz="1600" dirty="0">
              <a:sym typeface="Arial"/>
            </a:endParaRPr>
          </a:p>
          <a:p>
            <a:pPr marL="285750" lvl="0" indent="-285750">
              <a:buFont typeface="Arial" panose="020B0604020202020204" pitchFamily="34" charset="0"/>
              <a:buChar char="•"/>
            </a:pPr>
            <a:r>
              <a:rPr lang="en-US" sz="1600" b="0" dirty="0"/>
              <a:t>National incidence for adults, adolescents, and key populations </a:t>
            </a:r>
          </a:p>
          <a:p>
            <a:pPr marL="285750" lvl="0" indent="-285750">
              <a:buFont typeface="Arial" panose="020B0604020202020204" pitchFamily="34" charset="0"/>
              <a:buChar char="•"/>
            </a:pPr>
            <a:r>
              <a:rPr lang="en-US" sz="1600" b="0" dirty="0"/>
              <a:t>Data on the current state of and recent trends in incidence </a:t>
            </a:r>
            <a:endParaRPr lang="en-US" b="0" dirty="0"/>
          </a:p>
        </p:txBody>
      </p:sp>
      <p:sp>
        <p:nvSpPr>
          <p:cNvPr id="28" name="Google Shape;97;p3">
            <a:extLst>
              <a:ext uri="{FF2B5EF4-FFF2-40B4-BE49-F238E27FC236}">
                <a16:creationId xmlns:a16="http://schemas.microsoft.com/office/drawing/2014/main" id="{68D1D015-2B41-0A4C-BB54-09D60FBA949D}"/>
              </a:ext>
            </a:extLst>
          </p:cNvPr>
          <p:cNvSpPr txBox="1"/>
          <p:nvPr/>
        </p:nvSpPr>
        <p:spPr>
          <a:xfrm>
            <a:off x="1397373" y="6356349"/>
            <a:ext cx="7843992" cy="361950"/>
          </a:xfrm>
          <a:prstGeom prst="rect">
            <a:avLst/>
          </a:prstGeom>
          <a:noFill/>
          <a:ln>
            <a:noFill/>
          </a:ln>
        </p:spPr>
        <p:txBody>
          <a:bodyPr spcFirstLastPara="1" wrap="square" lIns="91425" tIns="91425" rIns="91425" bIns="91425" anchor="t" anchorCtr="0">
            <a:noAutofit/>
          </a:bodyPr>
          <a:lstStyle/>
          <a:p>
            <a:pPr>
              <a:buSzPts val="1000"/>
            </a:pPr>
            <a:r>
              <a:rPr lang="en-US" sz="1000" b="0" i="0" strike="noStrike" cap="none" dirty="0">
                <a:latin typeface="Arial"/>
                <a:ea typeface="Arial"/>
                <a:cs typeface="Arial"/>
                <a:sym typeface="Arial"/>
              </a:rPr>
              <a:t>Sources: (1) Source; (2) Source </a:t>
            </a:r>
            <a:endParaRPr sz="1400" b="0" i="0" strike="noStrike" cap="none" dirty="0">
              <a:latin typeface="Arial"/>
              <a:ea typeface="Arial"/>
              <a:cs typeface="Arial"/>
              <a:sym typeface="Arial"/>
            </a:endParaRPr>
          </a:p>
        </p:txBody>
      </p:sp>
      <p:graphicFrame>
        <p:nvGraphicFramePr>
          <p:cNvPr id="29" name="Chart 28">
            <a:extLst>
              <a:ext uri="{FF2B5EF4-FFF2-40B4-BE49-F238E27FC236}">
                <a16:creationId xmlns:a16="http://schemas.microsoft.com/office/drawing/2014/main" id="{B8E673B9-426F-FE47-BE8B-9AE5268D6FFE}"/>
              </a:ext>
            </a:extLst>
          </p:cNvPr>
          <p:cNvGraphicFramePr/>
          <p:nvPr>
            <p:extLst>
              <p:ext uri="{D42A27DB-BD31-4B8C-83A1-F6EECF244321}">
                <p14:modId xmlns:p14="http://schemas.microsoft.com/office/powerpoint/2010/main" val="327805702"/>
              </p:ext>
            </p:extLst>
          </p:nvPr>
        </p:nvGraphicFramePr>
        <p:xfrm>
          <a:off x="6578239" y="1934662"/>
          <a:ext cx="4911725" cy="4280241"/>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2C3B6A63-E4E3-7A4B-9DF5-9349AB22AF08}"/>
              </a:ext>
            </a:extLst>
          </p:cNvPr>
          <p:cNvSpPr txBox="1"/>
          <p:nvPr/>
        </p:nvSpPr>
        <p:spPr>
          <a:xfrm>
            <a:off x="10273775" y="2186487"/>
            <a:ext cx="210065" cy="261610"/>
          </a:xfrm>
          <a:prstGeom prst="rect">
            <a:avLst/>
          </a:prstGeom>
          <a:noFill/>
        </p:spPr>
        <p:txBody>
          <a:bodyPr wrap="square" rtlCol="0">
            <a:spAutoFit/>
          </a:bodyPr>
          <a:lstStyle/>
          <a:p>
            <a:r>
              <a:rPr lang="en-CH" sz="1050" dirty="0"/>
              <a:t>2</a:t>
            </a:r>
            <a:endParaRPr lang="en-CH" sz="1200" dirty="0"/>
          </a:p>
        </p:txBody>
      </p:sp>
    </p:spTree>
    <p:extLst>
      <p:ext uri="{BB962C8B-B14F-4D97-AF65-F5344CB8AC3E}">
        <p14:creationId xmlns:p14="http://schemas.microsoft.com/office/powerpoint/2010/main" val="196866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lstStyle/>
          <a:p>
            <a:r>
              <a:rPr lang="en-US" dirty="0"/>
              <a:t>HIV in [Country]</a:t>
            </a:r>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4</a:t>
            </a:fld>
            <a:endParaRPr lang="en-US" dirty="0"/>
          </a:p>
        </p:txBody>
      </p:sp>
      <p:sp>
        <p:nvSpPr>
          <p:cNvPr id="11" name="Text Placeholder 10">
            <a:extLst>
              <a:ext uri="{FF2B5EF4-FFF2-40B4-BE49-F238E27FC236}">
                <a16:creationId xmlns:a16="http://schemas.microsoft.com/office/drawing/2014/main" id="{C1A55964-1FD4-4B4B-A5C0-220FE7CD7D16}"/>
              </a:ext>
            </a:extLst>
          </p:cNvPr>
          <p:cNvSpPr>
            <a:spLocks noGrp="1"/>
          </p:cNvSpPr>
          <p:nvPr>
            <p:ph type="body" sz="quarter" idx="13"/>
          </p:nvPr>
        </p:nvSpPr>
        <p:spPr/>
        <p:txBody>
          <a:bodyPr/>
          <a:lstStyle/>
          <a:p>
            <a:pPr lvl="0"/>
            <a:r>
              <a:rPr lang="en-US" dirty="0">
                <a:sym typeface="Arial"/>
              </a:rPr>
              <a:t>National HIV Prevention Response</a:t>
            </a:r>
          </a:p>
          <a:p>
            <a:pPr lvl="0"/>
            <a:r>
              <a:rPr lang="en-US" dirty="0" err="1">
                <a:sym typeface="Arial"/>
              </a:rPr>
              <a:t>xxxxx</a:t>
            </a:r>
            <a:endParaRPr lang="en-US" dirty="0">
              <a:sym typeface="Arial"/>
            </a:endParaRPr>
          </a:p>
          <a:p>
            <a:pPr lvl="0"/>
            <a:r>
              <a:rPr lang="en-US" dirty="0" err="1"/>
              <a:t>Xxxxx</a:t>
            </a:r>
            <a:endParaRPr lang="en-US" dirty="0">
              <a:sym typeface="Arial"/>
            </a:endParaRPr>
          </a:p>
          <a:p>
            <a:pPr lvl="0"/>
            <a:r>
              <a:rPr lang="en-US" dirty="0" err="1">
                <a:sym typeface="Arial"/>
              </a:rPr>
              <a:t>xxxxx</a:t>
            </a:r>
            <a:endParaRPr lang="en-US" dirty="0">
              <a:sym typeface="Arial"/>
            </a:endParaRPr>
          </a:p>
        </p:txBody>
      </p:sp>
      <p:sp>
        <p:nvSpPr>
          <p:cNvPr id="12" name="Text Placeholder 11">
            <a:extLst>
              <a:ext uri="{FF2B5EF4-FFF2-40B4-BE49-F238E27FC236}">
                <a16:creationId xmlns:a16="http://schemas.microsoft.com/office/drawing/2014/main" id="{6FEDBD5F-0A64-AA4D-9FC6-75F2B60AFAC5}"/>
              </a:ext>
            </a:extLst>
          </p:cNvPr>
          <p:cNvSpPr>
            <a:spLocks noGrp="1"/>
          </p:cNvSpPr>
          <p:nvPr>
            <p:ph type="body" sz="quarter" idx="16"/>
          </p:nvPr>
        </p:nvSpPr>
        <p:spPr/>
        <p:txBody>
          <a:bodyPr/>
          <a:lstStyle/>
          <a:p>
            <a:r>
              <a:rPr lang="en-US" dirty="0">
                <a:sym typeface="Arial"/>
              </a:rPr>
              <a:t>KEY STATISTICS (2021)1</a:t>
            </a:r>
          </a:p>
          <a:p>
            <a:r>
              <a:rPr lang="en-US" dirty="0" err="1">
                <a:sym typeface="Arial"/>
              </a:rPr>
              <a:t>xxxxx</a:t>
            </a:r>
            <a:endParaRPr lang="en-US" dirty="0">
              <a:sym typeface="Arial"/>
            </a:endParaRPr>
          </a:p>
          <a:p>
            <a:r>
              <a:rPr lang="en-US" dirty="0" err="1">
                <a:sym typeface="Arial"/>
              </a:rPr>
              <a:t>xxxxx</a:t>
            </a:r>
            <a:endParaRPr lang="en-US" dirty="0">
              <a:sym typeface="Arial"/>
            </a:endParaRPr>
          </a:p>
          <a:p>
            <a:r>
              <a:rPr lang="en-US" dirty="0" err="1">
                <a:sym typeface="Arial"/>
              </a:rPr>
              <a:t>xxxxx</a:t>
            </a:r>
            <a:endParaRPr lang="en-US" dirty="0">
              <a:sym typeface="Arial"/>
            </a:endParaRPr>
          </a:p>
          <a:p>
            <a:endParaRPr lang="en-US" dirty="0">
              <a:sym typeface="Arial"/>
            </a:endParaRPr>
          </a:p>
          <a:p>
            <a:pPr lvl="0"/>
            <a:r>
              <a:rPr lang="en-US" dirty="0">
                <a:sym typeface="Arial"/>
              </a:rPr>
              <a:t>   </a:t>
            </a:r>
          </a:p>
        </p:txBody>
      </p:sp>
      <p:sp>
        <p:nvSpPr>
          <p:cNvPr id="10" name="Google Shape;97;p3">
            <a:extLst>
              <a:ext uri="{FF2B5EF4-FFF2-40B4-BE49-F238E27FC236}">
                <a16:creationId xmlns:a16="http://schemas.microsoft.com/office/drawing/2014/main" id="{2DDA700F-29BE-1B4F-952B-6279064DE9EF}"/>
              </a:ext>
            </a:extLst>
          </p:cNvPr>
          <p:cNvSpPr txBox="1"/>
          <p:nvPr/>
        </p:nvSpPr>
        <p:spPr>
          <a:xfrm>
            <a:off x="1397373" y="6273948"/>
            <a:ext cx="7843992" cy="361950"/>
          </a:xfrm>
          <a:prstGeom prst="rect">
            <a:avLst/>
          </a:prstGeom>
          <a:noFill/>
          <a:ln>
            <a:noFill/>
          </a:ln>
        </p:spPr>
        <p:txBody>
          <a:bodyPr spcFirstLastPara="1" wrap="square" lIns="91425" tIns="91425" rIns="91425" bIns="91425" anchor="t" anchorCtr="0">
            <a:noAutofit/>
          </a:bodyPr>
          <a:lstStyle/>
          <a:p>
            <a:pPr>
              <a:buSzPts val="1000"/>
            </a:pPr>
            <a:r>
              <a:rPr lang="en-US" sz="1000" b="0" i="0" strike="noStrike" cap="none" dirty="0">
                <a:latin typeface="Arial"/>
                <a:ea typeface="Arial"/>
                <a:cs typeface="Arial"/>
                <a:sym typeface="Arial"/>
              </a:rPr>
              <a:t>Sources: (1) Source</a:t>
            </a:r>
            <a:endParaRPr sz="1400" b="0" i="0" strike="noStrike" cap="none" dirty="0">
              <a:latin typeface="Arial"/>
              <a:ea typeface="Arial"/>
              <a:cs typeface="Arial"/>
              <a:sym typeface="Arial"/>
            </a:endParaRPr>
          </a:p>
        </p:txBody>
      </p:sp>
      <p:pic>
        <p:nvPicPr>
          <p:cNvPr id="15" name="Picture 14" descr="Diagram&#10;&#10;Description automatically generated">
            <a:extLst>
              <a:ext uri="{FF2B5EF4-FFF2-40B4-BE49-F238E27FC236}">
                <a16:creationId xmlns:a16="http://schemas.microsoft.com/office/drawing/2014/main" id="{AA618B35-37C0-BC4A-A516-C8B9E0F85F92}"/>
              </a:ext>
            </a:extLst>
          </p:cNvPr>
          <p:cNvPicPr>
            <a:picLocks noChangeAspect="1"/>
          </p:cNvPicPr>
          <p:nvPr/>
        </p:nvPicPr>
        <p:blipFill>
          <a:blip r:embed="rId2"/>
          <a:stretch>
            <a:fillRect/>
          </a:stretch>
        </p:blipFill>
        <p:spPr>
          <a:xfrm>
            <a:off x="7097236" y="4423592"/>
            <a:ext cx="3859956" cy="2106018"/>
          </a:xfrm>
          <a:prstGeom prst="rect">
            <a:avLst/>
          </a:prstGeom>
        </p:spPr>
      </p:pic>
    </p:spTree>
    <p:extLst>
      <p:ext uri="{BB962C8B-B14F-4D97-AF65-F5344CB8AC3E}">
        <p14:creationId xmlns:p14="http://schemas.microsoft.com/office/powerpoint/2010/main" val="293002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normAutofit fontScale="90000"/>
          </a:bodyPr>
          <a:lstStyle/>
          <a:p>
            <a:r>
              <a:rPr lang="en-US" dirty="0"/>
              <a:t>End-user Populations for the Ring</a:t>
            </a:r>
            <a:endParaRPr lang="en-US" dirty="0">
              <a:solidFill>
                <a:srgbClr val="9C6FBD"/>
              </a:solidFill>
            </a:endParaRPr>
          </a:p>
        </p:txBody>
      </p:sp>
      <p:sp>
        <p:nvSpPr>
          <p:cNvPr id="7" name="Text Placeholder 6">
            <a:extLst>
              <a:ext uri="{FF2B5EF4-FFF2-40B4-BE49-F238E27FC236}">
                <a16:creationId xmlns:a16="http://schemas.microsoft.com/office/drawing/2014/main" id="{6FF53BD4-9E16-0047-819E-EC5009B60F7D}"/>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5</a:t>
            </a:fld>
            <a:endParaRPr lang="en-US" dirty="0"/>
          </a:p>
        </p:txBody>
      </p:sp>
      <p:graphicFrame>
        <p:nvGraphicFramePr>
          <p:cNvPr id="13" name="Table 3">
            <a:extLst>
              <a:ext uri="{FF2B5EF4-FFF2-40B4-BE49-F238E27FC236}">
                <a16:creationId xmlns:a16="http://schemas.microsoft.com/office/drawing/2014/main" id="{7407FF03-9D0B-3444-8E9B-772F70781F9A}"/>
              </a:ext>
            </a:extLst>
          </p:cNvPr>
          <p:cNvGraphicFramePr>
            <a:graphicFrameLocks noGrp="1"/>
          </p:cNvGraphicFramePr>
          <p:nvPr>
            <p:extLst>
              <p:ext uri="{D42A27DB-BD31-4B8C-83A1-F6EECF244321}">
                <p14:modId xmlns:p14="http://schemas.microsoft.com/office/powerpoint/2010/main" val="3650303346"/>
              </p:ext>
            </p:extLst>
          </p:nvPr>
        </p:nvGraphicFramePr>
        <p:xfrm>
          <a:off x="614156" y="1877878"/>
          <a:ext cx="11138056" cy="4749744"/>
        </p:xfrm>
        <a:graphic>
          <a:graphicData uri="http://schemas.openxmlformats.org/drawingml/2006/table">
            <a:tbl>
              <a:tblPr firstRow="1" bandRow="1"/>
              <a:tblGrid>
                <a:gridCol w="360598">
                  <a:extLst>
                    <a:ext uri="{9D8B030D-6E8A-4147-A177-3AD203B41FA5}">
                      <a16:colId xmlns:a16="http://schemas.microsoft.com/office/drawing/2014/main" val="243939794"/>
                    </a:ext>
                  </a:extLst>
                </a:gridCol>
                <a:gridCol w="1796243">
                  <a:extLst>
                    <a:ext uri="{9D8B030D-6E8A-4147-A177-3AD203B41FA5}">
                      <a16:colId xmlns:a16="http://schemas.microsoft.com/office/drawing/2014/main" val="2604996297"/>
                    </a:ext>
                  </a:extLst>
                </a:gridCol>
                <a:gridCol w="1796243">
                  <a:extLst>
                    <a:ext uri="{9D8B030D-6E8A-4147-A177-3AD203B41FA5}">
                      <a16:colId xmlns:a16="http://schemas.microsoft.com/office/drawing/2014/main" val="1414985298"/>
                    </a:ext>
                  </a:extLst>
                </a:gridCol>
                <a:gridCol w="1796243">
                  <a:extLst>
                    <a:ext uri="{9D8B030D-6E8A-4147-A177-3AD203B41FA5}">
                      <a16:colId xmlns:a16="http://schemas.microsoft.com/office/drawing/2014/main" val="3700175229"/>
                    </a:ext>
                  </a:extLst>
                </a:gridCol>
                <a:gridCol w="1796243">
                  <a:extLst>
                    <a:ext uri="{9D8B030D-6E8A-4147-A177-3AD203B41FA5}">
                      <a16:colId xmlns:a16="http://schemas.microsoft.com/office/drawing/2014/main" val="2246909396"/>
                    </a:ext>
                  </a:extLst>
                </a:gridCol>
                <a:gridCol w="1796243">
                  <a:extLst>
                    <a:ext uri="{9D8B030D-6E8A-4147-A177-3AD203B41FA5}">
                      <a16:colId xmlns:a16="http://schemas.microsoft.com/office/drawing/2014/main" val="267672110"/>
                    </a:ext>
                  </a:extLst>
                </a:gridCol>
                <a:gridCol w="1796243">
                  <a:extLst>
                    <a:ext uri="{9D8B030D-6E8A-4147-A177-3AD203B41FA5}">
                      <a16:colId xmlns:a16="http://schemas.microsoft.com/office/drawing/2014/main" val="2776493472"/>
                    </a:ext>
                  </a:extLst>
                </a:gridCol>
              </a:tblGrid>
              <a:tr h="519111">
                <a:tc>
                  <a:txBody>
                    <a:bodyPr/>
                    <a:lstStyle/>
                    <a:p>
                      <a:endParaRPr lang="en-CH" b="1" dirty="0"/>
                    </a:p>
                    <a:p>
                      <a:endParaRPr lang="en-CH" b="1" dirty="0"/>
                    </a:p>
                  </a:txBody>
                  <a:tcPr vert="vert270">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FFFFF"/>
                    </a:solidFill>
                  </a:tcPr>
                </a:tc>
                <a:tc>
                  <a:txBody>
                    <a:bodyPr/>
                    <a:lstStyle/>
                    <a:p>
                      <a:pPr algn="ctr"/>
                      <a:r>
                        <a:rPr lang="en-CH" sz="1400" b="1" dirty="0">
                          <a:solidFill>
                            <a:srgbClr val="FFFFFF"/>
                          </a:solidFill>
                        </a:rPr>
                        <a:t>Adolescent </a:t>
                      </a:r>
                      <a:r>
                        <a:rPr lang="en-CH" sz="1400" b="1">
                          <a:solidFill>
                            <a:srgbClr val="FFFFFF"/>
                          </a:solidFill>
                        </a:rPr>
                        <a:t>girls </a:t>
                      </a:r>
                      <a:r>
                        <a:rPr lang="en-CH" sz="1200" b="1">
                          <a:solidFill>
                            <a:srgbClr val="FFFFFF"/>
                          </a:solidFill>
                        </a:rPr>
                        <a:t>(</a:t>
                      </a:r>
                      <a:r>
                        <a:rPr lang="en-US" sz="1200" b="1" dirty="0">
                          <a:solidFill>
                            <a:srgbClr val="FFFFFF"/>
                          </a:solidFill>
                        </a:rPr>
                        <a:t>e.g., </a:t>
                      </a:r>
                      <a:r>
                        <a:rPr lang="en-CH" sz="1200" b="1">
                          <a:solidFill>
                            <a:srgbClr val="FFFFFF"/>
                          </a:solidFill>
                        </a:rPr>
                        <a:t>10-19 years)</a:t>
                      </a:r>
                      <a:endParaRPr lang="en-CH" sz="1600" b="1" dirty="0">
                        <a:solidFill>
                          <a:srgbClr val="FFFFFF"/>
                        </a:solidFill>
                      </a:endParaRP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en-CH" sz="1400" b="1" dirty="0">
                          <a:solidFill>
                            <a:srgbClr val="FFFFFF"/>
                          </a:solidFill>
                        </a:rPr>
                        <a:t>Young women</a:t>
                      </a:r>
                    </a:p>
                    <a:p>
                      <a:pPr algn="ctr"/>
                      <a:r>
                        <a:rPr lang="en-CH" sz="1200" b="1">
                          <a:solidFill>
                            <a:srgbClr val="FFFFFF"/>
                          </a:solidFill>
                        </a:rPr>
                        <a:t>(</a:t>
                      </a:r>
                      <a:r>
                        <a:rPr lang="en-US" sz="1200" b="1" dirty="0">
                          <a:solidFill>
                            <a:srgbClr val="FFFFFF"/>
                          </a:solidFill>
                        </a:rPr>
                        <a:t>e.g., </a:t>
                      </a:r>
                      <a:r>
                        <a:rPr lang="en-CH" sz="1200" b="1">
                          <a:solidFill>
                            <a:srgbClr val="FFFFFF"/>
                          </a:solidFill>
                        </a:rPr>
                        <a:t>19-2</a:t>
                      </a:r>
                      <a:r>
                        <a:rPr lang="en-US" sz="1200" b="1" dirty="0">
                          <a:solidFill>
                            <a:srgbClr val="FFFFFF"/>
                          </a:solidFill>
                        </a:rPr>
                        <a:t>4</a:t>
                      </a:r>
                      <a:r>
                        <a:rPr lang="en-CH" sz="1200" b="1">
                          <a:solidFill>
                            <a:srgbClr val="FFFFFF"/>
                          </a:solidFill>
                        </a:rPr>
                        <a:t> </a:t>
                      </a:r>
                      <a:r>
                        <a:rPr lang="en-CH" sz="1200" b="1" dirty="0">
                          <a:solidFill>
                            <a:srgbClr val="FFFFFF"/>
                          </a:solidFill>
                        </a:rPr>
                        <a:t>ye</a:t>
                      </a:r>
                      <a:r>
                        <a:rPr lang="en-GB" sz="1200" b="1" dirty="0" err="1">
                          <a:solidFill>
                            <a:srgbClr val="FFFFFF"/>
                          </a:solidFill>
                        </a:rPr>
                        <a:t>ar</a:t>
                      </a:r>
                      <a:r>
                        <a:rPr lang="en-CH" sz="1200" b="1">
                          <a:solidFill>
                            <a:srgbClr val="FFFFFF"/>
                          </a:solidFill>
                        </a:rPr>
                        <a:t>s)</a:t>
                      </a:r>
                      <a:endParaRPr lang="en-CH" sz="1200" b="1" dirty="0">
                        <a:solidFill>
                          <a:srgbClr val="FFFFFF"/>
                        </a:solidFill>
                      </a:endParaRP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en-CH" sz="1400" b="1" dirty="0">
                          <a:solidFill>
                            <a:srgbClr val="FFFFFF"/>
                          </a:solidFill>
                        </a:rPr>
                        <a:t>Serodifferent couples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en-CH" sz="1400" b="1" dirty="0">
                          <a:solidFill>
                            <a:srgbClr val="FFFFFF"/>
                          </a:solidFill>
                        </a:rPr>
                        <a:t>Female Sex Workers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en-CH" sz="1400" b="1" dirty="0">
                          <a:solidFill>
                            <a:srgbClr val="FFFFFF"/>
                          </a:solidFill>
                        </a:rPr>
                        <a:t>People Who I</a:t>
                      </a:r>
                      <a:r>
                        <a:rPr lang="en-GB" sz="1400" b="1" dirty="0">
                          <a:solidFill>
                            <a:srgbClr val="FFFFFF"/>
                          </a:solidFill>
                        </a:rPr>
                        <a:t>n</a:t>
                      </a:r>
                      <a:r>
                        <a:rPr lang="en-CH" sz="1400" b="1" dirty="0">
                          <a:solidFill>
                            <a:srgbClr val="FFFFFF"/>
                          </a:solidFill>
                        </a:rPr>
                        <a:t>ject Drugs</a:t>
                      </a: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tc>
                  <a:txBody>
                    <a:bodyPr/>
                    <a:lstStyle/>
                    <a:p>
                      <a:pPr algn="ctr"/>
                      <a:r>
                        <a:rPr lang="en-US" sz="1400" b="1" dirty="0">
                          <a:solidFill>
                            <a:srgbClr val="FFFFFF"/>
                          </a:solidFill>
                        </a:rPr>
                        <a:t>Other</a:t>
                      </a:r>
                      <a:endParaRPr lang="en-CH" sz="1400" b="1" dirty="0">
                        <a:solidFill>
                          <a:srgbClr val="FFFFFF"/>
                        </a:solidFill>
                      </a:endParaRPr>
                    </a:p>
                  </a:txBody>
                  <a:tcPr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2"/>
                    </a:solidFill>
                  </a:tcPr>
                </a:tc>
                <a:extLst>
                  <a:ext uri="{0D108BD9-81ED-4DB2-BD59-A6C34878D82A}">
                    <a16:rowId xmlns:a16="http://schemas.microsoft.com/office/drawing/2014/main" val="1034155496"/>
                  </a:ext>
                </a:extLst>
              </a:tr>
              <a:tr h="1410211">
                <a:tc>
                  <a:txBody>
                    <a:bodyPr/>
                    <a:lstStyle/>
                    <a:p>
                      <a:pPr algn="ctr"/>
                      <a:r>
                        <a:rPr lang="en-CH" sz="1200" b="1" dirty="0"/>
                        <a:t>Key indicators</a:t>
                      </a:r>
                    </a:p>
                  </a:txBody>
                  <a:tcPr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46777582"/>
                  </a:ext>
                </a:extLst>
              </a:tr>
              <a:tr h="1410211">
                <a:tc>
                  <a:txBody>
                    <a:bodyPr/>
                    <a:lstStyle/>
                    <a:p>
                      <a:pPr algn="ctr"/>
                      <a:r>
                        <a:rPr lang="en-CH" sz="1200" b="1" dirty="0"/>
                        <a:t>Priorization</a:t>
                      </a:r>
                    </a:p>
                  </a:txBody>
                  <a:tcPr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9343946"/>
                  </a:ext>
                </a:extLst>
              </a:tr>
              <a:tr h="1410211">
                <a:tc>
                  <a:txBody>
                    <a:bodyPr/>
                    <a:lstStyle/>
                    <a:p>
                      <a:pPr algn="ctr"/>
                      <a:r>
                        <a:rPr lang="en-CH" sz="1200" b="1" dirty="0"/>
                        <a:t>Quesitons</a:t>
                      </a:r>
                    </a:p>
                  </a:txBody>
                  <a:tcPr vert="vert27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a:endParaRPr lang="en-CH" b="1" dirty="0"/>
                    </a:p>
                  </a:txBody>
                  <a:tcP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31525544"/>
                  </a:ext>
                </a:extLst>
              </a:tr>
            </a:tbl>
          </a:graphicData>
        </a:graphic>
      </p:graphicFrame>
    </p:spTree>
    <p:extLst>
      <p:ext uri="{BB962C8B-B14F-4D97-AF65-F5344CB8AC3E}">
        <p14:creationId xmlns:p14="http://schemas.microsoft.com/office/powerpoint/2010/main" val="9818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lstStyle/>
          <a:p>
            <a:r>
              <a:rPr lang="en-US" dirty="0"/>
              <a:t>Oral PrEP Rollout in [Country]</a:t>
            </a:r>
          </a:p>
        </p:txBody>
      </p:sp>
      <p:sp>
        <p:nvSpPr>
          <p:cNvPr id="36" name="Text Placeholder 35">
            <a:extLst>
              <a:ext uri="{FF2B5EF4-FFF2-40B4-BE49-F238E27FC236}">
                <a16:creationId xmlns:a16="http://schemas.microsoft.com/office/drawing/2014/main" id="{32B829B7-8AB5-594C-9F46-351713AC0B3F}"/>
              </a:ext>
            </a:extLst>
          </p:cNvPr>
          <p:cNvSpPr>
            <a:spLocks noGrp="1"/>
          </p:cNvSpPr>
          <p:nvPr>
            <p:ph type="body" sz="quarter" idx="12"/>
          </p:nvPr>
        </p:nvSpPr>
        <p:spPr/>
        <p:txBody>
          <a:bodyPr/>
          <a:lstStyle/>
          <a:p>
            <a:pPr lvl="0"/>
            <a:endParaRPr lang="en-US" dirty="0"/>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6</a:t>
            </a:fld>
            <a:endParaRPr lang="en-US" dirty="0"/>
          </a:p>
        </p:txBody>
      </p:sp>
      <p:sp>
        <p:nvSpPr>
          <p:cNvPr id="4" name="Text Placeholder 3">
            <a:extLst>
              <a:ext uri="{FF2B5EF4-FFF2-40B4-BE49-F238E27FC236}">
                <a16:creationId xmlns:a16="http://schemas.microsoft.com/office/drawing/2014/main" id="{3978DC97-E0CC-5844-A1AB-649122FBF529}"/>
              </a:ext>
            </a:extLst>
          </p:cNvPr>
          <p:cNvSpPr>
            <a:spLocks noGrp="1"/>
          </p:cNvSpPr>
          <p:nvPr>
            <p:ph type="body" sz="quarter" idx="13"/>
          </p:nvPr>
        </p:nvSpPr>
        <p:spPr/>
        <p:txBody>
          <a:bodyPr/>
          <a:lstStyle/>
          <a:p>
            <a:pPr lvl="0"/>
            <a:r>
              <a:rPr lang="en-US" dirty="0">
                <a:sym typeface="Arial"/>
              </a:rPr>
              <a:t>KEY MILESTONES FOR ORAL PrEP INTRODUCTION</a:t>
            </a:r>
            <a:r>
              <a:rPr lang="en-US" baseline="30000" dirty="0">
                <a:sym typeface="Arial"/>
              </a:rPr>
              <a:t>1 </a:t>
            </a:r>
            <a:endParaRPr lang="en-US" dirty="0">
              <a:sym typeface="Arial"/>
            </a:endParaRPr>
          </a:p>
          <a:p>
            <a:pPr marL="285750" lvl="0" indent="-285750">
              <a:buFont typeface="Arial" panose="020B0604020202020204" pitchFamily="34" charset="0"/>
              <a:buChar char="•"/>
            </a:pPr>
            <a:r>
              <a:rPr lang="en-US" b="0" dirty="0" err="1">
                <a:sym typeface="Arial"/>
              </a:rPr>
              <a:t>xxxxx</a:t>
            </a:r>
            <a:endParaRPr lang="en-US" b="0" dirty="0">
              <a:sym typeface="Arial"/>
            </a:endParaRPr>
          </a:p>
          <a:p>
            <a:pPr marL="285750" lvl="0" indent="-285750">
              <a:buFont typeface="Arial" panose="020B0604020202020204" pitchFamily="34" charset="0"/>
              <a:buChar char="•"/>
            </a:pPr>
            <a:r>
              <a:rPr lang="en-US" b="0" dirty="0" err="1"/>
              <a:t>Xxxxx</a:t>
            </a:r>
            <a:endParaRPr lang="en-US" b="0" dirty="0">
              <a:sym typeface="Arial"/>
            </a:endParaRPr>
          </a:p>
          <a:p>
            <a:pPr marL="285750" lvl="0" indent="-285750">
              <a:buFont typeface="Arial" panose="020B0604020202020204" pitchFamily="34" charset="0"/>
              <a:buChar char="•"/>
            </a:pPr>
            <a:r>
              <a:rPr lang="en-US" b="0" dirty="0" err="1">
                <a:sym typeface="Arial"/>
              </a:rPr>
              <a:t>xxxxx</a:t>
            </a:r>
            <a:endParaRPr lang="en-US" b="0" dirty="0">
              <a:sym typeface="Arial"/>
            </a:endParaRPr>
          </a:p>
          <a:p>
            <a:endParaRPr lang="en-US" dirty="0"/>
          </a:p>
        </p:txBody>
      </p:sp>
      <p:sp>
        <p:nvSpPr>
          <p:cNvPr id="28" name="Google Shape;97;p3">
            <a:extLst>
              <a:ext uri="{FF2B5EF4-FFF2-40B4-BE49-F238E27FC236}">
                <a16:creationId xmlns:a16="http://schemas.microsoft.com/office/drawing/2014/main" id="{68D1D015-2B41-0A4C-BB54-09D60FBA949D}"/>
              </a:ext>
            </a:extLst>
          </p:cNvPr>
          <p:cNvSpPr txBox="1"/>
          <p:nvPr/>
        </p:nvSpPr>
        <p:spPr>
          <a:xfrm>
            <a:off x="1397373" y="6356349"/>
            <a:ext cx="7843992" cy="361950"/>
          </a:xfrm>
          <a:prstGeom prst="rect">
            <a:avLst/>
          </a:prstGeom>
          <a:noFill/>
          <a:ln>
            <a:noFill/>
          </a:ln>
        </p:spPr>
        <p:txBody>
          <a:bodyPr spcFirstLastPara="1" wrap="square" lIns="91425" tIns="91425" rIns="91425" bIns="91425" anchor="t" anchorCtr="0">
            <a:noAutofit/>
          </a:bodyPr>
          <a:lstStyle/>
          <a:p>
            <a:pPr>
              <a:buSzPts val="1000"/>
            </a:pPr>
            <a:r>
              <a:rPr lang="en-US" sz="1000" b="0" i="0" strike="noStrike" cap="none" dirty="0">
                <a:latin typeface="Arial"/>
                <a:ea typeface="Arial"/>
                <a:cs typeface="Arial"/>
                <a:sym typeface="Arial"/>
              </a:rPr>
              <a:t>Sources: (1) Source</a:t>
            </a:r>
            <a:endParaRPr sz="1400" b="0" i="0" strike="noStrike" cap="none" dirty="0">
              <a:latin typeface="Arial"/>
              <a:ea typeface="Arial"/>
              <a:cs typeface="Arial"/>
              <a:sym typeface="Arial"/>
            </a:endParaRPr>
          </a:p>
        </p:txBody>
      </p:sp>
      <p:grpSp>
        <p:nvGrpSpPr>
          <p:cNvPr id="6" name="Group 5">
            <a:extLst>
              <a:ext uri="{FF2B5EF4-FFF2-40B4-BE49-F238E27FC236}">
                <a16:creationId xmlns:a16="http://schemas.microsoft.com/office/drawing/2014/main" id="{FAC8AC30-4BED-CE4F-97F7-F07487C3D08B}"/>
              </a:ext>
            </a:extLst>
          </p:cNvPr>
          <p:cNvGrpSpPr/>
          <p:nvPr/>
        </p:nvGrpSpPr>
        <p:grpSpPr>
          <a:xfrm>
            <a:off x="6916921" y="2060520"/>
            <a:ext cx="4436879" cy="3973257"/>
            <a:chOff x="6916921" y="2060520"/>
            <a:chExt cx="4436879" cy="3973257"/>
          </a:xfrm>
        </p:grpSpPr>
        <p:sp>
          <p:nvSpPr>
            <p:cNvPr id="12" name="Google Shape;161;p20">
              <a:extLst>
                <a:ext uri="{FF2B5EF4-FFF2-40B4-BE49-F238E27FC236}">
                  <a16:creationId xmlns:a16="http://schemas.microsoft.com/office/drawing/2014/main" id="{9ED6DE4F-0773-9E4B-BEAC-AB5FBA80FA63}"/>
                </a:ext>
              </a:extLst>
            </p:cNvPr>
            <p:cNvSpPr txBox="1"/>
            <p:nvPr/>
          </p:nvSpPr>
          <p:spPr>
            <a:xfrm>
              <a:off x="6916921" y="2060520"/>
              <a:ext cx="4436879" cy="4148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i="0" u="none" strike="noStrike" cap="none" dirty="0">
                  <a:solidFill>
                    <a:schemeClr val="accent5"/>
                  </a:solidFill>
                  <a:latin typeface="Calibri"/>
                  <a:ea typeface="Calibri"/>
                  <a:cs typeface="Calibri"/>
                  <a:sym typeface="Calibri"/>
                </a:rPr>
                <a:t>Number of PrEP users, 2017–2021 </a:t>
              </a:r>
              <a:endParaRPr sz="1400" dirty="0">
                <a:solidFill>
                  <a:schemeClr val="accent5"/>
                </a:solidFill>
                <a:latin typeface="Calibri"/>
                <a:ea typeface="Calibri"/>
                <a:cs typeface="Calibri"/>
                <a:sym typeface="Calibri"/>
              </a:endParaRPr>
            </a:p>
          </p:txBody>
        </p:sp>
        <p:graphicFrame>
          <p:nvGraphicFramePr>
            <p:cNvPr id="13" name="Chart 12">
              <a:extLst>
                <a:ext uri="{FF2B5EF4-FFF2-40B4-BE49-F238E27FC236}">
                  <a16:creationId xmlns:a16="http://schemas.microsoft.com/office/drawing/2014/main" id="{3C1966BE-DC59-C844-B34B-FC138CB8013B}"/>
                </a:ext>
              </a:extLst>
            </p:cNvPr>
            <p:cNvGraphicFramePr/>
            <p:nvPr>
              <p:extLst>
                <p:ext uri="{D42A27DB-BD31-4B8C-83A1-F6EECF244321}">
                  <p14:modId xmlns:p14="http://schemas.microsoft.com/office/powerpoint/2010/main" val="4272072110"/>
                </p:ext>
              </p:extLst>
            </p:nvPr>
          </p:nvGraphicFramePr>
          <p:xfrm>
            <a:off x="7089410" y="2526846"/>
            <a:ext cx="4140442" cy="3506931"/>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264888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lstStyle/>
          <a:p>
            <a:r>
              <a:rPr lang="en-US" dirty="0"/>
              <a:t>Oral PrEP Rollout — Lessons Learned</a:t>
            </a:r>
          </a:p>
        </p:txBody>
      </p:sp>
      <p:sp>
        <p:nvSpPr>
          <p:cNvPr id="15" name="Text Placeholder 14">
            <a:extLst>
              <a:ext uri="{FF2B5EF4-FFF2-40B4-BE49-F238E27FC236}">
                <a16:creationId xmlns:a16="http://schemas.microsoft.com/office/drawing/2014/main" id="{1FCBE8D8-3320-DA4A-B8C3-B315EEAC8B3B}"/>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7</a:t>
            </a:fld>
            <a:endParaRPr lang="en-US" dirty="0"/>
          </a:p>
        </p:txBody>
      </p:sp>
      <p:sp>
        <p:nvSpPr>
          <p:cNvPr id="3" name="Text Placeholder 2">
            <a:extLst>
              <a:ext uri="{FF2B5EF4-FFF2-40B4-BE49-F238E27FC236}">
                <a16:creationId xmlns:a16="http://schemas.microsoft.com/office/drawing/2014/main" id="{6CBEBEF1-464C-AF47-88B4-B7E076DBDD52}"/>
              </a:ext>
            </a:extLst>
          </p:cNvPr>
          <p:cNvSpPr>
            <a:spLocks noGrp="1"/>
          </p:cNvSpPr>
          <p:nvPr>
            <p:ph type="body" sz="quarter" idx="13"/>
          </p:nvPr>
        </p:nvSpPr>
        <p:spPr/>
        <p:txBody>
          <a:bodyPr/>
          <a:lstStyle/>
          <a:p>
            <a:pPr lvl="0"/>
            <a:r>
              <a:rPr lang="en-US" dirty="0">
                <a:sym typeface="Arial"/>
              </a:rPr>
              <a:t>What worked well</a:t>
            </a:r>
          </a:p>
          <a:p>
            <a:pPr lvl="0"/>
            <a:r>
              <a:rPr lang="en-US" dirty="0" err="1">
                <a:sym typeface="Arial"/>
              </a:rPr>
              <a:t>xxxxx</a:t>
            </a:r>
            <a:endParaRPr lang="en-US" dirty="0">
              <a:sym typeface="Arial"/>
            </a:endParaRPr>
          </a:p>
          <a:p>
            <a:pPr lvl="0"/>
            <a:r>
              <a:rPr lang="en-US" dirty="0" err="1"/>
              <a:t>Xxxxx</a:t>
            </a:r>
            <a:endParaRPr lang="en-US" dirty="0">
              <a:sym typeface="Arial"/>
            </a:endParaRPr>
          </a:p>
          <a:p>
            <a:pPr lvl="0"/>
            <a:r>
              <a:rPr lang="en-US" dirty="0" err="1">
                <a:sym typeface="Arial"/>
              </a:rPr>
              <a:t>xxxxx</a:t>
            </a:r>
            <a:endParaRPr lang="en-US" dirty="0">
              <a:sym typeface="Arial"/>
            </a:endParaRPr>
          </a:p>
          <a:p>
            <a:endParaRPr lang="en-US" dirty="0"/>
          </a:p>
        </p:txBody>
      </p:sp>
      <p:sp>
        <p:nvSpPr>
          <p:cNvPr id="5" name="Text Placeholder 4">
            <a:extLst>
              <a:ext uri="{FF2B5EF4-FFF2-40B4-BE49-F238E27FC236}">
                <a16:creationId xmlns:a16="http://schemas.microsoft.com/office/drawing/2014/main" id="{FD2130D4-AB4A-3D42-A376-078EBEBC4413}"/>
              </a:ext>
            </a:extLst>
          </p:cNvPr>
          <p:cNvSpPr>
            <a:spLocks noGrp="1"/>
          </p:cNvSpPr>
          <p:nvPr>
            <p:ph type="body" sz="quarter" idx="16"/>
          </p:nvPr>
        </p:nvSpPr>
        <p:spPr/>
        <p:txBody>
          <a:bodyPr/>
          <a:lstStyle/>
          <a:p>
            <a:pPr lvl="0"/>
            <a:r>
              <a:rPr lang="en-US" dirty="0">
                <a:sym typeface="Arial"/>
              </a:rPr>
              <a:t>What was challenging</a:t>
            </a:r>
          </a:p>
          <a:p>
            <a:pPr lvl="0"/>
            <a:r>
              <a:rPr lang="en-US" dirty="0" err="1">
                <a:sym typeface="Arial"/>
              </a:rPr>
              <a:t>xxxxx</a:t>
            </a:r>
            <a:endParaRPr lang="en-US" dirty="0">
              <a:sym typeface="Arial"/>
            </a:endParaRPr>
          </a:p>
          <a:p>
            <a:pPr lvl="0"/>
            <a:r>
              <a:rPr lang="en-US" dirty="0" err="1"/>
              <a:t>Xxxxx</a:t>
            </a:r>
            <a:endParaRPr lang="en-US" dirty="0">
              <a:sym typeface="Arial"/>
            </a:endParaRPr>
          </a:p>
          <a:p>
            <a:pPr lvl="0"/>
            <a:r>
              <a:rPr lang="en-US" dirty="0" err="1">
                <a:sym typeface="Arial"/>
              </a:rPr>
              <a:t>xxxxx</a:t>
            </a:r>
            <a:endParaRPr lang="en-US" dirty="0">
              <a:sym typeface="Arial"/>
            </a:endParaRPr>
          </a:p>
        </p:txBody>
      </p:sp>
    </p:spTree>
    <p:extLst>
      <p:ext uri="{BB962C8B-B14F-4D97-AF65-F5344CB8AC3E}">
        <p14:creationId xmlns:p14="http://schemas.microsoft.com/office/powerpoint/2010/main" val="603928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2;p3">
            <a:extLst>
              <a:ext uri="{FF2B5EF4-FFF2-40B4-BE49-F238E27FC236}">
                <a16:creationId xmlns:a16="http://schemas.microsoft.com/office/drawing/2014/main" id="{FDCD5F97-90A2-4547-9B3F-7115C835B39D}"/>
              </a:ext>
            </a:extLst>
          </p:cNvPr>
          <p:cNvSpPr txBox="1">
            <a:spLocks noGrp="1"/>
          </p:cNvSpPr>
          <p:nvPr>
            <p:ph type="title"/>
          </p:nvPr>
        </p:nvSpPr>
        <p:spPr/>
        <p:txBody>
          <a:bodyPr>
            <a:normAutofit fontScale="90000"/>
          </a:bodyPr>
          <a:lstStyle/>
          <a:p>
            <a:r>
              <a:rPr lang="en-US" dirty="0"/>
              <a:t>Selected Desk Review Sources</a:t>
            </a:r>
          </a:p>
        </p:txBody>
      </p:sp>
      <p:sp>
        <p:nvSpPr>
          <p:cNvPr id="3" name="Text Placeholder 2">
            <a:extLst>
              <a:ext uri="{FF2B5EF4-FFF2-40B4-BE49-F238E27FC236}">
                <a16:creationId xmlns:a16="http://schemas.microsoft.com/office/drawing/2014/main" id="{18BF0D3A-DF13-FF4D-88BA-0BA6495027B2}"/>
              </a:ext>
            </a:extLst>
          </p:cNvPr>
          <p:cNvSpPr>
            <a:spLocks noGrp="1"/>
          </p:cNvSpPr>
          <p:nvPr>
            <p:ph type="body" sz="quarter" idx="12"/>
          </p:nvPr>
        </p:nvSpPr>
        <p:spPr/>
        <p:txBody>
          <a:bodyPr/>
          <a:lstStyle/>
          <a:p>
            <a:r>
              <a:rPr lang="en-US" dirty="0"/>
              <a:t>Sources</a:t>
            </a:r>
          </a:p>
        </p:txBody>
      </p:sp>
      <p:sp>
        <p:nvSpPr>
          <p:cNvPr id="4" name="Slide Number Placeholder 3">
            <a:extLst>
              <a:ext uri="{FF2B5EF4-FFF2-40B4-BE49-F238E27FC236}">
                <a16:creationId xmlns:a16="http://schemas.microsoft.com/office/drawing/2014/main" id="{60B96F9F-6314-E34B-A3D6-047522AE791C}"/>
              </a:ext>
            </a:extLst>
          </p:cNvPr>
          <p:cNvSpPr>
            <a:spLocks noGrp="1"/>
          </p:cNvSpPr>
          <p:nvPr>
            <p:ph type="sldNum" sz="quarter" idx="4"/>
          </p:nvPr>
        </p:nvSpPr>
        <p:spPr/>
        <p:txBody>
          <a:bodyPr/>
          <a:lstStyle/>
          <a:p>
            <a:fld id="{282D8E3E-8532-C943-903F-91E14D4CAD95}" type="slidenum">
              <a:rPr lang="en-US" smtClean="0"/>
              <a:pPr/>
              <a:t>8</a:t>
            </a:fld>
            <a:endParaRPr lang="en-US" dirty="0"/>
          </a:p>
        </p:txBody>
      </p:sp>
      <p:sp>
        <p:nvSpPr>
          <p:cNvPr id="10" name="Text Placeholder 9">
            <a:extLst>
              <a:ext uri="{FF2B5EF4-FFF2-40B4-BE49-F238E27FC236}">
                <a16:creationId xmlns:a16="http://schemas.microsoft.com/office/drawing/2014/main" id="{862419B1-24D7-3440-8DC0-073F32E1AE6E}"/>
              </a:ext>
            </a:extLst>
          </p:cNvPr>
          <p:cNvSpPr>
            <a:spLocks noGrp="1"/>
          </p:cNvSpPr>
          <p:nvPr>
            <p:ph type="body" sz="quarter" idx="13"/>
          </p:nvPr>
        </p:nvSpPr>
        <p:spPr>
          <a:xfrm>
            <a:off x="1228725" y="2122727"/>
            <a:ext cx="10152063" cy="4076700"/>
          </a:xfrm>
        </p:spPr>
        <p:txBody>
          <a:bodyPr/>
          <a:lstStyle/>
          <a:p>
            <a:endParaRPr lang="en-US" dirty="0"/>
          </a:p>
        </p:txBody>
      </p:sp>
    </p:spTree>
    <p:extLst>
      <p:ext uri="{BB962C8B-B14F-4D97-AF65-F5344CB8AC3E}">
        <p14:creationId xmlns:p14="http://schemas.microsoft.com/office/powerpoint/2010/main" val="428574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Stakeholder Map for the Ring</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9</a:t>
            </a:fld>
            <a:endParaRPr lang="en-US" dirty="0"/>
          </a:p>
        </p:txBody>
      </p:sp>
      <p:graphicFrame>
        <p:nvGraphicFramePr>
          <p:cNvPr id="13" name="Google Shape;263;p6">
            <a:extLst>
              <a:ext uri="{FF2B5EF4-FFF2-40B4-BE49-F238E27FC236}">
                <a16:creationId xmlns:a16="http://schemas.microsoft.com/office/drawing/2014/main" id="{6B3F4060-F8FA-1548-84F9-9AACCE3303AB}"/>
              </a:ext>
            </a:extLst>
          </p:cNvPr>
          <p:cNvGraphicFramePr/>
          <p:nvPr>
            <p:extLst>
              <p:ext uri="{D42A27DB-BD31-4B8C-83A1-F6EECF244321}">
                <p14:modId xmlns:p14="http://schemas.microsoft.com/office/powerpoint/2010/main" val="3177006956"/>
              </p:ext>
            </p:extLst>
          </p:nvPr>
        </p:nvGraphicFramePr>
        <p:xfrm>
          <a:off x="747002" y="1636006"/>
          <a:ext cx="11279093" cy="4720344"/>
        </p:xfrm>
        <a:graphic>
          <a:graphicData uri="http://schemas.openxmlformats.org/drawingml/2006/table">
            <a:tbl>
              <a:tblPr firstRow="1" bandRow="1">
                <a:noFill/>
              </a:tblPr>
              <a:tblGrid>
                <a:gridCol w="1302899">
                  <a:extLst>
                    <a:ext uri="{9D8B030D-6E8A-4147-A177-3AD203B41FA5}">
                      <a16:colId xmlns:a16="http://schemas.microsoft.com/office/drawing/2014/main" val="3158465095"/>
                    </a:ext>
                  </a:extLst>
                </a:gridCol>
                <a:gridCol w="2579493">
                  <a:extLst>
                    <a:ext uri="{9D8B030D-6E8A-4147-A177-3AD203B41FA5}">
                      <a16:colId xmlns:a16="http://schemas.microsoft.com/office/drawing/2014/main" val="20000"/>
                    </a:ext>
                  </a:extLst>
                </a:gridCol>
                <a:gridCol w="2954630">
                  <a:extLst>
                    <a:ext uri="{9D8B030D-6E8A-4147-A177-3AD203B41FA5}">
                      <a16:colId xmlns:a16="http://schemas.microsoft.com/office/drawing/2014/main" val="20001"/>
                    </a:ext>
                  </a:extLst>
                </a:gridCol>
                <a:gridCol w="888414">
                  <a:extLst>
                    <a:ext uri="{9D8B030D-6E8A-4147-A177-3AD203B41FA5}">
                      <a16:colId xmlns:a16="http://schemas.microsoft.com/office/drawing/2014/main" val="2982749694"/>
                    </a:ext>
                  </a:extLst>
                </a:gridCol>
                <a:gridCol w="888414">
                  <a:extLst>
                    <a:ext uri="{9D8B030D-6E8A-4147-A177-3AD203B41FA5}">
                      <a16:colId xmlns:a16="http://schemas.microsoft.com/office/drawing/2014/main" val="2618919862"/>
                    </a:ext>
                  </a:extLst>
                </a:gridCol>
                <a:gridCol w="888415">
                  <a:extLst>
                    <a:ext uri="{9D8B030D-6E8A-4147-A177-3AD203B41FA5}">
                      <a16:colId xmlns:a16="http://schemas.microsoft.com/office/drawing/2014/main" val="4096721904"/>
                    </a:ext>
                  </a:extLst>
                </a:gridCol>
                <a:gridCol w="888414">
                  <a:extLst>
                    <a:ext uri="{9D8B030D-6E8A-4147-A177-3AD203B41FA5}">
                      <a16:colId xmlns:a16="http://schemas.microsoft.com/office/drawing/2014/main" val="2999951107"/>
                    </a:ext>
                  </a:extLst>
                </a:gridCol>
                <a:gridCol w="888414">
                  <a:extLst>
                    <a:ext uri="{9D8B030D-6E8A-4147-A177-3AD203B41FA5}">
                      <a16:colId xmlns:a16="http://schemas.microsoft.com/office/drawing/2014/main" val="1137893730"/>
                    </a:ext>
                  </a:extLst>
                </a:gridCol>
              </a:tblGrid>
              <a:tr h="393759">
                <a:tc>
                  <a:txBody>
                    <a:bodyPr/>
                    <a:lstStyle/>
                    <a:p>
                      <a:pPr marL="0" marR="0" lvl="0" indent="0" algn="l" rtl="0">
                        <a:lnSpc>
                          <a:spcPct val="100000"/>
                        </a:lnSpc>
                        <a:spcBef>
                          <a:spcPts val="0"/>
                        </a:spcBef>
                        <a:spcAft>
                          <a:spcPts val="0"/>
                        </a:spcAft>
                        <a:buClr>
                          <a:srgbClr val="000000"/>
                        </a:buClr>
                        <a:buSzPts val="1300"/>
                        <a:buFont typeface="Arial"/>
                        <a:buNone/>
                      </a:pPr>
                      <a:r>
                        <a:rPr lang="en-US" sz="1200" b="1" i="0" u="none" strike="noStrike" cap="none" noProof="0">
                          <a:solidFill>
                            <a:srgbClr val="353535"/>
                          </a:solidFill>
                          <a:latin typeface="Calibri" panose="020F0502020204030204" pitchFamily="34" charset="0"/>
                          <a:cs typeface="Calibri" panose="020F0502020204030204" pitchFamily="34" charset="0"/>
                          <a:sym typeface="Arial"/>
                        </a:rPr>
                        <a:t>Type</a:t>
                      </a:r>
                      <a:endParaRPr lang="en-US" sz="1200" b="1" i="0" u="none" strike="noStrike" cap="none" noProof="0" dirty="0">
                        <a:solidFill>
                          <a:srgbClr val="353535"/>
                        </a:solidFill>
                        <a:latin typeface="Calibri" panose="020F0502020204030204" pitchFamily="34" charset="0"/>
                        <a:cs typeface="Calibri" panose="020F0502020204030204" pitchFamily="34" charset="0"/>
                        <a:sym typeface="Arial"/>
                      </a:endParaRPr>
                    </a:p>
                  </a:txBody>
                  <a:tcPr marL="133275" marR="133275" marT="45725" marB="45725" anchor="b">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tx2">
                        <a:lumMod val="40000"/>
                        <a:lumOff val="60000"/>
                      </a:schemeClr>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200" b="1" u="none" strike="noStrike" cap="none" noProof="0">
                          <a:solidFill>
                            <a:srgbClr val="353535"/>
                          </a:solidFill>
                          <a:latin typeface="Calibri" panose="020F0502020204030204" pitchFamily="34" charset="0"/>
                          <a:ea typeface="Calibri"/>
                          <a:cs typeface="Calibri" panose="020F0502020204030204" pitchFamily="34" charset="0"/>
                          <a:sym typeface="Calibri"/>
                        </a:rPr>
                        <a:t>Organization(s)</a:t>
                      </a:r>
                      <a:endParaRPr lang="en-US" sz="1200" b="1" u="none" strike="noStrike" cap="none" noProof="0" dirty="0">
                        <a:latin typeface="Calibri" panose="020F0502020204030204" pitchFamily="34" charset="0"/>
                        <a:cs typeface="Calibri" panose="020F0502020204030204" pitchFamily="34" charset="0"/>
                      </a:endParaRPr>
                    </a:p>
                  </a:txBody>
                  <a:tcPr marL="133275" marR="133275" marT="45725" marB="45725" anchor="b">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tx2">
                        <a:lumMod val="40000"/>
                        <a:lumOff val="60000"/>
                      </a:schemeClr>
                    </a:solidFill>
                  </a:tcPr>
                </a:tc>
                <a:tc>
                  <a:txBody>
                    <a:bodyPr/>
                    <a:lstStyle/>
                    <a:p>
                      <a:pPr marL="0" marR="0" lvl="0" indent="0" algn="l" rtl="0">
                        <a:lnSpc>
                          <a:spcPct val="100000"/>
                        </a:lnSpc>
                        <a:spcBef>
                          <a:spcPts val="0"/>
                        </a:spcBef>
                        <a:spcAft>
                          <a:spcPts val="0"/>
                        </a:spcAft>
                        <a:buClr>
                          <a:srgbClr val="353535"/>
                        </a:buClr>
                        <a:buSzPts val="1300"/>
                        <a:buFont typeface="Calibri"/>
                        <a:buNone/>
                      </a:pPr>
                      <a:r>
                        <a:rPr lang="en-US" sz="1200" b="1" u="none" strike="noStrike" cap="none" noProof="0" dirty="0">
                          <a:solidFill>
                            <a:srgbClr val="353535"/>
                          </a:solidFill>
                          <a:latin typeface="Calibri" panose="020F0502020204030204" pitchFamily="34" charset="0"/>
                          <a:ea typeface="Calibri"/>
                          <a:cs typeface="Calibri" panose="020F0502020204030204" pitchFamily="34" charset="0"/>
                          <a:sym typeface="Calibri"/>
                        </a:rPr>
                        <a:t>Role in PrEP ring Introduction</a:t>
                      </a:r>
                      <a:endParaRPr lang="en-US" sz="1200" b="1" u="none" strike="noStrike" cap="none" noProof="0" dirty="0">
                        <a:latin typeface="Calibri" panose="020F0502020204030204" pitchFamily="34" charset="0"/>
                        <a:cs typeface="Calibri" panose="020F0502020204030204" pitchFamily="34" charset="0"/>
                      </a:endParaRPr>
                    </a:p>
                  </a:txBody>
                  <a:tcPr marL="133275" marR="133275" marT="45725" marB="45725" anchor="b">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Planning &amp; budgeting</a:t>
                      </a:r>
                    </a:p>
                  </a:txBody>
                  <a:tcPr marL="45720" marR="4572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Supply </a:t>
                      </a:r>
                    </a:p>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chain mgmt</a:t>
                      </a:r>
                    </a:p>
                  </a:txBody>
                  <a:tcPr marL="45720" marR="4572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Ring delivery platforms</a:t>
                      </a:r>
                    </a:p>
                  </a:txBody>
                  <a:tcPr marL="45720" marR="4572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Uptake &amp; effective use</a:t>
                      </a:r>
                    </a:p>
                  </a:txBody>
                  <a:tcPr marL="45720" marR="4572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000" b="1" u="none" strike="noStrike" cap="none" noProof="0" dirty="0">
                          <a:solidFill>
                            <a:srgbClr val="FBFFFC"/>
                          </a:solidFill>
                          <a:latin typeface="Calibri" panose="020F0502020204030204" pitchFamily="34" charset="0"/>
                          <a:cs typeface="Calibri" panose="020F0502020204030204" pitchFamily="34" charset="0"/>
                        </a:rPr>
                        <a:t>Monitoring</a:t>
                      </a:r>
                    </a:p>
                  </a:txBody>
                  <a:tcPr marL="45720" marR="4572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268358">
                <a:tc rowSpan="5">
                  <a:txBody>
                    <a:bodyPr/>
                    <a:lstStyle/>
                    <a:p>
                      <a:pPr marL="0" marR="0" lvl="0" indent="0" algn="l" rtl="0">
                        <a:lnSpc>
                          <a:spcPct val="95000"/>
                        </a:lnSpc>
                        <a:spcBef>
                          <a:spcPts val="0"/>
                        </a:spcBef>
                        <a:spcAft>
                          <a:spcPts val="0"/>
                        </a:spcAft>
                        <a:buClr>
                          <a:srgbClr val="000000"/>
                        </a:buClr>
                        <a:buSzPts val="1100"/>
                        <a:buFont typeface="Arial"/>
                        <a:buNone/>
                      </a:pPr>
                      <a:r>
                        <a:rPr lang="en-US" sz="1050" b="0" i="0" u="none" strike="noStrike" cap="none" noProof="0" dirty="0">
                          <a:solidFill>
                            <a:schemeClr val="tx1"/>
                          </a:solidFill>
                          <a:latin typeface="Calibri" panose="020F0502020204030204" pitchFamily="34" charset="0"/>
                          <a:ea typeface="+mn-ea"/>
                          <a:cs typeface="Calibri" panose="020F0502020204030204" pitchFamily="34" charset="0"/>
                          <a:sym typeface="Arial"/>
                        </a:rPr>
                        <a:t>Governmental organizations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solidFill>
                          <a:srgbClr val="7030A0"/>
                        </a:solidFill>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solidFill>
                        <a:srgbClr val="AE98B6"/>
                      </a:solidFill>
                      <a:prstDash val="dot"/>
                      <a:round/>
                      <a:headEnd type="none" w="sm" len="sm"/>
                      <a:tailEnd type="none" w="sm" len="sm"/>
                    </a:lnR>
                    <a:lnT w="12700" cap="flat" cmpd="sng">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solidFill>
                        <a:schemeClr val="lt1"/>
                      </a:solidFill>
                      <a:prstDash val="solid"/>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001"/>
                  </a:ext>
                </a:extLst>
              </a:tr>
              <a:tr h="268358">
                <a:tc vMerge="1">
                  <a:txBody>
                    <a:bodyPr/>
                    <a:lstStyle/>
                    <a:p>
                      <a:pPr marL="0" marR="0" lvl="0" indent="0" algn="l" rtl="0">
                        <a:lnSpc>
                          <a:spcPct val="100000"/>
                        </a:lnSpc>
                        <a:spcBef>
                          <a:spcPts val="0"/>
                        </a:spcBef>
                        <a:spcAft>
                          <a:spcPts val="0"/>
                        </a:spcAft>
                        <a:buClr>
                          <a:srgbClr val="353535"/>
                        </a:buClr>
                        <a:buSzPts val="1100"/>
                        <a:buFont typeface="Calibri"/>
                        <a:buNone/>
                      </a:pPr>
                      <a:endParaRPr sz="14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100" u="none" strike="noStrike" cap="none" noProof="0" dirty="0">
                        <a:solidFill>
                          <a:srgbClr val="7030A0"/>
                        </a:solidFill>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002"/>
                  </a:ext>
                </a:extLst>
              </a:tr>
              <a:tr h="268358">
                <a:tc vMerge="1">
                  <a:txBody>
                    <a:bodyPr/>
                    <a:lstStyle/>
                    <a:p>
                      <a:pPr marL="0" marR="0" lvl="0" indent="0" algn="l" rtl="0">
                        <a:lnSpc>
                          <a:spcPct val="100000"/>
                        </a:lnSpc>
                        <a:spcBef>
                          <a:spcPts val="0"/>
                        </a:spcBef>
                        <a:spcAft>
                          <a:spcPts val="0"/>
                        </a:spcAft>
                        <a:buClr>
                          <a:srgbClr val="353535"/>
                        </a:buClr>
                        <a:buSzPts val="1100"/>
                        <a:buFont typeface="Calibri"/>
                        <a:buNone/>
                      </a:pPr>
                      <a:endParaRPr sz="14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353535"/>
                        </a:buClr>
                        <a:buSzPts val="1100"/>
                        <a:buFont typeface="Calibri"/>
                        <a:buNone/>
                      </a:pPr>
                      <a:endParaRPr lang="en-US" sz="1100" u="none" strike="noStrike" cap="none" noProof="0" dirty="0">
                        <a:solidFill>
                          <a:srgbClr val="7030A0"/>
                        </a:solidFill>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003"/>
                  </a:ext>
                </a:extLst>
              </a:tr>
              <a:tr h="268358">
                <a:tc vMerge="1">
                  <a:txBody>
                    <a:bodyPr/>
                    <a:lstStyle/>
                    <a:p>
                      <a:pPr marL="0" marR="0" lvl="0" indent="0" algn="l" rtl="0">
                        <a:lnSpc>
                          <a:spcPct val="100000"/>
                        </a:lnSpc>
                        <a:spcBef>
                          <a:spcPts val="0"/>
                        </a:spcBef>
                        <a:spcAft>
                          <a:spcPts val="0"/>
                        </a:spcAft>
                        <a:buClr>
                          <a:srgbClr val="000000"/>
                        </a:buClr>
                        <a:buSzPts val="1100"/>
                        <a:buFont typeface="Arial"/>
                        <a:buNone/>
                      </a:pPr>
                      <a:endParaRPr lang="fr-CH" sz="1400" b="0" i="0" u="none" strike="noStrike" cap="none"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004"/>
                  </a:ext>
                </a:extLst>
              </a:tr>
              <a:tr h="268358">
                <a:tc vMerge="1">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40276787"/>
                  </a:ext>
                </a:extLst>
              </a:tr>
              <a:tr h="268358">
                <a:tc rowSpan="2">
                  <a:txBody>
                    <a:bodyPr/>
                    <a:lstStyle/>
                    <a:p>
                      <a:pPr marL="0" marR="0" lvl="0" indent="0" algn="l" defTabSz="914400" rtl="0" eaLnBrk="1" fontAlgn="auto" latinLnBrk="0" hangingPunct="1">
                        <a:lnSpc>
                          <a:spcPct val="95000"/>
                        </a:lnSpc>
                        <a:spcBef>
                          <a:spcPts val="0"/>
                        </a:spcBef>
                        <a:spcAft>
                          <a:spcPts val="0"/>
                        </a:spcAft>
                        <a:buClr>
                          <a:srgbClr val="353535"/>
                        </a:buClr>
                        <a:buSzPts val="1100"/>
                        <a:buFont typeface="Calibri"/>
                        <a:buNone/>
                        <a:tabLst/>
                        <a:defRPr/>
                      </a:pPr>
                      <a:r>
                        <a:rPr lang="en-US" sz="1050" b="0" i="0" u="none" strike="noStrike" cap="none" noProof="0" dirty="0">
                          <a:solidFill>
                            <a:schemeClr val="tx1"/>
                          </a:solidFill>
                          <a:latin typeface="Calibri" panose="020F0502020204030204" pitchFamily="34" charset="0"/>
                          <a:ea typeface="+mn-ea"/>
                          <a:cs typeface="Calibri" panose="020F0502020204030204" pitchFamily="34" charset="0"/>
                          <a:sym typeface="Arial"/>
                        </a:rPr>
                        <a:t>Development and implementing partners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0005"/>
                  </a:ext>
                </a:extLst>
              </a:tr>
              <a:tr h="298734">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Arial"/>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753395256"/>
                  </a:ext>
                </a:extLst>
              </a:tr>
              <a:tr h="268358">
                <a:tc rowSpan="3">
                  <a:txBody>
                    <a:bodyPr/>
                    <a:lstStyle/>
                    <a:p>
                      <a:pPr marL="0" marR="0" lvl="0" indent="0" algn="l" defTabSz="914400" rtl="0" eaLnBrk="1" fontAlgn="auto" latinLnBrk="0" hangingPunct="1">
                        <a:lnSpc>
                          <a:spcPct val="95000"/>
                        </a:lnSpc>
                        <a:spcBef>
                          <a:spcPts val="0"/>
                        </a:spcBef>
                        <a:spcAft>
                          <a:spcPts val="0"/>
                        </a:spcAft>
                        <a:buClr>
                          <a:schemeClr val="dk1"/>
                        </a:buClr>
                        <a:buSzPts val="1100"/>
                        <a:buFont typeface="Arial"/>
                        <a:buNone/>
                        <a:tabLst/>
                        <a:defRPr/>
                      </a:pPr>
                      <a:r>
                        <a:rPr lang="en-US" sz="1050" b="0" i="0" u="none" strike="noStrike" cap="none" noProof="0" dirty="0">
                          <a:solidFill>
                            <a:schemeClr val="tx1"/>
                          </a:solidFill>
                          <a:latin typeface="Calibri" panose="020F0502020204030204" pitchFamily="34" charset="0"/>
                          <a:ea typeface="+mn-ea"/>
                          <a:cs typeface="Calibri" panose="020F0502020204030204" pitchFamily="34" charset="0"/>
                          <a:sym typeface="Calibri"/>
                        </a:rPr>
                        <a:t>Civil society organizations and community-based organizations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2601290552"/>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3369383263"/>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3904078722"/>
                  </a:ext>
                </a:extLst>
              </a:tr>
              <a:tr h="268358">
                <a:tc rowSpan="3">
                  <a:txBody>
                    <a:bodyPr/>
                    <a:lstStyle/>
                    <a:p>
                      <a:pPr marL="0" marR="0" lvl="0" indent="0" algn="l" rtl="0">
                        <a:lnSpc>
                          <a:spcPct val="95000"/>
                        </a:lnSpc>
                        <a:spcBef>
                          <a:spcPts val="0"/>
                        </a:spcBef>
                        <a:spcAft>
                          <a:spcPts val="0"/>
                        </a:spcAft>
                        <a:buClr>
                          <a:schemeClr val="dk1"/>
                        </a:buClr>
                        <a:buSzPts val="1100"/>
                        <a:buFont typeface="Arial"/>
                        <a:buNone/>
                      </a:pPr>
                      <a:r>
                        <a:rPr lang="en-US" sz="1050" b="0" i="0" u="none" strike="noStrike" cap="none" noProof="0" dirty="0">
                          <a:solidFill>
                            <a:schemeClr val="tx1"/>
                          </a:solidFill>
                          <a:latin typeface="Calibri" panose="020F0502020204030204" pitchFamily="34" charset="0"/>
                          <a:ea typeface="+mn-ea"/>
                          <a:cs typeface="Calibri" panose="020F0502020204030204" pitchFamily="34" charset="0"/>
                          <a:sym typeface="Calibri"/>
                        </a:rPr>
                        <a:t>Private sector and/or community-based providers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2347726694"/>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4255306008"/>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914722208"/>
                  </a:ext>
                </a:extLst>
              </a:tr>
              <a:tr h="268358">
                <a:tc rowSpan="3">
                  <a:txBody>
                    <a:bodyPr/>
                    <a:lstStyle/>
                    <a:p>
                      <a:pPr marL="0" marR="0" lvl="0" indent="0" algn="l" defTabSz="914400" rtl="0" eaLnBrk="1" fontAlgn="auto" latinLnBrk="0" hangingPunct="1">
                        <a:lnSpc>
                          <a:spcPct val="95000"/>
                        </a:lnSpc>
                        <a:spcBef>
                          <a:spcPts val="0"/>
                        </a:spcBef>
                        <a:spcAft>
                          <a:spcPts val="0"/>
                        </a:spcAft>
                        <a:buClr>
                          <a:schemeClr val="dk1"/>
                        </a:buClr>
                        <a:buSzPts val="1100"/>
                        <a:buFont typeface="Arial"/>
                        <a:buNone/>
                        <a:tabLst/>
                        <a:defRPr/>
                      </a:pPr>
                      <a:r>
                        <a:rPr lang="en-US" sz="1050" b="0" i="0" u="none" strike="noStrike" cap="none" noProof="0" dirty="0">
                          <a:solidFill>
                            <a:schemeClr val="tx1"/>
                          </a:solidFill>
                          <a:latin typeface="Calibri" panose="020F0502020204030204" pitchFamily="34" charset="0"/>
                          <a:ea typeface="+mn-ea"/>
                          <a:cs typeface="Calibri" panose="020F0502020204030204" pitchFamily="34" charset="0"/>
                          <a:sym typeface="Calibri"/>
                        </a:rPr>
                        <a:t>Bilateral organizations and funders</a:t>
                      </a:r>
                    </a:p>
                  </a:txBody>
                  <a:tcPr marL="133275" marR="133275" marT="45725" marB="45725" anchor="ctr">
                    <a:lnL w="9525" cap="flat" cmpd="sng">
                      <a:solidFill>
                        <a:srgbClr val="000000">
                          <a:alpha val="0"/>
                        </a:srgbClr>
                      </a:solidFill>
                      <a:prstDash val="solid"/>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2244920241"/>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2077253118"/>
                  </a:ext>
                </a:extLst>
              </a:tr>
              <a:tr h="268358">
                <a:tc vMerge="1">
                  <a:txBody>
                    <a:bodyPr/>
                    <a:lstStyle/>
                    <a:p>
                      <a:endParaRPr lang="en-CH"/>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lang="en-US" sz="1100" b="0" i="0" u="none" strike="noStrike" cap="none" noProof="0" dirty="0">
                        <a:solidFill>
                          <a:schemeClr val="tx1"/>
                        </a:solidFill>
                        <a:latin typeface="Calibri" panose="020F0502020204030204" pitchFamily="34" charset="0"/>
                        <a:ea typeface="+mn-ea"/>
                        <a:cs typeface="Calibri" panose="020F0502020204030204" pitchFamily="34" charset="0"/>
                        <a:sym typeface="Calibri"/>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AE98B6"/>
                      </a:solidFill>
                      <a:prstDash val="dot"/>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AE98B6"/>
                      </a:solidFill>
                      <a:prstDash val="dot"/>
                      <a:round/>
                      <a:headEnd type="none" w="sm" len="sm"/>
                      <a:tailEnd type="none" w="sm" len="sm"/>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strike="noStrike" cap="none" noProof="0" dirty="0">
                        <a:latin typeface="Calibri" panose="020F0502020204030204" pitchFamily="34" charset="0"/>
                        <a:cs typeface="Calibri" panose="020F0502020204030204" pitchFamily="34" charset="0"/>
                      </a:endParaRPr>
                    </a:p>
                  </a:txBody>
                  <a:tcPr marL="133275" marR="133275" marT="45725" marB="45725" anchor="ctr">
                    <a:lnL w="12700" cap="flat" cmpd="sng" algn="ctr">
                      <a:solidFill>
                        <a:srgbClr val="D7CCDB"/>
                      </a:solidFill>
                      <a:prstDash val="dot"/>
                      <a:round/>
                      <a:headEnd type="none" w="med" len="med"/>
                      <a:tailEnd type="none" w="med" len="med"/>
                    </a:lnL>
                    <a:lnR w="12700" cap="flat" cmpd="sng" algn="ctr">
                      <a:solidFill>
                        <a:srgbClr val="D7CCDB"/>
                      </a:solidFill>
                      <a:prstDash val="dot"/>
                      <a:round/>
                      <a:headEnd type="none" w="med" len="med"/>
                      <a:tailEnd type="none" w="med" len="med"/>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lang="en-US" sz="1100" u="none" strike="noStrike" cap="none" noProof="0" dirty="0">
                        <a:solidFill>
                          <a:srgbClr val="353535"/>
                        </a:solidFill>
                        <a:latin typeface="Calibri" panose="020F0502020204030204" pitchFamily="34" charset="0"/>
                        <a:ea typeface="Calibri"/>
                        <a:cs typeface="Calibri" panose="020F0502020204030204" pitchFamily="34" charset="0"/>
                        <a:sym typeface="Calibri"/>
                      </a:endParaRPr>
                    </a:p>
                  </a:txBody>
                  <a:tcPr marL="133275" marR="133275" marT="45725" marB="45725" anchor="ctr">
                    <a:lnL w="12700" cap="flat" cmpd="sng" algn="ctr">
                      <a:solidFill>
                        <a:srgbClr val="D7CCDB"/>
                      </a:solidFill>
                      <a:prstDash val="dot"/>
                      <a:round/>
                      <a:headEnd type="none" w="med" len="med"/>
                      <a:tailEnd type="none" w="med" len="med"/>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bg1"/>
                    </a:solidFill>
                  </a:tcPr>
                </a:tc>
                <a:extLst>
                  <a:ext uri="{0D108BD9-81ED-4DB2-BD59-A6C34878D82A}">
                    <a16:rowId xmlns:a16="http://schemas.microsoft.com/office/drawing/2014/main" val="1172394634"/>
                  </a:ext>
                </a:extLst>
              </a:tr>
            </a:tbl>
          </a:graphicData>
        </a:graphic>
      </p:graphicFrame>
      <p:graphicFrame>
        <p:nvGraphicFramePr>
          <p:cNvPr id="15" name="Table 14">
            <a:extLst>
              <a:ext uri="{FF2B5EF4-FFF2-40B4-BE49-F238E27FC236}">
                <a16:creationId xmlns:a16="http://schemas.microsoft.com/office/drawing/2014/main" id="{A3B9463F-A6A5-7246-92EB-15AB77F68584}"/>
              </a:ext>
            </a:extLst>
          </p:cNvPr>
          <p:cNvGraphicFramePr>
            <a:graphicFrameLocks noGrp="1"/>
          </p:cNvGraphicFramePr>
          <p:nvPr>
            <p:extLst>
              <p:ext uri="{D42A27DB-BD31-4B8C-83A1-F6EECF244321}">
                <p14:modId xmlns:p14="http://schemas.microsoft.com/office/powerpoint/2010/main" val="4245424297"/>
              </p:ext>
            </p:extLst>
          </p:nvPr>
        </p:nvGraphicFramePr>
        <p:xfrm>
          <a:off x="10252150" y="719032"/>
          <a:ext cx="1786259" cy="457200"/>
        </p:xfrm>
        <a:graphic>
          <a:graphicData uri="http://schemas.openxmlformats.org/drawingml/2006/table">
            <a:tbl>
              <a:tblPr firstRow="1" bandRow="1">
                <a:noFill/>
              </a:tblPr>
              <a:tblGrid>
                <a:gridCol w="185563">
                  <a:extLst>
                    <a:ext uri="{9D8B030D-6E8A-4147-A177-3AD203B41FA5}">
                      <a16:colId xmlns:a16="http://schemas.microsoft.com/office/drawing/2014/main" val="1084159577"/>
                    </a:ext>
                  </a:extLst>
                </a:gridCol>
                <a:gridCol w="1600696">
                  <a:extLst>
                    <a:ext uri="{9D8B030D-6E8A-4147-A177-3AD203B41FA5}">
                      <a16:colId xmlns:a16="http://schemas.microsoft.com/office/drawing/2014/main" val="2495939210"/>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900" u="none" strike="noStrike" cap="none" noProof="0" dirty="0">
                        <a:latin typeface="Calibri" panose="020F0502020204030204" pitchFamily="34" charset="0"/>
                        <a:cs typeface="Calibri" panose="020F0502020204030204" pitchFamily="34" charset="0"/>
                      </a:endParaRPr>
                    </a:p>
                  </a:txBody>
                  <a:tcPr marL="45720" marR="4572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900" i="1" u="none" strike="noStrike" cap="none" noProof="0" dirty="0">
                          <a:latin typeface="Calibri" panose="020F0502020204030204" pitchFamily="34" charset="0"/>
                          <a:cs typeface="Calibri" panose="020F0502020204030204" pitchFamily="34" charset="0"/>
                        </a:rPr>
                        <a:t>Currently involved</a:t>
                      </a:r>
                    </a:p>
                  </a:txBody>
                  <a:tcPr marL="45720" marR="4572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52878901"/>
                  </a:ext>
                </a:extLst>
              </a:tr>
              <a:tr h="0">
                <a:tc>
                  <a:txBody>
                    <a:bodyPr/>
                    <a:lstStyle/>
                    <a:p>
                      <a:pPr marL="0" marR="0" lvl="0" indent="0" algn="l" rtl="0">
                        <a:lnSpc>
                          <a:spcPct val="100000"/>
                        </a:lnSpc>
                        <a:spcBef>
                          <a:spcPts val="0"/>
                        </a:spcBef>
                        <a:spcAft>
                          <a:spcPts val="0"/>
                        </a:spcAft>
                        <a:buClr>
                          <a:srgbClr val="000000"/>
                        </a:buClr>
                        <a:buSzPts val="1100"/>
                        <a:buFont typeface="Arial"/>
                        <a:buNone/>
                      </a:pPr>
                      <a:endParaRPr lang="en-US" sz="900" u="none" strike="noStrike" cap="none" noProof="0" dirty="0">
                        <a:latin typeface="Calibri" panose="020F0502020204030204" pitchFamily="34" charset="0"/>
                        <a:cs typeface="Calibri" panose="020F0502020204030204" pitchFamily="34" charset="0"/>
                      </a:endParaRPr>
                    </a:p>
                  </a:txBody>
                  <a:tcPr marL="45720" marR="4572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AE98B6"/>
                      </a:solidFill>
                      <a:prstDash val="dot"/>
                      <a:round/>
                      <a:headEnd type="none" w="sm" len="sm"/>
                      <a:tailEnd type="none" w="sm" len="sm"/>
                    </a:lnT>
                    <a:lnB w="12700" cap="flat" cmpd="sng" algn="ctr">
                      <a:solidFill>
                        <a:srgbClr val="AE98B6"/>
                      </a:solidFill>
                      <a:prstDash val="dot"/>
                      <a:round/>
                      <a:headEnd type="none" w="sm" len="sm"/>
                      <a:tailEnd type="none" w="sm" len="sm"/>
                    </a:lnB>
                    <a:solidFill>
                      <a:schemeClr val="accent1">
                        <a:lumMod val="20000"/>
                        <a:lumOff val="8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900" u="none" strike="noStrike" cap="none" noProof="0" dirty="0">
                          <a:latin typeface="Calibri" panose="020F0502020204030204" pitchFamily="34" charset="0"/>
                          <a:cs typeface="Calibri" panose="020F0502020204030204" pitchFamily="34" charset="0"/>
                        </a:rPr>
                        <a:t>Potential/future involvement</a:t>
                      </a:r>
                    </a:p>
                  </a:txBody>
                  <a:tcPr marL="45720" marR="4572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52410544"/>
                  </a:ext>
                </a:extLst>
              </a:tr>
            </a:tbl>
          </a:graphicData>
        </a:graphic>
      </p:graphicFrame>
      <p:grpSp>
        <p:nvGrpSpPr>
          <p:cNvPr id="64" name="Group 63">
            <a:extLst>
              <a:ext uri="{FF2B5EF4-FFF2-40B4-BE49-F238E27FC236}">
                <a16:creationId xmlns:a16="http://schemas.microsoft.com/office/drawing/2014/main" id="{01C42009-31B0-D849-8358-277897276C22}"/>
              </a:ext>
            </a:extLst>
          </p:cNvPr>
          <p:cNvGrpSpPr/>
          <p:nvPr/>
        </p:nvGrpSpPr>
        <p:grpSpPr>
          <a:xfrm>
            <a:off x="7928025" y="1328024"/>
            <a:ext cx="3822383" cy="260384"/>
            <a:chOff x="7928025" y="1691906"/>
            <a:chExt cx="3822383" cy="260384"/>
          </a:xfrm>
        </p:grpSpPr>
        <p:grpSp>
          <p:nvGrpSpPr>
            <p:cNvPr id="60" name="Group 59">
              <a:extLst>
                <a:ext uri="{FF2B5EF4-FFF2-40B4-BE49-F238E27FC236}">
                  <a16:creationId xmlns:a16="http://schemas.microsoft.com/office/drawing/2014/main" id="{D400E9BD-F847-824B-8659-5EFC42DC4016}"/>
                </a:ext>
              </a:extLst>
            </p:cNvPr>
            <p:cNvGrpSpPr/>
            <p:nvPr/>
          </p:nvGrpSpPr>
          <p:grpSpPr>
            <a:xfrm>
              <a:off x="8808875" y="1691906"/>
              <a:ext cx="268785" cy="260384"/>
              <a:chOff x="8808875" y="1691906"/>
              <a:chExt cx="268785" cy="260384"/>
            </a:xfrm>
          </p:grpSpPr>
          <p:sp>
            <p:nvSpPr>
              <p:cNvPr id="39" name="Google Shape;329;p30">
                <a:extLst>
                  <a:ext uri="{FF2B5EF4-FFF2-40B4-BE49-F238E27FC236}">
                    <a16:creationId xmlns:a16="http://schemas.microsoft.com/office/drawing/2014/main" id="{495953C1-C1A6-3E4A-A9A2-B567B21422B5}"/>
                  </a:ext>
                </a:extLst>
              </p:cNvPr>
              <p:cNvSpPr/>
              <p:nvPr/>
            </p:nvSpPr>
            <p:spPr>
              <a:xfrm>
                <a:off x="8808875"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0" name="Graphic 49">
                <a:extLst>
                  <a:ext uri="{FF2B5EF4-FFF2-40B4-BE49-F238E27FC236}">
                    <a16:creationId xmlns:a16="http://schemas.microsoft.com/office/drawing/2014/main" id="{BC507C6A-29E5-D043-8186-2671E6768B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3264" y="1729079"/>
                <a:ext cx="186038" cy="186038"/>
              </a:xfrm>
              <a:prstGeom prst="rect">
                <a:avLst/>
              </a:prstGeom>
            </p:spPr>
          </p:pic>
        </p:grpSp>
        <p:grpSp>
          <p:nvGrpSpPr>
            <p:cNvPr id="61" name="Group 60">
              <a:extLst>
                <a:ext uri="{FF2B5EF4-FFF2-40B4-BE49-F238E27FC236}">
                  <a16:creationId xmlns:a16="http://schemas.microsoft.com/office/drawing/2014/main" id="{927C78DF-7351-E24C-9790-23332C9212C4}"/>
                </a:ext>
              </a:extLst>
            </p:cNvPr>
            <p:cNvGrpSpPr/>
            <p:nvPr/>
          </p:nvGrpSpPr>
          <p:grpSpPr>
            <a:xfrm>
              <a:off x="9714514" y="1691906"/>
              <a:ext cx="268785" cy="260384"/>
              <a:chOff x="9714514" y="1691906"/>
              <a:chExt cx="268785" cy="260384"/>
            </a:xfrm>
          </p:grpSpPr>
          <p:sp>
            <p:nvSpPr>
              <p:cNvPr id="42" name="Google Shape;331;p30">
                <a:extLst>
                  <a:ext uri="{FF2B5EF4-FFF2-40B4-BE49-F238E27FC236}">
                    <a16:creationId xmlns:a16="http://schemas.microsoft.com/office/drawing/2014/main" id="{76316365-62B2-784E-8A84-50797EEB33C9}"/>
                  </a:ext>
                </a:extLst>
              </p:cNvPr>
              <p:cNvSpPr/>
              <p:nvPr/>
            </p:nvSpPr>
            <p:spPr>
              <a:xfrm>
                <a:off x="9714514"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2" name="Graphic 51">
                <a:extLst>
                  <a:ext uri="{FF2B5EF4-FFF2-40B4-BE49-F238E27FC236}">
                    <a16:creationId xmlns:a16="http://schemas.microsoft.com/office/drawing/2014/main" id="{B30F5FC1-436A-8E45-956F-1B44F3791F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1681" y="1727207"/>
                <a:ext cx="186038" cy="186038"/>
              </a:xfrm>
              <a:prstGeom prst="rect">
                <a:avLst/>
              </a:prstGeom>
            </p:spPr>
          </p:pic>
        </p:grpSp>
        <p:grpSp>
          <p:nvGrpSpPr>
            <p:cNvPr id="62" name="Group 61">
              <a:extLst>
                <a:ext uri="{FF2B5EF4-FFF2-40B4-BE49-F238E27FC236}">
                  <a16:creationId xmlns:a16="http://schemas.microsoft.com/office/drawing/2014/main" id="{4A8615ED-D563-264B-B661-D0AE94753039}"/>
                </a:ext>
              </a:extLst>
            </p:cNvPr>
            <p:cNvGrpSpPr/>
            <p:nvPr/>
          </p:nvGrpSpPr>
          <p:grpSpPr>
            <a:xfrm>
              <a:off x="10536457" y="1691906"/>
              <a:ext cx="268785" cy="260384"/>
              <a:chOff x="10536457" y="1691906"/>
              <a:chExt cx="268785" cy="260384"/>
            </a:xfrm>
          </p:grpSpPr>
          <p:sp>
            <p:nvSpPr>
              <p:cNvPr id="48" name="Google Shape;333;p30">
                <a:extLst>
                  <a:ext uri="{FF2B5EF4-FFF2-40B4-BE49-F238E27FC236}">
                    <a16:creationId xmlns:a16="http://schemas.microsoft.com/office/drawing/2014/main" id="{549B16F9-44F1-5941-983D-15BBDB93692E}"/>
                  </a:ext>
                </a:extLst>
              </p:cNvPr>
              <p:cNvSpPr/>
              <p:nvPr/>
            </p:nvSpPr>
            <p:spPr>
              <a:xfrm>
                <a:off x="10536457"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4" name="Graphic 53">
                <a:extLst>
                  <a:ext uri="{FF2B5EF4-FFF2-40B4-BE49-F238E27FC236}">
                    <a16:creationId xmlns:a16="http://schemas.microsoft.com/office/drawing/2014/main" id="{3604CE68-6823-D143-9B5D-357CFE4304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77830" y="1729079"/>
                <a:ext cx="186038" cy="186038"/>
              </a:xfrm>
              <a:prstGeom prst="rect">
                <a:avLst/>
              </a:prstGeom>
            </p:spPr>
          </p:pic>
        </p:grpSp>
        <p:grpSp>
          <p:nvGrpSpPr>
            <p:cNvPr id="63" name="Group 62">
              <a:extLst>
                <a:ext uri="{FF2B5EF4-FFF2-40B4-BE49-F238E27FC236}">
                  <a16:creationId xmlns:a16="http://schemas.microsoft.com/office/drawing/2014/main" id="{AFAB5DF5-1FD1-E44F-8E85-E2C39812FF3F}"/>
                </a:ext>
              </a:extLst>
            </p:cNvPr>
            <p:cNvGrpSpPr/>
            <p:nvPr/>
          </p:nvGrpSpPr>
          <p:grpSpPr>
            <a:xfrm>
              <a:off x="11481623" y="1691906"/>
              <a:ext cx="268785" cy="260384"/>
              <a:chOff x="11481623" y="1691906"/>
              <a:chExt cx="268785" cy="260384"/>
            </a:xfrm>
          </p:grpSpPr>
          <p:sp>
            <p:nvSpPr>
              <p:cNvPr id="45" name="Google Shape;335;p30">
                <a:extLst>
                  <a:ext uri="{FF2B5EF4-FFF2-40B4-BE49-F238E27FC236}">
                    <a16:creationId xmlns:a16="http://schemas.microsoft.com/office/drawing/2014/main" id="{CDF535DE-3797-924D-8337-21C8F02AAE4B}"/>
                  </a:ext>
                </a:extLst>
              </p:cNvPr>
              <p:cNvSpPr/>
              <p:nvPr/>
            </p:nvSpPr>
            <p:spPr>
              <a:xfrm>
                <a:off x="11481623"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6" name="Graphic 55">
                <a:extLst>
                  <a:ext uri="{FF2B5EF4-FFF2-40B4-BE49-F238E27FC236}">
                    <a16:creationId xmlns:a16="http://schemas.microsoft.com/office/drawing/2014/main" id="{DFFD31E4-4C00-FC46-86AE-FD5F5C28AB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22996" y="1723079"/>
                <a:ext cx="186038" cy="186038"/>
              </a:xfrm>
              <a:prstGeom prst="rect">
                <a:avLst/>
              </a:prstGeom>
            </p:spPr>
          </p:pic>
        </p:grpSp>
        <p:grpSp>
          <p:nvGrpSpPr>
            <p:cNvPr id="59" name="Group 58">
              <a:extLst>
                <a:ext uri="{FF2B5EF4-FFF2-40B4-BE49-F238E27FC236}">
                  <a16:creationId xmlns:a16="http://schemas.microsoft.com/office/drawing/2014/main" id="{9F0EC424-13DF-DE45-8653-3E043EBD4BA8}"/>
                </a:ext>
              </a:extLst>
            </p:cNvPr>
            <p:cNvGrpSpPr/>
            <p:nvPr/>
          </p:nvGrpSpPr>
          <p:grpSpPr>
            <a:xfrm>
              <a:off x="7928025" y="1691906"/>
              <a:ext cx="268785" cy="260384"/>
              <a:chOff x="7928025" y="1691906"/>
              <a:chExt cx="268785" cy="260384"/>
            </a:xfrm>
          </p:grpSpPr>
          <p:sp>
            <p:nvSpPr>
              <p:cNvPr id="36" name="Google Shape;327;p30">
                <a:extLst>
                  <a:ext uri="{FF2B5EF4-FFF2-40B4-BE49-F238E27FC236}">
                    <a16:creationId xmlns:a16="http://schemas.microsoft.com/office/drawing/2014/main" id="{7CF2CE10-8A2D-8D47-9BF2-384EB7067408}"/>
                  </a:ext>
                </a:extLst>
              </p:cNvPr>
              <p:cNvSpPr/>
              <p:nvPr/>
            </p:nvSpPr>
            <p:spPr>
              <a:xfrm>
                <a:off x="7928025" y="1691906"/>
                <a:ext cx="268785" cy="260384"/>
              </a:xfrm>
              <a:prstGeom prst="ellipse">
                <a:avLst/>
              </a:prstGeom>
              <a:solidFill>
                <a:srgbClr val="B7CA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58" name="Graphic 57">
                <a:extLst>
                  <a:ext uri="{FF2B5EF4-FFF2-40B4-BE49-F238E27FC236}">
                    <a16:creationId xmlns:a16="http://schemas.microsoft.com/office/drawing/2014/main" id="{7429A17B-25D0-A643-BF0A-51C773020AF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69398" y="1723079"/>
                <a:ext cx="186038" cy="186038"/>
              </a:xfrm>
              <a:prstGeom prst="rect">
                <a:avLst/>
              </a:prstGeom>
            </p:spPr>
          </p:pic>
        </p:grpSp>
      </p:grpSp>
    </p:spTree>
    <p:extLst>
      <p:ext uri="{BB962C8B-B14F-4D97-AF65-F5344CB8AC3E}">
        <p14:creationId xmlns:p14="http://schemas.microsoft.com/office/powerpoint/2010/main" val="885710044"/>
      </p:ext>
    </p:extLst>
  </p:cSld>
  <p:clrMapOvr>
    <a:masterClrMapping/>
  </p:clrMapOvr>
</p:sld>
</file>

<file path=ppt/theme/theme1.xml><?xml version="1.0" encoding="utf-8"?>
<a:theme xmlns:a="http://schemas.openxmlformats.org/drawingml/2006/main" name="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default styled">
  <a:themeElements>
    <a:clrScheme name="Plan 4 Ring - v3">
      <a:dk1>
        <a:srgbClr val="000000"/>
      </a:dk1>
      <a:lt1>
        <a:srgbClr val="FFFFFF"/>
      </a:lt1>
      <a:dk2>
        <a:srgbClr val="01526B"/>
      </a:dk2>
      <a:lt2>
        <a:srgbClr val="BAE3EB"/>
      </a:lt2>
      <a:accent1>
        <a:srgbClr val="56BACD"/>
      </a:accent1>
      <a:accent2>
        <a:srgbClr val="0495B0"/>
      </a:accent2>
      <a:accent3>
        <a:srgbClr val="D7A235"/>
      </a:accent3>
      <a:accent4>
        <a:srgbClr val="F4701E"/>
      </a:accent4>
      <a:accent5>
        <a:srgbClr val="00374B"/>
      </a:accent5>
      <a:accent6>
        <a:srgbClr val="F9B082"/>
      </a:accent6>
      <a:hlink>
        <a:srgbClr val="0097AE"/>
      </a:hlink>
      <a:folHlink>
        <a:srgbClr val="C1CC4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2270</TotalTime>
  <Words>2452</Words>
  <Application>Microsoft Macintosh PowerPoint</Application>
  <PresentationFormat>Widescreen</PresentationFormat>
  <Paragraphs>326</Paragraphs>
  <Slides>18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Black</vt:lpstr>
      <vt:lpstr>Calibri</vt:lpstr>
      <vt:lpstr>Franklin Gothic Book</vt:lpstr>
      <vt:lpstr>Franklin Gothic Demi</vt:lpstr>
      <vt:lpstr>Franklin Gothic Medium</vt:lpstr>
      <vt:lpstr>Plan 4 Ring Theme</vt:lpstr>
      <vt:lpstr>PPT default styled</vt:lpstr>
      <vt:lpstr>Situation Analysis for the Introduction of the PrEP Ring</vt:lpstr>
      <vt:lpstr>PowerPoint Presentation</vt:lpstr>
      <vt:lpstr>HIV in [Country]</vt:lpstr>
      <vt:lpstr>HIV in [Country]</vt:lpstr>
      <vt:lpstr>End-user Populations for the Ring</vt:lpstr>
      <vt:lpstr>Oral PrEP Rollout in [Country]</vt:lpstr>
      <vt:lpstr>Oral PrEP Rollout — Lessons Learned</vt:lpstr>
      <vt:lpstr>Selected Desk Review Sources</vt:lpstr>
      <vt:lpstr>Stakeholder Map for the Ring</vt:lpstr>
      <vt:lpstr>Interview Outreach List</vt:lpstr>
      <vt:lpstr>Detailed PrEP Ring Introduction Framework</vt:lpstr>
      <vt:lpstr>Summary Findings Across the Framework</vt:lpstr>
      <vt:lpstr>Planning &amp; Budgeting</vt:lpstr>
      <vt:lpstr>Supply Chain Management </vt:lpstr>
      <vt:lpstr>PrEP Ring Delivery Platforms</vt:lpstr>
      <vt:lpstr>Uptake &amp; Effective Use</vt:lpstr>
      <vt:lpstr>Monitoring </vt:lpstr>
      <vt:lpstr>Remaining Key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Kay Garcia</cp:lastModifiedBy>
  <cp:revision>122</cp:revision>
  <dcterms:created xsi:type="dcterms:W3CDTF">2021-10-12T16:02:07Z</dcterms:created>
  <dcterms:modified xsi:type="dcterms:W3CDTF">2022-06-03T21:40:46Z</dcterms:modified>
</cp:coreProperties>
</file>