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0"/>
  </p:normalViewPr>
  <p:slideViewPr>
    <p:cSldViewPr>
      <p:cViewPr varScale="1">
        <p:scale>
          <a:sx n="104" d="100"/>
          <a:sy n="104" d="100"/>
        </p:scale>
        <p:origin x="800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" y="2082546"/>
            <a:ext cx="12192000" cy="2563495"/>
          </a:xfrm>
          <a:custGeom>
            <a:avLst/>
            <a:gdLst/>
            <a:ahLst/>
            <a:cxnLst/>
            <a:rect l="l" t="t" r="r" b="b"/>
            <a:pathLst>
              <a:path w="12192000" h="2563495">
                <a:moveTo>
                  <a:pt x="12192000" y="0"/>
                </a:moveTo>
                <a:lnTo>
                  <a:pt x="0" y="0"/>
                </a:lnTo>
                <a:lnTo>
                  <a:pt x="0" y="2563367"/>
                </a:lnTo>
                <a:lnTo>
                  <a:pt x="12192000" y="2563367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2" y="2082546"/>
            <a:ext cx="12192000" cy="2563495"/>
          </a:xfrm>
          <a:custGeom>
            <a:avLst/>
            <a:gdLst/>
            <a:ahLst/>
            <a:cxnLst/>
            <a:rect l="l" t="t" r="r" b="b"/>
            <a:pathLst>
              <a:path w="12192000" h="2563495">
                <a:moveTo>
                  <a:pt x="0" y="2563367"/>
                </a:moveTo>
                <a:lnTo>
                  <a:pt x="12192000" y="2563367"/>
                </a:lnTo>
                <a:lnTo>
                  <a:pt x="12192000" y="0"/>
                </a:lnTo>
                <a:lnTo>
                  <a:pt x="0" y="0"/>
                </a:lnTo>
                <a:lnTo>
                  <a:pt x="0" y="2563367"/>
                </a:lnTo>
                <a:close/>
              </a:path>
            </a:pathLst>
          </a:custGeom>
          <a:ln w="25908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938" y="113156"/>
            <a:ext cx="12060123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64021" y="2843911"/>
            <a:ext cx="5919470" cy="3120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1.pn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49.png"/><Relationship Id="rId4" Type="http://schemas.openxmlformats.org/officeDocument/2006/relationships/image" Target="../media/image6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6.png"/><Relationship Id="rId4" Type="http://schemas.openxmlformats.org/officeDocument/2006/relationships/image" Target="../media/image5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2081783"/>
            <a:ext cx="12192000" cy="2563495"/>
          </a:xfrm>
          <a:prstGeom prst="rect">
            <a:avLst/>
          </a:prstGeom>
          <a:solidFill>
            <a:srgbClr val="1F3863"/>
          </a:solidFill>
          <a:ln w="12192">
            <a:solidFill>
              <a:srgbClr val="2E528F"/>
            </a:solidFill>
          </a:ln>
        </p:spPr>
        <p:txBody>
          <a:bodyPr vert="horz" wrap="square" lIns="0" tIns="20320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600"/>
              </a:spcBef>
            </a:pPr>
            <a:r>
              <a:rPr sz="4000" spc="-225" dirty="0">
                <a:solidFill>
                  <a:srgbClr val="FFFFFF"/>
                </a:solidFill>
                <a:latin typeface="Arial"/>
                <a:cs typeface="Arial"/>
              </a:rPr>
              <a:t>PMM</a:t>
            </a:r>
            <a:r>
              <a:rPr sz="40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10" dirty="0">
                <a:solidFill>
                  <a:srgbClr val="FFFFFF"/>
                </a:solidFill>
                <a:latin typeface="Arial"/>
                <a:cs typeface="Arial"/>
              </a:rPr>
              <a:t>Country</a:t>
            </a:r>
            <a:r>
              <a:rPr sz="4000" spc="-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310" dirty="0">
                <a:solidFill>
                  <a:srgbClr val="FFFFFF"/>
                </a:solidFill>
                <a:latin typeface="Arial"/>
                <a:cs typeface="Arial"/>
              </a:rPr>
              <a:t>Landscaping</a:t>
            </a:r>
            <a:r>
              <a:rPr sz="40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295" dirty="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sz="40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90" dirty="0">
                <a:solidFill>
                  <a:srgbClr val="FFFFFF"/>
                </a:solidFill>
                <a:latin typeface="Arial"/>
                <a:cs typeface="Arial"/>
              </a:rPr>
              <a:t>Overview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2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2800" spc="-235" dirty="0">
                <a:solidFill>
                  <a:srgbClr val="FFFFFF"/>
                </a:solidFill>
                <a:latin typeface="Arial"/>
                <a:cs typeface="Arial"/>
              </a:rPr>
              <a:t>Progress</a:t>
            </a: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 Update</a:t>
            </a:r>
            <a:r>
              <a:rPr sz="28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7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8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60" dirty="0">
                <a:solidFill>
                  <a:srgbClr val="FFFFFF"/>
                </a:solidFill>
                <a:latin typeface="Arial"/>
                <a:cs typeface="Arial"/>
              </a:rPr>
              <a:t>Next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Steps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0556" y="5272179"/>
            <a:ext cx="2766059" cy="138822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9240" y="6356096"/>
            <a:ext cx="1390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latin typeface="Arial"/>
                <a:cs typeface="Arial"/>
              </a:rPr>
              <a:t>September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2020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572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30" dirty="0"/>
              <a:t>Comprehensive</a:t>
            </a:r>
            <a:r>
              <a:rPr spc="-90" dirty="0"/>
              <a:t> </a:t>
            </a:r>
            <a:r>
              <a:rPr spc="-70" dirty="0"/>
              <a:t>delivery</a:t>
            </a:r>
            <a:r>
              <a:rPr spc="-90" dirty="0"/>
              <a:t> </a:t>
            </a:r>
            <a:r>
              <a:rPr spc="-85" dirty="0"/>
              <a:t>networks</a:t>
            </a:r>
            <a:r>
              <a:rPr spc="-55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215" dirty="0"/>
              <a:t>UPIs</a:t>
            </a:r>
            <a:r>
              <a:rPr spc="-80" dirty="0"/>
              <a:t> </a:t>
            </a:r>
            <a:r>
              <a:rPr spc="-120" dirty="0"/>
              <a:t>and</a:t>
            </a:r>
            <a:r>
              <a:rPr spc="-85" dirty="0"/>
              <a:t> </a:t>
            </a:r>
            <a:r>
              <a:rPr spc="-254" dirty="0"/>
              <a:t>AE&amp;Es</a:t>
            </a:r>
            <a:r>
              <a:rPr spc="-75" dirty="0"/>
              <a:t> </a:t>
            </a:r>
            <a:r>
              <a:rPr spc="-90" dirty="0"/>
              <a:t>should</a:t>
            </a:r>
            <a:r>
              <a:rPr spc="-95" dirty="0"/>
              <a:t> </a:t>
            </a:r>
            <a:r>
              <a:rPr spc="-120" dirty="0"/>
              <a:t>be</a:t>
            </a:r>
            <a:r>
              <a:rPr spc="-95" dirty="0"/>
              <a:t> </a:t>
            </a:r>
            <a:r>
              <a:rPr spc="-135" dirty="0"/>
              <a:t>assembled</a:t>
            </a:r>
            <a:r>
              <a:rPr spc="-90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spc="-100" dirty="0"/>
              <a:t>best</a:t>
            </a:r>
            <a:r>
              <a:rPr spc="-80" dirty="0"/>
              <a:t> </a:t>
            </a:r>
            <a:r>
              <a:rPr spc="-60" dirty="0"/>
              <a:t>meet individual</a:t>
            </a:r>
            <a:r>
              <a:rPr spc="-120" dirty="0"/>
              <a:t> </a:t>
            </a:r>
            <a:r>
              <a:rPr spc="-25" dirty="0"/>
              <a:t>and </a:t>
            </a:r>
            <a:r>
              <a:rPr spc="-60" dirty="0"/>
              <a:t>population</a:t>
            </a:r>
            <a:r>
              <a:rPr spc="-105" dirty="0"/>
              <a:t> </a:t>
            </a:r>
            <a:r>
              <a:rPr spc="-145" dirty="0"/>
              <a:t>needs</a:t>
            </a:r>
            <a:r>
              <a:rPr spc="-55" dirty="0"/>
              <a:t> </a:t>
            </a:r>
            <a:r>
              <a:rPr spc="-85" dirty="0"/>
              <a:t>over</a:t>
            </a:r>
            <a:r>
              <a:rPr spc="-70" dirty="0"/>
              <a:t> </a:t>
            </a:r>
            <a:r>
              <a:rPr spc="-20" dirty="0"/>
              <a:t>time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0287" y="1669237"/>
            <a:ext cx="1907539" cy="1276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100"/>
              </a:spcBef>
            </a:pPr>
            <a:r>
              <a:rPr sz="1800" b="1" spc="-229" dirty="0">
                <a:latin typeface="Arial"/>
                <a:cs typeface="Arial"/>
              </a:rPr>
              <a:t>AE&amp;E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spc="-50" dirty="0">
                <a:latin typeface="Arial"/>
                <a:cs typeface="Arial"/>
              </a:rPr>
              <a:t>Channels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"/>
              </a:spcBef>
            </a:pPr>
            <a:r>
              <a:rPr sz="1600" i="1" spc="-100" dirty="0">
                <a:latin typeface="Arial"/>
                <a:cs typeface="Arial"/>
              </a:rPr>
              <a:t>E.g.:</a:t>
            </a:r>
            <a:r>
              <a:rPr sz="1600" i="1" spc="-70" dirty="0">
                <a:latin typeface="Arial"/>
                <a:cs typeface="Arial"/>
              </a:rPr>
              <a:t> </a:t>
            </a:r>
            <a:r>
              <a:rPr sz="1600" i="1" spc="-140" dirty="0">
                <a:latin typeface="Arial"/>
                <a:cs typeface="Arial"/>
              </a:rPr>
              <a:t>mass</a:t>
            </a:r>
            <a:r>
              <a:rPr sz="1600" i="1" spc="-55" dirty="0">
                <a:latin typeface="Arial"/>
                <a:cs typeface="Arial"/>
              </a:rPr>
              <a:t> </a:t>
            </a:r>
            <a:r>
              <a:rPr sz="1600" i="1" spc="-65" dirty="0">
                <a:latin typeface="Arial"/>
                <a:cs typeface="Arial"/>
              </a:rPr>
              <a:t>media, </a:t>
            </a:r>
            <a:r>
              <a:rPr sz="1600" i="1" spc="-30" dirty="0">
                <a:latin typeface="Arial"/>
                <a:cs typeface="Arial"/>
              </a:rPr>
              <a:t>girls’ </a:t>
            </a:r>
            <a:r>
              <a:rPr sz="1600" i="1" spc="-95" dirty="0">
                <a:latin typeface="Arial"/>
                <a:cs typeface="Arial"/>
              </a:rPr>
              <a:t>clubs,</a:t>
            </a:r>
            <a:r>
              <a:rPr sz="1600" i="1" spc="-40" dirty="0">
                <a:latin typeface="Arial"/>
                <a:cs typeface="Arial"/>
              </a:rPr>
              <a:t> </a:t>
            </a:r>
            <a:r>
              <a:rPr sz="1600" i="1" spc="-90" dirty="0">
                <a:latin typeface="Arial"/>
                <a:cs typeface="Arial"/>
              </a:rPr>
              <a:t>peer</a:t>
            </a:r>
            <a:r>
              <a:rPr sz="1600" i="1" spc="-5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educators, </a:t>
            </a:r>
            <a:r>
              <a:rPr sz="1600" i="1" spc="-20" dirty="0">
                <a:latin typeface="Arial"/>
                <a:cs typeface="Arial"/>
              </a:rPr>
              <a:t>virtual</a:t>
            </a:r>
            <a:r>
              <a:rPr sz="1600" i="1" spc="-6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support platforms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9911" y="5222906"/>
            <a:ext cx="1915160" cy="15665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265"/>
              </a:spcBef>
            </a:pPr>
            <a:r>
              <a:rPr sz="1800" b="1" spc="-135" dirty="0">
                <a:latin typeface="Arial"/>
                <a:cs typeface="Arial"/>
              </a:rPr>
              <a:t>Entry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spc="-130" dirty="0">
                <a:latin typeface="Arial"/>
                <a:cs typeface="Arial"/>
              </a:rPr>
              <a:t>Point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UPIs </a:t>
            </a:r>
            <a:r>
              <a:rPr sz="1600" spc="-65" dirty="0">
                <a:latin typeface="Arial"/>
                <a:cs typeface="Arial"/>
              </a:rPr>
              <a:t>Health </a:t>
            </a:r>
            <a:r>
              <a:rPr sz="1600" spc="-100" dirty="0">
                <a:latin typeface="Arial"/>
                <a:cs typeface="Arial"/>
              </a:rPr>
              <a:t>system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entry </a:t>
            </a:r>
            <a:r>
              <a:rPr sz="1600" spc="-50" dirty="0">
                <a:latin typeface="Arial"/>
                <a:cs typeface="Arial"/>
              </a:rPr>
              <a:t>points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that</a:t>
            </a:r>
            <a:r>
              <a:rPr sz="1600" spc="-80" dirty="0">
                <a:latin typeface="Arial"/>
                <a:cs typeface="Arial"/>
              </a:rPr>
              <a:t> play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a </a:t>
            </a:r>
            <a:r>
              <a:rPr sz="1600" spc="-55" dirty="0">
                <a:latin typeface="Arial"/>
                <a:cs typeface="Arial"/>
              </a:rPr>
              <a:t>supportive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role,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linking </a:t>
            </a:r>
            <a:r>
              <a:rPr sz="1600" spc="-60" dirty="0">
                <a:latin typeface="Arial"/>
                <a:cs typeface="Arial"/>
              </a:rPr>
              <a:t>clients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service </a:t>
            </a:r>
            <a:r>
              <a:rPr sz="1600" spc="-55" dirty="0">
                <a:latin typeface="Arial"/>
                <a:cs typeface="Arial"/>
              </a:rPr>
              <a:t>delivery </a:t>
            </a:r>
            <a:r>
              <a:rPr sz="1600" spc="-25" dirty="0">
                <a:latin typeface="Arial"/>
                <a:cs typeface="Arial"/>
              </a:rPr>
              <a:t>hub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9911" y="3894201"/>
            <a:ext cx="2080895" cy="104140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12065">
              <a:lnSpc>
                <a:spcPct val="101800"/>
              </a:lnSpc>
              <a:spcBef>
                <a:spcPts val="60"/>
              </a:spcBef>
            </a:pPr>
            <a:r>
              <a:rPr sz="1800" b="1" spc="-165" dirty="0">
                <a:latin typeface="Arial"/>
                <a:cs typeface="Arial"/>
              </a:rPr>
              <a:t>Service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14" dirty="0">
                <a:latin typeface="Arial"/>
                <a:cs typeface="Arial"/>
              </a:rPr>
              <a:t>Delivery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65" dirty="0">
                <a:latin typeface="Arial"/>
                <a:cs typeface="Arial"/>
              </a:rPr>
              <a:t>Hubs </a:t>
            </a:r>
            <a:r>
              <a:rPr sz="1600" spc="-105" dirty="0">
                <a:latin typeface="Arial"/>
                <a:cs typeface="Arial"/>
              </a:rPr>
              <a:t>Recommended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service </a:t>
            </a:r>
            <a:r>
              <a:rPr sz="1600" spc="-55" dirty="0">
                <a:latin typeface="Arial"/>
                <a:cs typeface="Arial"/>
              </a:rPr>
              <a:t>delivery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channel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for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90" dirty="0">
                <a:latin typeface="Arial"/>
                <a:cs typeface="Arial"/>
              </a:rPr>
              <a:t>CAB-</a:t>
            </a:r>
            <a:r>
              <a:rPr sz="1600" spc="-25" dirty="0">
                <a:latin typeface="Arial"/>
                <a:cs typeface="Arial"/>
              </a:rPr>
              <a:t>LA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88976" y="4099559"/>
            <a:ext cx="731520" cy="731520"/>
            <a:chOff x="188976" y="4099559"/>
            <a:chExt cx="731520" cy="731520"/>
          </a:xfrm>
        </p:grpSpPr>
        <p:sp>
          <p:nvSpPr>
            <p:cNvPr id="8" name="object 8"/>
            <p:cNvSpPr/>
            <p:nvPr/>
          </p:nvSpPr>
          <p:spPr>
            <a:xfrm>
              <a:off x="188976" y="4099559"/>
              <a:ext cx="731520" cy="731520"/>
            </a:xfrm>
            <a:custGeom>
              <a:avLst/>
              <a:gdLst/>
              <a:ahLst/>
              <a:cxnLst/>
              <a:rect l="l" t="t" r="r" b="b"/>
              <a:pathLst>
                <a:path w="731519" h="731520">
                  <a:moveTo>
                    <a:pt x="365759" y="0"/>
                  </a:moveTo>
                  <a:lnTo>
                    <a:pt x="319879" y="2848"/>
                  </a:lnTo>
                  <a:lnTo>
                    <a:pt x="275699" y="11167"/>
                  </a:lnTo>
                  <a:lnTo>
                    <a:pt x="233563" y="24613"/>
                  </a:lnTo>
                  <a:lnTo>
                    <a:pt x="193813" y="42844"/>
                  </a:lnTo>
                  <a:lnTo>
                    <a:pt x="156792" y="65517"/>
                  </a:lnTo>
                  <a:lnTo>
                    <a:pt x="122843" y="92291"/>
                  </a:lnTo>
                  <a:lnTo>
                    <a:pt x="92308" y="122822"/>
                  </a:lnTo>
                  <a:lnTo>
                    <a:pt x="65531" y="156770"/>
                  </a:lnTo>
                  <a:lnTo>
                    <a:pt x="42854" y="193790"/>
                  </a:lnTo>
                  <a:lnTo>
                    <a:pt x="24619" y="233542"/>
                  </a:lnTo>
                  <a:lnTo>
                    <a:pt x="11170" y="275682"/>
                  </a:lnTo>
                  <a:lnTo>
                    <a:pt x="2849" y="319869"/>
                  </a:lnTo>
                  <a:lnTo>
                    <a:pt x="0" y="365759"/>
                  </a:lnTo>
                  <a:lnTo>
                    <a:pt x="2849" y="411650"/>
                  </a:lnTo>
                  <a:lnTo>
                    <a:pt x="11170" y="455837"/>
                  </a:lnTo>
                  <a:lnTo>
                    <a:pt x="24619" y="497977"/>
                  </a:lnTo>
                  <a:lnTo>
                    <a:pt x="42854" y="537729"/>
                  </a:lnTo>
                  <a:lnTo>
                    <a:pt x="65531" y="574749"/>
                  </a:lnTo>
                  <a:lnTo>
                    <a:pt x="92308" y="608697"/>
                  </a:lnTo>
                  <a:lnTo>
                    <a:pt x="122843" y="639228"/>
                  </a:lnTo>
                  <a:lnTo>
                    <a:pt x="156792" y="666002"/>
                  </a:lnTo>
                  <a:lnTo>
                    <a:pt x="193813" y="688675"/>
                  </a:lnTo>
                  <a:lnTo>
                    <a:pt x="233563" y="706906"/>
                  </a:lnTo>
                  <a:lnTo>
                    <a:pt x="275699" y="720352"/>
                  </a:lnTo>
                  <a:lnTo>
                    <a:pt x="319879" y="728671"/>
                  </a:lnTo>
                  <a:lnTo>
                    <a:pt x="365759" y="731519"/>
                  </a:lnTo>
                  <a:lnTo>
                    <a:pt x="411640" y="728671"/>
                  </a:lnTo>
                  <a:lnTo>
                    <a:pt x="455820" y="720352"/>
                  </a:lnTo>
                  <a:lnTo>
                    <a:pt x="497956" y="706906"/>
                  </a:lnTo>
                  <a:lnTo>
                    <a:pt x="537706" y="688675"/>
                  </a:lnTo>
                  <a:lnTo>
                    <a:pt x="574727" y="666002"/>
                  </a:lnTo>
                  <a:lnTo>
                    <a:pt x="608676" y="639228"/>
                  </a:lnTo>
                  <a:lnTo>
                    <a:pt x="639211" y="608697"/>
                  </a:lnTo>
                  <a:lnTo>
                    <a:pt x="665988" y="574749"/>
                  </a:lnTo>
                  <a:lnTo>
                    <a:pt x="688665" y="537729"/>
                  </a:lnTo>
                  <a:lnTo>
                    <a:pt x="706900" y="497977"/>
                  </a:lnTo>
                  <a:lnTo>
                    <a:pt x="720349" y="455837"/>
                  </a:lnTo>
                  <a:lnTo>
                    <a:pt x="728670" y="411650"/>
                  </a:lnTo>
                  <a:lnTo>
                    <a:pt x="731520" y="365759"/>
                  </a:lnTo>
                  <a:lnTo>
                    <a:pt x="728670" y="319869"/>
                  </a:lnTo>
                  <a:lnTo>
                    <a:pt x="720349" y="275682"/>
                  </a:lnTo>
                  <a:lnTo>
                    <a:pt x="706900" y="233542"/>
                  </a:lnTo>
                  <a:lnTo>
                    <a:pt x="688665" y="193790"/>
                  </a:lnTo>
                  <a:lnTo>
                    <a:pt x="665988" y="156770"/>
                  </a:lnTo>
                  <a:lnTo>
                    <a:pt x="639211" y="122822"/>
                  </a:lnTo>
                  <a:lnTo>
                    <a:pt x="608676" y="92291"/>
                  </a:lnTo>
                  <a:lnTo>
                    <a:pt x="574727" y="65517"/>
                  </a:lnTo>
                  <a:lnTo>
                    <a:pt x="537706" y="42844"/>
                  </a:lnTo>
                  <a:lnTo>
                    <a:pt x="497956" y="24613"/>
                  </a:lnTo>
                  <a:lnTo>
                    <a:pt x="455820" y="11167"/>
                  </a:lnTo>
                  <a:lnTo>
                    <a:pt x="411640" y="2848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5409" y="4231929"/>
              <a:ext cx="440690" cy="440055"/>
            </a:xfrm>
            <a:custGeom>
              <a:avLst/>
              <a:gdLst/>
              <a:ahLst/>
              <a:cxnLst/>
              <a:rect l="l" t="t" r="r" b="b"/>
              <a:pathLst>
                <a:path w="440690" h="440054">
                  <a:moveTo>
                    <a:pt x="286233" y="33003"/>
                  </a:moveTo>
                  <a:lnTo>
                    <a:pt x="280136" y="34241"/>
                  </a:lnTo>
                  <a:lnTo>
                    <a:pt x="274915" y="37953"/>
                  </a:lnTo>
                  <a:lnTo>
                    <a:pt x="271211" y="43495"/>
                  </a:lnTo>
                  <a:lnTo>
                    <a:pt x="269976" y="49707"/>
                  </a:lnTo>
                  <a:lnTo>
                    <a:pt x="271211" y="55816"/>
                  </a:lnTo>
                  <a:lnTo>
                    <a:pt x="274915" y="61049"/>
                  </a:lnTo>
                  <a:lnTo>
                    <a:pt x="285341" y="71497"/>
                  </a:lnTo>
                  <a:lnTo>
                    <a:pt x="140475" y="216674"/>
                  </a:lnTo>
                  <a:lnTo>
                    <a:pt x="133102" y="225601"/>
                  </a:lnTo>
                  <a:lnTo>
                    <a:pt x="127580" y="235714"/>
                  </a:lnTo>
                  <a:lnTo>
                    <a:pt x="124116" y="246755"/>
                  </a:lnTo>
                  <a:lnTo>
                    <a:pt x="122916" y="258467"/>
                  </a:lnTo>
                  <a:lnTo>
                    <a:pt x="122916" y="264516"/>
                  </a:lnTo>
                  <a:lnTo>
                    <a:pt x="124013" y="270565"/>
                  </a:lnTo>
                  <a:lnTo>
                    <a:pt x="125659" y="276614"/>
                  </a:lnTo>
                  <a:lnTo>
                    <a:pt x="97125" y="305209"/>
                  </a:lnTo>
                  <a:lnTo>
                    <a:pt x="92401" y="311619"/>
                  </a:lnTo>
                  <a:lnTo>
                    <a:pt x="89786" y="318957"/>
                  </a:lnTo>
                  <a:lnTo>
                    <a:pt x="89332" y="326707"/>
                  </a:lnTo>
                  <a:lnTo>
                    <a:pt x="91089" y="334354"/>
                  </a:lnTo>
                  <a:lnTo>
                    <a:pt x="0" y="425640"/>
                  </a:lnTo>
                  <a:lnTo>
                    <a:pt x="0" y="432239"/>
                  </a:lnTo>
                  <a:lnTo>
                    <a:pt x="6584" y="438839"/>
                  </a:lnTo>
                  <a:lnTo>
                    <a:pt x="9328" y="439939"/>
                  </a:lnTo>
                  <a:lnTo>
                    <a:pt x="14815" y="439939"/>
                  </a:lnTo>
                  <a:lnTo>
                    <a:pt x="17559" y="438839"/>
                  </a:lnTo>
                  <a:lnTo>
                    <a:pt x="106454" y="349752"/>
                  </a:lnTo>
                  <a:lnTo>
                    <a:pt x="125467" y="349752"/>
                  </a:lnTo>
                  <a:lnTo>
                    <a:pt x="129140" y="348437"/>
                  </a:lnTo>
                  <a:lnTo>
                    <a:pt x="135537" y="343703"/>
                  </a:lnTo>
                  <a:lnTo>
                    <a:pt x="164071" y="315108"/>
                  </a:lnTo>
                  <a:lnTo>
                    <a:pt x="199335" y="315108"/>
                  </a:lnTo>
                  <a:lnTo>
                    <a:pt x="204471" y="313595"/>
                  </a:lnTo>
                  <a:lnTo>
                    <a:pt x="214666" y="308113"/>
                  </a:lnTo>
                  <a:lnTo>
                    <a:pt x="223883" y="300260"/>
                  </a:lnTo>
                  <a:lnTo>
                    <a:pt x="277110" y="246919"/>
                  </a:lnTo>
                  <a:lnTo>
                    <a:pt x="231016" y="246919"/>
                  </a:lnTo>
                  <a:lnTo>
                    <a:pt x="193702" y="209525"/>
                  </a:lnTo>
                  <a:lnTo>
                    <a:pt x="308388" y="94593"/>
                  </a:lnTo>
                  <a:lnTo>
                    <a:pt x="384113" y="94593"/>
                  </a:lnTo>
                  <a:lnTo>
                    <a:pt x="398380" y="80296"/>
                  </a:lnTo>
                  <a:lnTo>
                    <a:pt x="439637" y="80296"/>
                  </a:lnTo>
                  <a:lnTo>
                    <a:pt x="438849" y="76412"/>
                  </a:lnTo>
                  <a:lnTo>
                    <a:pt x="435145" y="70947"/>
                  </a:lnTo>
                  <a:lnTo>
                    <a:pt x="330886" y="70947"/>
                  </a:lnTo>
                  <a:lnTo>
                    <a:pt x="297962" y="37953"/>
                  </a:lnTo>
                  <a:lnTo>
                    <a:pt x="292431" y="34241"/>
                  </a:lnTo>
                  <a:lnTo>
                    <a:pt x="286233" y="33003"/>
                  </a:lnTo>
                  <a:close/>
                </a:path>
                <a:path w="440690" h="440054">
                  <a:moveTo>
                    <a:pt x="125467" y="349752"/>
                  </a:moveTo>
                  <a:lnTo>
                    <a:pt x="106454" y="349752"/>
                  </a:lnTo>
                  <a:lnTo>
                    <a:pt x="114085" y="351513"/>
                  </a:lnTo>
                  <a:lnTo>
                    <a:pt x="121818" y="351058"/>
                  </a:lnTo>
                  <a:lnTo>
                    <a:pt x="125467" y="349752"/>
                  </a:lnTo>
                  <a:close/>
                </a:path>
                <a:path w="440690" h="440054">
                  <a:moveTo>
                    <a:pt x="199335" y="315108"/>
                  </a:moveTo>
                  <a:lnTo>
                    <a:pt x="164071" y="315108"/>
                  </a:lnTo>
                  <a:lnTo>
                    <a:pt x="170107" y="316757"/>
                  </a:lnTo>
                  <a:lnTo>
                    <a:pt x="176143" y="317857"/>
                  </a:lnTo>
                  <a:lnTo>
                    <a:pt x="182179" y="317857"/>
                  </a:lnTo>
                  <a:lnTo>
                    <a:pt x="193557" y="316809"/>
                  </a:lnTo>
                  <a:lnTo>
                    <a:pt x="199335" y="315108"/>
                  </a:lnTo>
                  <a:close/>
                </a:path>
                <a:path w="440690" h="440054">
                  <a:moveTo>
                    <a:pt x="244735" y="195777"/>
                  </a:moveTo>
                  <a:lnTo>
                    <a:pt x="229370" y="211174"/>
                  </a:lnTo>
                  <a:lnTo>
                    <a:pt x="248027" y="229871"/>
                  </a:lnTo>
                  <a:lnTo>
                    <a:pt x="231016" y="246919"/>
                  </a:lnTo>
                  <a:lnTo>
                    <a:pt x="277110" y="246919"/>
                  </a:lnTo>
                  <a:lnTo>
                    <a:pt x="309485" y="214474"/>
                  </a:lnTo>
                  <a:lnTo>
                    <a:pt x="263391" y="214474"/>
                  </a:lnTo>
                  <a:lnTo>
                    <a:pt x="244735" y="195777"/>
                  </a:lnTo>
                  <a:close/>
                </a:path>
                <a:path w="440690" h="440054">
                  <a:moveTo>
                    <a:pt x="277659" y="162782"/>
                  </a:moveTo>
                  <a:lnTo>
                    <a:pt x="262294" y="178180"/>
                  </a:lnTo>
                  <a:lnTo>
                    <a:pt x="280951" y="196877"/>
                  </a:lnTo>
                  <a:lnTo>
                    <a:pt x="263391" y="214474"/>
                  </a:lnTo>
                  <a:lnTo>
                    <a:pt x="309485" y="214474"/>
                  </a:lnTo>
                  <a:lnTo>
                    <a:pt x="342409" y="181479"/>
                  </a:lnTo>
                  <a:lnTo>
                    <a:pt x="296315" y="181479"/>
                  </a:lnTo>
                  <a:lnTo>
                    <a:pt x="277659" y="162782"/>
                  </a:lnTo>
                  <a:close/>
                </a:path>
                <a:path w="440690" h="440054">
                  <a:moveTo>
                    <a:pt x="310583" y="129788"/>
                  </a:moveTo>
                  <a:lnTo>
                    <a:pt x="295218" y="145185"/>
                  </a:lnTo>
                  <a:lnTo>
                    <a:pt x="313875" y="163882"/>
                  </a:lnTo>
                  <a:lnTo>
                    <a:pt x="296315" y="181479"/>
                  </a:lnTo>
                  <a:lnTo>
                    <a:pt x="342409" y="181479"/>
                  </a:lnTo>
                  <a:lnTo>
                    <a:pt x="368748" y="155084"/>
                  </a:lnTo>
                  <a:lnTo>
                    <a:pt x="406900" y="155084"/>
                  </a:lnTo>
                  <a:lnTo>
                    <a:pt x="407160" y="153777"/>
                  </a:lnTo>
                  <a:lnTo>
                    <a:pt x="406090" y="148485"/>
                  </a:lnTo>
                  <a:lnTo>
                    <a:pt x="329239" y="148485"/>
                  </a:lnTo>
                  <a:lnTo>
                    <a:pt x="310583" y="129788"/>
                  </a:lnTo>
                  <a:close/>
                </a:path>
                <a:path w="440690" h="440054">
                  <a:moveTo>
                    <a:pt x="406900" y="155084"/>
                  </a:moveTo>
                  <a:lnTo>
                    <a:pt x="368748" y="155084"/>
                  </a:lnTo>
                  <a:lnTo>
                    <a:pt x="382467" y="168831"/>
                  </a:lnTo>
                  <a:lnTo>
                    <a:pt x="386856" y="170481"/>
                  </a:lnTo>
                  <a:lnTo>
                    <a:pt x="394539" y="170481"/>
                  </a:lnTo>
                  <a:lnTo>
                    <a:pt x="398929" y="168831"/>
                  </a:lnTo>
                  <a:lnTo>
                    <a:pt x="402221" y="165532"/>
                  </a:lnTo>
                  <a:lnTo>
                    <a:pt x="405925" y="159990"/>
                  </a:lnTo>
                  <a:lnTo>
                    <a:pt x="406900" y="155084"/>
                  </a:lnTo>
                  <a:close/>
                </a:path>
                <a:path w="440690" h="440054">
                  <a:moveTo>
                    <a:pt x="384113" y="94593"/>
                  </a:moveTo>
                  <a:lnTo>
                    <a:pt x="308388" y="94593"/>
                  </a:lnTo>
                  <a:lnTo>
                    <a:pt x="345701" y="131987"/>
                  </a:lnTo>
                  <a:lnTo>
                    <a:pt x="329239" y="148485"/>
                  </a:lnTo>
                  <a:lnTo>
                    <a:pt x="406090" y="148485"/>
                  </a:lnTo>
                  <a:lnTo>
                    <a:pt x="405925" y="147668"/>
                  </a:lnTo>
                  <a:lnTo>
                    <a:pt x="402221" y="142436"/>
                  </a:lnTo>
                  <a:lnTo>
                    <a:pt x="369297" y="109441"/>
                  </a:lnTo>
                  <a:lnTo>
                    <a:pt x="384113" y="94593"/>
                  </a:lnTo>
                  <a:close/>
                </a:path>
                <a:path w="440690" h="440054">
                  <a:moveTo>
                    <a:pt x="439637" y="80296"/>
                  </a:moveTo>
                  <a:lnTo>
                    <a:pt x="398380" y="80296"/>
                  </a:lnTo>
                  <a:lnTo>
                    <a:pt x="415391" y="97343"/>
                  </a:lnTo>
                  <a:lnTo>
                    <a:pt x="419780" y="98993"/>
                  </a:lnTo>
                  <a:lnTo>
                    <a:pt x="427463" y="98993"/>
                  </a:lnTo>
                  <a:lnTo>
                    <a:pt x="431853" y="97343"/>
                  </a:lnTo>
                  <a:lnTo>
                    <a:pt x="435145" y="94043"/>
                  </a:lnTo>
                  <a:lnTo>
                    <a:pt x="438849" y="88579"/>
                  </a:lnTo>
                  <a:lnTo>
                    <a:pt x="440084" y="82495"/>
                  </a:lnTo>
                  <a:lnTo>
                    <a:pt x="439637" y="80296"/>
                  </a:lnTo>
                  <a:close/>
                </a:path>
                <a:path w="440690" h="440054">
                  <a:moveTo>
                    <a:pt x="357568" y="0"/>
                  </a:moveTo>
                  <a:lnTo>
                    <a:pt x="351472" y="1237"/>
                  </a:lnTo>
                  <a:lnTo>
                    <a:pt x="346250" y="4949"/>
                  </a:lnTo>
                  <a:lnTo>
                    <a:pt x="342546" y="10491"/>
                  </a:lnTo>
                  <a:lnTo>
                    <a:pt x="341312" y="16704"/>
                  </a:lnTo>
                  <a:lnTo>
                    <a:pt x="342546" y="22816"/>
                  </a:lnTo>
                  <a:lnTo>
                    <a:pt x="346250" y="28054"/>
                  </a:lnTo>
                  <a:lnTo>
                    <a:pt x="359969" y="41802"/>
                  </a:lnTo>
                  <a:lnTo>
                    <a:pt x="330886" y="70947"/>
                  </a:lnTo>
                  <a:lnTo>
                    <a:pt x="435145" y="70947"/>
                  </a:lnTo>
                  <a:lnTo>
                    <a:pt x="369297" y="4949"/>
                  </a:lnTo>
                  <a:lnTo>
                    <a:pt x="363767" y="1237"/>
                  </a:lnTo>
                  <a:lnTo>
                    <a:pt x="3575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3546347" y="1344167"/>
            <a:ext cx="403860" cy="4979035"/>
          </a:xfrm>
          <a:custGeom>
            <a:avLst/>
            <a:gdLst/>
            <a:ahLst/>
            <a:cxnLst/>
            <a:rect l="l" t="t" r="r" b="b"/>
            <a:pathLst>
              <a:path w="403860" h="4979035">
                <a:moveTo>
                  <a:pt x="0" y="0"/>
                </a:moveTo>
                <a:lnTo>
                  <a:pt x="0" y="4978908"/>
                </a:lnTo>
                <a:lnTo>
                  <a:pt x="403860" y="2489454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7086" y="1120902"/>
            <a:ext cx="3197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95" dirty="0">
                <a:latin typeface="Arial"/>
                <a:cs typeface="Arial"/>
              </a:rPr>
              <a:t>Attract,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90" dirty="0">
                <a:latin typeface="Arial"/>
                <a:cs typeface="Arial"/>
              </a:rPr>
              <a:t>Engage,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150" dirty="0">
                <a:latin typeface="Arial"/>
                <a:cs typeface="Arial"/>
              </a:rPr>
              <a:t>Enable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105" dirty="0">
                <a:latin typeface="Arial"/>
                <a:cs typeface="Arial"/>
              </a:rPr>
              <a:t>Interfaces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119" y="3335528"/>
            <a:ext cx="3317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7845" algn="l"/>
                <a:tab pos="3303904" algn="l"/>
              </a:tabLst>
            </a:pPr>
            <a:r>
              <a:rPr sz="1800" b="1" u="sng" dirty="0">
                <a:uFill>
                  <a:solidFill>
                    <a:srgbClr val="A4A4A4"/>
                  </a:solidFill>
                </a:uFill>
                <a:latin typeface="Arial"/>
                <a:cs typeface="Arial"/>
              </a:rPr>
              <a:t>	</a:t>
            </a:r>
            <a:r>
              <a:rPr sz="1800" b="1" u="sng" spc="-135" dirty="0">
                <a:uFill>
                  <a:solidFill>
                    <a:srgbClr val="A4A4A4"/>
                  </a:solidFill>
                </a:uFill>
                <a:latin typeface="Arial"/>
                <a:cs typeface="Arial"/>
              </a:rPr>
              <a:t>User-Provider</a:t>
            </a:r>
            <a:r>
              <a:rPr sz="1800" b="1" u="sng" spc="-55" dirty="0">
                <a:uFill>
                  <a:solidFill>
                    <a:srgbClr val="A4A4A4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0" dirty="0">
                <a:uFill>
                  <a:solidFill>
                    <a:srgbClr val="A4A4A4"/>
                  </a:solidFill>
                </a:uFill>
                <a:latin typeface="Arial"/>
                <a:cs typeface="Arial"/>
              </a:rPr>
              <a:t>Interfaces</a:t>
            </a:r>
            <a:r>
              <a:rPr sz="1800" b="1" u="sng" dirty="0">
                <a:uFill>
                  <a:solidFill>
                    <a:srgbClr val="A4A4A4"/>
                  </a:solidFill>
                </a:u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50000" y="952880"/>
            <a:ext cx="3614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0" dirty="0">
                <a:latin typeface="Arial"/>
                <a:cs typeface="Arial"/>
              </a:rPr>
              <a:t>HIV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25" dirty="0">
                <a:latin typeface="Arial"/>
                <a:cs typeface="Arial"/>
              </a:rPr>
              <a:t>Prevention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55" dirty="0">
                <a:latin typeface="Arial"/>
                <a:cs typeface="Arial"/>
              </a:rPr>
              <a:t>User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175" dirty="0">
                <a:latin typeface="Arial"/>
                <a:cs typeface="Arial"/>
              </a:rPr>
              <a:t>Journey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55" dirty="0">
                <a:latin typeface="Arial"/>
                <a:cs typeface="Arial"/>
              </a:rPr>
              <a:t>Network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20767" y="1258824"/>
            <a:ext cx="7229475" cy="21590"/>
          </a:xfrm>
          <a:custGeom>
            <a:avLst/>
            <a:gdLst/>
            <a:ahLst/>
            <a:cxnLst/>
            <a:rect l="l" t="t" r="r" b="b"/>
            <a:pathLst>
              <a:path w="7229475" h="21590">
                <a:moveTo>
                  <a:pt x="0" y="0"/>
                </a:moveTo>
                <a:lnTo>
                  <a:pt x="7229094" y="21209"/>
                </a:lnTo>
              </a:path>
            </a:pathLst>
          </a:custGeom>
          <a:ln w="6096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10939" y="5549290"/>
            <a:ext cx="776541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sz="1600" spc="-105" dirty="0">
                <a:latin typeface="Arial"/>
                <a:cs typeface="Arial"/>
              </a:rPr>
              <a:t>An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entry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point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45" dirty="0">
                <a:latin typeface="Arial"/>
                <a:cs typeface="Arial"/>
              </a:rPr>
              <a:t>UPI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that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is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not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initially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capacitated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deliver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85" dirty="0">
                <a:latin typeface="Arial"/>
                <a:cs typeface="Arial"/>
              </a:rPr>
              <a:t>CAB-</a:t>
            </a:r>
            <a:r>
              <a:rPr sz="1600" spc="-195" dirty="0">
                <a:latin typeface="Arial"/>
                <a:cs typeface="Arial"/>
              </a:rPr>
              <a:t>LA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may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evolve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over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time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become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fully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functioning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hub.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In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some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cases,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fully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equipped </a:t>
            </a:r>
            <a:r>
              <a:rPr sz="1600" spc="-65" dirty="0">
                <a:latin typeface="Arial"/>
                <a:cs typeface="Arial"/>
              </a:rPr>
              <a:t>hub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may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rather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serve</a:t>
            </a:r>
            <a:r>
              <a:rPr sz="1600" spc="-25" dirty="0">
                <a:latin typeface="Arial"/>
                <a:cs typeface="Arial"/>
              </a:rPr>
              <a:t> as </a:t>
            </a:r>
            <a:r>
              <a:rPr sz="1600" spc="-95" dirty="0">
                <a:latin typeface="Arial"/>
                <a:cs typeface="Arial"/>
              </a:rPr>
              <a:t>an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entry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point,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linking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user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service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delivery </a:t>
            </a:r>
            <a:r>
              <a:rPr sz="1600" spc="-35" dirty="0">
                <a:latin typeface="Arial"/>
                <a:cs typeface="Arial"/>
              </a:rPr>
              <a:t>at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more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acceptable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accessible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hub.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720" algn="l"/>
              </a:tabLst>
            </a:pPr>
            <a:r>
              <a:rPr sz="1600" spc="-70" dirty="0">
                <a:latin typeface="Arial"/>
                <a:cs typeface="Arial"/>
              </a:rPr>
              <a:t>Client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pathways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unlikely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linear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evolve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over</a:t>
            </a:r>
            <a:r>
              <a:rPr sz="1600" spc="-25" dirty="0">
                <a:latin typeface="Arial"/>
                <a:cs typeface="Arial"/>
              </a:rPr>
              <a:t> time,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depending</a:t>
            </a:r>
            <a:r>
              <a:rPr sz="1600" spc="-65" dirty="0">
                <a:latin typeface="Arial"/>
                <a:cs typeface="Arial"/>
              </a:rPr>
              <a:t> on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97451" y="6530137"/>
            <a:ext cx="7615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98384" algn="l"/>
              </a:tabLst>
            </a:pPr>
            <a:r>
              <a:rPr sz="2400" spc="-120" baseline="1736" dirty="0">
                <a:latin typeface="Arial"/>
                <a:cs typeface="Arial"/>
              </a:rPr>
              <a:t>preferences</a:t>
            </a:r>
            <a:r>
              <a:rPr sz="2400" spc="-30" baseline="1736" dirty="0">
                <a:latin typeface="Arial"/>
                <a:cs typeface="Arial"/>
              </a:rPr>
              <a:t> </a:t>
            </a:r>
            <a:r>
              <a:rPr sz="2400" spc="-120" baseline="1736" dirty="0">
                <a:latin typeface="Arial"/>
                <a:cs typeface="Arial"/>
              </a:rPr>
              <a:t>and</a:t>
            </a:r>
            <a:r>
              <a:rPr sz="2400" spc="-127" baseline="1736" dirty="0">
                <a:latin typeface="Arial"/>
                <a:cs typeface="Arial"/>
              </a:rPr>
              <a:t> </a:t>
            </a:r>
            <a:r>
              <a:rPr sz="2400" spc="-150" baseline="1736" dirty="0">
                <a:latin typeface="Arial"/>
                <a:cs typeface="Arial"/>
              </a:rPr>
              <a:t>needs</a:t>
            </a:r>
            <a:r>
              <a:rPr sz="2400" spc="-67" baseline="1736" dirty="0">
                <a:latin typeface="Arial"/>
                <a:cs typeface="Arial"/>
              </a:rPr>
              <a:t> </a:t>
            </a:r>
            <a:r>
              <a:rPr sz="2400" spc="-120" baseline="1736" dirty="0">
                <a:latin typeface="Arial"/>
                <a:cs typeface="Arial"/>
              </a:rPr>
              <a:t>along</a:t>
            </a:r>
            <a:r>
              <a:rPr sz="2400" spc="-112" baseline="1736" dirty="0">
                <a:latin typeface="Arial"/>
                <a:cs typeface="Arial"/>
              </a:rPr>
              <a:t> </a:t>
            </a:r>
            <a:r>
              <a:rPr sz="2400" spc="-52" baseline="1736" dirty="0">
                <a:latin typeface="Arial"/>
                <a:cs typeface="Arial"/>
              </a:rPr>
              <a:t>the</a:t>
            </a:r>
            <a:r>
              <a:rPr sz="2400" spc="-112" baseline="1736" dirty="0">
                <a:latin typeface="Arial"/>
                <a:cs typeface="Arial"/>
              </a:rPr>
              <a:t> </a:t>
            </a:r>
            <a:r>
              <a:rPr sz="2400" spc="-60" baseline="1736" dirty="0">
                <a:latin typeface="Arial"/>
                <a:cs typeface="Arial"/>
              </a:rPr>
              <a:t>product</a:t>
            </a:r>
            <a:r>
              <a:rPr sz="2400" spc="-82" baseline="1736" dirty="0">
                <a:latin typeface="Arial"/>
                <a:cs typeface="Arial"/>
              </a:rPr>
              <a:t> </a:t>
            </a:r>
            <a:r>
              <a:rPr sz="2400" spc="-67" baseline="1736" dirty="0">
                <a:latin typeface="Arial"/>
                <a:cs typeface="Arial"/>
              </a:rPr>
              <a:t>adoption</a:t>
            </a:r>
            <a:r>
              <a:rPr sz="2400" spc="-82" baseline="1736" dirty="0">
                <a:latin typeface="Arial"/>
                <a:cs typeface="Arial"/>
              </a:rPr>
              <a:t> </a:t>
            </a:r>
            <a:r>
              <a:rPr sz="2400" spc="-15" baseline="1736" dirty="0">
                <a:latin typeface="Arial"/>
                <a:cs typeface="Arial"/>
              </a:rPr>
              <a:t>pathway</a:t>
            </a:r>
            <a:r>
              <a:rPr sz="2400" baseline="1736" dirty="0">
                <a:latin typeface="Arial"/>
                <a:cs typeface="Arial"/>
              </a:rPr>
              <a:t>	</a:t>
            </a: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8580" y="1447800"/>
            <a:ext cx="3291840" cy="0"/>
          </a:xfrm>
          <a:custGeom>
            <a:avLst/>
            <a:gdLst/>
            <a:ahLst/>
            <a:cxnLst/>
            <a:rect l="l" t="t" r="r" b="b"/>
            <a:pathLst>
              <a:path w="3291840">
                <a:moveTo>
                  <a:pt x="0" y="0"/>
                </a:moveTo>
                <a:lnTo>
                  <a:pt x="3291840" y="0"/>
                </a:lnTo>
              </a:path>
            </a:pathLst>
          </a:custGeom>
          <a:ln w="6096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182617" y="4950967"/>
            <a:ext cx="77920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30" dirty="0">
                <a:latin typeface="Arial"/>
                <a:cs typeface="Arial"/>
              </a:rPr>
              <a:t>However,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14" dirty="0">
                <a:latin typeface="Arial"/>
                <a:cs typeface="Arial"/>
              </a:rPr>
              <a:t>client</a:t>
            </a:r>
            <a:r>
              <a:rPr sz="1800" b="1" spc="-100" dirty="0">
                <a:latin typeface="Arial"/>
                <a:cs typeface="Arial"/>
              </a:rPr>
              <a:t> </a:t>
            </a:r>
            <a:r>
              <a:rPr sz="1800" b="1" spc="-145" dirty="0">
                <a:latin typeface="Arial"/>
                <a:cs typeface="Arial"/>
              </a:rPr>
              <a:t>pathways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35" dirty="0">
                <a:latin typeface="Arial"/>
                <a:cs typeface="Arial"/>
              </a:rPr>
              <a:t>and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40" dirty="0">
                <a:latin typeface="Arial"/>
                <a:cs typeface="Arial"/>
              </a:rPr>
              <a:t>UPI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35" dirty="0">
                <a:latin typeface="Arial"/>
                <a:cs typeface="Arial"/>
              </a:rPr>
              <a:t>roles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85" dirty="0">
                <a:latin typeface="Arial"/>
                <a:cs typeface="Arial"/>
              </a:rPr>
              <a:t>within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130" dirty="0">
                <a:latin typeface="Arial"/>
                <a:cs typeface="Arial"/>
              </a:rPr>
              <a:t>a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55" dirty="0">
                <a:latin typeface="Arial"/>
                <a:cs typeface="Arial"/>
              </a:rPr>
              <a:t>given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00" dirty="0">
                <a:latin typeface="Arial"/>
                <a:cs typeface="Arial"/>
              </a:rPr>
              <a:t>network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spc="-114" dirty="0">
                <a:latin typeface="Arial"/>
                <a:cs typeface="Arial"/>
              </a:rPr>
              <a:t>are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40" dirty="0">
                <a:latin typeface="Arial"/>
                <a:cs typeface="Arial"/>
              </a:rPr>
              <a:t>expected</a:t>
            </a:r>
            <a:r>
              <a:rPr sz="1800" b="1" spc="-100" dirty="0">
                <a:latin typeface="Arial"/>
                <a:cs typeface="Arial"/>
              </a:rPr>
              <a:t> </a:t>
            </a:r>
            <a:r>
              <a:rPr sz="1800" b="1" spc="-70" dirty="0">
                <a:latin typeface="Arial"/>
                <a:cs typeface="Arial"/>
              </a:rPr>
              <a:t>to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be </a:t>
            </a:r>
            <a:r>
              <a:rPr sz="1800" b="1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adaptable</a:t>
            </a:r>
            <a:r>
              <a:rPr sz="1800" b="1" u="sng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800" b="1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</a:t>
            </a:r>
            <a:r>
              <a:rPr sz="18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evolve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30" dirty="0">
                <a:latin typeface="Arial"/>
                <a:cs typeface="Arial"/>
              </a:rPr>
              <a:t>over</a:t>
            </a:r>
            <a:r>
              <a:rPr sz="1800" b="1" spc="-10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time: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2964" y="5650991"/>
            <a:ext cx="939165" cy="995680"/>
            <a:chOff x="92964" y="5650991"/>
            <a:chExt cx="939165" cy="995680"/>
          </a:xfrm>
        </p:grpSpPr>
        <p:sp>
          <p:nvSpPr>
            <p:cNvPr id="20" name="object 20"/>
            <p:cNvSpPr/>
            <p:nvPr/>
          </p:nvSpPr>
          <p:spPr>
            <a:xfrm>
              <a:off x="92964" y="5650991"/>
              <a:ext cx="923925" cy="829310"/>
            </a:xfrm>
            <a:custGeom>
              <a:avLst/>
              <a:gdLst/>
              <a:ahLst/>
              <a:cxnLst/>
              <a:rect l="l" t="t" r="r" b="b"/>
              <a:pathLst>
                <a:path w="923925" h="829310">
                  <a:moveTo>
                    <a:pt x="461772" y="0"/>
                  </a:moveTo>
                  <a:lnTo>
                    <a:pt x="0" y="829056"/>
                  </a:lnTo>
                  <a:lnTo>
                    <a:pt x="923544" y="829056"/>
                  </a:lnTo>
                  <a:lnTo>
                    <a:pt x="461772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4" y="5722619"/>
              <a:ext cx="923544" cy="923544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10057003" y="3824478"/>
            <a:ext cx="154305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Arial"/>
                <a:cs typeface="Arial"/>
              </a:rPr>
              <a:t>Will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55" dirty="0">
                <a:latin typeface="Arial"/>
                <a:cs typeface="Arial"/>
              </a:rPr>
              <a:t>UPIs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that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fully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equipped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deliver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215" dirty="0">
                <a:latin typeface="Arial"/>
                <a:cs typeface="Arial"/>
              </a:rPr>
              <a:t>CAB-</a:t>
            </a:r>
            <a:r>
              <a:rPr sz="1600" b="1" spc="-155" dirty="0">
                <a:latin typeface="Arial"/>
                <a:cs typeface="Arial"/>
              </a:rPr>
              <a:t>LA.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900928" y="1220724"/>
            <a:ext cx="5389245" cy="3716020"/>
            <a:chOff x="5900928" y="1220724"/>
            <a:chExt cx="5389245" cy="3716020"/>
          </a:xfrm>
        </p:grpSpPr>
        <p:sp>
          <p:nvSpPr>
            <p:cNvPr id="24" name="object 24"/>
            <p:cNvSpPr/>
            <p:nvPr/>
          </p:nvSpPr>
          <p:spPr>
            <a:xfrm>
              <a:off x="5900928" y="1220724"/>
              <a:ext cx="3548379" cy="3716020"/>
            </a:xfrm>
            <a:custGeom>
              <a:avLst/>
              <a:gdLst/>
              <a:ahLst/>
              <a:cxnLst/>
              <a:rect l="l" t="t" r="r" b="b"/>
              <a:pathLst>
                <a:path w="3548379" h="3716020">
                  <a:moveTo>
                    <a:pt x="0" y="0"/>
                  </a:moveTo>
                  <a:lnTo>
                    <a:pt x="0" y="3715512"/>
                  </a:lnTo>
                  <a:lnTo>
                    <a:pt x="3547872" y="19301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613904" y="1418844"/>
              <a:ext cx="3037840" cy="3517900"/>
            </a:xfrm>
            <a:custGeom>
              <a:avLst/>
              <a:gdLst/>
              <a:ahLst/>
              <a:cxnLst/>
              <a:rect l="l" t="t" r="r" b="b"/>
              <a:pathLst>
                <a:path w="3037840" h="3517900">
                  <a:moveTo>
                    <a:pt x="0" y="0"/>
                  </a:moveTo>
                  <a:lnTo>
                    <a:pt x="0" y="3517391"/>
                  </a:lnTo>
                  <a:lnTo>
                    <a:pt x="3037331" y="17586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078212" y="2574036"/>
              <a:ext cx="1211580" cy="1248410"/>
            </a:xfrm>
            <a:custGeom>
              <a:avLst/>
              <a:gdLst/>
              <a:ahLst/>
              <a:cxnLst/>
              <a:rect l="l" t="t" r="r" b="b"/>
              <a:pathLst>
                <a:path w="1211579" h="1248410">
                  <a:moveTo>
                    <a:pt x="605790" y="0"/>
                  </a:moveTo>
                  <a:lnTo>
                    <a:pt x="558454" y="1877"/>
                  </a:lnTo>
                  <a:lnTo>
                    <a:pt x="512114" y="7417"/>
                  </a:lnTo>
                  <a:lnTo>
                    <a:pt x="466903" y="16481"/>
                  </a:lnTo>
                  <a:lnTo>
                    <a:pt x="422958" y="28931"/>
                  </a:lnTo>
                  <a:lnTo>
                    <a:pt x="380412" y="44626"/>
                  </a:lnTo>
                  <a:lnTo>
                    <a:pt x="339401" y="63430"/>
                  </a:lnTo>
                  <a:lnTo>
                    <a:pt x="300058" y="85202"/>
                  </a:lnTo>
                  <a:lnTo>
                    <a:pt x="262520" y="109805"/>
                  </a:lnTo>
                  <a:lnTo>
                    <a:pt x="226920" y="137100"/>
                  </a:lnTo>
                  <a:lnTo>
                    <a:pt x="193394" y="166947"/>
                  </a:lnTo>
                  <a:lnTo>
                    <a:pt x="162076" y="199208"/>
                  </a:lnTo>
                  <a:lnTo>
                    <a:pt x="133101" y="233745"/>
                  </a:lnTo>
                  <a:lnTo>
                    <a:pt x="106603" y="270418"/>
                  </a:lnTo>
                  <a:lnTo>
                    <a:pt x="82719" y="309089"/>
                  </a:lnTo>
                  <a:lnTo>
                    <a:pt x="61582" y="349620"/>
                  </a:lnTo>
                  <a:lnTo>
                    <a:pt x="43326" y="391871"/>
                  </a:lnTo>
                  <a:lnTo>
                    <a:pt x="28088" y="435703"/>
                  </a:lnTo>
                  <a:lnTo>
                    <a:pt x="16001" y="480979"/>
                  </a:lnTo>
                  <a:lnTo>
                    <a:pt x="7201" y="527559"/>
                  </a:lnTo>
                  <a:lnTo>
                    <a:pt x="1822" y="575305"/>
                  </a:lnTo>
                  <a:lnTo>
                    <a:pt x="0" y="624077"/>
                  </a:lnTo>
                  <a:lnTo>
                    <a:pt x="1822" y="672850"/>
                  </a:lnTo>
                  <a:lnTo>
                    <a:pt x="7201" y="720596"/>
                  </a:lnTo>
                  <a:lnTo>
                    <a:pt x="16001" y="767176"/>
                  </a:lnTo>
                  <a:lnTo>
                    <a:pt x="28088" y="812452"/>
                  </a:lnTo>
                  <a:lnTo>
                    <a:pt x="43326" y="856284"/>
                  </a:lnTo>
                  <a:lnTo>
                    <a:pt x="61582" y="898535"/>
                  </a:lnTo>
                  <a:lnTo>
                    <a:pt x="82719" y="939066"/>
                  </a:lnTo>
                  <a:lnTo>
                    <a:pt x="106603" y="977737"/>
                  </a:lnTo>
                  <a:lnTo>
                    <a:pt x="133101" y="1014410"/>
                  </a:lnTo>
                  <a:lnTo>
                    <a:pt x="162076" y="1048947"/>
                  </a:lnTo>
                  <a:lnTo>
                    <a:pt x="193394" y="1081208"/>
                  </a:lnTo>
                  <a:lnTo>
                    <a:pt x="226920" y="1111055"/>
                  </a:lnTo>
                  <a:lnTo>
                    <a:pt x="262520" y="1138350"/>
                  </a:lnTo>
                  <a:lnTo>
                    <a:pt x="300058" y="1162953"/>
                  </a:lnTo>
                  <a:lnTo>
                    <a:pt x="339401" y="1184725"/>
                  </a:lnTo>
                  <a:lnTo>
                    <a:pt x="380412" y="1203529"/>
                  </a:lnTo>
                  <a:lnTo>
                    <a:pt x="422958" y="1219224"/>
                  </a:lnTo>
                  <a:lnTo>
                    <a:pt x="466903" y="1231674"/>
                  </a:lnTo>
                  <a:lnTo>
                    <a:pt x="512114" y="1240738"/>
                  </a:lnTo>
                  <a:lnTo>
                    <a:pt x="558454" y="1246278"/>
                  </a:lnTo>
                  <a:lnTo>
                    <a:pt x="605790" y="1248156"/>
                  </a:lnTo>
                  <a:lnTo>
                    <a:pt x="653125" y="1246278"/>
                  </a:lnTo>
                  <a:lnTo>
                    <a:pt x="699465" y="1240738"/>
                  </a:lnTo>
                  <a:lnTo>
                    <a:pt x="744676" y="1231674"/>
                  </a:lnTo>
                  <a:lnTo>
                    <a:pt x="788621" y="1219224"/>
                  </a:lnTo>
                  <a:lnTo>
                    <a:pt x="831167" y="1203529"/>
                  </a:lnTo>
                  <a:lnTo>
                    <a:pt x="872178" y="1184725"/>
                  </a:lnTo>
                  <a:lnTo>
                    <a:pt x="911521" y="1162953"/>
                  </a:lnTo>
                  <a:lnTo>
                    <a:pt x="949059" y="1138350"/>
                  </a:lnTo>
                  <a:lnTo>
                    <a:pt x="984659" y="1111055"/>
                  </a:lnTo>
                  <a:lnTo>
                    <a:pt x="1018185" y="1081208"/>
                  </a:lnTo>
                  <a:lnTo>
                    <a:pt x="1049503" y="1048947"/>
                  </a:lnTo>
                  <a:lnTo>
                    <a:pt x="1078478" y="1014410"/>
                  </a:lnTo>
                  <a:lnTo>
                    <a:pt x="1104976" y="977737"/>
                  </a:lnTo>
                  <a:lnTo>
                    <a:pt x="1128860" y="939066"/>
                  </a:lnTo>
                  <a:lnTo>
                    <a:pt x="1149997" y="898535"/>
                  </a:lnTo>
                  <a:lnTo>
                    <a:pt x="1168253" y="856284"/>
                  </a:lnTo>
                  <a:lnTo>
                    <a:pt x="1183491" y="812452"/>
                  </a:lnTo>
                  <a:lnTo>
                    <a:pt x="1195578" y="767176"/>
                  </a:lnTo>
                  <a:lnTo>
                    <a:pt x="1204378" y="720596"/>
                  </a:lnTo>
                  <a:lnTo>
                    <a:pt x="1209757" y="672850"/>
                  </a:lnTo>
                  <a:lnTo>
                    <a:pt x="1211580" y="624077"/>
                  </a:lnTo>
                  <a:lnTo>
                    <a:pt x="1209757" y="575305"/>
                  </a:lnTo>
                  <a:lnTo>
                    <a:pt x="1204378" y="527559"/>
                  </a:lnTo>
                  <a:lnTo>
                    <a:pt x="1195578" y="480979"/>
                  </a:lnTo>
                  <a:lnTo>
                    <a:pt x="1183491" y="435703"/>
                  </a:lnTo>
                  <a:lnTo>
                    <a:pt x="1168253" y="391871"/>
                  </a:lnTo>
                  <a:lnTo>
                    <a:pt x="1149997" y="349620"/>
                  </a:lnTo>
                  <a:lnTo>
                    <a:pt x="1128860" y="309089"/>
                  </a:lnTo>
                  <a:lnTo>
                    <a:pt x="1104976" y="270418"/>
                  </a:lnTo>
                  <a:lnTo>
                    <a:pt x="1078478" y="233745"/>
                  </a:lnTo>
                  <a:lnTo>
                    <a:pt x="1049503" y="199208"/>
                  </a:lnTo>
                  <a:lnTo>
                    <a:pt x="1018185" y="166947"/>
                  </a:lnTo>
                  <a:lnTo>
                    <a:pt x="984659" y="137100"/>
                  </a:lnTo>
                  <a:lnTo>
                    <a:pt x="949059" y="109805"/>
                  </a:lnTo>
                  <a:lnTo>
                    <a:pt x="911521" y="85202"/>
                  </a:lnTo>
                  <a:lnTo>
                    <a:pt x="872178" y="63430"/>
                  </a:lnTo>
                  <a:lnTo>
                    <a:pt x="831167" y="44626"/>
                  </a:lnTo>
                  <a:lnTo>
                    <a:pt x="788621" y="28931"/>
                  </a:lnTo>
                  <a:lnTo>
                    <a:pt x="744676" y="16481"/>
                  </a:lnTo>
                  <a:lnTo>
                    <a:pt x="699465" y="7417"/>
                  </a:lnTo>
                  <a:lnTo>
                    <a:pt x="653125" y="1877"/>
                  </a:lnTo>
                  <a:lnTo>
                    <a:pt x="60579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317226" y="2831668"/>
            <a:ext cx="721360" cy="757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Delivery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Hub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506614" y="1958248"/>
            <a:ext cx="1049655" cy="2098675"/>
            <a:chOff x="4506614" y="1958248"/>
            <a:chExt cx="1049655" cy="2098675"/>
          </a:xfrm>
        </p:grpSpPr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0206" y="2701441"/>
              <a:ext cx="69780" cy="6993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578603" y="2780120"/>
              <a:ext cx="192405" cy="314960"/>
            </a:xfrm>
            <a:custGeom>
              <a:avLst/>
              <a:gdLst/>
              <a:ahLst/>
              <a:cxnLst/>
              <a:rect l="l" t="t" r="r" b="b"/>
              <a:pathLst>
                <a:path w="192404" h="314960">
                  <a:moveTo>
                    <a:pt x="103470" y="0"/>
                  </a:moveTo>
                  <a:lnTo>
                    <a:pt x="89514" y="0"/>
                  </a:lnTo>
                  <a:lnTo>
                    <a:pt x="76431" y="1748"/>
                  </a:lnTo>
                  <a:lnTo>
                    <a:pt x="36307" y="19230"/>
                  </a:lnTo>
                  <a:lnTo>
                    <a:pt x="32818" y="26223"/>
                  </a:lnTo>
                  <a:lnTo>
                    <a:pt x="545" y="134615"/>
                  </a:lnTo>
                  <a:lnTo>
                    <a:pt x="0" y="141717"/>
                  </a:lnTo>
                  <a:lnTo>
                    <a:pt x="2071" y="148164"/>
                  </a:lnTo>
                  <a:lnTo>
                    <a:pt x="6432" y="153299"/>
                  </a:lnTo>
                  <a:lnTo>
                    <a:pt x="14501" y="157342"/>
                  </a:lnTo>
                  <a:lnTo>
                    <a:pt x="25840" y="157342"/>
                  </a:lnTo>
                  <a:lnTo>
                    <a:pt x="32818" y="152097"/>
                  </a:lnTo>
                  <a:lnTo>
                    <a:pt x="61602" y="53321"/>
                  </a:lnTo>
                  <a:lnTo>
                    <a:pt x="61602" y="83915"/>
                  </a:lnTo>
                  <a:lnTo>
                    <a:pt x="29329" y="192307"/>
                  </a:lnTo>
                  <a:lnTo>
                    <a:pt x="52880" y="192307"/>
                  </a:lnTo>
                  <a:lnTo>
                    <a:pt x="52880" y="314686"/>
                  </a:lnTo>
                  <a:lnTo>
                    <a:pt x="87770" y="314686"/>
                  </a:lnTo>
                  <a:lnTo>
                    <a:pt x="87770" y="192307"/>
                  </a:lnTo>
                  <a:lnTo>
                    <a:pt x="105215" y="192307"/>
                  </a:lnTo>
                  <a:lnTo>
                    <a:pt x="105215" y="314686"/>
                  </a:lnTo>
                  <a:lnTo>
                    <a:pt x="140105" y="314686"/>
                  </a:lnTo>
                  <a:lnTo>
                    <a:pt x="140105" y="192307"/>
                  </a:lnTo>
                  <a:lnTo>
                    <a:pt x="163656" y="192307"/>
                  </a:lnTo>
                  <a:lnTo>
                    <a:pt x="131383" y="83915"/>
                  </a:lnTo>
                  <a:lnTo>
                    <a:pt x="131383" y="53321"/>
                  </a:lnTo>
                  <a:lnTo>
                    <a:pt x="161039" y="152971"/>
                  </a:lnTo>
                  <a:lnTo>
                    <a:pt x="168017" y="157342"/>
                  </a:lnTo>
                  <a:lnTo>
                    <a:pt x="178484" y="157342"/>
                  </a:lnTo>
                  <a:lnTo>
                    <a:pt x="186048" y="153299"/>
                  </a:lnTo>
                  <a:lnTo>
                    <a:pt x="190151" y="148164"/>
                  </a:lnTo>
                  <a:lnTo>
                    <a:pt x="192127" y="141717"/>
                  </a:lnTo>
                  <a:lnTo>
                    <a:pt x="191568" y="134615"/>
                  </a:lnTo>
                  <a:lnTo>
                    <a:pt x="160167" y="26223"/>
                  </a:lnTo>
                  <a:lnTo>
                    <a:pt x="159295" y="21853"/>
                  </a:lnTo>
                  <a:lnTo>
                    <a:pt x="116554" y="1748"/>
                  </a:lnTo>
                  <a:lnTo>
                    <a:pt x="1034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58521" y="3673083"/>
              <a:ext cx="343948" cy="38351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61950" y="1958248"/>
              <a:ext cx="63500" cy="63866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07095" y="1958248"/>
              <a:ext cx="63500" cy="6386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4506608" y="2031237"/>
              <a:ext cx="1049655" cy="1876425"/>
            </a:xfrm>
            <a:custGeom>
              <a:avLst/>
              <a:gdLst/>
              <a:ahLst/>
              <a:cxnLst/>
              <a:rect l="l" t="t" r="r" b="b"/>
              <a:pathLst>
                <a:path w="1049654" h="1876425">
                  <a:moveTo>
                    <a:pt x="319773" y="135483"/>
                  </a:moveTo>
                  <a:lnTo>
                    <a:pt x="291198" y="29197"/>
                  </a:lnTo>
                  <a:lnTo>
                    <a:pt x="249008" y="1371"/>
                  </a:lnTo>
                  <a:lnTo>
                    <a:pt x="240855" y="0"/>
                  </a:lnTo>
                  <a:lnTo>
                    <a:pt x="223608" y="0"/>
                  </a:lnTo>
                  <a:lnTo>
                    <a:pt x="183248" y="17767"/>
                  </a:lnTo>
                  <a:lnTo>
                    <a:pt x="159664" y="79375"/>
                  </a:lnTo>
                  <a:lnTo>
                    <a:pt x="146050" y="29197"/>
                  </a:lnTo>
                  <a:lnTo>
                    <a:pt x="103873" y="1371"/>
                  </a:lnTo>
                  <a:lnTo>
                    <a:pt x="95707" y="0"/>
                  </a:lnTo>
                  <a:lnTo>
                    <a:pt x="78473" y="0"/>
                  </a:lnTo>
                  <a:lnTo>
                    <a:pt x="38100" y="17767"/>
                  </a:lnTo>
                  <a:lnTo>
                    <a:pt x="0" y="135026"/>
                  </a:lnTo>
                  <a:lnTo>
                    <a:pt x="3632" y="143230"/>
                  </a:lnTo>
                  <a:lnTo>
                    <a:pt x="11341" y="145059"/>
                  </a:lnTo>
                  <a:lnTo>
                    <a:pt x="11798" y="145973"/>
                  </a:lnTo>
                  <a:lnTo>
                    <a:pt x="20408" y="145973"/>
                  </a:lnTo>
                  <a:lnTo>
                    <a:pt x="25857" y="141859"/>
                  </a:lnTo>
                  <a:lnTo>
                    <a:pt x="50800" y="48361"/>
                  </a:lnTo>
                  <a:lnTo>
                    <a:pt x="50800" y="291934"/>
                  </a:lnTo>
                  <a:lnTo>
                    <a:pt x="78016" y="291934"/>
                  </a:lnTo>
                  <a:lnTo>
                    <a:pt x="78016" y="150533"/>
                  </a:lnTo>
                  <a:lnTo>
                    <a:pt x="96164" y="150533"/>
                  </a:lnTo>
                  <a:lnTo>
                    <a:pt x="96164" y="291934"/>
                  </a:lnTo>
                  <a:lnTo>
                    <a:pt x="123367" y="291934"/>
                  </a:lnTo>
                  <a:lnTo>
                    <a:pt x="123367" y="48361"/>
                  </a:lnTo>
                  <a:lnTo>
                    <a:pt x="148323" y="141401"/>
                  </a:lnTo>
                  <a:lnTo>
                    <a:pt x="153758" y="145516"/>
                  </a:lnTo>
                  <a:lnTo>
                    <a:pt x="161925" y="145516"/>
                  </a:lnTo>
                  <a:lnTo>
                    <a:pt x="167817" y="143687"/>
                  </a:lnTo>
                  <a:lnTo>
                    <a:pt x="170992" y="140042"/>
                  </a:lnTo>
                  <a:lnTo>
                    <a:pt x="195948" y="47904"/>
                  </a:lnTo>
                  <a:lnTo>
                    <a:pt x="195948" y="291934"/>
                  </a:lnTo>
                  <a:lnTo>
                    <a:pt x="223164" y="291934"/>
                  </a:lnTo>
                  <a:lnTo>
                    <a:pt x="223164" y="150533"/>
                  </a:lnTo>
                  <a:lnTo>
                    <a:pt x="241300" y="150533"/>
                  </a:lnTo>
                  <a:lnTo>
                    <a:pt x="241300" y="291934"/>
                  </a:lnTo>
                  <a:lnTo>
                    <a:pt x="268516" y="291934"/>
                  </a:lnTo>
                  <a:lnTo>
                    <a:pt x="268516" y="48361"/>
                  </a:lnTo>
                  <a:lnTo>
                    <a:pt x="293458" y="141401"/>
                  </a:lnTo>
                  <a:lnTo>
                    <a:pt x="298907" y="145516"/>
                  </a:lnTo>
                  <a:lnTo>
                    <a:pt x="307073" y="145516"/>
                  </a:lnTo>
                  <a:lnTo>
                    <a:pt x="315683" y="143230"/>
                  </a:lnTo>
                  <a:lnTo>
                    <a:pt x="319773" y="135483"/>
                  </a:lnTo>
                  <a:close/>
                </a:path>
                <a:path w="1049654" h="1876425">
                  <a:moveTo>
                    <a:pt x="1043165" y="1838198"/>
                  </a:moveTo>
                  <a:lnTo>
                    <a:pt x="1030465" y="1831848"/>
                  </a:lnTo>
                  <a:lnTo>
                    <a:pt x="966965" y="1800098"/>
                  </a:lnTo>
                  <a:lnTo>
                    <a:pt x="966965" y="1831848"/>
                  </a:lnTo>
                  <a:lnTo>
                    <a:pt x="556120" y="1831848"/>
                  </a:lnTo>
                  <a:lnTo>
                    <a:pt x="556120" y="1844548"/>
                  </a:lnTo>
                  <a:lnTo>
                    <a:pt x="966965" y="1844548"/>
                  </a:lnTo>
                  <a:lnTo>
                    <a:pt x="966965" y="1876298"/>
                  </a:lnTo>
                  <a:lnTo>
                    <a:pt x="1030465" y="1844548"/>
                  </a:lnTo>
                  <a:lnTo>
                    <a:pt x="1043165" y="1838198"/>
                  </a:lnTo>
                  <a:close/>
                </a:path>
                <a:path w="1049654" h="1876425">
                  <a:moveTo>
                    <a:pt x="1043165" y="923798"/>
                  </a:moveTo>
                  <a:lnTo>
                    <a:pt x="1030465" y="917448"/>
                  </a:lnTo>
                  <a:lnTo>
                    <a:pt x="966965" y="885698"/>
                  </a:lnTo>
                  <a:lnTo>
                    <a:pt x="966965" y="917448"/>
                  </a:lnTo>
                  <a:lnTo>
                    <a:pt x="556120" y="917448"/>
                  </a:lnTo>
                  <a:lnTo>
                    <a:pt x="556120" y="930148"/>
                  </a:lnTo>
                  <a:lnTo>
                    <a:pt x="966965" y="930148"/>
                  </a:lnTo>
                  <a:lnTo>
                    <a:pt x="966965" y="961898"/>
                  </a:lnTo>
                  <a:lnTo>
                    <a:pt x="1030465" y="930148"/>
                  </a:lnTo>
                  <a:lnTo>
                    <a:pt x="1043165" y="923798"/>
                  </a:lnTo>
                  <a:close/>
                </a:path>
                <a:path w="1049654" h="1876425">
                  <a:moveTo>
                    <a:pt x="1049261" y="76454"/>
                  </a:moveTo>
                  <a:lnTo>
                    <a:pt x="1036561" y="70104"/>
                  </a:lnTo>
                  <a:lnTo>
                    <a:pt x="973061" y="38354"/>
                  </a:lnTo>
                  <a:lnTo>
                    <a:pt x="973061" y="70104"/>
                  </a:lnTo>
                  <a:lnTo>
                    <a:pt x="562216" y="70104"/>
                  </a:lnTo>
                  <a:lnTo>
                    <a:pt x="562216" y="82804"/>
                  </a:lnTo>
                  <a:lnTo>
                    <a:pt x="973061" y="82804"/>
                  </a:lnTo>
                  <a:lnTo>
                    <a:pt x="973061" y="114554"/>
                  </a:lnTo>
                  <a:lnTo>
                    <a:pt x="1036561" y="82804"/>
                  </a:lnTo>
                  <a:lnTo>
                    <a:pt x="1049261" y="7645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979414" y="1978853"/>
            <a:ext cx="1557655" cy="20523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10160">
              <a:lnSpc>
                <a:spcPct val="101099"/>
              </a:lnSpc>
              <a:spcBef>
                <a:spcPts val="265"/>
              </a:spcBef>
            </a:pPr>
            <a:r>
              <a:rPr sz="1800" b="1" spc="-229" dirty="0">
                <a:latin typeface="Arial"/>
                <a:cs typeface="Arial"/>
              </a:rPr>
              <a:t>AE&amp;E</a:t>
            </a:r>
            <a:r>
              <a:rPr sz="1800" b="1" spc="-90" dirty="0">
                <a:latin typeface="Arial"/>
                <a:cs typeface="Arial"/>
              </a:rPr>
              <a:t> Channels </a:t>
            </a:r>
            <a:r>
              <a:rPr sz="1600" spc="-25" dirty="0">
                <a:latin typeface="Arial"/>
                <a:cs typeface="Arial"/>
              </a:rPr>
              <a:t>Will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provide </a:t>
            </a:r>
            <a:r>
              <a:rPr sz="1600" spc="-35" dirty="0">
                <a:latin typeface="Arial"/>
                <a:cs typeface="Arial"/>
              </a:rPr>
              <a:t>information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link </a:t>
            </a:r>
            <a:r>
              <a:rPr sz="1600" spc="-55" dirty="0">
                <a:latin typeface="Arial"/>
                <a:cs typeface="Arial"/>
              </a:rPr>
              <a:t>clients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to </a:t>
            </a:r>
            <a:r>
              <a:rPr sz="1600" spc="-10" dirty="0">
                <a:latin typeface="Arial"/>
                <a:cs typeface="Arial"/>
              </a:rPr>
              <a:t>prevention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and/or continuation support.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06359" y="1866026"/>
            <a:ext cx="1821814" cy="268668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800" b="1" spc="-135" dirty="0">
                <a:latin typeface="Arial"/>
                <a:cs typeface="Arial"/>
              </a:rPr>
              <a:t>Entry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spc="-130" dirty="0">
                <a:latin typeface="Arial"/>
                <a:cs typeface="Arial"/>
              </a:rPr>
              <a:t>Point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UPIs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05"/>
              </a:spcBef>
            </a:pPr>
            <a:r>
              <a:rPr sz="1600" spc="-25" dirty="0">
                <a:latin typeface="Arial"/>
                <a:cs typeface="Arial"/>
              </a:rPr>
              <a:t>Will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serve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service </a:t>
            </a:r>
            <a:r>
              <a:rPr sz="1600" b="1" spc="-100" dirty="0">
                <a:latin typeface="Arial"/>
                <a:cs typeface="Arial"/>
              </a:rPr>
              <a:t>delivery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entry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points</a:t>
            </a:r>
            <a:r>
              <a:rPr sz="1600" spc="-95" dirty="0">
                <a:latin typeface="Arial"/>
                <a:cs typeface="Arial"/>
              </a:rPr>
              <a:t>, </a:t>
            </a:r>
            <a:r>
              <a:rPr sz="1600" spc="-55" dirty="0">
                <a:latin typeface="Arial"/>
                <a:cs typeface="Arial"/>
              </a:rPr>
              <a:t>providing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information </a:t>
            </a:r>
            <a:r>
              <a:rPr sz="1600" spc="-25" dirty="0">
                <a:latin typeface="Arial"/>
                <a:cs typeface="Arial"/>
              </a:rPr>
              <a:t>and/or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part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 </a:t>
            </a:r>
            <a:r>
              <a:rPr sz="1600" spc="-190" dirty="0">
                <a:latin typeface="Arial"/>
                <a:cs typeface="Arial"/>
              </a:rPr>
              <a:t>CAB-</a:t>
            </a:r>
            <a:r>
              <a:rPr sz="1600" spc="-195" dirty="0">
                <a:latin typeface="Arial"/>
                <a:cs typeface="Arial"/>
              </a:rPr>
              <a:t>LA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delivery </a:t>
            </a:r>
            <a:r>
              <a:rPr sz="1600" spc="-130" dirty="0">
                <a:latin typeface="Arial"/>
                <a:cs typeface="Arial"/>
              </a:rPr>
              <a:t>cascade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(e.g. </a:t>
            </a:r>
            <a:r>
              <a:rPr sz="1600" spc="-80" dirty="0">
                <a:latin typeface="Arial"/>
                <a:cs typeface="Arial"/>
              </a:rPr>
              <a:t>counseling,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testing)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linking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clients </a:t>
            </a:r>
            <a:r>
              <a:rPr sz="1600" spc="-25" dirty="0">
                <a:latin typeface="Arial"/>
                <a:cs typeface="Arial"/>
              </a:rPr>
              <a:t>to </a:t>
            </a:r>
            <a:r>
              <a:rPr sz="1600" spc="-55" dirty="0">
                <a:latin typeface="Arial"/>
                <a:cs typeface="Arial"/>
              </a:rPr>
              <a:t>delivery </a:t>
            </a:r>
            <a:r>
              <a:rPr sz="1600" spc="-10" dirty="0">
                <a:latin typeface="Arial"/>
                <a:cs typeface="Arial"/>
              </a:rPr>
              <a:t>hubs.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92964" y="1937004"/>
            <a:ext cx="923925" cy="829310"/>
            <a:chOff x="92964" y="1937004"/>
            <a:chExt cx="923925" cy="829310"/>
          </a:xfrm>
        </p:grpSpPr>
        <p:sp>
          <p:nvSpPr>
            <p:cNvPr id="38" name="object 38"/>
            <p:cNvSpPr/>
            <p:nvPr/>
          </p:nvSpPr>
          <p:spPr>
            <a:xfrm>
              <a:off x="92964" y="1937004"/>
              <a:ext cx="923925" cy="829310"/>
            </a:xfrm>
            <a:custGeom>
              <a:avLst/>
              <a:gdLst/>
              <a:ahLst/>
              <a:cxnLst/>
              <a:rect l="l" t="t" r="r" b="b"/>
              <a:pathLst>
                <a:path w="923925" h="829310">
                  <a:moveTo>
                    <a:pt x="923544" y="0"/>
                  </a:moveTo>
                  <a:lnTo>
                    <a:pt x="0" y="0"/>
                  </a:lnTo>
                  <a:lnTo>
                    <a:pt x="461772" y="829056"/>
                  </a:lnTo>
                  <a:lnTo>
                    <a:pt x="923544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19862" y="2030552"/>
              <a:ext cx="471170" cy="330200"/>
            </a:xfrm>
            <a:custGeom>
              <a:avLst/>
              <a:gdLst/>
              <a:ahLst/>
              <a:cxnLst/>
              <a:rect l="l" t="t" r="r" b="b"/>
              <a:pathLst>
                <a:path w="471170" h="330200">
                  <a:moveTo>
                    <a:pt x="294182" y="23583"/>
                  </a:moveTo>
                  <a:lnTo>
                    <a:pt x="292328" y="14427"/>
                  </a:lnTo>
                  <a:lnTo>
                    <a:pt x="287274" y="6934"/>
                  </a:lnTo>
                  <a:lnTo>
                    <a:pt x="279793" y="1866"/>
                  </a:lnTo>
                  <a:lnTo>
                    <a:pt x="270649" y="0"/>
                  </a:lnTo>
                  <a:lnTo>
                    <a:pt x="23533" y="0"/>
                  </a:lnTo>
                  <a:lnTo>
                    <a:pt x="14389" y="1866"/>
                  </a:lnTo>
                  <a:lnTo>
                    <a:pt x="6908" y="6934"/>
                  </a:lnTo>
                  <a:lnTo>
                    <a:pt x="1854" y="14427"/>
                  </a:lnTo>
                  <a:lnTo>
                    <a:pt x="0" y="23583"/>
                  </a:lnTo>
                  <a:lnTo>
                    <a:pt x="0" y="182791"/>
                  </a:lnTo>
                  <a:lnTo>
                    <a:pt x="1854" y="191947"/>
                  </a:lnTo>
                  <a:lnTo>
                    <a:pt x="6908" y="199440"/>
                  </a:lnTo>
                  <a:lnTo>
                    <a:pt x="14389" y="204508"/>
                  </a:lnTo>
                  <a:lnTo>
                    <a:pt x="23533" y="206375"/>
                  </a:lnTo>
                  <a:lnTo>
                    <a:pt x="58839" y="206375"/>
                  </a:lnTo>
                  <a:lnTo>
                    <a:pt x="58839" y="265341"/>
                  </a:lnTo>
                  <a:lnTo>
                    <a:pt x="117678" y="206375"/>
                  </a:lnTo>
                  <a:lnTo>
                    <a:pt x="152971" y="206375"/>
                  </a:lnTo>
                  <a:lnTo>
                    <a:pt x="152971" y="88442"/>
                  </a:lnTo>
                  <a:lnTo>
                    <a:pt x="156692" y="70129"/>
                  </a:lnTo>
                  <a:lnTo>
                    <a:pt x="166801" y="55130"/>
                  </a:lnTo>
                  <a:lnTo>
                    <a:pt x="181762" y="44996"/>
                  </a:lnTo>
                  <a:lnTo>
                    <a:pt x="200050" y="41275"/>
                  </a:lnTo>
                  <a:lnTo>
                    <a:pt x="294182" y="41275"/>
                  </a:lnTo>
                  <a:lnTo>
                    <a:pt x="294182" y="23583"/>
                  </a:lnTo>
                  <a:close/>
                </a:path>
                <a:path w="471170" h="330200">
                  <a:moveTo>
                    <a:pt x="470700" y="88442"/>
                  </a:moveTo>
                  <a:lnTo>
                    <a:pt x="468845" y="79286"/>
                  </a:lnTo>
                  <a:lnTo>
                    <a:pt x="463778" y="71793"/>
                  </a:lnTo>
                  <a:lnTo>
                    <a:pt x="456298" y="66725"/>
                  </a:lnTo>
                  <a:lnTo>
                    <a:pt x="447167" y="64858"/>
                  </a:lnTo>
                  <a:lnTo>
                    <a:pt x="200050" y="64858"/>
                  </a:lnTo>
                  <a:lnTo>
                    <a:pt x="190906" y="66725"/>
                  </a:lnTo>
                  <a:lnTo>
                    <a:pt x="183426" y="71793"/>
                  </a:lnTo>
                  <a:lnTo>
                    <a:pt x="178371" y="79286"/>
                  </a:lnTo>
                  <a:lnTo>
                    <a:pt x="176504" y="88442"/>
                  </a:lnTo>
                  <a:lnTo>
                    <a:pt x="176504" y="247650"/>
                  </a:lnTo>
                  <a:lnTo>
                    <a:pt x="178371" y="256806"/>
                  </a:lnTo>
                  <a:lnTo>
                    <a:pt x="183426" y="264312"/>
                  </a:lnTo>
                  <a:lnTo>
                    <a:pt x="190906" y="269379"/>
                  </a:lnTo>
                  <a:lnTo>
                    <a:pt x="200050" y="271233"/>
                  </a:lnTo>
                  <a:lnTo>
                    <a:pt x="353021" y="271233"/>
                  </a:lnTo>
                  <a:lnTo>
                    <a:pt x="411861" y="330200"/>
                  </a:lnTo>
                  <a:lnTo>
                    <a:pt x="411861" y="271233"/>
                  </a:lnTo>
                  <a:lnTo>
                    <a:pt x="447167" y="271233"/>
                  </a:lnTo>
                  <a:lnTo>
                    <a:pt x="456298" y="269379"/>
                  </a:lnTo>
                  <a:lnTo>
                    <a:pt x="463778" y="264312"/>
                  </a:lnTo>
                  <a:lnTo>
                    <a:pt x="468845" y="256806"/>
                  </a:lnTo>
                  <a:lnTo>
                    <a:pt x="470700" y="247650"/>
                  </a:lnTo>
                  <a:lnTo>
                    <a:pt x="470700" y="884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268" y="1264919"/>
            <a:ext cx="2790825" cy="5073650"/>
          </a:xfrm>
          <a:custGeom>
            <a:avLst/>
            <a:gdLst/>
            <a:ahLst/>
            <a:cxnLst/>
            <a:rect l="l" t="t" r="r" b="b"/>
            <a:pathLst>
              <a:path w="2790825" h="5073650">
                <a:moveTo>
                  <a:pt x="2790444" y="0"/>
                </a:moveTo>
                <a:lnTo>
                  <a:pt x="0" y="0"/>
                </a:lnTo>
                <a:lnTo>
                  <a:pt x="0" y="5073396"/>
                </a:lnTo>
                <a:lnTo>
                  <a:pt x="2790444" y="5073396"/>
                </a:lnTo>
                <a:lnTo>
                  <a:pt x="2790444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Attract,</a:t>
            </a:r>
            <a:r>
              <a:rPr spc="-80" dirty="0"/>
              <a:t> </a:t>
            </a:r>
            <a:r>
              <a:rPr spc="-150" dirty="0"/>
              <a:t>engage,</a:t>
            </a:r>
            <a:r>
              <a:rPr spc="-75" dirty="0"/>
              <a:t> </a:t>
            </a:r>
            <a:r>
              <a:rPr spc="-120" dirty="0"/>
              <a:t>and</a:t>
            </a:r>
            <a:r>
              <a:rPr spc="-95" dirty="0"/>
              <a:t> </a:t>
            </a:r>
            <a:r>
              <a:rPr spc="-100" dirty="0"/>
              <a:t>enable</a:t>
            </a:r>
            <a:r>
              <a:rPr spc="-95" dirty="0"/>
              <a:t> </a:t>
            </a:r>
            <a:r>
              <a:rPr spc="-120" dirty="0"/>
              <a:t>channels,</a:t>
            </a:r>
            <a:r>
              <a:rPr spc="-95" dirty="0"/>
              <a:t> </a:t>
            </a:r>
            <a:r>
              <a:rPr dirty="0"/>
              <a:t>will</a:t>
            </a:r>
            <a:r>
              <a:rPr spc="-95" dirty="0"/>
              <a:t> </a:t>
            </a:r>
            <a:r>
              <a:rPr spc="-150" dirty="0"/>
              <a:t>shape</a:t>
            </a:r>
            <a:r>
              <a:rPr spc="-100" dirty="0"/>
              <a:t> </a:t>
            </a:r>
            <a:r>
              <a:rPr spc="-55" dirty="0"/>
              <a:t>client</a:t>
            </a:r>
            <a:r>
              <a:rPr spc="-95" dirty="0"/>
              <a:t> </a:t>
            </a:r>
            <a:r>
              <a:rPr spc="-120" dirty="0"/>
              <a:t>experiences</a:t>
            </a:r>
            <a:r>
              <a:rPr spc="-70" dirty="0"/>
              <a:t> </a:t>
            </a:r>
            <a:r>
              <a:rPr dirty="0"/>
              <a:t>of</a:t>
            </a:r>
            <a:r>
              <a:rPr spc="-90" dirty="0"/>
              <a:t> </a:t>
            </a:r>
            <a:r>
              <a:rPr spc="-120" dirty="0"/>
              <a:t>and</a:t>
            </a:r>
            <a:r>
              <a:rPr spc="-95" dirty="0"/>
              <a:t> </a:t>
            </a:r>
            <a:r>
              <a:rPr spc="-90" dirty="0"/>
              <a:t>navigation</a:t>
            </a:r>
            <a:r>
              <a:rPr spc="-125" dirty="0"/>
              <a:t> </a:t>
            </a:r>
            <a:r>
              <a:rPr spc="-55" dirty="0"/>
              <a:t>through</a:t>
            </a:r>
            <a:r>
              <a:rPr spc="-100" dirty="0"/>
              <a:t> </a:t>
            </a:r>
            <a:r>
              <a:rPr spc="-10" dirty="0"/>
              <a:t>prevention </a:t>
            </a:r>
            <a:r>
              <a:rPr spc="-85" dirty="0"/>
              <a:t>networks,</a:t>
            </a:r>
            <a:r>
              <a:rPr spc="-65" dirty="0"/>
              <a:t> </a:t>
            </a:r>
            <a:r>
              <a:rPr spc="-75" dirty="0"/>
              <a:t>providing</a:t>
            </a:r>
            <a:r>
              <a:rPr spc="-114" dirty="0"/>
              <a:t> </a:t>
            </a:r>
            <a:r>
              <a:rPr spc="-60" dirty="0"/>
              <a:t>support</a:t>
            </a:r>
            <a:r>
              <a:rPr spc="-90" dirty="0"/>
              <a:t> </a:t>
            </a:r>
            <a:r>
              <a:rPr spc="-60" dirty="0"/>
              <a:t>through</a:t>
            </a:r>
            <a:r>
              <a:rPr spc="-105" dirty="0"/>
              <a:t> </a:t>
            </a:r>
            <a:r>
              <a:rPr spc="-60" dirty="0"/>
              <a:t>all</a:t>
            </a:r>
            <a:r>
              <a:rPr spc="-90" dirty="0"/>
              <a:t> </a:t>
            </a:r>
            <a:r>
              <a:rPr spc="-170" dirty="0"/>
              <a:t>phases</a:t>
            </a:r>
            <a:r>
              <a:rPr spc="-80" dirty="0"/>
              <a:t> </a:t>
            </a:r>
            <a:r>
              <a:rPr dirty="0"/>
              <a:t>of</a:t>
            </a:r>
            <a:r>
              <a:rPr spc="-85" dirty="0"/>
              <a:t> </a:t>
            </a:r>
            <a:r>
              <a:rPr spc="-55" dirty="0"/>
              <a:t>product</a:t>
            </a:r>
            <a:r>
              <a:rPr spc="-100" dirty="0"/>
              <a:t> </a:t>
            </a:r>
            <a:r>
              <a:rPr spc="-55" dirty="0"/>
              <a:t>adoption</a:t>
            </a:r>
            <a:r>
              <a:rPr spc="-95" dirty="0"/>
              <a:t> </a:t>
            </a:r>
            <a:r>
              <a:rPr spc="-40" dirty="0"/>
              <a:t>from</a:t>
            </a:r>
            <a:r>
              <a:rPr spc="-90" dirty="0"/>
              <a:t> </a:t>
            </a:r>
            <a:r>
              <a:rPr spc="-140" dirty="0"/>
              <a:t>awareness</a:t>
            </a:r>
            <a:r>
              <a:rPr spc="-80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spc="-10" dirty="0"/>
              <a:t>adherence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883390" y="657616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11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9268" y="1264919"/>
            <a:ext cx="2790825" cy="5073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203835" marR="288925">
              <a:lnSpc>
                <a:spcPct val="100000"/>
              </a:lnSpc>
            </a:pPr>
            <a:r>
              <a:rPr sz="1800" spc="-65" dirty="0">
                <a:latin typeface="Arial"/>
                <a:cs typeface="Arial"/>
              </a:rPr>
              <a:t>Optimal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b="1" spc="-75" dirty="0">
                <a:latin typeface="Arial"/>
                <a:cs typeface="Arial"/>
              </a:rPr>
              <a:t>attract,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130" dirty="0">
                <a:latin typeface="Arial"/>
                <a:cs typeface="Arial"/>
              </a:rPr>
              <a:t>engage, </a:t>
            </a:r>
            <a:r>
              <a:rPr sz="1800" b="1" spc="-135" dirty="0">
                <a:latin typeface="Arial"/>
                <a:cs typeface="Arial"/>
              </a:rPr>
              <a:t>and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20" dirty="0">
                <a:latin typeface="Arial"/>
                <a:cs typeface="Arial"/>
              </a:rPr>
              <a:t>enable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(AE&amp;E) </a:t>
            </a:r>
            <a:r>
              <a:rPr sz="1800" b="1" spc="-160" dirty="0">
                <a:latin typeface="Arial"/>
                <a:cs typeface="Arial"/>
              </a:rPr>
              <a:t>channels</a:t>
            </a:r>
            <a:r>
              <a:rPr sz="1800" b="1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vary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based </a:t>
            </a:r>
            <a:r>
              <a:rPr sz="1800" spc="-70" dirty="0">
                <a:latin typeface="Arial"/>
                <a:cs typeface="Arial"/>
              </a:rPr>
              <a:t>on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population </a:t>
            </a:r>
            <a:r>
              <a:rPr sz="1800" spc="-10" dirty="0">
                <a:latin typeface="Arial"/>
                <a:cs typeface="Arial"/>
              </a:rPr>
              <a:t>groups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where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clients </a:t>
            </a:r>
            <a:r>
              <a:rPr sz="1800" spc="-90" dirty="0">
                <a:latin typeface="Arial"/>
                <a:cs typeface="Arial"/>
              </a:rPr>
              <a:t>are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their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product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adoption journey.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203835" marR="219710">
              <a:lnSpc>
                <a:spcPct val="100000"/>
              </a:lnSpc>
            </a:pPr>
            <a:r>
              <a:rPr sz="1800" spc="-105" dirty="0">
                <a:latin typeface="Arial"/>
                <a:cs typeface="Arial"/>
              </a:rPr>
              <a:t>However,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some </a:t>
            </a:r>
            <a:r>
              <a:rPr sz="1800" spc="-105" dirty="0">
                <a:latin typeface="Arial"/>
                <a:cs typeface="Arial"/>
              </a:rPr>
              <a:t>approaches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strategies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be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broadly</a:t>
            </a:r>
            <a:r>
              <a:rPr sz="1800" spc="-70" dirty="0">
                <a:latin typeface="Arial"/>
                <a:cs typeface="Arial"/>
              </a:rPr>
              <a:t> applicable </a:t>
            </a:r>
            <a:r>
              <a:rPr sz="1800" spc="-125" dirty="0">
                <a:latin typeface="Arial"/>
                <a:cs typeface="Arial"/>
              </a:rPr>
              <a:t>across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population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groups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product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adoption phases.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55264" y="1652016"/>
            <a:ext cx="241300" cy="4150360"/>
          </a:xfrm>
          <a:custGeom>
            <a:avLst/>
            <a:gdLst/>
            <a:ahLst/>
            <a:cxnLst/>
            <a:rect l="l" t="t" r="r" b="b"/>
            <a:pathLst>
              <a:path w="241300" h="4150360">
                <a:moveTo>
                  <a:pt x="0" y="0"/>
                </a:moveTo>
                <a:lnTo>
                  <a:pt x="0" y="4149852"/>
                </a:lnTo>
                <a:lnTo>
                  <a:pt x="240791" y="2074926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46034" y="1466570"/>
            <a:ext cx="376555" cy="446405"/>
          </a:xfrm>
          <a:custGeom>
            <a:avLst/>
            <a:gdLst/>
            <a:ahLst/>
            <a:cxnLst/>
            <a:rect l="l" t="t" r="r" b="b"/>
            <a:pathLst>
              <a:path w="376555" h="446405">
                <a:moveTo>
                  <a:pt x="136715" y="213499"/>
                </a:moveTo>
                <a:lnTo>
                  <a:pt x="134886" y="204470"/>
                </a:lnTo>
                <a:lnTo>
                  <a:pt x="129908" y="197078"/>
                </a:lnTo>
                <a:lnTo>
                  <a:pt x="122516" y="192100"/>
                </a:lnTo>
                <a:lnTo>
                  <a:pt x="113461" y="190271"/>
                </a:lnTo>
                <a:lnTo>
                  <a:pt x="104419" y="192100"/>
                </a:lnTo>
                <a:lnTo>
                  <a:pt x="97028" y="197078"/>
                </a:lnTo>
                <a:lnTo>
                  <a:pt x="92049" y="204470"/>
                </a:lnTo>
                <a:lnTo>
                  <a:pt x="90220" y="213499"/>
                </a:lnTo>
                <a:lnTo>
                  <a:pt x="92049" y="222542"/>
                </a:lnTo>
                <a:lnTo>
                  <a:pt x="97028" y="229933"/>
                </a:lnTo>
                <a:lnTo>
                  <a:pt x="104419" y="234911"/>
                </a:lnTo>
                <a:lnTo>
                  <a:pt x="113461" y="236740"/>
                </a:lnTo>
                <a:lnTo>
                  <a:pt x="122516" y="234911"/>
                </a:lnTo>
                <a:lnTo>
                  <a:pt x="129908" y="229933"/>
                </a:lnTo>
                <a:lnTo>
                  <a:pt x="134886" y="222542"/>
                </a:lnTo>
                <a:lnTo>
                  <a:pt x="136715" y="213499"/>
                </a:lnTo>
                <a:close/>
              </a:path>
              <a:path w="376555" h="446405">
                <a:moveTo>
                  <a:pt x="206451" y="101231"/>
                </a:moveTo>
                <a:lnTo>
                  <a:pt x="204609" y="92227"/>
                </a:lnTo>
                <a:lnTo>
                  <a:pt x="199605" y="84848"/>
                </a:lnTo>
                <a:lnTo>
                  <a:pt x="192201" y="79844"/>
                </a:lnTo>
                <a:lnTo>
                  <a:pt x="183210" y="78003"/>
                </a:lnTo>
                <a:lnTo>
                  <a:pt x="174205" y="79844"/>
                </a:lnTo>
                <a:lnTo>
                  <a:pt x="166801" y="84848"/>
                </a:lnTo>
                <a:lnTo>
                  <a:pt x="161798" y="92227"/>
                </a:lnTo>
                <a:lnTo>
                  <a:pt x="159956" y="101231"/>
                </a:lnTo>
                <a:lnTo>
                  <a:pt x="161798" y="110223"/>
                </a:lnTo>
                <a:lnTo>
                  <a:pt x="166801" y="117614"/>
                </a:lnTo>
                <a:lnTo>
                  <a:pt x="174205" y="122618"/>
                </a:lnTo>
                <a:lnTo>
                  <a:pt x="183210" y="124460"/>
                </a:lnTo>
                <a:lnTo>
                  <a:pt x="192201" y="122618"/>
                </a:lnTo>
                <a:lnTo>
                  <a:pt x="199605" y="117614"/>
                </a:lnTo>
                <a:lnTo>
                  <a:pt x="204609" y="110223"/>
                </a:lnTo>
                <a:lnTo>
                  <a:pt x="206451" y="101231"/>
                </a:lnTo>
                <a:close/>
              </a:path>
              <a:path w="376555" h="446405">
                <a:moveTo>
                  <a:pt x="376301" y="256159"/>
                </a:moveTo>
                <a:lnTo>
                  <a:pt x="370840" y="241719"/>
                </a:lnTo>
                <a:lnTo>
                  <a:pt x="332651" y="175336"/>
                </a:lnTo>
                <a:lnTo>
                  <a:pt x="332536" y="171475"/>
                </a:lnTo>
                <a:lnTo>
                  <a:pt x="328256" y="128016"/>
                </a:lnTo>
                <a:lnTo>
                  <a:pt x="312508" y="86918"/>
                </a:lnTo>
                <a:lnTo>
                  <a:pt x="286486" y="51320"/>
                </a:lnTo>
                <a:lnTo>
                  <a:pt x="251282" y="23228"/>
                </a:lnTo>
                <a:lnTo>
                  <a:pt x="249072" y="22301"/>
                </a:lnTo>
                <a:lnTo>
                  <a:pt x="249072" y="92379"/>
                </a:lnTo>
                <a:lnTo>
                  <a:pt x="249072" y="108966"/>
                </a:lnTo>
                <a:lnTo>
                  <a:pt x="235229" y="115608"/>
                </a:lnTo>
                <a:lnTo>
                  <a:pt x="234124" y="120027"/>
                </a:lnTo>
                <a:lnTo>
                  <a:pt x="229692" y="127774"/>
                </a:lnTo>
                <a:lnTo>
                  <a:pt x="234683" y="142151"/>
                </a:lnTo>
                <a:lnTo>
                  <a:pt x="223608" y="153212"/>
                </a:lnTo>
                <a:lnTo>
                  <a:pt x="209219" y="148247"/>
                </a:lnTo>
                <a:lnTo>
                  <a:pt x="205346" y="150456"/>
                </a:lnTo>
                <a:lnTo>
                  <a:pt x="201472" y="152107"/>
                </a:lnTo>
                <a:lnTo>
                  <a:pt x="197040" y="153212"/>
                </a:lnTo>
                <a:lnTo>
                  <a:pt x="190398" y="166497"/>
                </a:lnTo>
                <a:lnTo>
                  <a:pt x="179882" y="166497"/>
                </a:lnTo>
                <a:lnTo>
                  <a:pt x="179882" y="204660"/>
                </a:lnTo>
                <a:lnTo>
                  <a:pt x="179336" y="221246"/>
                </a:lnTo>
                <a:lnTo>
                  <a:pt x="165493" y="227888"/>
                </a:lnTo>
                <a:lnTo>
                  <a:pt x="164388" y="232308"/>
                </a:lnTo>
                <a:lnTo>
                  <a:pt x="162725" y="236181"/>
                </a:lnTo>
                <a:lnTo>
                  <a:pt x="160515" y="240055"/>
                </a:lnTo>
                <a:lnTo>
                  <a:pt x="164934" y="254431"/>
                </a:lnTo>
                <a:lnTo>
                  <a:pt x="153873" y="265493"/>
                </a:lnTo>
                <a:lnTo>
                  <a:pt x="139484" y="260515"/>
                </a:lnTo>
                <a:lnTo>
                  <a:pt x="135610" y="262724"/>
                </a:lnTo>
                <a:lnTo>
                  <a:pt x="131724" y="264388"/>
                </a:lnTo>
                <a:lnTo>
                  <a:pt x="127304" y="265493"/>
                </a:lnTo>
                <a:lnTo>
                  <a:pt x="121208" y="278765"/>
                </a:lnTo>
                <a:lnTo>
                  <a:pt x="105714" y="278765"/>
                </a:lnTo>
                <a:lnTo>
                  <a:pt x="99072" y="264947"/>
                </a:lnTo>
                <a:lnTo>
                  <a:pt x="96862" y="264388"/>
                </a:lnTo>
                <a:lnTo>
                  <a:pt x="94640" y="263842"/>
                </a:lnTo>
                <a:lnTo>
                  <a:pt x="90766" y="262178"/>
                </a:lnTo>
                <a:lnTo>
                  <a:pt x="86893" y="259969"/>
                </a:lnTo>
                <a:lnTo>
                  <a:pt x="72504" y="264388"/>
                </a:lnTo>
                <a:lnTo>
                  <a:pt x="61442" y="253326"/>
                </a:lnTo>
                <a:lnTo>
                  <a:pt x="66421" y="238950"/>
                </a:lnTo>
                <a:lnTo>
                  <a:pt x="64198" y="235077"/>
                </a:lnTo>
                <a:lnTo>
                  <a:pt x="62547" y="231203"/>
                </a:lnTo>
                <a:lnTo>
                  <a:pt x="61442" y="226783"/>
                </a:lnTo>
                <a:lnTo>
                  <a:pt x="47599" y="220141"/>
                </a:lnTo>
                <a:lnTo>
                  <a:pt x="47599" y="204660"/>
                </a:lnTo>
                <a:lnTo>
                  <a:pt x="61442" y="198018"/>
                </a:lnTo>
                <a:lnTo>
                  <a:pt x="62547" y="193598"/>
                </a:lnTo>
                <a:lnTo>
                  <a:pt x="64198" y="189725"/>
                </a:lnTo>
                <a:lnTo>
                  <a:pt x="66421" y="185851"/>
                </a:lnTo>
                <a:lnTo>
                  <a:pt x="61442" y="171475"/>
                </a:lnTo>
                <a:lnTo>
                  <a:pt x="72504" y="160413"/>
                </a:lnTo>
                <a:lnTo>
                  <a:pt x="86893" y="165392"/>
                </a:lnTo>
                <a:lnTo>
                  <a:pt x="90766" y="163169"/>
                </a:lnTo>
                <a:lnTo>
                  <a:pt x="94640" y="161518"/>
                </a:lnTo>
                <a:lnTo>
                  <a:pt x="99072" y="160413"/>
                </a:lnTo>
                <a:lnTo>
                  <a:pt x="105714" y="146583"/>
                </a:lnTo>
                <a:lnTo>
                  <a:pt x="121767" y="146583"/>
                </a:lnTo>
                <a:lnTo>
                  <a:pt x="128409" y="160413"/>
                </a:lnTo>
                <a:lnTo>
                  <a:pt x="132842" y="161518"/>
                </a:lnTo>
                <a:lnTo>
                  <a:pt x="136715" y="163169"/>
                </a:lnTo>
                <a:lnTo>
                  <a:pt x="140589" y="165392"/>
                </a:lnTo>
                <a:lnTo>
                  <a:pt x="154978" y="160413"/>
                </a:lnTo>
                <a:lnTo>
                  <a:pt x="166052" y="171475"/>
                </a:lnTo>
                <a:lnTo>
                  <a:pt x="161061" y="185851"/>
                </a:lnTo>
                <a:lnTo>
                  <a:pt x="163283" y="189725"/>
                </a:lnTo>
                <a:lnTo>
                  <a:pt x="164934" y="193598"/>
                </a:lnTo>
                <a:lnTo>
                  <a:pt x="166052" y="198018"/>
                </a:lnTo>
                <a:lnTo>
                  <a:pt x="179882" y="204660"/>
                </a:lnTo>
                <a:lnTo>
                  <a:pt x="179882" y="166497"/>
                </a:lnTo>
                <a:lnTo>
                  <a:pt x="174904" y="166497"/>
                </a:lnTo>
                <a:lnTo>
                  <a:pt x="171983" y="160413"/>
                </a:lnTo>
                <a:lnTo>
                  <a:pt x="168262" y="152666"/>
                </a:lnTo>
                <a:lnTo>
                  <a:pt x="163830" y="151561"/>
                </a:lnTo>
                <a:lnTo>
                  <a:pt x="159956" y="149898"/>
                </a:lnTo>
                <a:lnTo>
                  <a:pt x="156083" y="147688"/>
                </a:lnTo>
                <a:lnTo>
                  <a:pt x="141693" y="152666"/>
                </a:lnTo>
                <a:lnTo>
                  <a:pt x="135610" y="146583"/>
                </a:lnTo>
                <a:lnTo>
                  <a:pt x="130619" y="141605"/>
                </a:lnTo>
                <a:lnTo>
                  <a:pt x="135610" y="127228"/>
                </a:lnTo>
                <a:lnTo>
                  <a:pt x="133388" y="123355"/>
                </a:lnTo>
                <a:lnTo>
                  <a:pt x="131724" y="119481"/>
                </a:lnTo>
                <a:lnTo>
                  <a:pt x="130619" y="115062"/>
                </a:lnTo>
                <a:lnTo>
                  <a:pt x="116789" y="108419"/>
                </a:lnTo>
                <a:lnTo>
                  <a:pt x="116789" y="92938"/>
                </a:lnTo>
                <a:lnTo>
                  <a:pt x="130619" y="86296"/>
                </a:lnTo>
                <a:lnTo>
                  <a:pt x="131724" y="81876"/>
                </a:lnTo>
                <a:lnTo>
                  <a:pt x="133388" y="78003"/>
                </a:lnTo>
                <a:lnTo>
                  <a:pt x="135610" y="74129"/>
                </a:lnTo>
                <a:lnTo>
                  <a:pt x="131178" y="59753"/>
                </a:lnTo>
                <a:lnTo>
                  <a:pt x="142252" y="48691"/>
                </a:lnTo>
                <a:lnTo>
                  <a:pt x="156641" y="53657"/>
                </a:lnTo>
                <a:lnTo>
                  <a:pt x="160515" y="51447"/>
                </a:lnTo>
                <a:lnTo>
                  <a:pt x="164388" y="49796"/>
                </a:lnTo>
                <a:lnTo>
                  <a:pt x="168808" y="48691"/>
                </a:lnTo>
                <a:lnTo>
                  <a:pt x="175450" y="34848"/>
                </a:lnTo>
                <a:lnTo>
                  <a:pt x="190957" y="34848"/>
                </a:lnTo>
                <a:lnTo>
                  <a:pt x="197599" y="48133"/>
                </a:lnTo>
                <a:lnTo>
                  <a:pt x="202018" y="49237"/>
                </a:lnTo>
                <a:lnTo>
                  <a:pt x="205892" y="50901"/>
                </a:lnTo>
                <a:lnTo>
                  <a:pt x="209778" y="53111"/>
                </a:lnTo>
                <a:lnTo>
                  <a:pt x="224167" y="48133"/>
                </a:lnTo>
                <a:lnTo>
                  <a:pt x="235229" y="59194"/>
                </a:lnTo>
                <a:lnTo>
                  <a:pt x="230251" y="73571"/>
                </a:lnTo>
                <a:lnTo>
                  <a:pt x="232460" y="77444"/>
                </a:lnTo>
                <a:lnTo>
                  <a:pt x="234124" y="81318"/>
                </a:lnTo>
                <a:lnTo>
                  <a:pt x="235229" y="85737"/>
                </a:lnTo>
                <a:lnTo>
                  <a:pt x="249072" y="92379"/>
                </a:lnTo>
                <a:lnTo>
                  <a:pt x="249072" y="22301"/>
                </a:lnTo>
                <a:lnTo>
                  <a:pt x="209943" y="5816"/>
                </a:lnTo>
                <a:lnTo>
                  <a:pt x="166319" y="0"/>
                </a:lnTo>
                <a:lnTo>
                  <a:pt x="122707" y="5816"/>
                </a:lnTo>
                <a:lnTo>
                  <a:pt x="81368" y="23228"/>
                </a:lnTo>
                <a:lnTo>
                  <a:pt x="46151" y="51079"/>
                </a:lnTo>
                <a:lnTo>
                  <a:pt x="20129" y="86702"/>
                </a:lnTo>
                <a:lnTo>
                  <a:pt x="4445" y="127774"/>
                </a:lnTo>
                <a:lnTo>
                  <a:pt x="0" y="172580"/>
                </a:lnTo>
                <a:lnTo>
                  <a:pt x="4368" y="211150"/>
                </a:lnTo>
                <a:lnTo>
                  <a:pt x="17094" y="247180"/>
                </a:lnTo>
                <a:lnTo>
                  <a:pt x="37592" y="279361"/>
                </a:lnTo>
                <a:lnTo>
                  <a:pt x="65316" y="306425"/>
                </a:lnTo>
                <a:lnTo>
                  <a:pt x="65316" y="446354"/>
                </a:lnTo>
                <a:lnTo>
                  <a:pt x="240220" y="446354"/>
                </a:lnTo>
                <a:lnTo>
                  <a:pt x="240220" y="379984"/>
                </a:lnTo>
                <a:lnTo>
                  <a:pt x="267335" y="379984"/>
                </a:lnTo>
                <a:lnTo>
                  <a:pt x="303923" y="368782"/>
                </a:lnTo>
                <a:lnTo>
                  <a:pt x="327799" y="338988"/>
                </a:lnTo>
                <a:lnTo>
                  <a:pt x="332651" y="313613"/>
                </a:lnTo>
                <a:lnTo>
                  <a:pt x="332651" y="280428"/>
                </a:lnTo>
                <a:lnTo>
                  <a:pt x="356997" y="280428"/>
                </a:lnTo>
                <a:lnTo>
                  <a:pt x="361327" y="278765"/>
                </a:lnTo>
                <a:lnTo>
                  <a:pt x="367106" y="276555"/>
                </a:lnTo>
                <a:lnTo>
                  <a:pt x="374294" y="268122"/>
                </a:lnTo>
                <a:lnTo>
                  <a:pt x="374738" y="265493"/>
                </a:lnTo>
                <a:lnTo>
                  <a:pt x="376301" y="256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05909" y="1031913"/>
            <a:ext cx="1713230" cy="240665"/>
          </a:xfrm>
          <a:custGeom>
            <a:avLst/>
            <a:gdLst/>
            <a:ahLst/>
            <a:cxnLst/>
            <a:rect l="l" t="t" r="r" b="b"/>
            <a:pathLst>
              <a:path w="1713229" h="240665">
                <a:moveTo>
                  <a:pt x="0" y="240626"/>
                </a:moveTo>
                <a:lnTo>
                  <a:pt x="1713205" y="240626"/>
                </a:lnTo>
                <a:lnTo>
                  <a:pt x="1713205" y="0"/>
                </a:lnTo>
                <a:lnTo>
                  <a:pt x="0" y="0"/>
                </a:lnTo>
                <a:lnTo>
                  <a:pt x="0" y="240626"/>
                </a:lnTo>
                <a:close/>
              </a:path>
            </a:pathLst>
          </a:custGeom>
          <a:solidFill>
            <a:srgbClr val="697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722751" y="955547"/>
          <a:ext cx="8229598" cy="5523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4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4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636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91185">
                        <a:lnSpc>
                          <a:spcPts val="1375"/>
                        </a:lnSpc>
                        <a:spcBef>
                          <a:spcPts val="720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AWARENESS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R w="81583">
                      <a:solidFill>
                        <a:srgbClr val="FFFFFF"/>
                      </a:solidFill>
                      <a:prstDash val="solid"/>
                    </a:lnR>
                    <a:lnT w="76365">
                      <a:solidFill>
                        <a:srgbClr val="FFFFFF"/>
                      </a:solidFill>
                      <a:prstDash val="solid"/>
                    </a:lnT>
                    <a:solidFill>
                      <a:srgbClr val="697373"/>
                    </a:solidFill>
                  </a:tcPr>
                </a:tc>
                <a:tc>
                  <a:txBody>
                    <a:bodyPr/>
                    <a:lstStyle/>
                    <a:p>
                      <a:pPr marL="675640">
                        <a:lnSpc>
                          <a:spcPts val="1375"/>
                        </a:lnSpc>
                        <a:spcBef>
                          <a:spcPts val="720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EVALUATION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81583">
                      <a:solidFill>
                        <a:srgbClr val="FFFFFF"/>
                      </a:solidFill>
                      <a:prstDash val="solid"/>
                    </a:lnL>
                    <a:lnR w="81583">
                      <a:solidFill>
                        <a:srgbClr val="FFFFFF"/>
                      </a:solidFill>
                      <a:prstDash val="solid"/>
                    </a:lnR>
                    <a:lnT w="76365">
                      <a:solidFill>
                        <a:srgbClr val="FFFFFF"/>
                      </a:solidFill>
                      <a:prstDash val="solid"/>
                    </a:lnT>
                    <a:solidFill>
                      <a:srgbClr val="697373"/>
                    </a:solidFill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ts val="1375"/>
                        </a:lnSpc>
                        <a:spcBef>
                          <a:spcPts val="720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UPTAKE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81583">
                      <a:solidFill>
                        <a:srgbClr val="FFFFFF"/>
                      </a:solidFill>
                      <a:prstDash val="solid"/>
                    </a:lnL>
                    <a:lnR w="81597">
                      <a:solidFill>
                        <a:srgbClr val="FFFFFF"/>
                      </a:solidFill>
                      <a:prstDash val="solid"/>
                    </a:lnR>
                    <a:lnT w="76365">
                      <a:solidFill>
                        <a:srgbClr val="FFFFFF"/>
                      </a:solidFill>
                      <a:prstDash val="solid"/>
                    </a:lnT>
                    <a:solidFill>
                      <a:srgbClr val="697373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ts val="1375"/>
                        </a:lnSpc>
                        <a:spcBef>
                          <a:spcPts val="720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ADHERENCE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81597">
                      <a:solidFill>
                        <a:srgbClr val="FFFFFF"/>
                      </a:solidFill>
                      <a:prstDash val="solid"/>
                    </a:lnL>
                    <a:lnT w="76365">
                      <a:solidFill>
                        <a:srgbClr val="FFFFFF"/>
                      </a:solidFill>
                      <a:prstDash val="solid"/>
                    </a:lnT>
                    <a:solidFill>
                      <a:srgbClr val="6973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9715"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sz="12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885" marB="0" vert="vert270">
                    <a:solidFill>
                      <a:srgbClr val="69737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9370" marR="226695" algn="just">
                        <a:lnSpc>
                          <a:spcPct val="107100"/>
                        </a:lnSpc>
                        <a:spcBef>
                          <a:spcPts val="415"/>
                        </a:spcBef>
                        <a:tabLst>
                          <a:tab pos="5946775" algn="l"/>
                        </a:tabLst>
                      </a:pPr>
                      <a:r>
                        <a:rPr sz="2100" spc="-292" baseline="1984" dirty="0">
                          <a:latin typeface="Arial"/>
                          <a:cs typeface="Arial"/>
                        </a:rPr>
                        <a:t>Mass</a:t>
                      </a:r>
                      <a:r>
                        <a:rPr sz="2100" spc="142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79" baseline="1984" dirty="0">
                          <a:latin typeface="Arial"/>
                          <a:cs typeface="Arial"/>
                        </a:rPr>
                        <a:t>media</a:t>
                      </a:r>
                      <a:r>
                        <a:rPr sz="2100" spc="37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baseline="1984" dirty="0">
                          <a:latin typeface="Arial"/>
                          <a:cs typeface="Arial"/>
                        </a:rPr>
                        <a:t>messaging</a:t>
                      </a:r>
                      <a:r>
                        <a:rPr sz="2100" spc="735" baseline="1984" dirty="0">
                          <a:latin typeface="Arial"/>
                          <a:cs typeface="Arial"/>
                        </a:rPr>
                        <a:t>   </a:t>
                      </a:r>
                      <a:r>
                        <a:rPr sz="2100" spc="-89" baseline="11904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2100" spc="-60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12" baseline="11904" dirty="0">
                          <a:latin typeface="Arial"/>
                          <a:cs typeface="Arial"/>
                        </a:rPr>
                        <a:t>them</a:t>
                      </a:r>
                      <a:r>
                        <a:rPr sz="2100" spc="-30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baseline="11904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2100" spc="592" baseline="11904" dirty="0">
                          <a:latin typeface="Arial"/>
                          <a:cs typeface="Arial"/>
                        </a:rPr>
                        <a:t>    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Continue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30" dirty="0">
                          <a:latin typeface="Arial"/>
                          <a:cs typeface="Arial"/>
                        </a:rPr>
                        <a:t>reach</a:t>
                      </a:r>
                      <a:r>
                        <a:rPr sz="14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out</a:t>
                      </a:r>
                      <a:r>
                        <a:rPr sz="14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330" dirty="0">
                          <a:latin typeface="Arial"/>
                          <a:cs typeface="Arial"/>
                        </a:rPr>
                        <a:t>   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Virtual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through </a:t>
                      </a:r>
                      <a:r>
                        <a:rPr sz="2100" spc="-127" baseline="1984" dirty="0">
                          <a:latin typeface="Arial"/>
                          <a:cs typeface="Arial"/>
                        </a:rPr>
                        <a:t>through</a:t>
                      </a:r>
                      <a:r>
                        <a:rPr sz="2100" spc="-22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7" baseline="1984" dirty="0">
                          <a:latin typeface="Arial"/>
                          <a:cs typeface="Arial"/>
                        </a:rPr>
                        <a:t>radio,</a:t>
                      </a:r>
                      <a:r>
                        <a:rPr sz="2100" spc="15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457" baseline="1984" dirty="0">
                          <a:latin typeface="Arial"/>
                          <a:cs typeface="Arial"/>
                        </a:rPr>
                        <a:t>TV,</a:t>
                      </a:r>
                      <a:r>
                        <a:rPr sz="2100" spc="307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baseline="1984" dirty="0">
                          <a:latin typeface="Arial"/>
                          <a:cs typeface="Arial"/>
                        </a:rPr>
                        <a:t>social</a:t>
                      </a:r>
                      <a:r>
                        <a:rPr sz="2100" spc="600" baseline="1984" dirty="0">
                          <a:latin typeface="Arial"/>
                          <a:cs typeface="Arial"/>
                        </a:rPr>
                        <a:t>   </a:t>
                      </a:r>
                      <a:r>
                        <a:rPr sz="2100" spc="-135" baseline="11904" dirty="0">
                          <a:latin typeface="Arial"/>
                          <a:cs typeface="Arial"/>
                        </a:rPr>
                        <a:t>they</a:t>
                      </a:r>
                      <a:r>
                        <a:rPr sz="2100" spc="-7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87" baseline="11904" dirty="0">
                          <a:latin typeface="Arial"/>
                          <a:cs typeface="Arial"/>
                        </a:rPr>
                        <a:t>are:</a:t>
                      </a:r>
                      <a:r>
                        <a:rPr sz="2100" spc="44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baseline="11904" dirty="0">
                          <a:latin typeface="Arial"/>
                          <a:cs typeface="Arial"/>
                        </a:rPr>
                        <a:t>hotspots,</a:t>
                      </a:r>
                      <a:r>
                        <a:rPr sz="2100" spc="555" baseline="11904" dirty="0">
                          <a:latin typeface="Arial"/>
                          <a:cs typeface="Arial"/>
                        </a:rPr>
                        <a:t>    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providers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educate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prompts,</a:t>
                      </a:r>
                      <a:r>
                        <a:rPr sz="14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reminders</a:t>
                      </a:r>
                      <a:r>
                        <a:rPr sz="14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2100" spc="-120" baseline="1984" dirty="0">
                          <a:latin typeface="Arial"/>
                          <a:cs typeface="Arial"/>
                        </a:rPr>
                        <a:t>hotspots,</a:t>
                      </a:r>
                      <a:r>
                        <a:rPr sz="2100" spc="-127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0" baseline="1984" dirty="0">
                          <a:latin typeface="Arial"/>
                          <a:cs typeface="Arial"/>
                        </a:rPr>
                        <a:t>bars,</a:t>
                      </a:r>
                      <a:r>
                        <a:rPr sz="2100" spc="-195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89" baseline="1984" dirty="0">
                          <a:latin typeface="Arial"/>
                          <a:cs typeface="Arial"/>
                        </a:rPr>
                        <a:t>socialmedia,</a:t>
                      </a:r>
                      <a:r>
                        <a:rPr sz="2100" spc="89" baseline="1984" dirty="0">
                          <a:latin typeface="Arial"/>
                          <a:cs typeface="Arial"/>
                        </a:rPr>
                        <a:t>  </a:t>
                      </a:r>
                      <a:r>
                        <a:rPr sz="2100" spc="-150" baseline="11904" dirty="0">
                          <a:latin typeface="Arial"/>
                          <a:cs typeface="Arial"/>
                        </a:rPr>
                        <a:t>bars,</a:t>
                      </a:r>
                      <a:r>
                        <a:rPr sz="2100" spc="-195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11904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100" spc="-187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44" baseline="11904" dirty="0">
                          <a:latin typeface="Arial"/>
                          <a:cs typeface="Arial"/>
                        </a:rPr>
                        <a:t>let</a:t>
                      </a:r>
                      <a:r>
                        <a:rPr sz="2100" spc="-157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82" baseline="11904" dirty="0">
                          <a:latin typeface="Arial"/>
                          <a:cs typeface="Arial"/>
                        </a:rPr>
                        <a:t>them</a:t>
                      </a:r>
                      <a:r>
                        <a:rPr sz="2100" spc="-179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baseline="11904" dirty="0">
                          <a:latin typeface="Arial"/>
                          <a:cs typeface="Arial"/>
                        </a:rPr>
                        <a:t>know</a:t>
                      </a:r>
                      <a:r>
                        <a:rPr sz="2100" spc="547" baseline="11904" dirty="0">
                          <a:latin typeface="Arial"/>
                          <a:cs typeface="Arial"/>
                        </a:rPr>
                        <a:t> 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about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empathetic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care</a:t>
                      </a:r>
                      <a:r>
                        <a:rPr sz="1400" spc="340" dirty="0">
                          <a:latin typeface="Arial"/>
                          <a:cs typeface="Arial"/>
                        </a:rPr>
                        <a:t>    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gathering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to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9370" algn="just">
                        <a:lnSpc>
                          <a:spcPct val="100000"/>
                        </a:lnSpc>
                        <a:spcBef>
                          <a:spcPts val="125"/>
                        </a:spcBef>
                        <a:tabLst>
                          <a:tab pos="2108200" algn="l"/>
                          <a:tab pos="3882390" algn="l"/>
                          <a:tab pos="5946775" algn="l"/>
                        </a:tabLst>
                      </a:pPr>
                      <a:r>
                        <a:rPr sz="2100" spc="-142" baseline="1984" dirty="0">
                          <a:latin typeface="Arial"/>
                          <a:cs typeface="Arial"/>
                        </a:rPr>
                        <a:t>media</a:t>
                      </a:r>
                      <a:r>
                        <a:rPr sz="2100" spc="-120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35" baseline="1984" dirty="0">
                          <a:latin typeface="Arial"/>
                          <a:cs typeface="Arial"/>
                        </a:rPr>
                        <a:t>advertising</a:t>
                      </a:r>
                      <a:r>
                        <a:rPr sz="2100" spc="-60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37" baseline="1984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100" baseline="1984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82" baseline="11904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2100" spc="-127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12" baseline="11904" dirty="0">
                          <a:latin typeface="Arial"/>
                          <a:cs typeface="Arial"/>
                        </a:rPr>
                        <a:t>options</a:t>
                      </a:r>
                      <a:r>
                        <a:rPr sz="2100" spc="-89" baseline="119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37" baseline="11904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100" baseline="11904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4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KPand</a:t>
                      </a:r>
                      <a:r>
                        <a:rPr sz="14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help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KP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intervene.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9370" algn="just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2108200" algn="l"/>
                          <a:tab pos="3882390" algn="l"/>
                          <a:tab pos="5946775" algn="l"/>
                        </a:tabLst>
                      </a:pPr>
                      <a:r>
                        <a:rPr sz="2100" spc="-142" baseline="1984" dirty="0">
                          <a:latin typeface="Arial"/>
                          <a:cs typeface="Arial"/>
                        </a:rPr>
                        <a:t>normalize </a:t>
                      </a:r>
                      <a:r>
                        <a:rPr sz="2100" spc="-15" baseline="1984" dirty="0">
                          <a:latin typeface="Arial"/>
                          <a:cs typeface="Arial"/>
                        </a:rPr>
                        <a:t>prevention.</a:t>
                      </a:r>
                      <a:r>
                        <a:rPr sz="2100" baseline="1984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5" baseline="11904" dirty="0">
                          <a:latin typeface="Arial"/>
                          <a:cs typeface="Arial"/>
                        </a:rPr>
                        <a:t>programs.</a:t>
                      </a:r>
                      <a:r>
                        <a:rPr sz="2100" baseline="11904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prepare.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35" baseline="17857" dirty="0">
                          <a:latin typeface="Arial"/>
                          <a:cs typeface="Arial"/>
                        </a:rPr>
                        <a:t>Investigate</a:t>
                      </a:r>
                      <a:r>
                        <a:rPr sz="2100" i="1" spc="-60" baseline="1785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82" baseline="17857" dirty="0">
                          <a:latin typeface="Arial"/>
                          <a:cs typeface="Arial"/>
                        </a:rPr>
                        <a:t>comfort</a:t>
                      </a:r>
                      <a:r>
                        <a:rPr sz="2100" i="1" spc="-112" baseline="1785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5" baseline="17857" dirty="0">
                          <a:latin typeface="Arial"/>
                          <a:cs typeface="Arial"/>
                        </a:rPr>
                        <a:t>level</a:t>
                      </a:r>
                      <a:endParaRPr sz="2100" baseline="17857">
                        <a:latin typeface="Arial"/>
                        <a:cs typeface="Arial"/>
                      </a:endParaRPr>
                    </a:p>
                    <a:p>
                      <a:pPr marL="39370" algn="just">
                        <a:lnSpc>
                          <a:spcPts val="950"/>
                        </a:lnSpc>
                        <a:spcBef>
                          <a:spcPts val="355"/>
                        </a:spcBef>
                      </a:pPr>
                      <a:r>
                        <a:rPr sz="1400" i="1" spc="-75" dirty="0">
                          <a:latin typeface="Arial"/>
                          <a:cs typeface="Arial"/>
                        </a:rPr>
                        <a:t>Appropriate</a:t>
                      </a:r>
                      <a:r>
                        <a:rPr sz="1400" i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70" dirty="0">
                          <a:latin typeface="Arial"/>
                          <a:cs typeface="Arial"/>
                        </a:rPr>
                        <a:t>mix</a:t>
                      </a:r>
                      <a:r>
                        <a:rPr sz="14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9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4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>
                          <a:latin typeface="Arial"/>
                          <a:cs typeface="Arial"/>
                        </a:rPr>
                        <a:t>region</a:t>
                      </a:r>
                      <a:r>
                        <a:rPr sz="1400" i="1" spc="285" dirty="0">
                          <a:latin typeface="Arial"/>
                          <a:cs typeface="Arial"/>
                        </a:rPr>
                        <a:t>   </a:t>
                      </a:r>
                      <a:r>
                        <a:rPr sz="2100" i="1" spc="-187" baseline="39682" dirty="0">
                          <a:latin typeface="Arial"/>
                          <a:cs typeface="Arial"/>
                        </a:rPr>
                        <a:t>Deep</a:t>
                      </a:r>
                      <a:r>
                        <a:rPr sz="2100" i="1" spc="-209" baseline="3968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35" baseline="39682" dirty="0">
                          <a:latin typeface="Arial"/>
                          <a:cs typeface="Arial"/>
                        </a:rPr>
                        <a:t>dive</a:t>
                      </a:r>
                      <a:r>
                        <a:rPr sz="2100" i="1" spc="-150" baseline="3968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65" baseline="39682" dirty="0">
                          <a:latin typeface="Arial"/>
                          <a:cs typeface="Arial"/>
                        </a:rPr>
                        <a:t>happens</a:t>
                      </a:r>
                      <a:r>
                        <a:rPr sz="2100" i="1" spc="-112" baseline="3968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baseline="39682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2100" i="1" spc="509" baseline="39682" dirty="0">
                          <a:latin typeface="Arial"/>
                          <a:cs typeface="Arial"/>
                        </a:rPr>
                        <a:t>   </a:t>
                      </a:r>
                      <a:r>
                        <a:rPr sz="2100" i="1" spc="-127" baseline="27777" dirty="0">
                          <a:latin typeface="Arial"/>
                          <a:cs typeface="Arial"/>
                        </a:rPr>
                        <a:t>Improve,</a:t>
                      </a:r>
                      <a:r>
                        <a:rPr sz="2100" i="1" spc="-240" baseline="27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35" baseline="27777" dirty="0">
                          <a:latin typeface="Arial"/>
                          <a:cs typeface="Arial"/>
                        </a:rPr>
                        <a:t>supplement</a:t>
                      </a:r>
                      <a:r>
                        <a:rPr sz="2100" i="1" spc="-127" baseline="27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baseline="27777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2100" i="1" spc="592" baseline="27777" dirty="0">
                          <a:latin typeface="Arial"/>
                          <a:cs typeface="Arial"/>
                        </a:rPr>
                        <a:t>    </a:t>
                      </a:r>
                      <a:r>
                        <a:rPr sz="2100" i="1" spc="-120" baseline="51587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100" i="1" spc="-270" baseline="5158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5" baseline="51587" dirty="0">
                          <a:latin typeface="Arial"/>
                          <a:cs typeface="Arial"/>
                        </a:rPr>
                        <a:t>privacy</a:t>
                      </a:r>
                      <a:endParaRPr sz="2100" baseline="51587">
                        <a:latin typeface="Arial"/>
                        <a:cs typeface="Arial"/>
                      </a:endParaRPr>
                    </a:p>
                    <a:p>
                      <a:pPr marL="2108200">
                        <a:lnSpc>
                          <a:spcPts val="950"/>
                        </a:lnSpc>
                        <a:tabLst>
                          <a:tab pos="3882390" algn="l"/>
                          <a:tab pos="5946775" algn="l"/>
                        </a:tabLst>
                      </a:pPr>
                      <a:r>
                        <a:rPr sz="1400" i="1" spc="-80" dirty="0">
                          <a:latin typeface="Arial"/>
                          <a:cs typeface="Arial"/>
                        </a:rPr>
                        <a:t>small </a:t>
                      </a:r>
                      <a:r>
                        <a:rPr sz="1400" i="1" spc="-10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1400" i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5" baseline="-11904" dirty="0">
                          <a:latin typeface="Arial"/>
                          <a:cs typeface="Arial"/>
                        </a:rPr>
                        <a:t>replace</a:t>
                      </a:r>
                      <a:r>
                        <a:rPr sz="2100" i="1" baseline="-11904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5" baseline="9920" dirty="0">
                          <a:latin typeface="Arial"/>
                          <a:cs typeface="Arial"/>
                        </a:rPr>
                        <a:t>concerns</a:t>
                      </a:r>
                      <a:endParaRPr sz="2100" baseline="992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solidFill>
                      <a:srgbClr val="DFE1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pPr marL="45593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AGYW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885" marB="0" vert="vert270">
                    <a:solidFill>
                      <a:srgbClr val="00899E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358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125" dirty="0">
                          <a:latin typeface="Arial"/>
                          <a:cs typeface="Arial"/>
                        </a:rPr>
                        <a:t>Small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educate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prevention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array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5890">
                        <a:lnSpc>
                          <a:spcPts val="1535"/>
                        </a:lnSpc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b="1" spc="-90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9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20" dirty="0">
                          <a:latin typeface="Arial"/>
                          <a:cs typeface="Arial"/>
                        </a:rPr>
                        <a:t>relationship</a:t>
                      </a:r>
                      <a:r>
                        <a:rPr sz="14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empowermentfocus.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57" baseline="15873" dirty="0">
                          <a:latin typeface="Arial"/>
                          <a:cs typeface="Arial"/>
                        </a:rPr>
                        <a:t>Public,</a:t>
                      </a:r>
                      <a:r>
                        <a:rPr sz="2100" spc="-67" baseline="1587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12" baseline="15873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2100" spc="-75" baseline="1587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37" baseline="15873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100" baseline="15873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87" baseline="15873" dirty="0">
                          <a:latin typeface="Arial"/>
                          <a:cs typeface="Arial"/>
                        </a:rPr>
                        <a:t>Small</a:t>
                      </a:r>
                      <a:r>
                        <a:rPr sz="2100" spc="-142" baseline="1587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65" baseline="15873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2100" spc="-104" baseline="1587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15873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100" spc="-135" baseline="1587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15873" dirty="0">
                          <a:latin typeface="Arial"/>
                          <a:cs typeface="Arial"/>
                        </a:rPr>
                        <a:t>provide</a:t>
                      </a:r>
                      <a:endParaRPr sz="2100" baseline="15873">
                        <a:latin typeface="Arial"/>
                        <a:cs typeface="Arial"/>
                      </a:endParaRPr>
                    </a:p>
                    <a:p>
                      <a:pPr marL="135890">
                        <a:lnSpc>
                          <a:spcPts val="1535"/>
                        </a:lnSpc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2100" i="1" spc="-142" baseline="-23809" dirty="0">
                          <a:latin typeface="Arial"/>
                          <a:cs typeface="Arial"/>
                        </a:rPr>
                        <a:t>Existing</a:t>
                      </a:r>
                      <a:r>
                        <a:rPr sz="2100" i="1" spc="-75" baseline="-2380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97" baseline="-23809" dirty="0">
                          <a:latin typeface="Arial"/>
                          <a:cs typeface="Arial"/>
                        </a:rPr>
                        <a:t>girls</a:t>
                      </a:r>
                      <a:r>
                        <a:rPr sz="2100" i="1" spc="-75" baseline="-2380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12" baseline="-23809" dirty="0">
                          <a:latin typeface="Arial"/>
                          <a:cs typeface="Arial"/>
                        </a:rPr>
                        <a:t>club</a:t>
                      </a:r>
                      <a:r>
                        <a:rPr sz="2100" i="1" spc="-270" baseline="-2380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5" baseline="-23809" dirty="0">
                          <a:latin typeface="Arial"/>
                          <a:cs typeface="Arial"/>
                        </a:rPr>
                        <a:t>infrastructure</a:t>
                      </a:r>
                      <a:r>
                        <a:rPr sz="2100" i="1" baseline="-23809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160" dirty="0">
                          <a:latin typeface="Arial"/>
                          <a:cs typeface="Arial"/>
                        </a:rPr>
                        <a:t>SRH-</a:t>
                      </a:r>
                      <a:r>
                        <a:rPr sz="14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10" dirty="0">
                          <a:latin typeface="Arial"/>
                          <a:cs typeface="Arial"/>
                        </a:rPr>
                        <a:t>focused</a:t>
                      </a:r>
                      <a:r>
                        <a:rPr sz="14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clinics.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regular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person</a:t>
                      </a:r>
                      <a:r>
                        <a:rPr sz="14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social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5890">
                        <a:lnSpc>
                          <a:spcPts val="835"/>
                        </a:lnSpc>
                        <a:spcBef>
                          <a:spcPts val="890"/>
                        </a:spcBef>
                        <a:tabLst>
                          <a:tab pos="4021454" algn="l"/>
                        </a:tabLst>
                      </a:pPr>
                      <a:r>
                        <a:rPr sz="1400" b="1" spc="-170" dirty="0">
                          <a:latin typeface="Arial"/>
                          <a:cs typeface="Arial"/>
                        </a:rPr>
                        <a:t>Look</a:t>
                      </a:r>
                      <a:r>
                        <a:rPr sz="1400" b="1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14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Influencers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segment,</a:t>
                      </a:r>
                      <a:r>
                        <a:rPr sz="14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aspirational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35" baseline="47619" dirty="0">
                          <a:latin typeface="Arial"/>
                          <a:cs typeface="Arial"/>
                        </a:rPr>
                        <a:t>Investigate </a:t>
                      </a:r>
                      <a:r>
                        <a:rPr sz="2100" i="1" spc="-127" baseline="47619" dirty="0">
                          <a:latin typeface="Arial"/>
                          <a:cs typeface="Arial"/>
                        </a:rPr>
                        <a:t>demedicalized</a:t>
                      </a:r>
                      <a:r>
                        <a:rPr sz="2100" i="1" spc="419" baseline="4761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97" baseline="29761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sz="2100" spc="-187" baseline="2976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42" baseline="29761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100" spc="-179" baseline="2976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29761" dirty="0">
                          <a:latin typeface="Arial"/>
                          <a:cs typeface="Arial"/>
                        </a:rPr>
                        <a:t>build</a:t>
                      </a:r>
                      <a:endParaRPr sz="2100" baseline="29761">
                        <a:latin typeface="Arial"/>
                        <a:cs typeface="Arial"/>
                      </a:endParaRPr>
                    </a:p>
                    <a:p>
                      <a:pPr marL="713105" algn="ctr">
                        <a:lnSpc>
                          <a:spcPts val="835"/>
                        </a:lnSpc>
                      </a:pPr>
                      <a:r>
                        <a:rPr sz="1400" i="1" spc="-10" dirty="0">
                          <a:latin typeface="Arial"/>
                          <a:cs typeface="Arial"/>
                        </a:rPr>
                        <a:t>options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589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5883910" algn="l"/>
                        </a:tabLst>
                      </a:pPr>
                      <a:r>
                        <a:rPr sz="1400" spc="-90" dirty="0">
                          <a:latin typeface="Arial"/>
                          <a:cs typeface="Arial"/>
                        </a:rPr>
                        <a:t>near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peers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5" baseline="25793" dirty="0">
                          <a:latin typeface="Arial"/>
                          <a:cs typeface="Arial"/>
                        </a:rPr>
                        <a:t>agency.</a:t>
                      </a:r>
                      <a:endParaRPr sz="2100" baseline="25793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solidFill>
                      <a:srgbClr val="CCE7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FSW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885" marB="0" vert="vert270">
                    <a:solidFill>
                      <a:srgbClr val="FF5F3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1105"/>
                        </a:spcBef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b="1" spc="-150" dirty="0">
                          <a:latin typeface="Arial"/>
                          <a:cs typeface="Arial"/>
                        </a:rPr>
                        <a:t>Small</a:t>
                      </a:r>
                      <a:r>
                        <a:rPr sz="14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0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1400" b="1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educate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prevention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array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330" baseline="3968" dirty="0">
                          <a:latin typeface="Arial"/>
                          <a:cs typeface="Arial"/>
                        </a:rPr>
                        <a:t>FSW</a:t>
                      </a:r>
                      <a:r>
                        <a:rPr sz="2100" spc="-127" baseline="396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35" baseline="3968" dirty="0">
                          <a:latin typeface="Arial"/>
                          <a:cs typeface="Arial"/>
                        </a:rPr>
                        <a:t>outreach</a:t>
                      </a:r>
                      <a:r>
                        <a:rPr sz="2100" spc="-195" baseline="396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3968" dirty="0">
                          <a:latin typeface="Arial"/>
                          <a:cs typeface="Arial"/>
                        </a:rPr>
                        <a:t>affiliated</a:t>
                      </a:r>
                      <a:r>
                        <a:rPr sz="2100" baseline="3968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125" dirty="0">
                          <a:latin typeface="Arial"/>
                          <a:cs typeface="Arial"/>
                        </a:rPr>
                        <a:t>Small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10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provide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120"/>
                        </a:spcBef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b="1" spc="-8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4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20" dirty="0">
                          <a:latin typeface="Arial"/>
                          <a:cs typeface="Arial"/>
                        </a:rPr>
                        <a:t>explicit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4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focus.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42" baseline="7936" dirty="0">
                          <a:latin typeface="Arial"/>
                          <a:cs typeface="Arial"/>
                        </a:rPr>
                        <a:t>clinics,</a:t>
                      </a:r>
                      <a:r>
                        <a:rPr sz="2100" spc="-52" baseline="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12" baseline="7936" dirty="0">
                          <a:latin typeface="Arial"/>
                          <a:cs typeface="Arial"/>
                        </a:rPr>
                        <a:t>mobile</a:t>
                      </a:r>
                      <a:r>
                        <a:rPr sz="2100" spc="-195" baseline="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7936" dirty="0">
                          <a:latin typeface="Arial"/>
                          <a:cs typeface="Arial"/>
                        </a:rPr>
                        <a:t>clinics.</a:t>
                      </a:r>
                      <a:r>
                        <a:rPr sz="2100" baseline="7936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practical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tips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for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021454">
                        <a:lnSpc>
                          <a:spcPts val="1510"/>
                        </a:lnSpc>
                        <a:spcBef>
                          <a:spcPts val="120"/>
                        </a:spcBef>
                        <a:tabLst>
                          <a:tab pos="5883910" algn="l"/>
                        </a:tabLst>
                      </a:pPr>
                      <a:r>
                        <a:rPr sz="2100" i="1" spc="-142" baseline="25793" dirty="0">
                          <a:latin typeface="Arial"/>
                          <a:cs typeface="Arial"/>
                        </a:rPr>
                        <a:t>Validate</a:t>
                      </a:r>
                      <a:r>
                        <a:rPr sz="2100" i="1" spc="-30" baseline="25793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i="1" spc="-15" baseline="25793" dirty="0">
                          <a:latin typeface="Arial"/>
                          <a:cs typeface="Arial"/>
                        </a:rPr>
                        <a:t>demedicalized</a:t>
                      </a:r>
                      <a:r>
                        <a:rPr sz="2100" i="1" baseline="25793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maintaining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prevention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in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ts val="969"/>
                        </a:lnSpc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i="1" spc="-95" dirty="0">
                          <a:latin typeface="Arial"/>
                          <a:cs typeface="Arial"/>
                        </a:rPr>
                        <a:t>Existing</a:t>
                      </a:r>
                      <a:r>
                        <a:rPr sz="1400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240" dirty="0">
                          <a:latin typeface="Arial"/>
                          <a:cs typeface="Arial"/>
                        </a:rPr>
                        <a:t>FSW</a:t>
                      </a:r>
                      <a:r>
                        <a:rPr sz="1400" i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80" dirty="0">
                          <a:latin typeface="Arial"/>
                          <a:cs typeface="Arial"/>
                        </a:rPr>
                        <a:t>outreach</a:t>
                      </a:r>
                      <a:r>
                        <a:rPr sz="14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10" dirty="0">
                          <a:latin typeface="Arial"/>
                          <a:cs typeface="Arial"/>
                        </a:rPr>
                        <a:t>programs</a:t>
                      </a:r>
                      <a:r>
                        <a:rPr sz="1400" i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5" baseline="27777" dirty="0">
                          <a:latin typeface="Arial"/>
                          <a:cs typeface="Arial"/>
                        </a:rPr>
                        <a:t>options,</a:t>
                      </a:r>
                      <a:r>
                        <a:rPr sz="2100" i="1" baseline="27777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57" baseline="-17857" dirty="0">
                          <a:latin typeface="Arial"/>
                          <a:cs typeface="Arial"/>
                        </a:rPr>
                        <a:t>challenging</a:t>
                      </a:r>
                      <a:r>
                        <a:rPr sz="2100" spc="-37" baseline="-1785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-17857" dirty="0">
                          <a:latin typeface="Arial"/>
                          <a:cs typeface="Arial"/>
                        </a:rPr>
                        <a:t>situations.</a:t>
                      </a:r>
                      <a:endParaRPr sz="2100" baseline="-17857">
                        <a:latin typeface="Arial"/>
                        <a:cs typeface="Arial"/>
                      </a:endParaRPr>
                    </a:p>
                    <a:p>
                      <a:pPr marL="4021454">
                        <a:lnSpc>
                          <a:spcPts val="810"/>
                        </a:lnSpc>
                      </a:pPr>
                      <a:r>
                        <a:rPr sz="1400" i="1" spc="-95" dirty="0">
                          <a:latin typeface="Arial"/>
                          <a:cs typeface="Arial"/>
                        </a:rPr>
                        <a:t>especially</a:t>
                      </a:r>
                      <a:r>
                        <a:rPr sz="1400" i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10" dirty="0">
                          <a:latin typeface="Arial"/>
                          <a:cs typeface="Arial"/>
                        </a:rPr>
                        <a:t>pharmacies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ts val="1330"/>
                        </a:lnSpc>
                      </a:pPr>
                      <a:r>
                        <a:rPr sz="1400" b="1" spc="-170" dirty="0">
                          <a:latin typeface="Arial"/>
                          <a:cs typeface="Arial"/>
                        </a:rPr>
                        <a:t>Look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 up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Big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sister,</a:t>
                      </a:r>
                      <a:r>
                        <a:rPr sz="140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littlesister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solidFill>
                      <a:srgbClr val="FDDF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7150"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MSM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885" marB="0" vert="vert270">
                    <a:solidFill>
                      <a:srgbClr val="79BB8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1405"/>
                        </a:spcBef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b="1" spc="-150" dirty="0">
                          <a:latin typeface="Arial"/>
                          <a:cs typeface="Arial"/>
                        </a:rPr>
                        <a:t>Small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60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introduce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prevention</a:t>
                      </a:r>
                      <a:r>
                        <a:rPr sz="14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array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95" dirty="0">
                          <a:latin typeface="Arial"/>
                          <a:cs typeface="Arial"/>
                        </a:rPr>
                        <a:t>Public,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private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87" baseline="7936" dirty="0">
                          <a:latin typeface="Arial"/>
                          <a:cs typeface="Arial"/>
                        </a:rPr>
                        <a:t>Small</a:t>
                      </a:r>
                      <a:r>
                        <a:rPr sz="2100" spc="-150" baseline="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65" baseline="7936" dirty="0">
                          <a:latin typeface="Arial"/>
                          <a:cs typeface="Arial"/>
                        </a:rPr>
                        <a:t>groups</a:t>
                      </a:r>
                      <a:r>
                        <a:rPr sz="2100" spc="-97" baseline="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7936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100" spc="-142" baseline="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04" baseline="7936" dirty="0">
                          <a:latin typeface="Arial"/>
                          <a:cs typeface="Arial"/>
                        </a:rPr>
                        <a:t>help</a:t>
                      </a:r>
                      <a:r>
                        <a:rPr sz="2100" spc="-135" baseline="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30" baseline="7936" dirty="0">
                          <a:latin typeface="Arial"/>
                          <a:cs typeface="Arial"/>
                        </a:rPr>
                        <a:t>with</a:t>
                      </a:r>
                      <a:endParaRPr sz="2100" baseline="7936">
                        <a:latin typeface="Arial"/>
                        <a:cs typeface="Arial"/>
                      </a:endParaRPr>
                    </a:p>
                    <a:p>
                      <a:pPr marL="4021454" marR="636270" indent="-3869054">
                        <a:lnSpc>
                          <a:spcPts val="1730"/>
                        </a:lnSpc>
                        <a:spcBef>
                          <a:spcPts val="25"/>
                        </a:spcBef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b="1" spc="-8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living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afulfilling</a:t>
                      </a:r>
                      <a:r>
                        <a:rPr sz="14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life.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42" baseline="-3968" dirty="0">
                          <a:latin typeface="Arial"/>
                          <a:cs typeface="Arial"/>
                        </a:rPr>
                        <a:t>men’s</a:t>
                      </a:r>
                      <a:r>
                        <a:rPr sz="2100" spc="112" baseline="-3968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42" baseline="-3968" dirty="0">
                          <a:latin typeface="Arial"/>
                          <a:cs typeface="Arial"/>
                        </a:rPr>
                        <a:t>clinics, </a:t>
                      </a:r>
                      <a:r>
                        <a:rPr sz="2100" spc="-15" baseline="-3968" dirty="0">
                          <a:latin typeface="Arial"/>
                          <a:cs typeface="Arial"/>
                        </a:rPr>
                        <a:t>LGBTQ-</a:t>
                      </a:r>
                      <a:r>
                        <a:rPr sz="2100" baseline="-3968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150" baseline="1984" dirty="0">
                          <a:latin typeface="Arial"/>
                          <a:cs typeface="Arial"/>
                        </a:rPr>
                        <a:t>navigating</a:t>
                      </a:r>
                      <a:r>
                        <a:rPr sz="2100" spc="-135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72" baseline="1984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100" spc="-60" baseline="198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97" baseline="1984" dirty="0">
                          <a:latin typeface="Arial"/>
                          <a:cs typeface="Arial"/>
                        </a:rPr>
                        <a:t>hostile </a:t>
                      </a:r>
                      <a:r>
                        <a:rPr sz="2100" spc="-89" baseline="-7936" dirty="0">
                          <a:latin typeface="Arial"/>
                          <a:cs typeface="Arial"/>
                        </a:rPr>
                        <a:t>centered</a:t>
                      </a:r>
                      <a:r>
                        <a:rPr sz="2100" spc="30" baseline="-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-7936" dirty="0">
                          <a:latin typeface="Arial"/>
                          <a:cs typeface="Arial"/>
                        </a:rPr>
                        <a:t>options.</a:t>
                      </a:r>
                      <a:r>
                        <a:rPr sz="2100" baseline="-7936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system,</a:t>
                      </a:r>
                      <a:r>
                        <a:rPr sz="14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reinforce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ts val="1060"/>
                        </a:lnSpc>
                        <a:tabLst>
                          <a:tab pos="4021454" algn="l"/>
                        </a:tabLst>
                      </a:pPr>
                      <a:r>
                        <a:rPr sz="1400" i="1" spc="-95" dirty="0">
                          <a:latin typeface="Arial"/>
                          <a:cs typeface="Arial"/>
                        </a:rPr>
                        <a:t>Existing</a:t>
                      </a:r>
                      <a:r>
                        <a:rPr sz="1400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245" dirty="0">
                          <a:latin typeface="Arial"/>
                          <a:cs typeface="Arial"/>
                        </a:rPr>
                        <a:t>LGBTQ</a:t>
                      </a:r>
                      <a:r>
                        <a:rPr sz="1400" i="1" spc="-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spc="-10" dirty="0">
                          <a:latin typeface="Arial"/>
                          <a:cs typeface="Arial"/>
                        </a:rPr>
                        <a:t>communityspaces</a:t>
                      </a:r>
                      <a:r>
                        <a:rPr sz="1400" i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35" baseline="-7936" dirty="0">
                          <a:latin typeface="Arial"/>
                          <a:cs typeface="Arial"/>
                        </a:rPr>
                        <a:t>Investigate </a:t>
                      </a:r>
                      <a:r>
                        <a:rPr sz="2100" i="1" spc="-127" baseline="-7936" dirty="0">
                          <a:latin typeface="Arial"/>
                          <a:cs typeface="Arial"/>
                        </a:rPr>
                        <a:t>demedicalized</a:t>
                      </a:r>
                      <a:r>
                        <a:rPr sz="2100" i="1" spc="232" baseline="-7936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20" baseline="-19841" dirty="0">
                          <a:latin typeface="Arial"/>
                          <a:cs typeface="Arial"/>
                        </a:rPr>
                        <a:t>prevention</a:t>
                      </a:r>
                      <a:r>
                        <a:rPr sz="2100" spc="-165" baseline="-198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82" baseline="-19841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2100" spc="150" baseline="-198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5" baseline="-19841" dirty="0">
                          <a:latin typeface="Arial"/>
                          <a:cs typeface="Arial"/>
                        </a:rPr>
                        <a:t>important</a:t>
                      </a:r>
                      <a:endParaRPr sz="2100" baseline="-19841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ts val="1490"/>
                        </a:lnSpc>
                        <a:tabLst>
                          <a:tab pos="4021454" algn="l"/>
                          <a:tab pos="5883910" algn="l"/>
                        </a:tabLst>
                      </a:pPr>
                      <a:r>
                        <a:rPr sz="1400" b="1" spc="-170" dirty="0">
                          <a:latin typeface="Arial"/>
                          <a:cs typeface="Arial"/>
                        </a:rPr>
                        <a:t>Look</a:t>
                      </a:r>
                      <a:r>
                        <a:rPr sz="14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4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Community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role</a:t>
                      </a:r>
                      <a:r>
                        <a:rPr sz="14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models,Influencers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i="1" spc="-15" baseline="-3968" dirty="0">
                          <a:latin typeface="Arial"/>
                          <a:cs typeface="Arial"/>
                        </a:rPr>
                        <a:t>options</a:t>
                      </a:r>
                      <a:r>
                        <a:rPr sz="2100" i="1" baseline="-3968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100" spc="-52" baseline="-39682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2100" spc="-202" baseline="-3968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172" baseline="-39682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100" spc="-292" baseline="-39682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100" spc="-30" baseline="-39682" dirty="0">
                          <a:latin typeface="Arial"/>
                          <a:cs typeface="Arial"/>
                        </a:rPr>
                        <a:t>man.</a:t>
                      </a:r>
                      <a:endParaRPr sz="2100" baseline="-39682">
                        <a:latin typeface="Arial"/>
                        <a:cs typeface="Arial"/>
                      </a:endParaRPr>
                    </a:p>
                  </a:txBody>
                  <a:tcPr marL="0" marR="0" marT="178435" marB="0">
                    <a:solidFill>
                      <a:srgbClr val="E3F0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592067"/>
            <a:ext cx="12192000" cy="669290"/>
          </a:xfrm>
          <a:custGeom>
            <a:avLst/>
            <a:gdLst/>
            <a:ahLst/>
            <a:cxnLst/>
            <a:rect l="l" t="t" r="r" b="b"/>
            <a:pathLst>
              <a:path w="12192000" h="669289">
                <a:moveTo>
                  <a:pt x="12192000" y="0"/>
                </a:moveTo>
                <a:lnTo>
                  <a:pt x="0" y="0"/>
                </a:lnTo>
                <a:lnTo>
                  <a:pt x="0" y="669035"/>
                </a:lnTo>
                <a:lnTo>
                  <a:pt x="12192000" y="669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37820"/>
            <a:ext cx="10407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Contents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1148283"/>
            <a:ext cx="23596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3000" b="1" spc="-25" dirty="0">
                <a:solidFill>
                  <a:srgbClr val="A6A6A6"/>
                </a:solidFill>
                <a:latin typeface="Arial"/>
                <a:cs typeface="Arial"/>
              </a:rPr>
              <a:t>1.</a:t>
            </a:r>
            <a:r>
              <a:rPr sz="3000" b="1" dirty="0">
                <a:solidFill>
                  <a:srgbClr val="A6A6A6"/>
                </a:solidFill>
                <a:latin typeface="Arial"/>
                <a:cs typeface="Arial"/>
              </a:rPr>
              <a:t>	</a:t>
            </a:r>
            <a:r>
              <a:rPr sz="3000" b="1" spc="-300" dirty="0">
                <a:solidFill>
                  <a:srgbClr val="A6A6A6"/>
                </a:solidFill>
                <a:latin typeface="Arial"/>
                <a:cs typeface="Arial"/>
              </a:rPr>
              <a:t>Background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1606553"/>
            <a:ext cx="10441940" cy="4320540"/>
          </a:xfrm>
          <a:prstGeom prst="rect">
            <a:avLst/>
          </a:prstGeom>
        </p:spPr>
        <p:txBody>
          <a:bodyPr vert="horz" wrap="square" lIns="0" tIns="27114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213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Methodology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55" dirty="0">
                <a:solidFill>
                  <a:srgbClr val="A6A6A6"/>
                </a:solidFill>
                <a:latin typeface="Arial"/>
                <a:cs typeface="Arial"/>
              </a:rPr>
              <a:t>Overview</a:t>
            </a:r>
            <a:endParaRPr sz="3000">
              <a:latin typeface="Arial"/>
              <a:cs typeface="Arial"/>
            </a:endParaRPr>
          </a:p>
          <a:p>
            <a:pPr marL="469265" marR="5080" indent="-456565">
              <a:lnSpc>
                <a:spcPts val="3240"/>
              </a:lnSpc>
              <a:spcBef>
                <a:spcPts val="244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285" dirty="0">
                <a:solidFill>
                  <a:srgbClr val="A6A6A6"/>
                </a:solidFill>
                <a:latin typeface="Arial"/>
                <a:cs typeface="Arial"/>
              </a:rPr>
              <a:t>Findings</a:t>
            </a:r>
            <a:r>
              <a:rPr sz="3000" b="1" spc="-11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0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for</a:t>
            </a:r>
            <a:r>
              <a:rPr sz="3000" b="1" spc="-14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4" dirty="0">
                <a:solidFill>
                  <a:srgbClr val="A6A6A6"/>
                </a:solidFill>
                <a:latin typeface="Arial"/>
                <a:cs typeface="Arial"/>
              </a:rPr>
              <a:t>Early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60" dirty="0">
                <a:solidFill>
                  <a:srgbClr val="A6A6A6"/>
                </a:solidFill>
                <a:latin typeface="Arial"/>
                <a:cs typeface="Arial"/>
              </a:rPr>
              <a:t>Implementation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50" dirty="0">
                <a:solidFill>
                  <a:srgbClr val="A6A6A6"/>
                </a:solidFill>
                <a:latin typeface="Arial"/>
                <a:cs typeface="Arial"/>
              </a:rPr>
              <a:t>Project </a:t>
            </a:r>
            <a:r>
              <a:rPr sz="3000" b="1" spc="-380" dirty="0">
                <a:solidFill>
                  <a:srgbClr val="A6A6A6"/>
                </a:solidFill>
                <a:latin typeface="Arial"/>
                <a:cs typeface="Arial"/>
              </a:rPr>
              <a:t>Focus</a:t>
            </a:r>
            <a:endParaRPr sz="30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75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10" dirty="0">
                <a:latin typeface="Arial"/>
                <a:cs typeface="Arial"/>
              </a:rPr>
              <a:t>Malawi</a:t>
            </a:r>
            <a:endParaRPr sz="26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90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70" dirty="0">
                <a:solidFill>
                  <a:srgbClr val="A6A6A6"/>
                </a:solidFill>
                <a:latin typeface="Arial"/>
                <a:cs typeface="Arial"/>
              </a:rPr>
              <a:t>Zimbabwe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AutoNum type="alphaLcPeriod"/>
            </a:pPr>
            <a:endParaRPr sz="2100">
              <a:latin typeface="Arial"/>
              <a:cs typeface="Arial"/>
            </a:endParaRPr>
          </a:p>
          <a:p>
            <a:pPr marL="527685" marR="1754505" indent="-515620">
              <a:lnSpc>
                <a:spcPts val="324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3000" b="1" spc="-245" dirty="0">
                <a:solidFill>
                  <a:srgbClr val="A6A6A6"/>
                </a:solidFill>
                <a:latin typeface="Arial"/>
                <a:cs typeface="Arial"/>
              </a:rPr>
              <a:t>Translating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14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Operationalizing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35" dirty="0">
                <a:solidFill>
                  <a:srgbClr val="A6A6A6"/>
                </a:solidFill>
                <a:latin typeface="Arial"/>
                <a:cs typeface="Arial"/>
              </a:rPr>
              <a:t>Country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310" dirty="0">
                <a:solidFill>
                  <a:srgbClr val="A6A6A6"/>
                </a:solidFill>
                <a:latin typeface="Arial"/>
                <a:cs typeface="Arial"/>
              </a:rPr>
              <a:t>Landscaping </a:t>
            </a: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83390" y="657616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12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7688" y="4780788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5415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145"/>
              </a:spcBef>
            </a:pPr>
            <a:r>
              <a:rPr sz="2000" spc="-335" dirty="0">
                <a:latin typeface="Arial"/>
                <a:cs typeface="Arial"/>
              </a:rPr>
              <a:t>TGP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6323" y="4780788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76530" marR="280035" indent="83820">
              <a:lnSpc>
                <a:spcPct val="100000"/>
              </a:lnSpc>
              <a:spcBef>
                <a:spcPts val="80"/>
              </a:spcBef>
            </a:pPr>
            <a:r>
              <a:rPr sz="2000" spc="-10" dirty="0">
                <a:latin typeface="Arial"/>
                <a:cs typeface="Arial"/>
              </a:rPr>
              <a:t>Truck </a:t>
            </a:r>
            <a:r>
              <a:rPr sz="2000" spc="-105" dirty="0">
                <a:latin typeface="Arial"/>
                <a:cs typeface="Arial"/>
              </a:rPr>
              <a:t>Drivers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56003" y="5503164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3200" marR="132080" indent="46990">
              <a:lnSpc>
                <a:spcPct val="100000"/>
              </a:lnSpc>
            </a:pPr>
            <a:r>
              <a:rPr sz="2000" spc="-75" dirty="0">
                <a:latin typeface="Arial"/>
                <a:cs typeface="Arial"/>
              </a:rPr>
              <a:t>Female </a:t>
            </a:r>
            <a:r>
              <a:rPr sz="2000" spc="-125" dirty="0">
                <a:latin typeface="Arial"/>
                <a:cs typeface="Arial"/>
              </a:rPr>
              <a:t>Vendors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7688" y="5503164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4315">
              <a:lnSpc>
                <a:spcPts val="2110"/>
              </a:lnSpc>
            </a:pPr>
            <a:r>
              <a:rPr sz="2000" spc="-10" dirty="0">
                <a:latin typeface="Arial"/>
                <a:cs typeface="Arial"/>
              </a:rPr>
              <a:t>Border</a:t>
            </a:r>
            <a:endParaRPr sz="2000">
              <a:latin typeface="Arial"/>
              <a:cs typeface="Arial"/>
            </a:endParaRPr>
          </a:p>
          <a:p>
            <a:pPr marL="20955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Traders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12192000" cy="3475354"/>
            <a:chOff x="0" y="0"/>
            <a:chExt cx="12192000" cy="3475354"/>
          </a:xfrm>
        </p:grpSpPr>
        <p:sp>
          <p:nvSpPr>
            <p:cNvPr id="7" name="object 7"/>
            <p:cNvSpPr/>
            <p:nvPr/>
          </p:nvSpPr>
          <p:spPr>
            <a:xfrm>
              <a:off x="5633465" y="1338833"/>
              <a:ext cx="6395085" cy="2123440"/>
            </a:xfrm>
            <a:custGeom>
              <a:avLst/>
              <a:gdLst/>
              <a:ahLst/>
              <a:cxnLst/>
              <a:rect l="l" t="t" r="r" b="b"/>
              <a:pathLst>
                <a:path w="6395084" h="2123440">
                  <a:moveTo>
                    <a:pt x="0" y="2122932"/>
                  </a:moveTo>
                  <a:lnTo>
                    <a:pt x="6394703" y="2122932"/>
                  </a:lnTo>
                  <a:lnTo>
                    <a:pt x="6394703" y="0"/>
                  </a:lnTo>
                  <a:lnTo>
                    <a:pt x="0" y="0"/>
                  </a:lnTo>
                  <a:lnTo>
                    <a:pt x="0" y="2122932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12192000" cy="944880"/>
            </a:xfrm>
            <a:custGeom>
              <a:avLst/>
              <a:gdLst/>
              <a:ahLst/>
              <a:cxnLst/>
              <a:rect l="l" t="t" r="r" b="b"/>
              <a:pathLst>
                <a:path w="12192000" h="944880">
                  <a:moveTo>
                    <a:pt x="12192000" y="0"/>
                  </a:moveTo>
                  <a:lnTo>
                    <a:pt x="0" y="0"/>
                  </a:lnTo>
                  <a:lnTo>
                    <a:pt x="0" y="944879"/>
                  </a:lnTo>
                  <a:lnTo>
                    <a:pt x="12192000" y="9448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3065" y="3611689"/>
            <a:ext cx="5358765" cy="2934335"/>
            <a:chOff x="143065" y="3611689"/>
            <a:chExt cx="5358765" cy="2934335"/>
          </a:xfrm>
        </p:grpSpPr>
        <p:sp>
          <p:nvSpPr>
            <p:cNvPr id="10" name="object 10"/>
            <p:cNvSpPr/>
            <p:nvPr/>
          </p:nvSpPr>
          <p:spPr>
            <a:xfrm>
              <a:off x="159258" y="3836670"/>
              <a:ext cx="5329555" cy="2696210"/>
            </a:xfrm>
            <a:custGeom>
              <a:avLst/>
              <a:gdLst/>
              <a:ahLst/>
              <a:cxnLst/>
              <a:rect l="l" t="t" r="r" b="b"/>
              <a:pathLst>
                <a:path w="5329555" h="2696209">
                  <a:moveTo>
                    <a:pt x="0" y="2695955"/>
                  </a:moveTo>
                  <a:lnTo>
                    <a:pt x="5329428" y="2695955"/>
                  </a:lnTo>
                  <a:lnTo>
                    <a:pt x="5329428" y="0"/>
                  </a:lnTo>
                  <a:lnTo>
                    <a:pt x="0" y="0"/>
                  </a:lnTo>
                  <a:lnTo>
                    <a:pt x="0" y="2695955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7828" y="3616452"/>
              <a:ext cx="5340350" cy="340360"/>
            </a:xfrm>
            <a:custGeom>
              <a:avLst/>
              <a:gdLst/>
              <a:ahLst/>
              <a:cxnLst/>
              <a:rect l="l" t="t" r="r" b="b"/>
              <a:pathLst>
                <a:path w="5340350" h="340360">
                  <a:moveTo>
                    <a:pt x="5340096" y="0"/>
                  </a:moveTo>
                  <a:lnTo>
                    <a:pt x="0" y="0"/>
                  </a:lnTo>
                  <a:lnTo>
                    <a:pt x="0" y="339852"/>
                  </a:lnTo>
                  <a:lnTo>
                    <a:pt x="5340096" y="339852"/>
                  </a:lnTo>
                  <a:lnTo>
                    <a:pt x="534009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7828" y="3616452"/>
              <a:ext cx="5340350" cy="340360"/>
            </a:xfrm>
            <a:custGeom>
              <a:avLst/>
              <a:gdLst/>
              <a:ahLst/>
              <a:cxnLst/>
              <a:rect l="l" t="t" r="r" b="b"/>
              <a:pathLst>
                <a:path w="5340350" h="340360">
                  <a:moveTo>
                    <a:pt x="0" y="339852"/>
                  </a:moveTo>
                  <a:lnTo>
                    <a:pt x="5340096" y="339852"/>
                  </a:lnTo>
                  <a:lnTo>
                    <a:pt x="5340096" y="0"/>
                  </a:lnTo>
                  <a:lnTo>
                    <a:pt x="0" y="0"/>
                  </a:lnTo>
                  <a:lnTo>
                    <a:pt x="0" y="339852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09220" y="-59944"/>
            <a:ext cx="1134554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In</a:t>
            </a:r>
            <a:r>
              <a:rPr spc="-95" dirty="0"/>
              <a:t> </a:t>
            </a:r>
            <a:r>
              <a:rPr spc="-60" dirty="0"/>
              <a:t>Malawi,</a:t>
            </a:r>
            <a:r>
              <a:rPr spc="-114" dirty="0"/>
              <a:t> </a:t>
            </a:r>
            <a:r>
              <a:rPr spc="-85" dirty="0"/>
              <a:t>early </a:t>
            </a:r>
            <a:r>
              <a:rPr spc="-250" dirty="0"/>
              <a:t>CAB-</a:t>
            </a:r>
            <a:r>
              <a:rPr spc="-260" dirty="0"/>
              <a:t>LA</a:t>
            </a:r>
            <a:r>
              <a:rPr spc="-85" dirty="0"/>
              <a:t> </a:t>
            </a:r>
            <a:r>
              <a:rPr spc="-55" dirty="0"/>
              <a:t>implementation</a:t>
            </a:r>
            <a:r>
              <a:rPr spc="-70" dirty="0"/>
              <a:t> </a:t>
            </a:r>
            <a:r>
              <a:rPr spc="-90" dirty="0"/>
              <a:t>should</a:t>
            </a:r>
            <a:r>
              <a:rPr spc="-105" dirty="0"/>
              <a:t> </a:t>
            </a:r>
            <a:r>
              <a:rPr spc="-120" dirty="0"/>
              <a:t>leverage</a:t>
            </a:r>
            <a:r>
              <a:rPr spc="-75" dirty="0"/>
              <a:t> </a:t>
            </a:r>
            <a:r>
              <a:rPr spc="-275" dirty="0"/>
              <a:t>STI</a:t>
            </a:r>
            <a:r>
              <a:rPr spc="-100" dirty="0"/>
              <a:t> </a:t>
            </a:r>
            <a:r>
              <a:rPr spc="-120" dirty="0"/>
              <a:t>and</a:t>
            </a:r>
            <a:r>
              <a:rPr spc="-100" dirty="0"/>
              <a:t> </a:t>
            </a:r>
            <a:r>
              <a:rPr spc="-340" dirty="0"/>
              <a:t>FP</a:t>
            </a:r>
            <a:r>
              <a:rPr spc="-90" dirty="0"/>
              <a:t> </a:t>
            </a:r>
            <a:r>
              <a:rPr spc="-95" dirty="0"/>
              <a:t>clinics</a:t>
            </a:r>
            <a:r>
              <a:rPr spc="-110" dirty="0"/>
              <a:t> </a:t>
            </a:r>
            <a:r>
              <a:rPr spc="-120" dirty="0"/>
              <a:t>and</a:t>
            </a:r>
            <a:r>
              <a:rPr spc="-95" dirty="0"/>
              <a:t> </a:t>
            </a:r>
            <a:r>
              <a:rPr spc="-65" dirty="0"/>
              <a:t>drop-</a:t>
            </a:r>
            <a:r>
              <a:rPr spc="-30" dirty="0"/>
              <a:t>in</a:t>
            </a:r>
            <a:r>
              <a:rPr spc="-100" dirty="0"/>
              <a:t> </a:t>
            </a:r>
            <a:r>
              <a:rPr spc="-10" dirty="0"/>
              <a:t>centers, </a:t>
            </a:r>
            <a:r>
              <a:rPr spc="-95" dirty="0"/>
              <a:t>generating</a:t>
            </a:r>
            <a:r>
              <a:rPr spc="-80" dirty="0"/>
              <a:t> </a:t>
            </a:r>
            <a:r>
              <a:rPr spc="-85" dirty="0"/>
              <a:t>broad</a:t>
            </a:r>
            <a:r>
              <a:rPr spc="-105" dirty="0"/>
              <a:t> </a:t>
            </a:r>
            <a:r>
              <a:rPr spc="-140" dirty="0"/>
              <a:t>awareness</a:t>
            </a:r>
            <a:r>
              <a:rPr spc="-90" dirty="0"/>
              <a:t> </a:t>
            </a:r>
            <a:r>
              <a:rPr dirty="0"/>
              <a:t>with</a:t>
            </a:r>
            <a:r>
              <a:rPr spc="-90" dirty="0"/>
              <a:t> </a:t>
            </a:r>
            <a:r>
              <a:rPr spc="-195" dirty="0"/>
              <a:t>mass</a:t>
            </a:r>
            <a:r>
              <a:rPr spc="-100" dirty="0"/>
              <a:t> </a:t>
            </a:r>
            <a:r>
              <a:rPr spc="-105" dirty="0"/>
              <a:t>media</a:t>
            </a:r>
            <a:r>
              <a:rPr spc="-75" dirty="0"/>
              <a:t> </a:t>
            </a:r>
            <a:r>
              <a:rPr spc="-120" dirty="0"/>
              <a:t>and</a:t>
            </a:r>
            <a:r>
              <a:rPr spc="-105" dirty="0"/>
              <a:t> </a:t>
            </a:r>
            <a:r>
              <a:rPr spc="-85" dirty="0"/>
              <a:t>employing</a:t>
            </a:r>
            <a:r>
              <a:rPr spc="-80" dirty="0"/>
              <a:t> </a:t>
            </a:r>
            <a:r>
              <a:rPr spc="-75" dirty="0"/>
              <a:t>targeted </a:t>
            </a:r>
            <a:r>
              <a:rPr spc="-120" dirty="0"/>
              <a:t>engagement</a:t>
            </a:r>
            <a:r>
              <a:rPr spc="-40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spc="-114" dirty="0"/>
              <a:t>reach</a:t>
            </a:r>
            <a:r>
              <a:rPr spc="-100" dirty="0"/>
              <a:t> </a:t>
            </a:r>
            <a:r>
              <a:rPr spc="-10" dirty="0"/>
              <a:t>priority populations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3736" y="3638803"/>
            <a:ext cx="53022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0" algn="ctr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Target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Populations*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623369" y="1019365"/>
            <a:ext cx="6405880" cy="347980"/>
            <a:chOff x="5623369" y="1019365"/>
            <a:chExt cx="6405880" cy="347980"/>
          </a:xfrm>
        </p:grpSpPr>
        <p:sp>
          <p:nvSpPr>
            <p:cNvPr id="17" name="object 17"/>
            <p:cNvSpPr/>
            <p:nvPr/>
          </p:nvSpPr>
          <p:spPr>
            <a:xfrm>
              <a:off x="5628132" y="1024127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5">
                  <a:moveTo>
                    <a:pt x="6396227" y="0"/>
                  </a:moveTo>
                  <a:lnTo>
                    <a:pt x="0" y="0"/>
                  </a:lnTo>
                  <a:lnTo>
                    <a:pt x="0" y="338327"/>
                  </a:lnTo>
                  <a:lnTo>
                    <a:pt x="6396227" y="338327"/>
                  </a:lnTo>
                  <a:lnTo>
                    <a:pt x="6396227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28132" y="1024127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5">
                  <a:moveTo>
                    <a:pt x="0" y="338327"/>
                  </a:moveTo>
                  <a:lnTo>
                    <a:pt x="6396227" y="338327"/>
                  </a:lnTo>
                  <a:lnTo>
                    <a:pt x="6396227" y="0"/>
                  </a:lnTo>
                  <a:lnTo>
                    <a:pt x="0" y="0"/>
                  </a:lnTo>
                  <a:lnTo>
                    <a:pt x="0" y="338327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463802" y="1073658"/>
            <a:ext cx="4025265" cy="2388235"/>
            <a:chOff x="1463802" y="1073658"/>
            <a:chExt cx="4025265" cy="2388235"/>
          </a:xfrm>
        </p:grpSpPr>
        <p:sp>
          <p:nvSpPr>
            <p:cNvPr id="20" name="object 20"/>
            <p:cNvSpPr/>
            <p:nvPr/>
          </p:nvSpPr>
          <p:spPr>
            <a:xfrm>
              <a:off x="1463802" y="1073658"/>
              <a:ext cx="4025265" cy="2388235"/>
            </a:xfrm>
            <a:custGeom>
              <a:avLst/>
              <a:gdLst/>
              <a:ahLst/>
              <a:cxnLst/>
              <a:rect l="l" t="t" r="r" b="b"/>
              <a:pathLst>
                <a:path w="4025265" h="2388235">
                  <a:moveTo>
                    <a:pt x="4024884" y="0"/>
                  </a:moveTo>
                  <a:lnTo>
                    <a:pt x="0" y="0"/>
                  </a:lnTo>
                  <a:lnTo>
                    <a:pt x="0" y="2388108"/>
                  </a:lnTo>
                  <a:lnTo>
                    <a:pt x="4024884" y="2388108"/>
                  </a:lnTo>
                  <a:lnTo>
                    <a:pt x="40248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31442" y="1636013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80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59" y="182880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31442" y="1636013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80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59" y="182880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34490" y="2253233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34490" y="2253233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37538" y="28963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37538" y="28963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646420" y="1044955"/>
            <a:ext cx="6369050" cy="689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95"/>
              </a:spcBef>
            </a:pPr>
            <a:r>
              <a:rPr sz="1600" b="1" spc="-150" dirty="0">
                <a:latin typeface="Arial"/>
                <a:cs typeface="Arial"/>
              </a:rPr>
              <a:t>Recommended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25" dirty="0">
                <a:latin typeface="Arial"/>
                <a:cs typeface="Arial"/>
              </a:rPr>
              <a:t>User-Provider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Interfaces</a:t>
            </a:r>
            <a:endParaRPr sz="1600">
              <a:latin typeface="Arial"/>
              <a:cs typeface="Arial"/>
            </a:endParaRPr>
          </a:p>
          <a:p>
            <a:pPr marL="212725">
              <a:lnSpc>
                <a:spcPct val="100000"/>
              </a:lnSpc>
              <a:spcBef>
                <a:spcPts val="1395"/>
              </a:spcBef>
            </a:pPr>
            <a:r>
              <a:rPr sz="1600" b="1" spc="-150" dirty="0">
                <a:latin typeface="Arial"/>
                <a:cs typeface="Arial"/>
              </a:rPr>
              <a:t>Proposed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service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delivery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“hubs”: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78891" y="1121974"/>
            <a:ext cx="956310" cy="2275205"/>
            <a:chOff x="278891" y="1121974"/>
            <a:chExt cx="956310" cy="2275205"/>
          </a:xfrm>
        </p:grpSpPr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8891" y="1121974"/>
              <a:ext cx="955852" cy="227502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35913" y="2850641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19">
                  <a:moveTo>
                    <a:pt x="137160" y="0"/>
                  </a:moveTo>
                  <a:lnTo>
                    <a:pt x="93805" y="6998"/>
                  </a:lnTo>
                  <a:lnTo>
                    <a:pt x="56153" y="26481"/>
                  </a:lnTo>
                  <a:lnTo>
                    <a:pt x="26462" y="56180"/>
                  </a:lnTo>
                  <a:lnTo>
                    <a:pt x="6992" y="93829"/>
                  </a:lnTo>
                  <a:lnTo>
                    <a:pt x="0" y="137160"/>
                  </a:lnTo>
                  <a:lnTo>
                    <a:pt x="6992" y="180490"/>
                  </a:lnTo>
                  <a:lnTo>
                    <a:pt x="26462" y="218139"/>
                  </a:lnTo>
                  <a:lnTo>
                    <a:pt x="56153" y="247838"/>
                  </a:lnTo>
                  <a:lnTo>
                    <a:pt x="93805" y="267321"/>
                  </a:lnTo>
                  <a:lnTo>
                    <a:pt x="137160" y="274320"/>
                  </a:lnTo>
                  <a:lnTo>
                    <a:pt x="180514" y="267321"/>
                  </a:lnTo>
                  <a:lnTo>
                    <a:pt x="218166" y="247838"/>
                  </a:lnTo>
                  <a:lnTo>
                    <a:pt x="247857" y="218139"/>
                  </a:lnTo>
                  <a:lnTo>
                    <a:pt x="267327" y="180490"/>
                  </a:lnTo>
                  <a:lnTo>
                    <a:pt x="274320" y="137160"/>
                  </a:lnTo>
                  <a:lnTo>
                    <a:pt x="267327" y="93829"/>
                  </a:lnTo>
                  <a:lnTo>
                    <a:pt x="247857" y="56180"/>
                  </a:lnTo>
                  <a:lnTo>
                    <a:pt x="218166" y="26481"/>
                  </a:lnTo>
                  <a:lnTo>
                    <a:pt x="180514" y="6998"/>
                  </a:lnTo>
                  <a:lnTo>
                    <a:pt x="13716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35913" y="2850641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19">
                  <a:moveTo>
                    <a:pt x="0" y="137160"/>
                  </a:moveTo>
                  <a:lnTo>
                    <a:pt x="6992" y="93829"/>
                  </a:lnTo>
                  <a:lnTo>
                    <a:pt x="26462" y="56180"/>
                  </a:lnTo>
                  <a:lnTo>
                    <a:pt x="56153" y="26481"/>
                  </a:lnTo>
                  <a:lnTo>
                    <a:pt x="93805" y="6998"/>
                  </a:lnTo>
                  <a:lnTo>
                    <a:pt x="137160" y="0"/>
                  </a:lnTo>
                  <a:lnTo>
                    <a:pt x="180514" y="6998"/>
                  </a:lnTo>
                  <a:lnTo>
                    <a:pt x="218166" y="26481"/>
                  </a:lnTo>
                  <a:lnTo>
                    <a:pt x="247857" y="56180"/>
                  </a:lnTo>
                  <a:lnTo>
                    <a:pt x="267327" y="93829"/>
                  </a:lnTo>
                  <a:lnTo>
                    <a:pt x="274320" y="137160"/>
                  </a:lnTo>
                  <a:lnTo>
                    <a:pt x="267327" y="180490"/>
                  </a:lnTo>
                  <a:lnTo>
                    <a:pt x="247857" y="218139"/>
                  </a:lnTo>
                  <a:lnTo>
                    <a:pt x="218166" y="247838"/>
                  </a:lnTo>
                  <a:lnTo>
                    <a:pt x="180514" y="267321"/>
                  </a:lnTo>
                  <a:lnTo>
                    <a:pt x="137160" y="274320"/>
                  </a:lnTo>
                  <a:lnTo>
                    <a:pt x="93805" y="267321"/>
                  </a:lnTo>
                  <a:lnTo>
                    <a:pt x="56153" y="247838"/>
                  </a:lnTo>
                  <a:lnTo>
                    <a:pt x="26462" y="218139"/>
                  </a:lnTo>
                  <a:lnTo>
                    <a:pt x="6992" y="180490"/>
                  </a:lnTo>
                  <a:lnTo>
                    <a:pt x="0" y="13716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18921" y="1582674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20" h="274319">
                  <a:moveTo>
                    <a:pt x="137159" y="0"/>
                  </a:moveTo>
                  <a:lnTo>
                    <a:pt x="93805" y="6998"/>
                  </a:lnTo>
                  <a:lnTo>
                    <a:pt x="56153" y="26481"/>
                  </a:lnTo>
                  <a:lnTo>
                    <a:pt x="26462" y="56180"/>
                  </a:lnTo>
                  <a:lnTo>
                    <a:pt x="6992" y="93829"/>
                  </a:lnTo>
                  <a:lnTo>
                    <a:pt x="0" y="137160"/>
                  </a:lnTo>
                  <a:lnTo>
                    <a:pt x="6992" y="180490"/>
                  </a:lnTo>
                  <a:lnTo>
                    <a:pt x="26462" y="218139"/>
                  </a:lnTo>
                  <a:lnTo>
                    <a:pt x="56153" y="247838"/>
                  </a:lnTo>
                  <a:lnTo>
                    <a:pt x="93805" y="267321"/>
                  </a:lnTo>
                  <a:lnTo>
                    <a:pt x="137159" y="274320"/>
                  </a:lnTo>
                  <a:lnTo>
                    <a:pt x="180514" y="267321"/>
                  </a:lnTo>
                  <a:lnTo>
                    <a:pt x="218166" y="247838"/>
                  </a:lnTo>
                  <a:lnTo>
                    <a:pt x="247857" y="218139"/>
                  </a:lnTo>
                  <a:lnTo>
                    <a:pt x="267327" y="180490"/>
                  </a:lnTo>
                  <a:lnTo>
                    <a:pt x="274320" y="137160"/>
                  </a:lnTo>
                  <a:lnTo>
                    <a:pt x="267327" y="93829"/>
                  </a:lnTo>
                  <a:lnTo>
                    <a:pt x="247857" y="56180"/>
                  </a:lnTo>
                  <a:lnTo>
                    <a:pt x="218166" y="26481"/>
                  </a:lnTo>
                  <a:lnTo>
                    <a:pt x="180514" y="6998"/>
                  </a:lnTo>
                  <a:lnTo>
                    <a:pt x="13715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18921" y="1582674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20" h="274319">
                  <a:moveTo>
                    <a:pt x="0" y="137160"/>
                  </a:moveTo>
                  <a:lnTo>
                    <a:pt x="6992" y="93829"/>
                  </a:lnTo>
                  <a:lnTo>
                    <a:pt x="26462" y="56180"/>
                  </a:lnTo>
                  <a:lnTo>
                    <a:pt x="56153" y="26481"/>
                  </a:lnTo>
                  <a:lnTo>
                    <a:pt x="93805" y="6998"/>
                  </a:lnTo>
                  <a:lnTo>
                    <a:pt x="137159" y="0"/>
                  </a:lnTo>
                  <a:lnTo>
                    <a:pt x="180514" y="6998"/>
                  </a:lnTo>
                  <a:lnTo>
                    <a:pt x="218166" y="26481"/>
                  </a:lnTo>
                  <a:lnTo>
                    <a:pt x="247857" y="56180"/>
                  </a:lnTo>
                  <a:lnTo>
                    <a:pt x="267327" y="93829"/>
                  </a:lnTo>
                  <a:lnTo>
                    <a:pt x="274320" y="137160"/>
                  </a:lnTo>
                  <a:lnTo>
                    <a:pt x="267327" y="180490"/>
                  </a:lnTo>
                  <a:lnTo>
                    <a:pt x="247857" y="218139"/>
                  </a:lnTo>
                  <a:lnTo>
                    <a:pt x="218166" y="247838"/>
                  </a:lnTo>
                  <a:lnTo>
                    <a:pt x="180514" y="267321"/>
                  </a:lnTo>
                  <a:lnTo>
                    <a:pt x="137159" y="274320"/>
                  </a:lnTo>
                  <a:lnTo>
                    <a:pt x="93805" y="267321"/>
                  </a:lnTo>
                  <a:lnTo>
                    <a:pt x="56153" y="247838"/>
                  </a:lnTo>
                  <a:lnTo>
                    <a:pt x="26462" y="218139"/>
                  </a:lnTo>
                  <a:lnTo>
                    <a:pt x="6992" y="180490"/>
                  </a:lnTo>
                  <a:lnTo>
                    <a:pt x="0" y="13716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30529" y="2375154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20" h="274319">
                  <a:moveTo>
                    <a:pt x="137160" y="0"/>
                  </a:moveTo>
                  <a:lnTo>
                    <a:pt x="93805" y="6998"/>
                  </a:lnTo>
                  <a:lnTo>
                    <a:pt x="56153" y="26481"/>
                  </a:lnTo>
                  <a:lnTo>
                    <a:pt x="26462" y="56180"/>
                  </a:lnTo>
                  <a:lnTo>
                    <a:pt x="6992" y="93829"/>
                  </a:lnTo>
                  <a:lnTo>
                    <a:pt x="0" y="137160"/>
                  </a:lnTo>
                  <a:lnTo>
                    <a:pt x="6992" y="180490"/>
                  </a:lnTo>
                  <a:lnTo>
                    <a:pt x="26462" y="218139"/>
                  </a:lnTo>
                  <a:lnTo>
                    <a:pt x="56153" y="247838"/>
                  </a:lnTo>
                  <a:lnTo>
                    <a:pt x="93805" y="267321"/>
                  </a:lnTo>
                  <a:lnTo>
                    <a:pt x="137160" y="274320"/>
                  </a:lnTo>
                  <a:lnTo>
                    <a:pt x="180514" y="267321"/>
                  </a:lnTo>
                  <a:lnTo>
                    <a:pt x="218166" y="247838"/>
                  </a:lnTo>
                  <a:lnTo>
                    <a:pt x="247857" y="218139"/>
                  </a:lnTo>
                  <a:lnTo>
                    <a:pt x="267327" y="180490"/>
                  </a:lnTo>
                  <a:lnTo>
                    <a:pt x="274320" y="137160"/>
                  </a:lnTo>
                  <a:lnTo>
                    <a:pt x="267327" y="93829"/>
                  </a:lnTo>
                  <a:lnTo>
                    <a:pt x="247857" y="56180"/>
                  </a:lnTo>
                  <a:lnTo>
                    <a:pt x="218166" y="26481"/>
                  </a:lnTo>
                  <a:lnTo>
                    <a:pt x="180514" y="6998"/>
                  </a:lnTo>
                  <a:lnTo>
                    <a:pt x="13716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30529" y="2375154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20" h="274319">
                  <a:moveTo>
                    <a:pt x="0" y="137160"/>
                  </a:moveTo>
                  <a:lnTo>
                    <a:pt x="6992" y="93829"/>
                  </a:lnTo>
                  <a:lnTo>
                    <a:pt x="26462" y="56180"/>
                  </a:lnTo>
                  <a:lnTo>
                    <a:pt x="56153" y="26481"/>
                  </a:lnTo>
                  <a:lnTo>
                    <a:pt x="93805" y="6998"/>
                  </a:lnTo>
                  <a:lnTo>
                    <a:pt x="137160" y="0"/>
                  </a:lnTo>
                  <a:lnTo>
                    <a:pt x="180514" y="6998"/>
                  </a:lnTo>
                  <a:lnTo>
                    <a:pt x="218166" y="26481"/>
                  </a:lnTo>
                  <a:lnTo>
                    <a:pt x="247857" y="56180"/>
                  </a:lnTo>
                  <a:lnTo>
                    <a:pt x="267327" y="93829"/>
                  </a:lnTo>
                  <a:lnTo>
                    <a:pt x="274320" y="137160"/>
                  </a:lnTo>
                  <a:lnTo>
                    <a:pt x="267327" y="180490"/>
                  </a:lnTo>
                  <a:lnTo>
                    <a:pt x="247857" y="218139"/>
                  </a:lnTo>
                  <a:lnTo>
                    <a:pt x="218166" y="247838"/>
                  </a:lnTo>
                  <a:lnTo>
                    <a:pt x="180514" y="267321"/>
                  </a:lnTo>
                  <a:lnTo>
                    <a:pt x="137160" y="274320"/>
                  </a:lnTo>
                  <a:lnTo>
                    <a:pt x="93805" y="267321"/>
                  </a:lnTo>
                  <a:lnTo>
                    <a:pt x="56153" y="247838"/>
                  </a:lnTo>
                  <a:lnTo>
                    <a:pt x="26462" y="218139"/>
                  </a:lnTo>
                  <a:lnTo>
                    <a:pt x="6992" y="180490"/>
                  </a:lnTo>
                  <a:lnTo>
                    <a:pt x="0" y="13716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52400" y="1060703"/>
          <a:ext cx="5322568" cy="238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1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43180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u="sng" spc="-19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Sub-</a:t>
                      </a:r>
                      <a:r>
                        <a:rPr sz="2000" b="1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20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u="sng" spc="-114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Priority</a:t>
                      </a:r>
                      <a:r>
                        <a:rPr sz="2000" b="1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u="sng" spc="-8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Geographies: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680720" indent="-389255">
                        <a:lnSpc>
                          <a:spcPct val="100000"/>
                        </a:lnSpc>
                        <a:spcBef>
                          <a:spcPts val="1605"/>
                        </a:spcBef>
                        <a:buClr>
                          <a:srgbClr val="FFFFFF"/>
                        </a:buClr>
                        <a:buSzPct val="90000"/>
                        <a:buAutoNum type="arabicPlain"/>
                        <a:tabLst>
                          <a:tab pos="680720" algn="l"/>
                          <a:tab pos="681355" algn="l"/>
                        </a:tabLst>
                      </a:pPr>
                      <a:r>
                        <a:rPr sz="2000" spc="-75" dirty="0">
                          <a:latin typeface="Arial"/>
                          <a:cs typeface="Arial"/>
                        </a:rPr>
                        <a:t>Blantyre,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South</a:t>
                      </a:r>
                      <a:r>
                        <a:rPr sz="20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14" dirty="0">
                          <a:latin typeface="Arial"/>
                          <a:cs typeface="Arial"/>
                        </a:rPr>
                        <a:t>West</a:t>
                      </a:r>
                      <a:r>
                        <a:rPr sz="20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Zone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FFFFFF"/>
                        </a:buClr>
                        <a:buFont typeface="Arial"/>
                        <a:buAutoNum type="arabicPlain"/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684530" indent="-389890"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90000"/>
                        <a:buAutoNum type="arabicPlain"/>
                        <a:tabLst>
                          <a:tab pos="684530" algn="l"/>
                          <a:tab pos="685165" algn="l"/>
                        </a:tabLst>
                      </a:pPr>
                      <a:r>
                        <a:rPr sz="2000" spc="-95" dirty="0">
                          <a:latin typeface="Arial"/>
                          <a:cs typeface="Arial"/>
                        </a:rPr>
                        <a:t>Lilongwe,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95" dirty="0">
                          <a:latin typeface="Arial"/>
                          <a:cs typeface="Arial"/>
                        </a:rPr>
                        <a:t>Central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West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Zone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  <a:buClr>
                          <a:srgbClr val="FFFFFF"/>
                        </a:buClr>
                        <a:buFont typeface="Arial"/>
                        <a:buAutoNum type="arabicPlain"/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687705" indent="-389890">
                        <a:lnSpc>
                          <a:spcPct val="100000"/>
                        </a:lnSpc>
                        <a:buClr>
                          <a:srgbClr val="FFFFFF"/>
                        </a:buClr>
                        <a:buSzPct val="90000"/>
                        <a:buAutoNum type="arabicPlain"/>
                        <a:tabLst>
                          <a:tab pos="687705" algn="l"/>
                          <a:tab pos="688340" algn="l"/>
                        </a:tabLst>
                      </a:pPr>
                      <a:r>
                        <a:rPr sz="2000" spc="-110" dirty="0">
                          <a:latin typeface="Arial"/>
                          <a:cs typeface="Arial"/>
                        </a:rPr>
                        <a:t>Mzuzu,</a:t>
                      </a:r>
                      <a:r>
                        <a:rPr sz="2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80" dirty="0">
                          <a:latin typeface="Arial"/>
                          <a:cs typeface="Arial"/>
                        </a:rPr>
                        <a:t>Mzimba,</a:t>
                      </a:r>
                      <a:r>
                        <a:rPr sz="20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North</a:t>
                      </a:r>
                      <a:r>
                        <a:rPr sz="20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Zone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28575">
                      <a:solidFill>
                        <a:srgbClr val="A4A4A4"/>
                      </a:solidFill>
                      <a:prstDash val="solid"/>
                    </a:lnL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28575">
                      <a:solidFill>
                        <a:srgbClr val="A4A4A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A4A4A4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940" marB="0">
                    <a:lnL w="28575">
                      <a:solidFill>
                        <a:srgbClr val="A4A4A4"/>
                      </a:solidFill>
                      <a:prstDash val="solid"/>
                    </a:lnL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R w="28575">
                      <a:solidFill>
                        <a:srgbClr val="A4A4A4"/>
                      </a:solidFill>
                      <a:prstDash val="solid"/>
                    </a:lnR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940" marB="0">
                    <a:lnL w="28575">
                      <a:solidFill>
                        <a:srgbClr val="A4A4A4"/>
                      </a:solidFill>
                      <a:prstDash val="solid"/>
                    </a:lnL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7" name="object 37"/>
          <p:cNvGrpSpPr/>
          <p:nvPr/>
        </p:nvGrpSpPr>
        <p:grpSpPr>
          <a:xfrm>
            <a:off x="5615876" y="3658933"/>
            <a:ext cx="6422390" cy="2886710"/>
            <a:chOff x="5615876" y="3658933"/>
            <a:chExt cx="6422390" cy="2886710"/>
          </a:xfrm>
        </p:grpSpPr>
        <p:sp>
          <p:nvSpPr>
            <p:cNvPr id="38" name="object 38"/>
            <p:cNvSpPr/>
            <p:nvPr/>
          </p:nvSpPr>
          <p:spPr>
            <a:xfrm>
              <a:off x="5628894" y="4019550"/>
              <a:ext cx="6396355" cy="2513330"/>
            </a:xfrm>
            <a:custGeom>
              <a:avLst/>
              <a:gdLst/>
              <a:ahLst/>
              <a:cxnLst/>
              <a:rect l="l" t="t" r="r" b="b"/>
              <a:pathLst>
                <a:path w="6396355" h="2513329">
                  <a:moveTo>
                    <a:pt x="0" y="2513076"/>
                  </a:moveTo>
                  <a:lnTo>
                    <a:pt x="6396228" y="2513076"/>
                  </a:lnTo>
                  <a:lnTo>
                    <a:pt x="6396228" y="0"/>
                  </a:lnTo>
                  <a:lnTo>
                    <a:pt x="0" y="0"/>
                  </a:lnTo>
                  <a:lnTo>
                    <a:pt x="0" y="2513076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23560" y="3663696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4">
                  <a:moveTo>
                    <a:pt x="6396228" y="0"/>
                  </a:moveTo>
                  <a:lnTo>
                    <a:pt x="0" y="0"/>
                  </a:lnTo>
                  <a:lnTo>
                    <a:pt x="0" y="338327"/>
                  </a:lnTo>
                  <a:lnTo>
                    <a:pt x="6396228" y="338327"/>
                  </a:lnTo>
                  <a:lnTo>
                    <a:pt x="639622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23560" y="3663696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4">
                  <a:moveTo>
                    <a:pt x="0" y="338327"/>
                  </a:moveTo>
                  <a:lnTo>
                    <a:pt x="6396228" y="338327"/>
                  </a:lnTo>
                  <a:lnTo>
                    <a:pt x="6396228" y="0"/>
                  </a:lnTo>
                  <a:lnTo>
                    <a:pt x="0" y="0"/>
                  </a:lnTo>
                  <a:lnTo>
                    <a:pt x="0" y="338327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633465" y="3684778"/>
            <a:ext cx="63874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95"/>
              </a:spcBef>
            </a:pPr>
            <a:r>
              <a:rPr sz="1600" b="1" spc="-195" dirty="0">
                <a:latin typeface="Arial"/>
                <a:cs typeface="Arial"/>
              </a:rPr>
              <a:t>Key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90" dirty="0">
                <a:latin typeface="Arial"/>
                <a:cs typeface="Arial"/>
              </a:rPr>
              <a:t>Attract,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65" dirty="0">
                <a:latin typeface="Arial"/>
                <a:cs typeface="Arial"/>
              </a:rPr>
              <a:t>Engage,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and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40" dirty="0">
                <a:latin typeface="Arial"/>
                <a:cs typeface="Arial"/>
              </a:rPr>
              <a:t>Enable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5818566" y="3623810"/>
            <a:ext cx="4658995" cy="767080"/>
            <a:chOff x="5818566" y="3623810"/>
            <a:chExt cx="4658995" cy="767080"/>
          </a:xfrm>
        </p:grpSpPr>
        <p:sp>
          <p:nvSpPr>
            <p:cNvPr id="43" name="object 43"/>
            <p:cNvSpPr/>
            <p:nvPr/>
          </p:nvSpPr>
          <p:spPr>
            <a:xfrm>
              <a:off x="5818556" y="3623818"/>
              <a:ext cx="654685" cy="460375"/>
            </a:xfrm>
            <a:custGeom>
              <a:avLst/>
              <a:gdLst/>
              <a:ahLst/>
              <a:cxnLst/>
              <a:rect l="l" t="t" r="r" b="b"/>
              <a:pathLst>
                <a:path w="654685" h="460375">
                  <a:moveTo>
                    <a:pt x="409168" y="32867"/>
                  </a:moveTo>
                  <a:lnTo>
                    <a:pt x="406590" y="20104"/>
                  </a:lnTo>
                  <a:lnTo>
                    <a:pt x="399554" y="9652"/>
                  </a:lnTo>
                  <a:lnTo>
                    <a:pt x="389153" y="2590"/>
                  </a:lnTo>
                  <a:lnTo>
                    <a:pt x="376440" y="0"/>
                  </a:lnTo>
                  <a:lnTo>
                    <a:pt x="32740" y="0"/>
                  </a:lnTo>
                  <a:lnTo>
                    <a:pt x="20027" y="2590"/>
                  </a:lnTo>
                  <a:lnTo>
                    <a:pt x="9626" y="9652"/>
                  </a:lnTo>
                  <a:lnTo>
                    <a:pt x="2590" y="20104"/>
                  </a:lnTo>
                  <a:lnTo>
                    <a:pt x="0" y="32867"/>
                  </a:lnTo>
                  <a:lnTo>
                    <a:pt x="0" y="254723"/>
                  </a:lnTo>
                  <a:lnTo>
                    <a:pt x="2590" y="267487"/>
                  </a:lnTo>
                  <a:lnTo>
                    <a:pt x="9626" y="277939"/>
                  </a:lnTo>
                  <a:lnTo>
                    <a:pt x="20027" y="285000"/>
                  </a:lnTo>
                  <a:lnTo>
                    <a:pt x="32740" y="287591"/>
                  </a:lnTo>
                  <a:lnTo>
                    <a:pt x="81838" y="287591"/>
                  </a:lnTo>
                  <a:lnTo>
                    <a:pt x="81838" y="369760"/>
                  </a:lnTo>
                  <a:lnTo>
                    <a:pt x="163677" y="287591"/>
                  </a:lnTo>
                  <a:lnTo>
                    <a:pt x="212775" y="287591"/>
                  </a:lnTo>
                  <a:lnTo>
                    <a:pt x="212775" y="123253"/>
                  </a:lnTo>
                  <a:lnTo>
                    <a:pt x="217932" y="97726"/>
                  </a:lnTo>
                  <a:lnTo>
                    <a:pt x="232003" y="76822"/>
                  </a:lnTo>
                  <a:lnTo>
                    <a:pt x="252818" y="62699"/>
                  </a:lnTo>
                  <a:lnTo>
                    <a:pt x="278244" y="57518"/>
                  </a:lnTo>
                  <a:lnTo>
                    <a:pt x="409168" y="57518"/>
                  </a:lnTo>
                  <a:lnTo>
                    <a:pt x="409168" y="32867"/>
                  </a:lnTo>
                  <a:close/>
                </a:path>
                <a:path w="654685" h="460375">
                  <a:moveTo>
                    <a:pt x="654672" y="123253"/>
                  </a:moveTo>
                  <a:lnTo>
                    <a:pt x="652094" y="110490"/>
                  </a:lnTo>
                  <a:lnTo>
                    <a:pt x="645058" y="100037"/>
                  </a:lnTo>
                  <a:lnTo>
                    <a:pt x="634657" y="92976"/>
                  </a:lnTo>
                  <a:lnTo>
                    <a:pt x="621944" y="90385"/>
                  </a:lnTo>
                  <a:lnTo>
                    <a:pt x="278244" y="90385"/>
                  </a:lnTo>
                  <a:lnTo>
                    <a:pt x="265531" y="92976"/>
                  </a:lnTo>
                  <a:lnTo>
                    <a:pt x="255117" y="100037"/>
                  </a:lnTo>
                  <a:lnTo>
                    <a:pt x="248094" y="110490"/>
                  </a:lnTo>
                  <a:lnTo>
                    <a:pt x="245503" y="123253"/>
                  </a:lnTo>
                  <a:lnTo>
                    <a:pt x="245503" y="345109"/>
                  </a:lnTo>
                  <a:lnTo>
                    <a:pt x="248094" y="357873"/>
                  </a:lnTo>
                  <a:lnTo>
                    <a:pt x="255117" y="368325"/>
                  </a:lnTo>
                  <a:lnTo>
                    <a:pt x="265531" y="375386"/>
                  </a:lnTo>
                  <a:lnTo>
                    <a:pt x="278244" y="377977"/>
                  </a:lnTo>
                  <a:lnTo>
                    <a:pt x="491007" y="377977"/>
                  </a:lnTo>
                  <a:lnTo>
                    <a:pt x="572846" y="460146"/>
                  </a:lnTo>
                  <a:lnTo>
                    <a:pt x="572846" y="377977"/>
                  </a:lnTo>
                  <a:lnTo>
                    <a:pt x="621944" y="377977"/>
                  </a:lnTo>
                  <a:lnTo>
                    <a:pt x="634657" y="375386"/>
                  </a:lnTo>
                  <a:lnTo>
                    <a:pt x="645058" y="368325"/>
                  </a:lnTo>
                  <a:lnTo>
                    <a:pt x="652094" y="357873"/>
                  </a:lnTo>
                  <a:lnTo>
                    <a:pt x="654672" y="345109"/>
                  </a:lnTo>
                  <a:lnTo>
                    <a:pt x="654672" y="12325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71359" y="4158996"/>
              <a:ext cx="167639" cy="23164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53855" y="4152900"/>
              <a:ext cx="166116" cy="233172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09859" y="4152900"/>
              <a:ext cx="167639" cy="233172"/>
            </a:xfrm>
            <a:prstGeom prst="rect">
              <a:avLst/>
            </a:prstGeom>
          </p:spPr>
        </p:pic>
      </p:grpSp>
      <p:sp>
        <p:nvSpPr>
          <p:cNvPr id="47" name="object 47"/>
          <p:cNvSpPr txBox="1"/>
          <p:nvPr/>
        </p:nvSpPr>
        <p:spPr>
          <a:xfrm>
            <a:off x="5680328" y="4071349"/>
            <a:ext cx="1525270" cy="235204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615"/>
              </a:spcBef>
            </a:pP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Awareness</a:t>
            </a:r>
            <a:endParaRPr sz="16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136525" algn="l"/>
              </a:tabLst>
            </a:pPr>
            <a:r>
              <a:rPr sz="1400" b="1" spc="-125" dirty="0">
                <a:latin typeface="Arial"/>
                <a:cs typeface="Arial"/>
              </a:rPr>
              <a:t>Mass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media </a:t>
            </a:r>
            <a:r>
              <a:rPr sz="1400" spc="-100" dirty="0">
                <a:latin typeface="Arial"/>
                <a:cs typeface="Arial"/>
              </a:rPr>
              <a:t>messaging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through </a:t>
            </a:r>
            <a:r>
              <a:rPr sz="1400" spc="-50" dirty="0">
                <a:latin typeface="Arial"/>
                <a:cs typeface="Arial"/>
              </a:rPr>
              <a:t>radio,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60" dirty="0">
                <a:latin typeface="Arial"/>
                <a:cs typeface="Arial"/>
              </a:rPr>
              <a:t>TV,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social </a:t>
            </a:r>
            <a:r>
              <a:rPr sz="1400" spc="-60" dirty="0">
                <a:latin typeface="Arial"/>
                <a:cs typeface="Arial"/>
              </a:rPr>
              <a:t>media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to </a:t>
            </a:r>
            <a:r>
              <a:rPr sz="1400" spc="-10" dirty="0">
                <a:latin typeface="Arial"/>
                <a:cs typeface="Arial"/>
              </a:rPr>
              <a:t>normalize prevention</a:t>
            </a:r>
            <a:endParaRPr sz="1400">
              <a:latin typeface="Arial"/>
              <a:cs typeface="Arial"/>
            </a:endParaRPr>
          </a:p>
          <a:p>
            <a:pPr marL="135890" marR="5715" indent="-123825">
              <a:lnSpc>
                <a:spcPct val="100000"/>
              </a:lnSpc>
              <a:spcBef>
                <a:spcPts val="305"/>
              </a:spcBef>
              <a:buChar char="•"/>
              <a:tabLst>
                <a:tab pos="136525" algn="l"/>
              </a:tabLst>
            </a:pPr>
            <a:r>
              <a:rPr sz="1400" spc="-60" dirty="0">
                <a:latin typeface="Arial"/>
                <a:cs typeface="Arial"/>
              </a:rPr>
              <a:t>Population-</a:t>
            </a:r>
            <a:r>
              <a:rPr sz="1400" spc="-55" dirty="0">
                <a:latin typeface="Arial"/>
                <a:cs typeface="Arial"/>
              </a:rPr>
              <a:t>specific </a:t>
            </a:r>
            <a:r>
              <a:rPr sz="1400" b="1" spc="-110" dirty="0">
                <a:latin typeface="Arial"/>
                <a:cs typeface="Arial"/>
              </a:rPr>
              <a:t>small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40" dirty="0">
                <a:latin typeface="Arial"/>
                <a:cs typeface="Arial"/>
              </a:rPr>
              <a:t>groups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50" dirty="0">
                <a:latin typeface="Arial"/>
                <a:cs typeface="Arial"/>
              </a:rPr>
              <a:t>targeted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outreach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358567" y="3553256"/>
            <a:ext cx="688975" cy="431165"/>
            <a:chOff x="358567" y="3553256"/>
            <a:chExt cx="688975" cy="431165"/>
          </a:xfrm>
        </p:grpSpPr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2360" y="3553256"/>
              <a:ext cx="147586" cy="147903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5925" y="3553256"/>
              <a:ext cx="147586" cy="147903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555349" y="3835916"/>
              <a:ext cx="295275" cy="147955"/>
            </a:xfrm>
            <a:custGeom>
              <a:avLst/>
              <a:gdLst/>
              <a:ahLst/>
              <a:cxnLst/>
              <a:rect l="l" t="t" r="r" b="b"/>
              <a:pathLst>
                <a:path w="295275" h="147954">
                  <a:moveTo>
                    <a:pt x="147586" y="0"/>
                  </a:moveTo>
                  <a:lnTo>
                    <a:pt x="101927" y="5546"/>
                  </a:lnTo>
                  <a:lnTo>
                    <a:pt x="48990" y="24034"/>
                  </a:lnTo>
                  <a:lnTo>
                    <a:pt x="14758" y="44371"/>
                  </a:lnTo>
                  <a:lnTo>
                    <a:pt x="0" y="73951"/>
                  </a:lnTo>
                  <a:lnTo>
                    <a:pt x="0" y="147903"/>
                  </a:lnTo>
                  <a:lnTo>
                    <a:pt x="295173" y="147903"/>
                  </a:lnTo>
                  <a:lnTo>
                    <a:pt x="295173" y="73951"/>
                  </a:lnTo>
                  <a:lnTo>
                    <a:pt x="264528" y="32970"/>
                  </a:lnTo>
                  <a:lnTo>
                    <a:pt x="227837" y="15714"/>
                  </a:lnTo>
                  <a:lnTo>
                    <a:pt x="179153" y="3081"/>
                  </a:lnTo>
                  <a:lnTo>
                    <a:pt x="1475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9143" y="3668292"/>
              <a:ext cx="147586" cy="147903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358559" y="3720883"/>
              <a:ext cx="688975" cy="147955"/>
            </a:xfrm>
            <a:custGeom>
              <a:avLst/>
              <a:gdLst/>
              <a:ahLst/>
              <a:cxnLst/>
              <a:rect l="l" t="t" r="r" b="b"/>
              <a:pathLst>
                <a:path w="688975" h="147954">
                  <a:moveTo>
                    <a:pt x="267296" y="95313"/>
                  </a:moveTo>
                  <a:lnTo>
                    <a:pt x="255079" y="79629"/>
                  </a:lnTo>
                  <a:lnTo>
                    <a:pt x="245770" y="62242"/>
                  </a:lnTo>
                  <a:lnTo>
                    <a:pt x="239852" y="43319"/>
                  </a:lnTo>
                  <a:lnTo>
                    <a:pt x="237782" y="19723"/>
                  </a:lnTo>
                  <a:lnTo>
                    <a:pt x="215646" y="11633"/>
                  </a:lnTo>
                  <a:lnTo>
                    <a:pt x="194170" y="6248"/>
                  </a:lnTo>
                  <a:lnTo>
                    <a:pt x="179158" y="3086"/>
                  </a:lnTo>
                  <a:lnTo>
                    <a:pt x="163525" y="850"/>
                  </a:lnTo>
                  <a:lnTo>
                    <a:pt x="147586" y="0"/>
                  </a:lnTo>
                  <a:lnTo>
                    <a:pt x="132575" y="622"/>
                  </a:lnTo>
                  <a:lnTo>
                    <a:pt x="86918" y="9867"/>
                  </a:lnTo>
                  <a:lnTo>
                    <a:pt x="48996" y="24650"/>
                  </a:lnTo>
                  <a:lnTo>
                    <a:pt x="14757" y="44373"/>
                  </a:lnTo>
                  <a:lnTo>
                    <a:pt x="0" y="73952"/>
                  </a:lnTo>
                  <a:lnTo>
                    <a:pt x="0" y="147904"/>
                  </a:lnTo>
                  <a:lnTo>
                    <a:pt x="177101" y="147904"/>
                  </a:lnTo>
                  <a:lnTo>
                    <a:pt x="182029" y="141338"/>
                  </a:lnTo>
                  <a:lnTo>
                    <a:pt x="185305" y="138049"/>
                  </a:lnTo>
                  <a:lnTo>
                    <a:pt x="191858" y="133121"/>
                  </a:lnTo>
                  <a:lnTo>
                    <a:pt x="209651" y="121437"/>
                  </a:lnTo>
                  <a:lnTo>
                    <a:pt x="228346" y="111137"/>
                  </a:lnTo>
                  <a:lnTo>
                    <a:pt x="247675" y="102374"/>
                  </a:lnTo>
                  <a:lnTo>
                    <a:pt x="267296" y="95313"/>
                  </a:lnTo>
                  <a:close/>
                </a:path>
                <a:path w="688975" h="147954">
                  <a:moveTo>
                    <a:pt x="688746" y="73952"/>
                  </a:moveTo>
                  <a:lnTo>
                    <a:pt x="658101" y="32969"/>
                  </a:lnTo>
                  <a:lnTo>
                    <a:pt x="621398" y="15722"/>
                  </a:lnTo>
                  <a:lnTo>
                    <a:pt x="572719" y="3086"/>
                  </a:lnTo>
                  <a:lnTo>
                    <a:pt x="541159" y="0"/>
                  </a:lnTo>
                  <a:lnTo>
                    <a:pt x="526135" y="622"/>
                  </a:lnTo>
                  <a:lnTo>
                    <a:pt x="473100" y="12357"/>
                  </a:lnTo>
                  <a:lnTo>
                    <a:pt x="448881" y="43548"/>
                  </a:lnTo>
                  <a:lnTo>
                    <a:pt x="442963" y="62865"/>
                  </a:lnTo>
                  <a:lnTo>
                    <a:pt x="433666" y="80327"/>
                  </a:lnTo>
                  <a:lnTo>
                    <a:pt x="421449" y="95313"/>
                  </a:lnTo>
                  <a:lnTo>
                    <a:pt x="443611" y="103301"/>
                  </a:lnTo>
                  <a:lnTo>
                    <a:pt x="463461" y="112369"/>
                  </a:lnTo>
                  <a:lnTo>
                    <a:pt x="481164" y="122351"/>
                  </a:lnTo>
                  <a:lnTo>
                    <a:pt x="496874" y="133121"/>
                  </a:lnTo>
                  <a:lnTo>
                    <a:pt x="501802" y="138049"/>
                  </a:lnTo>
                  <a:lnTo>
                    <a:pt x="506717" y="141338"/>
                  </a:lnTo>
                  <a:lnTo>
                    <a:pt x="509993" y="147904"/>
                  </a:lnTo>
                  <a:lnTo>
                    <a:pt x="688746" y="147904"/>
                  </a:lnTo>
                  <a:lnTo>
                    <a:pt x="688746" y="739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5797433" y="986714"/>
            <a:ext cx="470534" cy="499745"/>
            <a:chOff x="5797433" y="986714"/>
            <a:chExt cx="470534" cy="499745"/>
          </a:xfrm>
        </p:grpSpPr>
        <p:pic>
          <p:nvPicPr>
            <p:cNvPr id="55" name="object 5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14919" y="986714"/>
              <a:ext cx="234971" cy="234966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5797423" y="1251051"/>
              <a:ext cx="470534" cy="235585"/>
            </a:xfrm>
            <a:custGeom>
              <a:avLst/>
              <a:gdLst/>
              <a:ahLst/>
              <a:cxnLst/>
              <a:rect l="l" t="t" r="r" b="b"/>
              <a:pathLst>
                <a:path w="470535" h="235584">
                  <a:moveTo>
                    <a:pt x="351040" y="80733"/>
                  </a:moveTo>
                  <a:lnTo>
                    <a:pt x="350926" y="62166"/>
                  </a:lnTo>
                  <a:lnTo>
                    <a:pt x="343763" y="55041"/>
                  </a:lnTo>
                  <a:lnTo>
                    <a:pt x="343763" y="76758"/>
                  </a:lnTo>
                  <a:lnTo>
                    <a:pt x="339559" y="81038"/>
                  </a:lnTo>
                  <a:lnTo>
                    <a:pt x="329095" y="81114"/>
                  </a:lnTo>
                  <a:lnTo>
                    <a:pt x="324827" y="76898"/>
                  </a:lnTo>
                  <a:lnTo>
                    <a:pt x="324853" y="66294"/>
                  </a:lnTo>
                  <a:lnTo>
                    <a:pt x="328917" y="62166"/>
                  </a:lnTo>
                  <a:lnTo>
                    <a:pt x="334098" y="62128"/>
                  </a:lnTo>
                  <a:lnTo>
                    <a:pt x="339432" y="62128"/>
                  </a:lnTo>
                  <a:lnTo>
                    <a:pt x="343687" y="66294"/>
                  </a:lnTo>
                  <a:lnTo>
                    <a:pt x="343763" y="76758"/>
                  </a:lnTo>
                  <a:lnTo>
                    <a:pt x="343763" y="55041"/>
                  </a:lnTo>
                  <a:lnTo>
                    <a:pt x="343433" y="54711"/>
                  </a:lnTo>
                  <a:lnTo>
                    <a:pt x="334175" y="54711"/>
                  </a:lnTo>
                  <a:lnTo>
                    <a:pt x="324929" y="54673"/>
                  </a:lnTo>
                  <a:lnTo>
                    <a:pt x="317449" y="62090"/>
                  </a:lnTo>
                  <a:lnTo>
                    <a:pt x="317411" y="80886"/>
                  </a:lnTo>
                  <a:lnTo>
                    <a:pt x="324967" y="88379"/>
                  </a:lnTo>
                  <a:lnTo>
                    <a:pt x="343535" y="88303"/>
                  </a:lnTo>
                  <a:lnTo>
                    <a:pt x="350672" y="81114"/>
                  </a:lnTo>
                  <a:lnTo>
                    <a:pt x="351040" y="80733"/>
                  </a:lnTo>
                  <a:close/>
                </a:path>
                <a:path w="470535" h="235584">
                  <a:moveTo>
                    <a:pt x="469950" y="117487"/>
                  </a:moveTo>
                  <a:lnTo>
                    <a:pt x="456184" y="80035"/>
                  </a:lnTo>
                  <a:lnTo>
                    <a:pt x="422160" y="53555"/>
                  </a:lnTo>
                  <a:lnTo>
                    <a:pt x="369443" y="27000"/>
                  </a:lnTo>
                  <a:lnTo>
                    <a:pt x="341376" y="17551"/>
                  </a:lnTo>
                  <a:lnTo>
                    <a:pt x="341376" y="46050"/>
                  </a:lnTo>
                  <a:lnTo>
                    <a:pt x="349173" y="49758"/>
                  </a:lnTo>
                  <a:lnTo>
                    <a:pt x="355257" y="55613"/>
                  </a:lnTo>
                  <a:lnTo>
                    <a:pt x="359194" y="63068"/>
                  </a:lnTo>
                  <a:lnTo>
                    <a:pt x="360616" y="71602"/>
                  </a:lnTo>
                  <a:lnTo>
                    <a:pt x="358533" y="81889"/>
                  </a:lnTo>
                  <a:lnTo>
                    <a:pt x="352869" y="90284"/>
                  </a:lnTo>
                  <a:lnTo>
                    <a:pt x="344462" y="95948"/>
                  </a:lnTo>
                  <a:lnTo>
                    <a:pt x="334175" y="98031"/>
                  </a:lnTo>
                  <a:lnTo>
                    <a:pt x="323888" y="95948"/>
                  </a:lnTo>
                  <a:lnTo>
                    <a:pt x="315480" y="90284"/>
                  </a:lnTo>
                  <a:lnTo>
                    <a:pt x="309816" y="81889"/>
                  </a:lnTo>
                  <a:lnTo>
                    <a:pt x="307746" y="71602"/>
                  </a:lnTo>
                  <a:lnTo>
                    <a:pt x="309156" y="63068"/>
                  </a:lnTo>
                  <a:lnTo>
                    <a:pt x="313105" y="55613"/>
                  </a:lnTo>
                  <a:lnTo>
                    <a:pt x="319176" y="49758"/>
                  </a:lnTo>
                  <a:lnTo>
                    <a:pt x="326986" y="46050"/>
                  </a:lnTo>
                  <a:lnTo>
                    <a:pt x="326986" y="13296"/>
                  </a:lnTo>
                  <a:lnTo>
                    <a:pt x="304368" y="7569"/>
                  </a:lnTo>
                  <a:lnTo>
                    <a:pt x="281444" y="3429"/>
                  </a:lnTo>
                  <a:lnTo>
                    <a:pt x="258279" y="914"/>
                  </a:lnTo>
                  <a:lnTo>
                    <a:pt x="234975" y="0"/>
                  </a:lnTo>
                  <a:lnTo>
                    <a:pt x="210934" y="1206"/>
                  </a:lnTo>
                  <a:lnTo>
                    <a:pt x="187032" y="3975"/>
                  </a:lnTo>
                  <a:lnTo>
                    <a:pt x="163385" y="8293"/>
                  </a:lnTo>
                  <a:lnTo>
                    <a:pt x="140030" y="14173"/>
                  </a:lnTo>
                  <a:lnTo>
                    <a:pt x="140030" y="52285"/>
                  </a:lnTo>
                  <a:lnTo>
                    <a:pt x="158102" y="58381"/>
                  </a:lnTo>
                  <a:lnTo>
                    <a:pt x="172478" y="70053"/>
                  </a:lnTo>
                  <a:lnTo>
                    <a:pt x="181978" y="85953"/>
                  </a:lnTo>
                  <a:lnTo>
                    <a:pt x="185407" y="104711"/>
                  </a:lnTo>
                  <a:lnTo>
                    <a:pt x="185369" y="108280"/>
                  </a:lnTo>
                  <a:lnTo>
                    <a:pt x="183451" y="111556"/>
                  </a:lnTo>
                  <a:lnTo>
                    <a:pt x="180340" y="113309"/>
                  </a:lnTo>
                  <a:lnTo>
                    <a:pt x="180162" y="182714"/>
                  </a:lnTo>
                  <a:lnTo>
                    <a:pt x="174637" y="188925"/>
                  </a:lnTo>
                  <a:lnTo>
                    <a:pt x="167271" y="189966"/>
                  </a:lnTo>
                  <a:lnTo>
                    <a:pt x="166331" y="193205"/>
                  </a:lnTo>
                  <a:lnTo>
                    <a:pt x="163309" y="195389"/>
                  </a:lnTo>
                  <a:lnTo>
                    <a:pt x="151866" y="195719"/>
                  </a:lnTo>
                  <a:lnTo>
                    <a:pt x="146951" y="191592"/>
                  </a:lnTo>
                  <a:lnTo>
                    <a:pt x="145999" y="180441"/>
                  </a:lnTo>
                  <a:lnTo>
                    <a:pt x="150139" y="175539"/>
                  </a:lnTo>
                  <a:lnTo>
                    <a:pt x="163106" y="174828"/>
                  </a:lnTo>
                  <a:lnTo>
                    <a:pt x="166077" y="176657"/>
                  </a:lnTo>
                  <a:lnTo>
                    <a:pt x="167271" y="179603"/>
                  </a:lnTo>
                  <a:lnTo>
                    <a:pt x="169100" y="178841"/>
                  </a:lnTo>
                  <a:lnTo>
                    <a:pt x="170294" y="177050"/>
                  </a:lnTo>
                  <a:lnTo>
                    <a:pt x="170281" y="113309"/>
                  </a:lnTo>
                  <a:lnTo>
                    <a:pt x="167119" y="111620"/>
                  </a:lnTo>
                  <a:lnTo>
                    <a:pt x="165163" y="108305"/>
                  </a:lnTo>
                  <a:lnTo>
                    <a:pt x="145211" y="74536"/>
                  </a:lnTo>
                  <a:lnTo>
                    <a:pt x="132473" y="71970"/>
                  </a:lnTo>
                  <a:lnTo>
                    <a:pt x="119722" y="74536"/>
                  </a:lnTo>
                  <a:lnTo>
                    <a:pt x="109308" y="81559"/>
                  </a:lnTo>
                  <a:lnTo>
                    <a:pt x="102298" y="91973"/>
                  </a:lnTo>
                  <a:lnTo>
                    <a:pt x="99720" y="104711"/>
                  </a:lnTo>
                  <a:lnTo>
                    <a:pt x="99656" y="108267"/>
                  </a:lnTo>
                  <a:lnTo>
                    <a:pt x="97726" y="111531"/>
                  </a:lnTo>
                  <a:lnTo>
                    <a:pt x="94653" y="113309"/>
                  </a:lnTo>
                  <a:lnTo>
                    <a:pt x="94653" y="177266"/>
                  </a:lnTo>
                  <a:lnTo>
                    <a:pt x="95834" y="179057"/>
                  </a:lnTo>
                  <a:lnTo>
                    <a:pt x="97663" y="179832"/>
                  </a:lnTo>
                  <a:lnTo>
                    <a:pt x="99072" y="177063"/>
                  </a:lnTo>
                  <a:lnTo>
                    <a:pt x="101904" y="175323"/>
                  </a:lnTo>
                  <a:lnTo>
                    <a:pt x="113080" y="175755"/>
                  </a:lnTo>
                  <a:lnTo>
                    <a:pt x="117221" y="180657"/>
                  </a:lnTo>
                  <a:lnTo>
                    <a:pt x="116319" y="191160"/>
                  </a:lnTo>
                  <a:lnTo>
                    <a:pt x="112420" y="195046"/>
                  </a:lnTo>
                  <a:lnTo>
                    <a:pt x="101638" y="195605"/>
                  </a:lnTo>
                  <a:lnTo>
                    <a:pt x="98602" y="193421"/>
                  </a:lnTo>
                  <a:lnTo>
                    <a:pt x="97663" y="190182"/>
                  </a:lnTo>
                  <a:lnTo>
                    <a:pt x="90309" y="189141"/>
                  </a:lnTo>
                  <a:lnTo>
                    <a:pt x="84772" y="182930"/>
                  </a:lnTo>
                  <a:lnTo>
                    <a:pt x="84594" y="113309"/>
                  </a:lnTo>
                  <a:lnTo>
                    <a:pt x="81419" y="111620"/>
                  </a:lnTo>
                  <a:lnTo>
                    <a:pt x="79463" y="108305"/>
                  </a:lnTo>
                  <a:lnTo>
                    <a:pt x="79527" y="104711"/>
                  </a:lnTo>
                  <a:lnTo>
                    <a:pt x="82956" y="85966"/>
                  </a:lnTo>
                  <a:lnTo>
                    <a:pt x="92430" y="70078"/>
                  </a:lnTo>
                  <a:lnTo>
                    <a:pt x="106781" y="58394"/>
                  </a:lnTo>
                  <a:lnTo>
                    <a:pt x="124828" y="52285"/>
                  </a:lnTo>
                  <a:lnTo>
                    <a:pt x="124828" y="18808"/>
                  </a:lnTo>
                  <a:lnTo>
                    <a:pt x="72186" y="40678"/>
                  </a:lnTo>
                  <a:lnTo>
                    <a:pt x="23431" y="70205"/>
                  </a:lnTo>
                  <a:lnTo>
                    <a:pt x="1739" y="103911"/>
                  </a:lnTo>
                  <a:lnTo>
                    <a:pt x="0" y="117487"/>
                  </a:lnTo>
                  <a:lnTo>
                    <a:pt x="0" y="234975"/>
                  </a:lnTo>
                  <a:lnTo>
                    <a:pt x="469950" y="234975"/>
                  </a:lnTo>
                  <a:lnTo>
                    <a:pt x="469950" y="1174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278891" y="4047744"/>
            <a:ext cx="1188720" cy="640080"/>
          </a:xfrm>
          <a:prstGeom prst="rect">
            <a:avLst/>
          </a:prstGeom>
          <a:solidFill>
            <a:srgbClr val="DAE2F3"/>
          </a:solidFill>
          <a:ln w="9143">
            <a:solidFill>
              <a:srgbClr val="000000"/>
            </a:solidFill>
          </a:ln>
        </p:spPr>
        <p:txBody>
          <a:bodyPr vert="horz" wrap="square" lIns="0" tIns="147955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1165"/>
              </a:spcBef>
            </a:pPr>
            <a:r>
              <a:rPr sz="2000" spc="-275" dirty="0">
                <a:latin typeface="Arial"/>
                <a:cs typeface="Arial"/>
              </a:rPr>
              <a:t>AGYW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116323" y="4047744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365125" marR="61594" indent="-158750">
              <a:lnSpc>
                <a:spcPct val="100000"/>
              </a:lnSpc>
              <a:spcBef>
                <a:spcPts val="130"/>
              </a:spcBef>
            </a:pPr>
            <a:r>
              <a:rPr sz="2000" spc="-140" dirty="0">
                <a:latin typeface="Arial"/>
                <a:cs typeface="Arial"/>
              </a:rPr>
              <a:t>Females, </a:t>
            </a:r>
            <a:r>
              <a:rPr sz="2000" spc="-90" dirty="0">
                <a:latin typeface="Arial"/>
                <a:cs typeface="Arial"/>
              </a:rPr>
              <a:t>24-</a:t>
            </a:r>
            <a:r>
              <a:rPr sz="2000" spc="-25" dirty="0">
                <a:latin typeface="Arial"/>
                <a:cs typeface="Arial"/>
              </a:rPr>
              <a:t>35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56003" y="4047744"/>
            <a:ext cx="1188720" cy="640080"/>
          </a:xfrm>
          <a:prstGeom prst="rect">
            <a:avLst/>
          </a:prstGeom>
          <a:solidFill>
            <a:srgbClr val="DAE2F3"/>
          </a:solidFill>
          <a:ln w="9144">
            <a:solidFill>
              <a:srgbClr val="000000"/>
            </a:solidFill>
          </a:ln>
        </p:spPr>
        <p:txBody>
          <a:bodyPr vert="horz" wrap="square" lIns="0" tIns="147955" rIns="0" bIns="0" rtlCol="0">
            <a:spAutoFit/>
          </a:bodyPr>
          <a:lstStyle/>
          <a:p>
            <a:pPr marL="420370">
              <a:lnSpc>
                <a:spcPct val="100000"/>
              </a:lnSpc>
              <a:spcBef>
                <a:spcPts val="1165"/>
              </a:spcBef>
            </a:pPr>
            <a:r>
              <a:rPr sz="2000" spc="-315" dirty="0">
                <a:latin typeface="Arial"/>
                <a:cs typeface="Arial"/>
              </a:rPr>
              <a:t>FSW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34639" y="4047744"/>
            <a:ext cx="1188720" cy="640080"/>
          </a:xfrm>
          <a:prstGeom prst="rect">
            <a:avLst/>
          </a:prstGeom>
          <a:solidFill>
            <a:srgbClr val="DAE2F3"/>
          </a:solidFill>
          <a:ln w="9144">
            <a:solidFill>
              <a:srgbClr val="000000"/>
            </a:solidFill>
          </a:ln>
        </p:spPr>
        <p:txBody>
          <a:bodyPr vert="horz" wrap="square" lIns="0" tIns="153670" rIns="0" bIns="0" rtlCol="0">
            <a:spAutoFit/>
          </a:bodyPr>
          <a:lstStyle/>
          <a:p>
            <a:pPr marL="320675">
              <a:lnSpc>
                <a:spcPct val="100000"/>
              </a:lnSpc>
              <a:spcBef>
                <a:spcPts val="1210"/>
              </a:spcBef>
            </a:pPr>
            <a:r>
              <a:rPr sz="2000" spc="-25" dirty="0">
                <a:latin typeface="Arial"/>
                <a:cs typeface="Arial"/>
              </a:rPr>
              <a:t>MSM</a:t>
            </a:r>
            <a:endParaRPr sz="2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78891" y="4780788"/>
            <a:ext cx="1188720" cy="640080"/>
          </a:xfrm>
          <a:prstGeom prst="rect">
            <a:avLst/>
          </a:prstGeom>
          <a:ln w="914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400" algn="ctr">
              <a:lnSpc>
                <a:spcPts val="2335"/>
              </a:lnSpc>
            </a:pPr>
            <a:r>
              <a:rPr sz="2000" spc="-100" dirty="0">
                <a:latin typeface="Arial"/>
                <a:cs typeface="Arial"/>
              </a:rPr>
              <a:t>Clients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  <a:p>
            <a:pPr marL="24130" algn="ctr">
              <a:lnSpc>
                <a:spcPct val="100000"/>
              </a:lnSpc>
            </a:pPr>
            <a:r>
              <a:rPr sz="2000" spc="-315" dirty="0">
                <a:latin typeface="Arial"/>
                <a:cs typeface="Arial"/>
              </a:rPr>
              <a:t>FSW</a:t>
            </a:r>
            <a:endParaRPr sz="2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557527" y="4780788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5415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145"/>
              </a:spcBef>
            </a:pPr>
            <a:r>
              <a:rPr sz="2000" spc="-20" dirty="0">
                <a:latin typeface="Arial"/>
                <a:cs typeface="Arial"/>
              </a:rPr>
              <a:t>PBFW</a:t>
            </a:r>
            <a:endParaRPr sz="2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143755" y="6208776"/>
            <a:ext cx="1260475" cy="2489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05"/>
              </a:lnSpc>
            </a:pPr>
            <a:r>
              <a:rPr sz="1600" spc="-10" dirty="0">
                <a:latin typeface="Arial"/>
                <a:cs typeface="Arial"/>
              </a:rPr>
              <a:t>Quantifiable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13359" y="6207252"/>
            <a:ext cx="2834640" cy="256540"/>
          </a:xfrm>
          <a:prstGeom prst="rect">
            <a:avLst/>
          </a:prstGeom>
          <a:solidFill>
            <a:srgbClr val="DAE2F3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ts val="1750"/>
              </a:lnSpc>
            </a:pPr>
            <a:r>
              <a:rPr sz="1600" spc="-85" dirty="0">
                <a:latin typeface="Arial"/>
                <a:cs typeface="Arial"/>
              </a:rPr>
              <a:t>Barriers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enablers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analyzed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46445" y="2372360"/>
            <a:ext cx="2128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95" dirty="0">
                <a:latin typeface="Arial"/>
                <a:cs typeface="Arial"/>
              </a:rPr>
              <a:t>Key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14" dirty="0">
                <a:latin typeface="Arial"/>
                <a:cs typeface="Arial"/>
              </a:rPr>
              <a:t>supportive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40" dirty="0">
                <a:latin typeface="Arial"/>
                <a:cs typeface="Arial"/>
              </a:rPr>
              <a:t>“spokes”:</a:t>
            </a:r>
            <a:endParaRPr sz="16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324470" y="4071349"/>
            <a:ext cx="1245235" cy="21005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50825">
              <a:lnSpc>
                <a:spcPct val="100000"/>
              </a:lnSpc>
              <a:spcBef>
                <a:spcPts val="615"/>
              </a:spcBef>
            </a:pP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Evaluation</a:t>
            </a:r>
            <a:endParaRPr sz="16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455"/>
              </a:spcBef>
              <a:buChar char="•"/>
              <a:tabLst>
                <a:tab pos="136525" algn="l"/>
              </a:tabLst>
            </a:pPr>
            <a:r>
              <a:rPr sz="1400" spc="-10" dirty="0">
                <a:latin typeface="Arial"/>
                <a:cs typeface="Arial"/>
              </a:rPr>
              <a:t>Population- </a:t>
            </a:r>
            <a:r>
              <a:rPr sz="1400" spc="-65" dirty="0">
                <a:latin typeface="Arial"/>
                <a:cs typeface="Arial"/>
              </a:rPr>
              <a:t>specific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small </a:t>
            </a:r>
            <a:r>
              <a:rPr sz="1400" b="1" spc="-140" dirty="0">
                <a:latin typeface="Arial"/>
                <a:cs typeface="Arial"/>
              </a:rPr>
              <a:t>groups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10" dirty="0">
                <a:latin typeface="Arial"/>
                <a:cs typeface="Arial"/>
              </a:rPr>
              <a:t>targeted </a:t>
            </a:r>
            <a:r>
              <a:rPr sz="1400" b="1" spc="-10" dirty="0">
                <a:latin typeface="Arial"/>
                <a:cs typeface="Arial"/>
              </a:rPr>
              <a:t>outreach through </a:t>
            </a:r>
            <a:r>
              <a:rPr sz="1400" b="1" spc="-105" dirty="0">
                <a:latin typeface="Arial"/>
                <a:cs typeface="Arial"/>
              </a:rPr>
              <a:t>hotspots,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bars, </a:t>
            </a:r>
            <a:r>
              <a:rPr sz="1400" b="1" spc="-125" dirty="0">
                <a:latin typeface="Arial"/>
                <a:cs typeface="Arial"/>
              </a:rPr>
              <a:t>social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media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916161" y="4071349"/>
            <a:ext cx="1443355" cy="235204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73050">
              <a:lnSpc>
                <a:spcPct val="100000"/>
              </a:lnSpc>
              <a:spcBef>
                <a:spcPts val="615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Uptake</a:t>
            </a:r>
            <a:endParaRPr sz="1600">
              <a:latin typeface="Arial"/>
              <a:cs typeface="Arial"/>
            </a:endParaRPr>
          </a:p>
          <a:p>
            <a:pPr marL="135890" indent="-123825">
              <a:lnSpc>
                <a:spcPct val="100000"/>
              </a:lnSpc>
              <a:spcBef>
                <a:spcPts val="455"/>
              </a:spcBef>
              <a:buChar char="•"/>
              <a:tabLst>
                <a:tab pos="136525" algn="l"/>
              </a:tabLst>
            </a:pPr>
            <a:r>
              <a:rPr sz="1400" spc="-75" dirty="0">
                <a:latin typeface="Arial"/>
                <a:cs typeface="Arial"/>
              </a:rPr>
              <a:t>Public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private</a:t>
            </a:r>
            <a:endParaRPr sz="1400">
              <a:latin typeface="Arial"/>
              <a:cs typeface="Arial"/>
            </a:endParaRPr>
          </a:p>
          <a:p>
            <a:pPr marL="13589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clinics</a:t>
            </a:r>
            <a:endParaRPr sz="1400">
              <a:latin typeface="Arial"/>
              <a:cs typeface="Arial"/>
            </a:endParaRPr>
          </a:p>
          <a:p>
            <a:pPr marL="135890" marR="55880" indent="-12382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136525" algn="l"/>
              </a:tabLst>
            </a:pPr>
            <a:r>
              <a:rPr sz="1400" b="1" spc="-100" dirty="0">
                <a:latin typeface="Arial"/>
                <a:cs typeface="Arial"/>
              </a:rPr>
              <a:t>Outreach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or </a:t>
            </a:r>
            <a:r>
              <a:rPr sz="1400" b="1" spc="-10" dirty="0">
                <a:latin typeface="Arial"/>
                <a:cs typeface="Arial"/>
              </a:rPr>
              <a:t>population- </a:t>
            </a:r>
            <a:r>
              <a:rPr sz="1400" b="1" spc="-120" dirty="0">
                <a:latin typeface="Arial"/>
                <a:cs typeface="Arial"/>
              </a:rPr>
              <a:t>specific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120" dirty="0">
                <a:latin typeface="Arial"/>
                <a:cs typeface="Arial"/>
              </a:rPr>
              <a:t>channels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groups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who </a:t>
            </a:r>
            <a:r>
              <a:rPr sz="1400" spc="-55" dirty="0">
                <a:latin typeface="Arial"/>
                <a:cs typeface="Arial"/>
              </a:rPr>
              <a:t>cannot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or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do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not </a:t>
            </a:r>
            <a:r>
              <a:rPr sz="1400" spc="-130" dirty="0">
                <a:latin typeface="Arial"/>
                <a:cs typeface="Arial"/>
              </a:rPr>
              <a:t>access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public facilities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631805" y="4071349"/>
            <a:ext cx="1270635" cy="192532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615"/>
              </a:spcBef>
            </a:pP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Adherence</a:t>
            </a:r>
            <a:endParaRPr sz="16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136525" algn="l"/>
              </a:tabLst>
            </a:pPr>
            <a:r>
              <a:rPr sz="1400" b="1" spc="-70" dirty="0">
                <a:latin typeface="Arial"/>
                <a:cs typeface="Arial"/>
              </a:rPr>
              <a:t>Virtual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95" dirty="0">
                <a:latin typeface="Arial"/>
                <a:cs typeface="Arial"/>
              </a:rPr>
              <a:t>support </a:t>
            </a:r>
            <a:r>
              <a:rPr sz="1400" spc="-10" dirty="0">
                <a:latin typeface="Arial"/>
                <a:cs typeface="Arial"/>
              </a:rPr>
              <a:t>through </a:t>
            </a:r>
            <a:r>
              <a:rPr sz="1400" spc="-50" dirty="0">
                <a:latin typeface="Arial"/>
                <a:cs typeface="Arial"/>
              </a:rPr>
              <a:t>prompts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10" dirty="0">
                <a:latin typeface="Arial"/>
                <a:cs typeface="Arial"/>
              </a:rPr>
              <a:t>reminders</a:t>
            </a:r>
            <a:endParaRPr sz="1400">
              <a:latin typeface="Arial"/>
              <a:cs typeface="Arial"/>
            </a:endParaRPr>
          </a:p>
          <a:p>
            <a:pPr marL="135890" marR="155575" indent="-123825">
              <a:lnSpc>
                <a:spcPct val="100000"/>
              </a:lnSpc>
              <a:spcBef>
                <a:spcPts val="305"/>
              </a:spcBef>
              <a:buChar char="•"/>
              <a:tabLst>
                <a:tab pos="136525" algn="l"/>
              </a:tabLst>
            </a:pPr>
            <a:r>
              <a:rPr sz="1400" spc="-10" dirty="0">
                <a:latin typeface="Arial"/>
                <a:cs typeface="Arial"/>
              </a:rPr>
              <a:t>Population- </a:t>
            </a:r>
            <a:r>
              <a:rPr sz="1400" spc="-65" dirty="0">
                <a:latin typeface="Arial"/>
                <a:cs typeface="Arial"/>
              </a:rPr>
              <a:t>specific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small </a:t>
            </a:r>
            <a:r>
              <a:rPr sz="1400" b="1" spc="-10" dirty="0">
                <a:latin typeface="Arial"/>
                <a:cs typeface="Arial"/>
              </a:rPr>
              <a:t>groups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096761" y="1743836"/>
            <a:ext cx="24828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215" dirty="0">
                <a:latin typeface="Arial"/>
                <a:cs typeface="Arial"/>
              </a:rPr>
              <a:t>STI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 </a:t>
            </a:r>
            <a:r>
              <a:rPr sz="1600" spc="-55" dirty="0">
                <a:latin typeface="Arial"/>
                <a:cs typeface="Arial"/>
              </a:rPr>
              <a:t>(public </a:t>
            </a:r>
            <a:r>
              <a:rPr sz="1600" spc="-30" dirty="0">
                <a:latin typeface="Arial"/>
                <a:cs typeface="Arial"/>
              </a:rPr>
              <a:t>facilities)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254" dirty="0">
                <a:latin typeface="Arial"/>
                <a:cs typeface="Arial"/>
              </a:rPr>
              <a:t>FP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clinics </a:t>
            </a:r>
            <a:r>
              <a:rPr sz="1600" spc="-55" dirty="0">
                <a:latin typeface="Arial"/>
                <a:cs typeface="Arial"/>
              </a:rPr>
              <a:t>(public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facilities)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940800" y="1743836"/>
            <a:ext cx="158432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75" dirty="0">
                <a:latin typeface="Arial"/>
                <a:cs typeface="Arial"/>
              </a:rPr>
              <a:t>Private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75" dirty="0">
                <a:latin typeface="Arial"/>
                <a:cs typeface="Arial"/>
              </a:rPr>
              <a:t>Drop-</a:t>
            </a:r>
            <a:r>
              <a:rPr sz="1600" spc="-3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centers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158865" y="2629916"/>
            <a:ext cx="163703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155" dirty="0">
                <a:latin typeface="Arial"/>
                <a:cs typeface="Arial"/>
              </a:rPr>
              <a:t>ANC/PNC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75" dirty="0">
                <a:latin typeface="Arial"/>
                <a:cs typeface="Arial"/>
              </a:rPr>
              <a:t>Under-</a:t>
            </a:r>
            <a:r>
              <a:rPr sz="1600" spc="-95" dirty="0">
                <a:latin typeface="Arial"/>
                <a:cs typeface="Arial"/>
              </a:rPr>
              <a:t>5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35" dirty="0">
                <a:latin typeface="Arial"/>
                <a:cs typeface="Arial"/>
              </a:rPr>
              <a:t>Mobile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003030" y="2629916"/>
            <a:ext cx="255714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110" dirty="0">
                <a:latin typeface="Arial"/>
                <a:cs typeface="Arial"/>
              </a:rPr>
              <a:t>Club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outreach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254" dirty="0">
                <a:latin typeface="Arial"/>
                <a:cs typeface="Arial"/>
              </a:rPr>
              <a:t>KP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hotspot </a:t>
            </a:r>
            <a:r>
              <a:rPr sz="1600" spc="-60" dirty="0">
                <a:latin typeface="Arial"/>
                <a:cs typeface="Arial"/>
              </a:rPr>
              <a:t>pop-</a:t>
            </a:r>
            <a:r>
              <a:rPr sz="1600" spc="-65" dirty="0">
                <a:latin typeface="Arial"/>
                <a:cs typeface="Arial"/>
              </a:rPr>
              <a:t>up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110" dirty="0">
                <a:latin typeface="Arial"/>
                <a:cs typeface="Arial"/>
              </a:rPr>
              <a:t>School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outreach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3616" y="6578295"/>
            <a:ext cx="50876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latin typeface="Arial"/>
                <a:cs typeface="Arial"/>
              </a:rPr>
              <a:t>*For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60" dirty="0">
                <a:latin typeface="Arial"/>
                <a:cs typeface="Arial"/>
              </a:rPr>
              <a:t> end-</a:t>
            </a:r>
            <a:r>
              <a:rPr sz="1400" spc="-80" dirty="0">
                <a:latin typeface="Arial"/>
                <a:cs typeface="Arial"/>
              </a:rPr>
              <a:t>user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analysis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on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85" dirty="0">
                <a:latin typeface="Arial"/>
                <a:cs typeface="Arial"/>
              </a:rPr>
              <a:t>AGYW,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04" dirty="0">
                <a:latin typeface="Arial"/>
                <a:cs typeface="Arial"/>
              </a:rPr>
              <a:t>FSW,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MSM,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3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3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II</a:t>
            </a:r>
            <a:r>
              <a:rPr sz="1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deck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52116" y="999744"/>
            <a:ext cx="3068320" cy="721360"/>
          </a:xfrm>
          <a:custGeom>
            <a:avLst/>
            <a:gdLst/>
            <a:ahLst/>
            <a:cxnLst/>
            <a:rect l="l" t="t" r="r" b="b"/>
            <a:pathLst>
              <a:path w="3068320" h="721360">
                <a:moveTo>
                  <a:pt x="3067811" y="0"/>
                </a:moveTo>
                <a:lnTo>
                  <a:pt x="0" y="0"/>
                </a:lnTo>
                <a:lnTo>
                  <a:pt x="0" y="720851"/>
                </a:lnTo>
                <a:lnTo>
                  <a:pt x="3067811" y="720851"/>
                </a:lnTo>
                <a:lnTo>
                  <a:pt x="3067811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75192" y="984503"/>
            <a:ext cx="3068320" cy="736600"/>
          </a:xfrm>
          <a:custGeom>
            <a:avLst/>
            <a:gdLst/>
            <a:ahLst/>
            <a:cxnLst/>
            <a:rect l="l" t="t" r="r" b="b"/>
            <a:pathLst>
              <a:path w="3068320" h="736600">
                <a:moveTo>
                  <a:pt x="3067811" y="0"/>
                </a:moveTo>
                <a:lnTo>
                  <a:pt x="0" y="0"/>
                </a:lnTo>
                <a:lnTo>
                  <a:pt x="0" y="736091"/>
                </a:lnTo>
                <a:lnTo>
                  <a:pt x="3067811" y="736091"/>
                </a:lnTo>
                <a:lnTo>
                  <a:pt x="3067811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2192000" cy="1714500"/>
            <a:chOff x="0" y="0"/>
            <a:chExt cx="12192000" cy="1714500"/>
          </a:xfrm>
        </p:grpSpPr>
        <p:sp>
          <p:nvSpPr>
            <p:cNvPr id="5" name="object 5"/>
            <p:cNvSpPr/>
            <p:nvPr/>
          </p:nvSpPr>
          <p:spPr>
            <a:xfrm>
              <a:off x="5612891" y="984503"/>
              <a:ext cx="3068320" cy="730250"/>
            </a:xfrm>
            <a:custGeom>
              <a:avLst/>
              <a:gdLst/>
              <a:ahLst/>
              <a:cxnLst/>
              <a:rect l="l" t="t" r="r" b="b"/>
              <a:pathLst>
                <a:path w="3068320" h="730250">
                  <a:moveTo>
                    <a:pt x="3067812" y="0"/>
                  </a:moveTo>
                  <a:lnTo>
                    <a:pt x="0" y="0"/>
                  </a:lnTo>
                  <a:lnTo>
                    <a:pt x="0" y="729996"/>
                  </a:lnTo>
                  <a:lnTo>
                    <a:pt x="3067812" y="729996"/>
                  </a:lnTo>
                  <a:lnTo>
                    <a:pt x="3067812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00" cy="944880"/>
            </a:xfrm>
            <a:custGeom>
              <a:avLst/>
              <a:gdLst/>
              <a:ahLst/>
              <a:cxnLst/>
              <a:rect l="l" t="t" r="r" b="b"/>
              <a:pathLst>
                <a:path w="12192000" h="944880">
                  <a:moveTo>
                    <a:pt x="12192000" y="0"/>
                  </a:moveTo>
                  <a:lnTo>
                    <a:pt x="0" y="0"/>
                  </a:lnTo>
                  <a:lnTo>
                    <a:pt x="0" y="944879"/>
                  </a:lnTo>
                  <a:lnTo>
                    <a:pt x="12192000" y="9448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9220" y="-59944"/>
            <a:ext cx="1183195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Government</a:t>
            </a:r>
            <a:r>
              <a:rPr spc="-60" dirty="0"/>
              <a:t> </a:t>
            </a:r>
            <a:r>
              <a:rPr spc="-75" dirty="0"/>
              <a:t>partners</a:t>
            </a:r>
            <a:r>
              <a:rPr spc="-85" dirty="0"/>
              <a:t> </a:t>
            </a:r>
            <a:r>
              <a:rPr spc="-135" dirty="0"/>
              <a:t>emphasized</a:t>
            </a:r>
            <a:r>
              <a:rPr spc="-70" dirty="0"/>
              <a:t> </a:t>
            </a:r>
            <a:r>
              <a:rPr spc="-30" dirty="0"/>
              <a:t>the</a:t>
            </a:r>
            <a:r>
              <a:rPr spc="-70" dirty="0"/>
              <a:t> </a:t>
            </a:r>
            <a:r>
              <a:rPr spc="-75" dirty="0"/>
              <a:t>importance</a:t>
            </a:r>
            <a:r>
              <a:rPr spc="-95" dirty="0"/>
              <a:t> </a:t>
            </a:r>
            <a:r>
              <a:rPr dirty="0"/>
              <a:t>of</a:t>
            </a:r>
            <a:r>
              <a:rPr spc="-75" dirty="0"/>
              <a:t> </a:t>
            </a:r>
            <a:r>
              <a:rPr spc="-40" dirty="0"/>
              <a:t>prioritizing</a:t>
            </a:r>
            <a:r>
              <a:rPr spc="-100" dirty="0"/>
              <a:t> </a:t>
            </a:r>
            <a:r>
              <a:rPr spc="-40" dirty="0"/>
              <a:t>introduction</a:t>
            </a:r>
            <a:r>
              <a:rPr spc="-90" dirty="0"/>
              <a:t> </a:t>
            </a:r>
            <a:r>
              <a:rPr spc="-35" dirty="0"/>
              <a:t>in</a:t>
            </a:r>
            <a:r>
              <a:rPr spc="-95" dirty="0"/>
              <a:t> </a:t>
            </a:r>
            <a:r>
              <a:rPr spc="-60" dirty="0"/>
              <a:t>all</a:t>
            </a:r>
            <a:r>
              <a:rPr spc="-85" dirty="0"/>
              <a:t> </a:t>
            </a:r>
            <a:r>
              <a:rPr spc="-50" dirty="0"/>
              <a:t>three</a:t>
            </a:r>
            <a:r>
              <a:rPr spc="-80" dirty="0"/>
              <a:t> </a:t>
            </a:r>
            <a:r>
              <a:rPr spc="-105" dirty="0"/>
              <a:t>regions</a:t>
            </a:r>
            <a:r>
              <a:rPr spc="-85" dirty="0"/>
              <a:t> </a:t>
            </a:r>
            <a:r>
              <a:rPr spc="-25" dirty="0"/>
              <a:t>in </a:t>
            </a:r>
            <a:r>
              <a:rPr spc="-65" dirty="0"/>
              <a:t>Malawi,</a:t>
            </a:r>
            <a:r>
              <a:rPr spc="-110" dirty="0"/>
              <a:t> </a:t>
            </a:r>
            <a:r>
              <a:rPr spc="-100" dirty="0"/>
              <a:t>ensuring</a:t>
            </a:r>
            <a:r>
              <a:rPr spc="-95" dirty="0"/>
              <a:t> </a:t>
            </a:r>
            <a:r>
              <a:rPr spc="-90" dirty="0"/>
              <a:t>generation</a:t>
            </a:r>
            <a:r>
              <a:rPr spc="-65" dirty="0"/>
              <a:t> </a:t>
            </a:r>
            <a:r>
              <a:rPr dirty="0"/>
              <a:t>of</a:t>
            </a:r>
            <a:r>
              <a:rPr spc="-100" dirty="0"/>
              <a:t> </a:t>
            </a:r>
            <a:r>
              <a:rPr spc="-110" dirty="0"/>
              <a:t>diverse</a:t>
            </a:r>
            <a:r>
              <a:rPr spc="-85" dirty="0"/>
              <a:t> </a:t>
            </a:r>
            <a:r>
              <a:rPr spc="-105" dirty="0"/>
              <a:t>evidence</a:t>
            </a:r>
            <a:r>
              <a:rPr spc="-95" dirty="0"/>
              <a:t> </a:t>
            </a:r>
            <a:r>
              <a:rPr dirty="0"/>
              <a:t>that</a:t>
            </a:r>
            <a:r>
              <a:rPr spc="-90" dirty="0"/>
              <a:t> </a:t>
            </a:r>
            <a:r>
              <a:rPr spc="-155" dirty="0"/>
              <a:t>can</a:t>
            </a:r>
            <a:r>
              <a:rPr spc="-90" dirty="0"/>
              <a:t> </a:t>
            </a:r>
            <a:r>
              <a:rPr spc="-120" dirty="0"/>
              <a:t>be</a:t>
            </a:r>
            <a:r>
              <a:rPr spc="-95" dirty="0"/>
              <a:t> </a:t>
            </a:r>
            <a:r>
              <a:rPr spc="-75" dirty="0"/>
              <a:t>translated</a:t>
            </a:r>
            <a:r>
              <a:rPr spc="-95" dirty="0"/>
              <a:t> </a:t>
            </a:r>
            <a:r>
              <a:rPr spc="-10" dirty="0"/>
              <a:t>into</a:t>
            </a:r>
            <a:r>
              <a:rPr spc="-80" dirty="0"/>
              <a:t> </a:t>
            </a:r>
            <a:r>
              <a:rPr spc="-100" dirty="0"/>
              <a:t>learnings</a:t>
            </a:r>
            <a:r>
              <a:rPr spc="-110" dirty="0"/>
              <a:t> </a:t>
            </a:r>
            <a:r>
              <a:rPr spc="-165" dirty="0"/>
              <a:t>across</a:t>
            </a:r>
            <a:r>
              <a:rPr spc="-85" dirty="0"/>
              <a:t> </a:t>
            </a:r>
            <a:r>
              <a:rPr spc="-120" dirty="0"/>
              <a:t>and</a:t>
            </a:r>
            <a:r>
              <a:rPr spc="-95" dirty="0"/>
              <a:t> </a:t>
            </a:r>
            <a:r>
              <a:rPr spc="-10" dirty="0"/>
              <a:t>beyond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9220" y="610869"/>
            <a:ext cx="13385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2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50" dirty="0">
                <a:solidFill>
                  <a:srgbClr val="FFFFFF"/>
                </a:solidFill>
                <a:latin typeface="Arial"/>
                <a:cs typeface="Arial"/>
              </a:rPr>
              <a:t>country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14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532824" y="1168844"/>
            <a:ext cx="6790055" cy="391795"/>
            <a:chOff x="2532824" y="1168844"/>
            <a:chExt cx="6790055" cy="391795"/>
          </a:xfrm>
        </p:grpSpPr>
        <p:sp>
          <p:nvSpPr>
            <p:cNvPr id="11" name="object 11"/>
            <p:cNvSpPr/>
            <p:nvPr/>
          </p:nvSpPr>
          <p:spPr>
            <a:xfrm>
              <a:off x="2545841" y="11818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59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59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45841" y="11818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59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59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943594" y="11818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59">
                  <a:moveTo>
                    <a:pt x="182879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79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59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943594" y="11818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59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79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59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79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068054" y="1198879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731700" y="1168844"/>
            <a:ext cx="391795" cy="391795"/>
            <a:chOff x="5731700" y="1168844"/>
            <a:chExt cx="391795" cy="391795"/>
          </a:xfrm>
        </p:grpSpPr>
        <p:sp>
          <p:nvSpPr>
            <p:cNvPr id="17" name="object 17"/>
            <p:cNvSpPr/>
            <p:nvPr/>
          </p:nvSpPr>
          <p:spPr>
            <a:xfrm>
              <a:off x="5744718" y="11818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59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44718" y="118186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59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869178" y="1198879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24611" y="1971664"/>
            <a:ext cx="1416050" cy="3368675"/>
            <a:chOff x="324611" y="1971664"/>
            <a:chExt cx="1416050" cy="3368675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11" y="1971664"/>
              <a:ext cx="1415856" cy="336843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146809" y="4586477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20">
                  <a:moveTo>
                    <a:pt x="137159" y="0"/>
                  </a:moveTo>
                  <a:lnTo>
                    <a:pt x="93805" y="6998"/>
                  </a:lnTo>
                  <a:lnTo>
                    <a:pt x="56153" y="26481"/>
                  </a:lnTo>
                  <a:lnTo>
                    <a:pt x="26462" y="56180"/>
                  </a:lnTo>
                  <a:lnTo>
                    <a:pt x="6992" y="93829"/>
                  </a:lnTo>
                  <a:lnTo>
                    <a:pt x="0" y="137160"/>
                  </a:lnTo>
                  <a:lnTo>
                    <a:pt x="6992" y="180490"/>
                  </a:lnTo>
                  <a:lnTo>
                    <a:pt x="26462" y="218139"/>
                  </a:lnTo>
                  <a:lnTo>
                    <a:pt x="56153" y="247838"/>
                  </a:lnTo>
                  <a:lnTo>
                    <a:pt x="93805" y="267321"/>
                  </a:lnTo>
                  <a:lnTo>
                    <a:pt x="137159" y="274320"/>
                  </a:lnTo>
                  <a:lnTo>
                    <a:pt x="180490" y="267321"/>
                  </a:lnTo>
                  <a:lnTo>
                    <a:pt x="218139" y="247838"/>
                  </a:lnTo>
                  <a:lnTo>
                    <a:pt x="247838" y="218139"/>
                  </a:lnTo>
                  <a:lnTo>
                    <a:pt x="267321" y="180490"/>
                  </a:lnTo>
                  <a:lnTo>
                    <a:pt x="274320" y="137160"/>
                  </a:lnTo>
                  <a:lnTo>
                    <a:pt x="267321" y="93829"/>
                  </a:lnTo>
                  <a:lnTo>
                    <a:pt x="247838" y="56180"/>
                  </a:lnTo>
                  <a:lnTo>
                    <a:pt x="218139" y="26481"/>
                  </a:lnTo>
                  <a:lnTo>
                    <a:pt x="180490" y="6998"/>
                  </a:lnTo>
                  <a:lnTo>
                    <a:pt x="13715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6809" y="4586477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20">
                  <a:moveTo>
                    <a:pt x="0" y="137160"/>
                  </a:moveTo>
                  <a:lnTo>
                    <a:pt x="6992" y="93829"/>
                  </a:lnTo>
                  <a:lnTo>
                    <a:pt x="26462" y="56180"/>
                  </a:lnTo>
                  <a:lnTo>
                    <a:pt x="56153" y="26481"/>
                  </a:lnTo>
                  <a:lnTo>
                    <a:pt x="93805" y="6998"/>
                  </a:lnTo>
                  <a:lnTo>
                    <a:pt x="137159" y="0"/>
                  </a:lnTo>
                  <a:lnTo>
                    <a:pt x="180490" y="6998"/>
                  </a:lnTo>
                  <a:lnTo>
                    <a:pt x="218139" y="26481"/>
                  </a:lnTo>
                  <a:lnTo>
                    <a:pt x="247838" y="56180"/>
                  </a:lnTo>
                  <a:lnTo>
                    <a:pt x="267321" y="93829"/>
                  </a:lnTo>
                  <a:lnTo>
                    <a:pt x="274320" y="137160"/>
                  </a:lnTo>
                  <a:lnTo>
                    <a:pt x="267321" y="180490"/>
                  </a:lnTo>
                  <a:lnTo>
                    <a:pt x="247838" y="218139"/>
                  </a:lnTo>
                  <a:lnTo>
                    <a:pt x="218139" y="247838"/>
                  </a:lnTo>
                  <a:lnTo>
                    <a:pt x="180490" y="267321"/>
                  </a:lnTo>
                  <a:lnTo>
                    <a:pt x="137159" y="274320"/>
                  </a:lnTo>
                  <a:lnTo>
                    <a:pt x="93805" y="267321"/>
                  </a:lnTo>
                  <a:lnTo>
                    <a:pt x="56153" y="247838"/>
                  </a:lnTo>
                  <a:lnTo>
                    <a:pt x="26462" y="218139"/>
                  </a:lnTo>
                  <a:lnTo>
                    <a:pt x="6992" y="180490"/>
                  </a:lnTo>
                  <a:lnTo>
                    <a:pt x="0" y="13716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212900" y="4559300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26300" y="3870896"/>
            <a:ext cx="300355" cy="300355"/>
            <a:chOff x="626300" y="3870896"/>
            <a:chExt cx="300355" cy="300355"/>
          </a:xfrm>
        </p:grpSpPr>
        <p:sp>
          <p:nvSpPr>
            <p:cNvPr id="26" name="object 26"/>
            <p:cNvSpPr/>
            <p:nvPr/>
          </p:nvSpPr>
          <p:spPr>
            <a:xfrm>
              <a:off x="639317" y="3883914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20">
                  <a:moveTo>
                    <a:pt x="137159" y="0"/>
                  </a:moveTo>
                  <a:lnTo>
                    <a:pt x="93805" y="6998"/>
                  </a:lnTo>
                  <a:lnTo>
                    <a:pt x="56153" y="26481"/>
                  </a:lnTo>
                  <a:lnTo>
                    <a:pt x="26462" y="56180"/>
                  </a:lnTo>
                  <a:lnTo>
                    <a:pt x="6992" y="93829"/>
                  </a:lnTo>
                  <a:lnTo>
                    <a:pt x="0" y="137160"/>
                  </a:lnTo>
                  <a:lnTo>
                    <a:pt x="6992" y="180490"/>
                  </a:lnTo>
                  <a:lnTo>
                    <a:pt x="26462" y="218139"/>
                  </a:lnTo>
                  <a:lnTo>
                    <a:pt x="56153" y="247838"/>
                  </a:lnTo>
                  <a:lnTo>
                    <a:pt x="93805" y="267321"/>
                  </a:lnTo>
                  <a:lnTo>
                    <a:pt x="137159" y="274319"/>
                  </a:lnTo>
                  <a:lnTo>
                    <a:pt x="180514" y="267321"/>
                  </a:lnTo>
                  <a:lnTo>
                    <a:pt x="218166" y="247838"/>
                  </a:lnTo>
                  <a:lnTo>
                    <a:pt x="247857" y="218139"/>
                  </a:lnTo>
                  <a:lnTo>
                    <a:pt x="267327" y="180490"/>
                  </a:lnTo>
                  <a:lnTo>
                    <a:pt x="274319" y="137160"/>
                  </a:lnTo>
                  <a:lnTo>
                    <a:pt x="267327" y="93829"/>
                  </a:lnTo>
                  <a:lnTo>
                    <a:pt x="247857" y="56180"/>
                  </a:lnTo>
                  <a:lnTo>
                    <a:pt x="218166" y="26481"/>
                  </a:lnTo>
                  <a:lnTo>
                    <a:pt x="180514" y="6998"/>
                  </a:lnTo>
                  <a:lnTo>
                    <a:pt x="13715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9317" y="3883914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20">
                  <a:moveTo>
                    <a:pt x="0" y="137160"/>
                  </a:moveTo>
                  <a:lnTo>
                    <a:pt x="6992" y="93829"/>
                  </a:lnTo>
                  <a:lnTo>
                    <a:pt x="26462" y="56180"/>
                  </a:lnTo>
                  <a:lnTo>
                    <a:pt x="56153" y="26481"/>
                  </a:lnTo>
                  <a:lnTo>
                    <a:pt x="93805" y="6998"/>
                  </a:lnTo>
                  <a:lnTo>
                    <a:pt x="137159" y="0"/>
                  </a:lnTo>
                  <a:lnTo>
                    <a:pt x="180514" y="6998"/>
                  </a:lnTo>
                  <a:lnTo>
                    <a:pt x="218166" y="26481"/>
                  </a:lnTo>
                  <a:lnTo>
                    <a:pt x="247857" y="56180"/>
                  </a:lnTo>
                  <a:lnTo>
                    <a:pt x="267327" y="93829"/>
                  </a:lnTo>
                  <a:lnTo>
                    <a:pt x="274319" y="137160"/>
                  </a:lnTo>
                  <a:lnTo>
                    <a:pt x="267327" y="180490"/>
                  </a:lnTo>
                  <a:lnTo>
                    <a:pt x="247857" y="218139"/>
                  </a:lnTo>
                  <a:lnTo>
                    <a:pt x="218166" y="247838"/>
                  </a:lnTo>
                  <a:lnTo>
                    <a:pt x="180514" y="267321"/>
                  </a:lnTo>
                  <a:lnTo>
                    <a:pt x="137159" y="274319"/>
                  </a:lnTo>
                  <a:lnTo>
                    <a:pt x="93805" y="267321"/>
                  </a:lnTo>
                  <a:lnTo>
                    <a:pt x="56153" y="247838"/>
                  </a:lnTo>
                  <a:lnTo>
                    <a:pt x="26462" y="218139"/>
                  </a:lnTo>
                  <a:lnTo>
                    <a:pt x="6992" y="180490"/>
                  </a:lnTo>
                  <a:lnTo>
                    <a:pt x="0" y="13716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799079" y="4559300"/>
            <a:ext cx="9075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61450" algn="l"/>
              </a:tabLst>
            </a:pPr>
            <a:r>
              <a:rPr sz="1800" u="heavy" dirty="0">
                <a:solidFill>
                  <a:srgbClr val="FFFFFF"/>
                </a:solidFill>
                <a:uFill>
                  <a:solidFill>
                    <a:srgbClr val="3E6DC3"/>
                  </a:solidFill>
                </a:u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5408" y="3856482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711708" y="2688335"/>
            <a:ext cx="300355" cy="300355"/>
            <a:chOff x="711708" y="2688335"/>
            <a:chExt cx="300355" cy="300355"/>
          </a:xfrm>
        </p:grpSpPr>
        <p:sp>
          <p:nvSpPr>
            <p:cNvPr id="31" name="object 31"/>
            <p:cNvSpPr/>
            <p:nvPr/>
          </p:nvSpPr>
          <p:spPr>
            <a:xfrm>
              <a:off x="724662" y="2701289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19">
                  <a:moveTo>
                    <a:pt x="137159" y="0"/>
                  </a:moveTo>
                  <a:lnTo>
                    <a:pt x="93805" y="6998"/>
                  </a:lnTo>
                  <a:lnTo>
                    <a:pt x="56153" y="26481"/>
                  </a:lnTo>
                  <a:lnTo>
                    <a:pt x="26462" y="56180"/>
                  </a:lnTo>
                  <a:lnTo>
                    <a:pt x="6992" y="93829"/>
                  </a:lnTo>
                  <a:lnTo>
                    <a:pt x="0" y="137160"/>
                  </a:lnTo>
                  <a:lnTo>
                    <a:pt x="6992" y="180490"/>
                  </a:lnTo>
                  <a:lnTo>
                    <a:pt x="26462" y="218139"/>
                  </a:lnTo>
                  <a:lnTo>
                    <a:pt x="56153" y="247838"/>
                  </a:lnTo>
                  <a:lnTo>
                    <a:pt x="93805" y="267321"/>
                  </a:lnTo>
                  <a:lnTo>
                    <a:pt x="137159" y="274320"/>
                  </a:lnTo>
                  <a:lnTo>
                    <a:pt x="180514" y="267321"/>
                  </a:lnTo>
                  <a:lnTo>
                    <a:pt x="218166" y="247838"/>
                  </a:lnTo>
                  <a:lnTo>
                    <a:pt x="247857" y="218139"/>
                  </a:lnTo>
                  <a:lnTo>
                    <a:pt x="267327" y="180490"/>
                  </a:lnTo>
                  <a:lnTo>
                    <a:pt x="274319" y="137160"/>
                  </a:lnTo>
                  <a:lnTo>
                    <a:pt x="267327" y="93829"/>
                  </a:lnTo>
                  <a:lnTo>
                    <a:pt x="247857" y="56180"/>
                  </a:lnTo>
                  <a:lnTo>
                    <a:pt x="218166" y="26481"/>
                  </a:lnTo>
                  <a:lnTo>
                    <a:pt x="180514" y="6998"/>
                  </a:lnTo>
                  <a:lnTo>
                    <a:pt x="13715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24662" y="2701289"/>
              <a:ext cx="274320" cy="274320"/>
            </a:xfrm>
            <a:custGeom>
              <a:avLst/>
              <a:gdLst/>
              <a:ahLst/>
              <a:cxnLst/>
              <a:rect l="l" t="t" r="r" b="b"/>
              <a:pathLst>
                <a:path w="274319" h="274319">
                  <a:moveTo>
                    <a:pt x="0" y="137160"/>
                  </a:moveTo>
                  <a:lnTo>
                    <a:pt x="6992" y="93829"/>
                  </a:lnTo>
                  <a:lnTo>
                    <a:pt x="26462" y="56180"/>
                  </a:lnTo>
                  <a:lnTo>
                    <a:pt x="56153" y="26481"/>
                  </a:lnTo>
                  <a:lnTo>
                    <a:pt x="93805" y="6998"/>
                  </a:lnTo>
                  <a:lnTo>
                    <a:pt x="137159" y="0"/>
                  </a:lnTo>
                  <a:lnTo>
                    <a:pt x="180514" y="6998"/>
                  </a:lnTo>
                  <a:lnTo>
                    <a:pt x="218166" y="26481"/>
                  </a:lnTo>
                  <a:lnTo>
                    <a:pt x="247857" y="56180"/>
                  </a:lnTo>
                  <a:lnTo>
                    <a:pt x="267327" y="93829"/>
                  </a:lnTo>
                  <a:lnTo>
                    <a:pt x="274319" y="137160"/>
                  </a:lnTo>
                  <a:lnTo>
                    <a:pt x="267327" y="180490"/>
                  </a:lnTo>
                  <a:lnTo>
                    <a:pt x="247857" y="218139"/>
                  </a:lnTo>
                  <a:lnTo>
                    <a:pt x="218166" y="247838"/>
                  </a:lnTo>
                  <a:lnTo>
                    <a:pt x="180514" y="267321"/>
                  </a:lnTo>
                  <a:lnTo>
                    <a:pt x="137159" y="274320"/>
                  </a:lnTo>
                  <a:lnTo>
                    <a:pt x="93805" y="267321"/>
                  </a:lnTo>
                  <a:lnTo>
                    <a:pt x="56153" y="247838"/>
                  </a:lnTo>
                  <a:lnTo>
                    <a:pt x="26462" y="218139"/>
                  </a:lnTo>
                  <a:lnTo>
                    <a:pt x="6992" y="180490"/>
                  </a:lnTo>
                  <a:lnTo>
                    <a:pt x="0" y="137160"/>
                  </a:lnTo>
                  <a:close/>
                </a:path>
              </a:pathLst>
            </a:custGeom>
            <a:ln w="25907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790448" y="267347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26716" y="1017524"/>
            <a:ext cx="311912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00075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Arial"/>
                <a:cs typeface="Arial"/>
              </a:rPr>
              <a:t>Blantyre</a:t>
            </a:r>
            <a:endParaRPr sz="20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tabLst>
                <a:tab pos="600075" algn="l"/>
              </a:tabLst>
            </a:pPr>
            <a:r>
              <a:rPr sz="2700" spc="-75" baseline="37037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700" baseline="37037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000" spc="-100" dirty="0">
                <a:latin typeface="Arial"/>
                <a:cs typeface="Arial"/>
              </a:rPr>
              <a:t>South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West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Zone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616" y="6578295"/>
            <a:ext cx="89306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Arial"/>
                <a:cs typeface="Arial"/>
              </a:rPr>
              <a:t>*These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three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geographies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align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districts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highest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70" dirty="0">
                <a:latin typeface="Arial"/>
                <a:cs typeface="Arial"/>
              </a:rPr>
              <a:t>PrEP</a:t>
            </a:r>
            <a:r>
              <a:rPr sz="1400" spc="-55" dirty="0">
                <a:latin typeface="Arial"/>
                <a:cs typeface="Arial"/>
              </a:rPr>
              <a:t> targets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25" dirty="0">
                <a:latin typeface="Arial"/>
                <a:cs typeface="Arial"/>
              </a:rPr>
              <a:t>COP2020;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district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profiles,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3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3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I</a:t>
            </a:r>
            <a:r>
              <a:rPr sz="1400" spc="-65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deck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11772" y="1017524"/>
            <a:ext cx="190690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spc="-45" dirty="0">
                <a:latin typeface="Arial"/>
                <a:cs typeface="Arial"/>
              </a:rPr>
              <a:t>Lilongwe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spc="-95" dirty="0">
                <a:latin typeface="Arial"/>
                <a:cs typeface="Arial"/>
              </a:rPr>
              <a:t>Central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West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Zone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462261" y="1017524"/>
            <a:ext cx="214058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spc="-135" dirty="0">
                <a:latin typeface="Arial"/>
                <a:cs typeface="Arial"/>
              </a:rPr>
              <a:t>Mzuzu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City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spc="-80" dirty="0">
                <a:latin typeface="Arial"/>
                <a:cs typeface="Arial"/>
              </a:rPr>
              <a:t>Mzimba,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North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5" dirty="0">
                <a:latin typeface="Arial"/>
                <a:cs typeface="Arial"/>
              </a:rPr>
              <a:t>Zone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133600" y="1720595"/>
            <a:ext cx="318770" cy="1452880"/>
          </a:xfrm>
          <a:custGeom>
            <a:avLst/>
            <a:gdLst/>
            <a:ahLst/>
            <a:cxnLst/>
            <a:rect l="l" t="t" r="r" b="b"/>
            <a:pathLst>
              <a:path w="318769" h="1452880">
                <a:moveTo>
                  <a:pt x="318515" y="0"/>
                </a:moveTo>
                <a:lnTo>
                  <a:pt x="0" y="0"/>
                </a:lnTo>
                <a:lnTo>
                  <a:pt x="0" y="1452372"/>
                </a:lnTo>
                <a:lnTo>
                  <a:pt x="318515" y="1452372"/>
                </a:lnTo>
                <a:lnTo>
                  <a:pt x="31851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129027" y="3343655"/>
            <a:ext cx="318770" cy="1507490"/>
          </a:xfrm>
          <a:custGeom>
            <a:avLst/>
            <a:gdLst/>
            <a:ahLst/>
            <a:cxnLst/>
            <a:rect l="l" t="t" r="r" b="b"/>
            <a:pathLst>
              <a:path w="318769" h="1507489">
                <a:moveTo>
                  <a:pt x="318515" y="0"/>
                </a:moveTo>
                <a:lnTo>
                  <a:pt x="0" y="0"/>
                </a:lnTo>
                <a:lnTo>
                  <a:pt x="0" y="1507236"/>
                </a:lnTo>
                <a:lnTo>
                  <a:pt x="318515" y="1507236"/>
                </a:lnTo>
                <a:lnTo>
                  <a:pt x="31851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8861297" y="1915744"/>
            <a:ext cx="292036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95" dirty="0">
                <a:latin typeface="Arial"/>
                <a:cs typeface="Arial"/>
              </a:rPr>
              <a:t>Highest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incidence</a:t>
            </a:r>
            <a:r>
              <a:rPr sz="1800" spc="-20" dirty="0">
                <a:latin typeface="Arial"/>
                <a:cs typeface="Arial"/>
              </a:rPr>
              <a:t> in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 </a:t>
            </a:r>
            <a:r>
              <a:rPr sz="1800" spc="-40" dirty="0">
                <a:latin typeface="Arial"/>
                <a:cs typeface="Arial"/>
              </a:rPr>
              <a:t>Northern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Region,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but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lower </a:t>
            </a:r>
            <a:r>
              <a:rPr sz="1800" spc="-80" dirty="0">
                <a:latin typeface="Arial"/>
                <a:cs typeface="Arial"/>
              </a:rPr>
              <a:t>incidence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in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surrounding </a:t>
            </a:r>
            <a:r>
              <a:rPr sz="1800" spc="-35" dirty="0">
                <a:latin typeface="Arial"/>
                <a:cs typeface="Arial"/>
              </a:rPr>
              <a:t>rural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area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19698" y="1901190"/>
            <a:ext cx="26301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Higher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district-</a:t>
            </a:r>
            <a:r>
              <a:rPr sz="1800" spc="-70" dirty="0">
                <a:latin typeface="Arial"/>
                <a:cs typeface="Arial"/>
              </a:rPr>
              <a:t>level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HIV </a:t>
            </a:r>
            <a:r>
              <a:rPr sz="1800" spc="-100" dirty="0">
                <a:latin typeface="Arial"/>
                <a:cs typeface="Arial"/>
              </a:rPr>
              <a:t>prevalence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among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MSM </a:t>
            </a:r>
            <a:r>
              <a:rPr sz="1800" spc="-50" dirty="0">
                <a:latin typeface="Arial"/>
                <a:cs typeface="Arial"/>
              </a:rPr>
              <a:t>than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national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MSM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avg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08885" y="1913382"/>
            <a:ext cx="26523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525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1800" spc="-90" dirty="0">
                <a:latin typeface="Arial"/>
                <a:cs typeface="Arial"/>
              </a:rPr>
              <a:t>Highest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district-</a:t>
            </a:r>
            <a:r>
              <a:rPr sz="1800" spc="-70" dirty="0">
                <a:latin typeface="Arial"/>
                <a:cs typeface="Arial"/>
              </a:rPr>
              <a:t>level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HIV </a:t>
            </a:r>
            <a:r>
              <a:rPr sz="1800" spc="-10" dirty="0"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1800" spc="-85" dirty="0">
                <a:latin typeface="Arial"/>
                <a:cs typeface="Arial"/>
              </a:rPr>
              <a:t>Urban-</a:t>
            </a:r>
            <a:r>
              <a:rPr sz="1800" spc="-35" dirty="0">
                <a:latin typeface="Arial"/>
                <a:cs typeface="Arial"/>
              </a:rPr>
              <a:t>rural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composition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56460" y="2060814"/>
            <a:ext cx="254000" cy="8750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90" dirty="0">
                <a:latin typeface="Arial"/>
                <a:cs typeface="Arial"/>
              </a:rPr>
              <a:t>Epidemic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136648" y="5015484"/>
            <a:ext cx="317500" cy="1452880"/>
          </a:xfrm>
          <a:custGeom>
            <a:avLst/>
            <a:gdLst/>
            <a:ahLst/>
            <a:cxnLst/>
            <a:rect l="l" t="t" r="r" b="b"/>
            <a:pathLst>
              <a:path w="317500" h="1452879">
                <a:moveTo>
                  <a:pt x="316992" y="0"/>
                </a:moveTo>
                <a:lnTo>
                  <a:pt x="0" y="0"/>
                </a:lnTo>
                <a:lnTo>
                  <a:pt x="0" y="1452371"/>
                </a:lnTo>
                <a:lnTo>
                  <a:pt x="316992" y="1452371"/>
                </a:lnTo>
                <a:lnTo>
                  <a:pt x="31699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203957" y="5333760"/>
            <a:ext cx="254000" cy="7759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140" dirty="0">
                <a:latin typeface="Arial"/>
                <a:cs typeface="Arial"/>
              </a:rPr>
              <a:t>Systems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910573" y="5145785"/>
            <a:ext cx="27330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sz="1800" spc="-114" dirty="0">
                <a:latin typeface="Arial"/>
                <a:cs typeface="Arial"/>
              </a:rPr>
              <a:t>Siloed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program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specific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Px </a:t>
            </a:r>
            <a:r>
              <a:rPr sz="1800" spc="-50" dirty="0">
                <a:latin typeface="Arial"/>
                <a:cs typeface="Arial"/>
              </a:rPr>
              <a:t>coordinator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support </a:t>
            </a:r>
            <a:r>
              <a:rPr sz="1800" spc="-55" dirty="0">
                <a:latin typeface="Arial"/>
                <a:cs typeface="Arial"/>
              </a:rPr>
              <a:t>integrated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programming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15" dirty="0">
                <a:latin typeface="Arial"/>
                <a:cs typeface="Arial"/>
              </a:rPr>
              <a:t>Px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linkages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739129" y="5144516"/>
            <a:ext cx="268160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99720" algn="l"/>
              </a:tabLst>
            </a:pPr>
            <a:r>
              <a:rPr sz="1800" spc="-150" dirty="0">
                <a:latin typeface="Arial"/>
                <a:cs typeface="Arial"/>
              </a:rPr>
              <a:t>Shared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70" dirty="0">
                <a:latin typeface="Arial"/>
                <a:cs typeface="Arial"/>
              </a:rPr>
              <a:t>Tx/Px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Coordinator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drive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program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strategy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linkage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586354" y="5138369"/>
            <a:ext cx="270065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1800" spc="-290" dirty="0">
                <a:latin typeface="Arial"/>
                <a:cs typeface="Arial"/>
              </a:rPr>
              <a:t>BPS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focusing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on </a:t>
            </a:r>
            <a:r>
              <a:rPr sz="1800" spc="-325" dirty="0">
                <a:latin typeface="Arial"/>
                <a:cs typeface="Arial"/>
              </a:rPr>
              <a:t>HSS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with </a:t>
            </a:r>
            <a:r>
              <a:rPr sz="1800" spc="-75" dirty="0">
                <a:latin typeface="Arial"/>
                <a:cs typeface="Arial"/>
              </a:rPr>
              <a:t>dedicated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district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Px </a:t>
            </a:r>
            <a:r>
              <a:rPr sz="1800" spc="-65" dirty="0">
                <a:latin typeface="Arial"/>
                <a:cs typeface="Arial"/>
              </a:rPr>
              <a:t>Coordinator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drive </a:t>
            </a:r>
            <a:r>
              <a:rPr sz="1800" spc="-55" dirty="0">
                <a:latin typeface="Arial"/>
                <a:cs typeface="Arial"/>
              </a:rPr>
              <a:t>integrated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15" dirty="0">
                <a:latin typeface="Arial"/>
                <a:cs typeface="Arial"/>
              </a:rPr>
              <a:t>Px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strategy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76779" y="3365899"/>
            <a:ext cx="254000" cy="13912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65" dirty="0">
                <a:latin typeface="Arial"/>
                <a:cs typeface="Arial"/>
              </a:rPr>
              <a:t>Programming*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44826" y="3309365"/>
            <a:ext cx="265747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Trial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site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25" dirty="0">
                <a:latin typeface="Arial"/>
                <a:cs typeface="Arial"/>
              </a:rPr>
              <a:t>HPTN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084</a:t>
            </a:r>
            <a:endParaRPr sz="1800">
              <a:latin typeface="Arial"/>
              <a:cs typeface="Arial"/>
            </a:endParaRPr>
          </a:p>
          <a:p>
            <a:pPr marL="354965" marR="26670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235" dirty="0">
                <a:latin typeface="Arial"/>
                <a:cs typeface="Arial"/>
              </a:rPr>
              <a:t>DREAMS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district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with </a:t>
            </a:r>
            <a:r>
              <a:rPr sz="1800" spc="-80" dirty="0">
                <a:latin typeface="Arial"/>
                <a:cs typeface="Arial"/>
              </a:rPr>
              <a:t>existing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infrastructure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300" dirty="0">
                <a:latin typeface="Arial"/>
                <a:cs typeface="Arial"/>
              </a:rPr>
              <a:t>PEPFAR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80" dirty="0">
                <a:latin typeface="Arial"/>
                <a:cs typeface="Arial"/>
              </a:rPr>
              <a:t>KP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programming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692521" y="3461461"/>
            <a:ext cx="30784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Trial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site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for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20" dirty="0">
                <a:latin typeface="Arial"/>
                <a:cs typeface="Arial"/>
              </a:rPr>
              <a:t>HPTN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084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95" dirty="0">
                <a:latin typeface="Arial"/>
                <a:cs typeface="Arial"/>
              </a:rPr>
              <a:t>Oral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20" dirty="0">
                <a:latin typeface="Arial"/>
                <a:cs typeface="Arial"/>
              </a:rPr>
              <a:t>PrEP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demo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projects</a:t>
            </a:r>
            <a:endParaRPr sz="18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300" dirty="0">
                <a:latin typeface="Arial"/>
                <a:cs typeface="Arial"/>
              </a:rPr>
              <a:t>PEPFAR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80" dirty="0">
                <a:latin typeface="Arial"/>
                <a:cs typeface="Arial"/>
              </a:rPr>
              <a:t>KP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programming</a:t>
            </a:r>
            <a:r>
              <a:rPr sz="1800" spc="-50" dirty="0">
                <a:latin typeface="Arial"/>
                <a:cs typeface="Arial"/>
              </a:rPr>
              <a:t> &amp; </a:t>
            </a:r>
            <a:r>
              <a:rPr sz="1800" spc="-95" dirty="0">
                <a:latin typeface="Arial"/>
                <a:cs typeface="Arial"/>
              </a:rPr>
              <a:t>programs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25" dirty="0">
                <a:latin typeface="Arial"/>
                <a:cs typeface="Arial"/>
              </a:rPr>
              <a:t>PBFW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and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310" dirty="0">
                <a:latin typeface="Arial"/>
                <a:cs typeface="Arial"/>
              </a:rPr>
              <a:t>SDCs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876792" y="3311778"/>
            <a:ext cx="26873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300" dirty="0">
                <a:latin typeface="Arial"/>
                <a:cs typeface="Arial"/>
              </a:rPr>
              <a:t>PEPFAR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programming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for </a:t>
            </a:r>
            <a:r>
              <a:rPr sz="1800" spc="-265" dirty="0">
                <a:latin typeface="Arial"/>
                <a:cs typeface="Arial"/>
              </a:rPr>
              <a:t>KPs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through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80" dirty="0">
                <a:latin typeface="Arial"/>
                <a:cs typeface="Arial"/>
              </a:rPr>
              <a:t>FHI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and </a:t>
            </a:r>
            <a:r>
              <a:rPr sz="1800" spc="-114" dirty="0">
                <a:latin typeface="Arial"/>
                <a:cs typeface="Arial"/>
              </a:rPr>
              <a:t>Jhpiego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&amp;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programs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for </a:t>
            </a:r>
            <a:r>
              <a:rPr sz="1800" spc="-225" dirty="0">
                <a:latin typeface="Arial"/>
                <a:cs typeface="Arial"/>
              </a:rPr>
              <a:t>PBFW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and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315" dirty="0">
                <a:latin typeface="Arial"/>
                <a:cs typeface="Arial"/>
              </a:rPr>
              <a:t>SDC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through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87726" y="4408754"/>
            <a:ext cx="69488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44285" algn="l"/>
              </a:tabLst>
            </a:pPr>
            <a:r>
              <a:rPr sz="1800" spc="-95" dirty="0">
                <a:latin typeface="Arial"/>
                <a:cs typeface="Arial"/>
              </a:rPr>
              <a:t>Oral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20" dirty="0">
                <a:latin typeface="Arial"/>
                <a:cs typeface="Arial"/>
              </a:rPr>
              <a:t>PrEP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demo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projects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315" dirty="0">
                <a:latin typeface="Arial"/>
                <a:cs typeface="Arial"/>
              </a:rPr>
              <a:t>EGPAF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16351" y="3165348"/>
            <a:ext cx="8991600" cy="15240"/>
          </a:xfrm>
          <a:custGeom>
            <a:avLst/>
            <a:gdLst/>
            <a:ahLst/>
            <a:cxnLst/>
            <a:rect l="l" t="t" r="r" b="b"/>
            <a:pathLst>
              <a:path w="8991600" h="15239">
                <a:moveTo>
                  <a:pt x="0" y="0"/>
                </a:moveTo>
                <a:lnTo>
                  <a:pt x="8991473" y="14986"/>
                </a:lnTo>
              </a:path>
            </a:pathLst>
          </a:custGeom>
          <a:ln w="9144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938" y="113156"/>
            <a:ext cx="116878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75" dirty="0"/>
              <a:t>While</a:t>
            </a:r>
            <a:r>
              <a:rPr spc="-90" dirty="0"/>
              <a:t> </a:t>
            </a:r>
            <a:r>
              <a:rPr spc="-85" dirty="0"/>
              <a:t>networks</a:t>
            </a:r>
            <a:r>
              <a:rPr spc="-65" dirty="0"/>
              <a:t> </a:t>
            </a:r>
            <a:r>
              <a:rPr spc="-165" dirty="0"/>
              <a:t>across</a:t>
            </a:r>
            <a:r>
              <a:rPr spc="-80" dirty="0"/>
              <a:t> </a:t>
            </a:r>
            <a:r>
              <a:rPr spc="-55" dirty="0"/>
              <a:t>districts</a:t>
            </a:r>
            <a:r>
              <a:rPr spc="-85" dirty="0"/>
              <a:t> </a:t>
            </a:r>
            <a:r>
              <a:rPr spc="-145" dirty="0"/>
              <a:t>have</a:t>
            </a:r>
            <a:r>
              <a:rPr spc="-90" dirty="0"/>
              <a:t> </a:t>
            </a:r>
            <a:r>
              <a:rPr spc="-60" dirty="0"/>
              <a:t>similarities,</a:t>
            </a:r>
            <a:r>
              <a:rPr spc="-80" dirty="0"/>
              <a:t> </a:t>
            </a:r>
            <a:r>
              <a:rPr b="1" spc="-135" dirty="0">
                <a:latin typeface="Arial"/>
                <a:cs typeface="Arial"/>
              </a:rPr>
              <a:t>in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spc="-140" dirty="0">
                <a:latin typeface="Arial"/>
                <a:cs typeface="Arial"/>
              </a:rPr>
              <a:t>Blantyre</a:t>
            </a:r>
            <a:r>
              <a:rPr spc="-140" dirty="0"/>
              <a:t>,</a:t>
            </a:r>
            <a:r>
              <a:rPr spc="-65" dirty="0"/>
              <a:t> drop-</a:t>
            </a:r>
            <a:r>
              <a:rPr spc="-30" dirty="0"/>
              <a:t>in</a:t>
            </a:r>
            <a:r>
              <a:rPr spc="-90" dirty="0"/>
              <a:t> </a:t>
            </a:r>
            <a:r>
              <a:rPr spc="-114" dirty="0"/>
              <a:t>centers</a:t>
            </a:r>
            <a:r>
              <a:rPr spc="-70" dirty="0"/>
              <a:t> </a:t>
            </a:r>
            <a:r>
              <a:rPr spc="-150" dirty="0"/>
              <a:t>may</a:t>
            </a:r>
            <a:r>
              <a:rPr spc="-80" dirty="0"/>
              <a:t> </a:t>
            </a:r>
            <a:r>
              <a:rPr spc="-120" dirty="0"/>
              <a:t>be</a:t>
            </a:r>
            <a:r>
              <a:rPr spc="-90" dirty="0"/>
              <a:t> </a:t>
            </a:r>
            <a:r>
              <a:rPr spc="-40" dirty="0"/>
              <a:t>optimal</a:t>
            </a:r>
            <a:r>
              <a:rPr spc="-75" dirty="0"/>
              <a:t> </a:t>
            </a:r>
            <a:r>
              <a:rPr spc="-130" dirty="0"/>
              <a:t>hubs</a:t>
            </a:r>
            <a:r>
              <a:rPr spc="-95" dirty="0"/>
              <a:t> </a:t>
            </a:r>
            <a:r>
              <a:rPr dirty="0"/>
              <a:t>for</a:t>
            </a:r>
            <a:r>
              <a:rPr spc="-85" dirty="0"/>
              <a:t> </a:t>
            </a:r>
            <a:r>
              <a:rPr spc="-50" dirty="0"/>
              <a:t>a </a:t>
            </a:r>
            <a:r>
              <a:rPr spc="-70" dirty="0"/>
              <a:t>community-</a:t>
            </a:r>
            <a:r>
              <a:rPr spc="-150" dirty="0"/>
              <a:t>based</a:t>
            </a:r>
            <a:r>
              <a:rPr spc="-60" dirty="0"/>
              <a:t> </a:t>
            </a:r>
            <a:r>
              <a:rPr spc="-65" dirty="0"/>
              <a:t>prevention</a:t>
            </a:r>
            <a:r>
              <a:rPr spc="-90" dirty="0"/>
              <a:t> </a:t>
            </a:r>
            <a:r>
              <a:rPr spc="-50" dirty="0"/>
              <a:t>network,</a:t>
            </a:r>
            <a:r>
              <a:rPr spc="-65" dirty="0"/>
              <a:t> </a:t>
            </a:r>
            <a:r>
              <a:rPr spc="-215" dirty="0"/>
              <a:t>as</a:t>
            </a:r>
            <a:r>
              <a:rPr spc="-80" dirty="0"/>
              <a:t> </a:t>
            </a:r>
            <a:r>
              <a:rPr spc="-65" dirty="0"/>
              <a:t>they</a:t>
            </a:r>
            <a:r>
              <a:rPr spc="-60" dirty="0"/>
              <a:t> </a:t>
            </a:r>
            <a:r>
              <a:rPr spc="-105" dirty="0"/>
              <a:t>already</a:t>
            </a:r>
            <a:r>
              <a:rPr spc="-100" dirty="0"/>
              <a:t> </a:t>
            </a:r>
            <a:r>
              <a:rPr spc="-75" dirty="0"/>
              <a:t>provide</a:t>
            </a:r>
            <a:r>
              <a:rPr spc="-100" dirty="0"/>
              <a:t> </a:t>
            </a:r>
            <a:r>
              <a:rPr spc="-130" dirty="0"/>
              <a:t>services</a:t>
            </a:r>
            <a:r>
              <a:rPr spc="-85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spc="-130" dirty="0"/>
              <a:t>many</a:t>
            </a:r>
            <a:r>
              <a:rPr spc="-80" dirty="0"/>
              <a:t> </a:t>
            </a:r>
            <a:r>
              <a:rPr spc="-10" dirty="0"/>
              <a:t>populations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83390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15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69760" y="955399"/>
            <a:ext cx="5613400" cy="255524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064260">
              <a:lnSpc>
                <a:spcPct val="100000"/>
              </a:lnSpc>
              <a:spcBef>
                <a:spcPts val="420"/>
              </a:spcBef>
            </a:pPr>
            <a:r>
              <a:rPr sz="18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Network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Overview</a:t>
            </a:r>
            <a:r>
              <a:rPr sz="1800" b="1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&amp;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600" spc="-70" dirty="0">
                <a:latin typeface="Arial"/>
                <a:cs typeface="Arial"/>
              </a:rPr>
              <a:t>Community </a:t>
            </a:r>
            <a:r>
              <a:rPr sz="1600" spc="-110" dirty="0">
                <a:latin typeface="Arial"/>
                <a:cs typeface="Arial"/>
              </a:rPr>
              <a:t>based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50" dirty="0">
                <a:latin typeface="Arial"/>
                <a:cs typeface="Arial"/>
              </a:rPr>
              <a:t>UPI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network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Drop-</a:t>
            </a:r>
            <a:r>
              <a:rPr sz="1600" spc="-55" dirty="0">
                <a:latin typeface="Arial"/>
                <a:cs typeface="Arial"/>
              </a:rPr>
              <a:t>In </a:t>
            </a:r>
            <a:r>
              <a:rPr sz="1600" spc="-85" dirty="0">
                <a:latin typeface="Arial"/>
                <a:cs typeface="Arial"/>
              </a:rPr>
              <a:t>Center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00" b="1" spc="-105" dirty="0">
                <a:latin typeface="Arial"/>
                <a:cs typeface="Arial"/>
              </a:rPr>
              <a:t>Management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Support: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District</a:t>
            </a:r>
            <a:r>
              <a:rPr sz="1600" spc="-65" dirty="0">
                <a:latin typeface="Arial"/>
                <a:cs typeface="Arial"/>
              </a:rPr>
              <a:t> Health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Office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(DHO)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provide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support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Drop-</a:t>
            </a:r>
            <a:r>
              <a:rPr sz="1600" spc="-55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Centers,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which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includes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staffing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some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centers.</a:t>
            </a:r>
            <a:endParaRPr sz="1600">
              <a:latin typeface="Arial"/>
              <a:cs typeface="Arial"/>
            </a:endParaRPr>
          </a:p>
          <a:p>
            <a:pPr marL="12700" marR="166370">
              <a:lnSpc>
                <a:spcPct val="100000"/>
              </a:lnSpc>
              <a:spcBef>
                <a:spcPts val="605"/>
              </a:spcBef>
            </a:pPr>
            <a:r>
              <a:rPr sz="1600" b="1" spc="-160" dirty="0">
                <a:latin typeface="Arial"/>
                <a:cs typeface="Arial"/>
              </a:rPr>
              <a:t>Supply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Chain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System: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Drop-</a:t>
            </a:r>
            <a:r>
              <a:rPr sz="1600" spc="-55" dirty="0">
                <a:latin typeface="Arial"/>
                <a:cs typeface="Arial"/>
              </a:rPr>
              <a:t>In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Center/DREAMS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sites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supported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by </a:t>
            </a:r>
            <a:r>
              <a:rPr sz="1600" spc="-60" dirty="0">
                <a:latin typeface="Arial"/>
                <a:cs typeface="Arial"/>
              </a:rPr>
              <a:t>partners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involved </a:t>
            </a:r>
            <a:r>
              <a:rPr sz="1600" spc="-25" dirty="0">
                <a:latin typeface="Arial"/>
                <a:cs typeface="Arial"/>
              </a:rPr>
              <a:t>in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direct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service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delivery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procure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their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own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HIV </a:t>
            </a:r>
            <a:r>
              <a:rPr sz="1600" spc="-10" dirty="0">
                <a:latin typeface="Arial"/>
                <a:cs typeface="Arial"/>
              </a:rPr>
              <a:t>commodities.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00" b="1" spc="-100" dirty="0">
                <a:latin typeface="Arial"/>
                <a:cs typeface="Arial"/>
              </a:rPr>
              <a:t>Data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spc="-165" dirty="0">
                <a:latin typeface="Arial"/>
                <a:cs typeface="Arial"/>
              </a:rPr>
              <a:t>system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40" dirty="0">
                <a:latin typeface="Arial"/>
                <a:cs typeface="Arial"/>
              </a:rPr>
              <a:t>&amp;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Flow</a:t>
            </a:r>
            <a:r>
              <a:rPr sz="1600" spc="-105" dirty="0">
                <a:latin typeface="Arial"/>
                <a:cs typeface="Arial"/>
              </a:rPr>
              <a:t>:</a:t>
            </a:r>
            <a:r>
              <a:rPr sz="1600" spc="-75" dirty="0">
                <a:latin typeface="Arial"/>
                <a:cs typeface="Arial"/>
              </a:rPr>
              <a:t> Drop-</a:t>
            </a:r>
            <a:r>
              <a:rPr sz="1600" spc="-55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Center/DREAMS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sites</a:t>
            </a:r>
            <a:r>
              <a:rPr sz="1600" spc="-65" dirty="0">
                <a:latin typeface="Arial"/>
                <a:cs typeface="Arial"/>
              </a:rPr>
              <a:t> attached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80" dirty="0">
                <a:latin typeface="Arial"/>
                <a:cs typeface="Arial"/>
              </a:rPr>
              <a:t>Government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facility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catchment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area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reporting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9828" y="3607094"/>
            <a:ext cx="4256405" cy="1252220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571500">
              <a:lnSpc>
                <a:spcPct val="100000"/>
              </a:lnSpc>
              <a:spcBef>
                <a:spcPts val="1019"/>
              </a:spcBef>
            </a:pPr>
            <a:r>
              <a:rPr sz="1800" b="1" u="sng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8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r>
              <a:rPr sz="18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Considerations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815"/>
              </a:spcBef>
            </a:pPr>
            <a:r>
              <a:rPr sz="1600" b="1" spc="-204" dirty="0">
                <a:latin typeface="Arial"/>
                <a:cs typeface="Arial"/>
              </a:rPr>
              <a:t>AGYW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generally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convenient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user-</a:t>
            </a:r>
            <a:r>
              <a:rPr sz="1600" spc="-10" dirty="0">
                <a:latin typeface="Arial"/>
                <a:cs typeface="Arial"/>
              </a:rPr>
              <a:t>provider </a:t>
            </a:r>
            <a:r>
              <a:rPr sz="1600" spc="-65" dirty="0">
                <a:latin typeface="Arial"/>
                <a:cs typeface="Arial"/>
              </a:rPr>
              <a:t>interfaces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where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they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won’t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seen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accessing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HIV- related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services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minimize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stigma.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17485" y="4986909"/>
            <a:ext cx="450151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235" dirty="0">
                <a:latin typeface="Arial"/>
                <a:cs typeface="Arial"/>
              </a:rPr>
              <a:t>FSW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often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access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“one-</a:t>
            </a:r>
            <a:r>
              <a:rPr sz="1600" spc="-20" dirty="0">
                <a:latin typeface="Arial"/>
                <a:cs typeface="Arial"/>
              </a:rPr>
              <a:t>stop </a:t>
            </a:r>
            <a:r>
              <a:rPr sz="1600" spc="-45" dirty="0">
                <a:latin typeface="Arial"/>
                <a:cs typeface="Arial"/>
              </a:rPr>
              <a:t>shop”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model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operating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hours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that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convenient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their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working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hours.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17485" y="5871159"/>
            <a:ext cx="449961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85" dirty="0">
                <a:latin typeface="Arial"/>
                <a:cs typeface="Arial"/>
              </a:rPr>
              <a:t>MSM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may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perceive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stigma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in</a:t>
            </a:r>
            <a:r>
              <a:rPr sz="1600" spc="-55" dirty="0">
                <a:latin typeface="Arial"/>
                <a:cs typeface="Arial"/>
              </a:rPr>
              <a:t> public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facilities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45" dirty="0">
                <a:latin typeface="Arial"/>
                <a:cs typeface="Arial"/>
              </a:rPr>
              <a:t>prefer </a:t>
            </a:r>
            <a:r>
              <a:rPr sz="1600" spc="-55" dirty="0">
                <a:latin typeface="Arial"/>
                <a:cs typeface="Arial"/>
              </a:rPr>
              <a:t>more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readily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accessible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sites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where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services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are </a:t>
            </a:r>
            <a:r>
              <a:rPr sz="1600" spc="-75" dirty="0">
                <a:latin typeface="Arial"/>
                <a:cs typeface="Arial"/>
              </a:rPr>
              <a:t>perceived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50" dirty="0">
                <a:latin typeface="Arial"/>
                <a:cs typeface="Arial"/>
              </a:rPr>
              <a:t> confidential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peer-</a:t>
            </a:r>
            <a:r>
              <a:rPr sz="1600" spc="-10" dirty="0">
                <a:latin typeface="Arial"/>
                <a:cs typeface="Arial"/>
              </a:rPr>
              <a:t>driven.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60367" y="4354235"/>
            <a:ext cx="390692" cy="441596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6652599" y="5952276"/>
            <a:ext cx="371475" cy="422275"/>
            <a:chOff x="6652599" y="5952276"/>
            <a:chExt cx="371475" cy="42227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6835" y="5952276"/>
              <a:ext cx="73713" cy="7388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85322" y="5952276"/>
              <a:ext cx="73713" cy="7388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652599" y="6037006"/>
              <a:ext cx="371475" cy="337820"/>
            </a:xfrm>
            <a:custGeom>
              <a:avLst/>
              <a:gdLst/>
              <a:ahLst/>
              <a:cxnLst/>
              <a:rect l="l" t="t" r="r" b="b"/>
              <a:pathLst>
                <a:path w="371475" h="337820">
                  <a:moveTo>
                    <a:pt x="276984" y="8"/>
                  </a:moveTo>
                  <a:lnTo>
                    <a:pt x="230880" y="8599"/>
                  </a:lnTo>
                  <a:lnTo>
                    <a:pt x="200079" y="36111"/>
                  </a:lnTo>
                  <a:lnTo>
                    <a:pt x="185336" y="91514"/>
                  </a:lnTo>
                  <a:lnTo>
                    <a:pt x="169540" y="33473"/>
                  </a:lnTo>
                  <a:lnTo>
                    <a:pt x="139569" y="9126"/>
                  </a:lnTo>
                  <a:lnTo>
                    <a:pt x="93688" y="0"/>
                  </a:lnTo>
                  <a:lnTo>
                    <a:pt x="79472" y="2374"/>
                  </a:lnTo>
                  <a:lnTo>
                    <a:pt x="44228" y="20256"/>
                  </a:lnTo>
                  <a:lnTo>
                    <a:pt x="0" y="155888"/>
                  </a:lnTo>
                  <a:lnTo>
                    <a:pt x="4212" y="165386"/>
                  </a:lnTo>
                  <a:lnTo>
                    <a:pt x="13163" y="167497"/>
                  </a:lnTo>
                  <a:lnTo>
                    <a:pt x="13689" y="168552"/>
                  </a:lnTo>
                  <a:lnTo>
                    <a:pt x="23693" y="168552"/>
                  </a:lnTo>
                  <a:lnTo>
                    <a:pt x="30011" y="163803"/>
                  </a:lnTo>
                  <a:lnTo>
                    <a:pt x="58970" y="55634"/>
                  </a:lnTo>
                  <a:lnTo>
                    <a:pt x="58970" y="337403"/>
                  </a:lnTo>
                  <a:lnTo>
                    <a:pt x="90562" y="337403"/>
                  </a:lnTo>
                  <a:lnTo>
                    <a:pt x="90562" y="173828"/>
                  </a:lnTo>
                  <a:lnTo>
                    <a:pt x="111623" y="173828"/>
                  </a:lnTo>
                  <a:lnTo>
                    <a:pt x="111623" y="337403"/>
                  </a:lnTo>
                  <a:lnTo>
                    <a:pt x="143214" y="337403"/>
                  </a:lnTo>
                  <a:lnTo>
                    <a:pt x="143214" y="55634"/>
                  </a:lnTo>
                  <a:lnTo>
                    <a:pt x="172173" y="163275"/>
                  </a:lnTo>
                  <a:lnTo>
                    <a:pt x="178491" y="168024"/>
                  </a:lnTo>
                  <a:lnTo>
                    <a:pt x="187969" y="168024"/>
                  </a:lnTo>
                  <a:lnTo>
                    <a:pt x="194813" y="165914"/>
                  </a:lnTo>
                  <a:lnTo>
                    <a:pt x="198499" y="161692"/>
                  </a:lnTo>
                  <a:lnTo>
                    <a:pt x="227458" y="55106"/>
                  </a:lnTo>
                  <a:lnTo>
                    <a:pt x="227458" y="337403"/>
                  </a:lnTo>
                  <a:lnTo>
                    <a:pt x="259049" y="337403"/>
                  </a:lnTo>
                  <a:lnTo>
                    <a:pt x="259049" y="173828"/>
                  </a:lnTo>
                  <a:lnTo>
                    <a:pt x="280110" y="173828"/>
                  </a:lnTo>
                  <a:lnTo>
                    <a:pt x="280110" y="337403"/>
                  </a:lnTo>
                  <a:lnTo>
                    <a:pt x="311702" y="337403"/>
                  </a:lnTo>
                  <a:lnTo>
                    <a:pt x="311702" y="55634"/>
                  </a:lnTo>
                  <a:lnTo>
                    <a:pt x="340661" y="163275"/>
                  </a:lnTo>
                  <a:lnTo>
                    <a:pt x="346979" y="168024"/>
                  </a:lnTo>
                  <a:lnTo>
                    <a:pt x="356456" y="168024"/>
                  </a:lnTo>
                  <a:lnTo>
                    <a:pt x="366460" y="165386"/>
                  </a:lnTo>
                  <a:lnTo>
                    <a:pt x="371199" y="156416"/>
                  </a:lnTo>
                  <a:lnTo>
                    <a:pt x="369093" y="147973"/>
                  </a:lnTo>
                  <a:lnTo>
                    <a:pt x="338028" y="33473"/>
                  </a:lnTo>
                  <a:lnTo>
                    <a:pt x="308057" y="9126"/>
                  </a:lnTo>
                  <a:lnTo>
                    <a:pt x="291200" y="2597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703969" y="5108886"/>
            <a:ext cx="229870" cy="471170"/>
            <a:chOff x="6703969" y="5108886"/>
            <a:chExt cx="229870" cy="47117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77668" y="5108886"/>
              <a:ext cx="83482" cy="8367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703969" y="5203014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4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556259" y="1012374"/>
            <a:ext cx="5226050" cy="3401695"/>
            <a:chOff x="556259" y="1012374"/>
            <a:chExt cx="5226050" cy="3401695"/>
          </a:xfrm>
        </p:grpSpPr>
        <p:sp>
          <p:nvSpPr>
            <p:cNvPr id="18" name="object 18"/>
            <p:cNvSpPr/>
            <p:nvPr/>
          </p:nvSpPr>
          <p:spPr>
            <a:xfrm>
              <a:off x="556259" y="1670304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75388" y="1012374"/>
              <a:ext cx="83482" cy="8367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3701688" y="1106502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5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62711" y="1026708"/>
              <a:ext cx="73713" cy="7388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31198" y="1026708"/>
              <a:ext cx="73713" cy="7388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898475" y="1111438"/>
              <a:ext cx="371475" cy="337820"/>
            </a:xfrm>
            <a:custGeom>
              <a:avLst/>
              <a:gdLst/>
              <a:ahLst/>
              <a:cxnLst/>
              <a:rect l="l" t="t" r="r" b="b"/>
              <a:pathLst>
                <a:path w="371475" h="337819">
                  <a:moveTo>
                    <a:pt x="276984" y="8"/>
                  </a:moveTo>
                  <a:lnTo>
                    <a:pt x="230880" y="8599"/>
                  </a:lnTo>
                  <a:lnTo>
                    <a:pt x="200079" y="36111"/>
                  </a:lnTo>
                  <a:lnTo>
                    <a:pt x="185336" y="91514"/>
                  </a:lnTo>
                  <a:lnTo>
                    <a:pt x="169540" y="33473"/>
                  </a:lnTo>
                  <a:lnTo>
                    <a:pt x="139569" y="9126"/>
                  </a:lnTo>
                  <a:lnTo>
                    <a:pt x="93688" y="0"/>
                  </a:lnTo>
                  <a:lnTo>
                    <a:pt x="79472" y="2374"/>
                  </a:lnTo>
                  <a:lnTo>
                    <a:pt x="44228" y="20256"/>
                  </a:lnTo>
                  <a:lnTo>
                    <a:pt x="0" y="155888"/>
                  </a:lnTo>
                  <a:lnTo>
                    <a:pt x="4212" y="165386"/>
                  </a:lnTo>
                  <a:lnTo>
                    <a:pt x="13163" y="167497"/>
                  </a:lnTo>
                  <a:lnTo>
                    <a:pt x="13689" y="168552"/>
                  </a:lnTo>
                  <a:lnTo>
                    <a:pt x="23693" y="168552"/>
                  </a:lnTo>
                  <a:lnTo>
                    <a:pt x="30011" y="163803"/>
                  </a:lnTo>
                  <a:lnTo>
                    <a:pt x="58970" y="55634"/>
                  </a:lnTo>
                  <a:lnTo>
                    <a:pt x="58970" y="337403"/>
                  </a:lnTo>
                  <a:lnTo>
                    <a:pt x="90562" y="337403"/>
                  </a:lnTo>
                  <a:lnTo>
                    <a:pt x="90562" y="173828"/>
                  </a:lnTo>
                  <a:lnTo>
                    <a:pt x="111623" y="173828"/>
                  </a:lnTo>
                  <a:lnTo>
                    <a:pt x="111623" y="337403"/>
                  </a:lnTo>
                  <a:lnTo>
                    <a:pt x="143214" y="337403"/>
                  </a:lnTo>
                  <a:lnTo>
                    <a:pt x="143214" y="55634"/>
                  </a:lnTo>
                  <a:lnTo>
                    <a:pt x="172173" y="163275"/>
                  </a:lnTo>
                  <a:lnTo>
                    <a:pt x="178491" y="168024"/>
                  </a:lnTo>
                  <a:lnTo>
                    <a:pt x="187969" y="168024"/>
                  </a:lnTo>
                  <a:lnTo>
                    <a:pt x="194813" y="165914"/>
                  </a:lnTo>
                  <a:lnTo>
                    <a:pt x="198499" y="161692"/>
                  </a:lnTo>
                  <a:lnTo>
                    <a:pt x="227458" y="55106"/>
                  </a:lnTo>
                  <a:lnTo>
                    <a:pt x="227458" y="337403"/>
                  </a:lnTo>
                  <a:lnTo>
                    <a:pt x="259049" y="337403"/>
                  </a:lnTo>
                  <a:lnTo>
                    <a:pt x="259049" y="173828"/>
                  </a:lnTo>
                  <a:lnTo>
                    <a:pt x="280110" y="173828"/>
                  </a:lnTo>
                  <a:lnTo>
                    <a:pt x="280110" y="337403"/>
                  </a:lnTo>
                  <a:lnTo>
                    <a:pt x="311702" y="337403"/>
                  </a:lnTo>
                  <a:lnTo>
                    <a:pt x="311702" y="55634"/>
                  </a:lnTo>
                  <a:lnTo>
                    <a:pt x="340661" y="163275"/>
                  </a:lnTo>
                  <a:lnTo>
                    <a:pt x="346979" y="168024"/>
                  </a:lnTo>
                  <a:lnTo>
                    <a:pt x="356456" y="168024"/>
                  </a:lnTo>
                  <a:lnTo>
                    <a:pt x="366460" y="165386"/>
                  </a:lnTo>
                  <a:lnTo>
                    <a:pt x="371199" y="156416"/>
                  </a:lnTo>
                  <a:lnTo>
                    <a:pt x="369093" y="147973"/>
                  </a:lnTo>
                  <a:lnTo>
                    <a:pt x="338028" y="33473"/>
                  </a:lnTo>
                  <a:lnTo>
                    <a:pt x="308057" y="9126"/>
                  </a:lnTo>
                  <a:lnTo>
                    <a:pt x="291200" y="2597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2431" y="1024295"/>
            <a:ext cx="391728" cy="441596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538683" y="1082116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600" b="1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22322" y="6491122"/>
            <a:ext cx="193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Service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Delivery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1704" y="1973072"/>
            <a:ext cx="79057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8580" algn="just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Arial"/>
                <a:cs typeface="Arial"/>
              </a:rPr>
              <a:t>Attract, </a:t>
            </a:r>
            <a:r>
              <a:rPr sz="1600" b="1" spc="-40" dirty="0">
                <a:latin typeface="Arial"/>
                <a:cs typeface="Arial"/>
              </a:rPr>
              <a:t>Engage, </a:t>
            </a:r>
            <a:r>
              <a:rPr sz="1600" b="1" spc="-10" dirty="0">
                <a:latin typeface="Arial"/>
                <a:cs typeface="Arial"/>
              </a:rPr>
              <a:t>Enable </a:t>
            </a:r>
            <a:r>
              <a:rPr sz="1600" b="1" spc="-16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56259" y="3355847"/>
            <a:ext cx="5226050" cy="3084830"/>
            <a:chOff x="556259" y="3355847"/>
            <a:chExt cx="5226050" cy="3084830"/>
          </a:xfrm>
        </p:grpSpPr>
        <p:sp>
          <p:nvSpPr>
            <p:cNvPr id="29" name="object 29"/>
            <p:cNvSpPr/>
            <p:nvPr/>
          </p:nvSpPr>
          <p:spPr>
            <a:xfrm>
              <a:off x="556259" y="3355847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23159" y="5062727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685800" y="0"/>
                  </a:moveTo>
                  <a:lnTo>
                    <a:pt x="636828" y="1722"/>
                  </a:lnTo>
                  <a:lnTo>
                    <a:pt x="588784" y="6811"/>
                  </a:lnTo>
                  <a:lnTo>
                    <a:pt x="541785" y="15151"/>
                  </a:lnTo>
                  <a:lnTo>
                    <a:pt x="495947" y="26625"/>
                  </a:lnTo>
                  <a:lnTo>
                    <a:pt x="451386" y="41118"/>
                  </a:lnTo>
                  <a:lnTo>
                    <a:pt x="408218" y="58514"/>
                  </a:lnTo>
                  <a:lnTo>
                    <a:pt x="366559" y="78696"/>
                  </a:lnTo>
                  <a:lnTo>
                    <a:pt x="326525" y="101548"/>
                  </a:lnTo>
                  <a:lnTo>
                    <a:pt x="288233" y="126954"/>
                  </a:lnTo>
                  <a:lnTo>
                    <a:pt x="251798" y="154798"/>
                  </a:lnTo>
                  <a:lnTo>
                    <a:pt x="217336" y="184964"/>
                  </a:lnTo>
                  <a:lnTo>
                    <a:pt x="184964" y="217336"/>
                  </a:lnTo>
                  <a:lnTo>
                    <a:pt x="154798" y="251798"/>
                  </a:lnTo>
                  <a:lnTo>
                    <a:pt x="126954" y="288233"/>
                  </a:lnTo>
                  <a:lnTo>
                    <a:pt x="101548" y="326525"/>
                  </a:lnTo>
                  <a:lnTo>
                    <a:pt x="78696" y="366559"/>
                  </a:lnTo>
                  <a:lnTo>
                    <a:pt x="58514" y="408218"/>
                  </a:lnTo>
                  <a:lnTo>
                    <a:pt x="41118" y="451386"/>
                  </a:lnTo>
                  <a:lnTo>
                    <a:pt x="26625" y="495947"/>
                  </a:lnTo>
                  <a:lnTo>
                    <a:pt x="15151" y="541785"/>
                  </a:lnTo>
                  <a:lnTo>
                    <a:pt x="6811" y="588784"/>
                  </a:lnTo>
                  <a:lnTo>
                    <a:pt x="1722" y="636828"/>
                  </a:lnTo>
                  <a:lnTo>
                    <a:pt x="0" y="685800"/>
                  </a:lnTo>
                  <a:lnTo>
                    <a:pt x="1722" y="734776"/>
                  </a:lnTo>
                  <a:lnTo>
                    <a:pt x="6811" y="782823"/>
                  </a:lnTo>
                  <a:lnTo>
                    <a:pt x="15151" y="829825"/>
                  </a:lnTo>
                  <a:lnTo>
                    <a:pt x="26625" y="875665"/>
                  </a:lnTo>
                  <a:lnTo>
                    <a:pt x="41118" y="920228"/>
                  </a:lnTo>
                  <a:lnTo>
                    <a:pt x="58514" y="963397"/>
                  </a:lnTo>
                  <a:lnTo>
                    <a:pt x="78696" y="1005057"/>
                  </a:lnTo>
                  <a:lnTo>
                    <a:pt x="101548" y="1045091"/>
                  </a:lnTo>
                  <a:lnTo>
                    <a:pt x="126954" y="1083383"/>
                  </a:lnTo>
                  <a:lnTo>
                    <a:pt x="154798" y="1119817"/>
                  </a:lnTo>
                  <a:lnTo>
                    <a:pt x="184964" y="1154278"/>
                  </a:lnTo>
                  <a:lnTo>
                    <a:pt x="217336" y="1186648"/>
                  </a:lnTo>
                  <a:lnTo>
                    <a:pt x="251798" y="1216813"/>
                  </a:lnTo>
                  <a:lnTo>
                    <a:pt x="288233" y="1244656"/>
                  </a:lnTo>
                  <a:lnTo>
                    <a:pt x="326525" y="1270060"/>
                  </a:lnTo>
                  <a:lnTo>
                    <a:pt x="366559" y="1292911"/>
                  </a:lnTo>
                  <a:lnTo>
                    <a:pt x="408218" y="1313091"/>
                  </a:lnTo>
                  <a:lnTo>
                    <a:pt x="451386" y="1330485"/>
                  </a:lnTo>
                  <a:lnTo>
                    <a:pt x="495947" y="1344977"/>
                  </a:lnTo>
                  <a:lnTo>
                    <a:pt x="541785" y="1356450"/>
                  </a:lnTo>
                  <a:lnTo>
                    <a:pt x="588784" y="1364789"/>
                  </a:lnTo>
                  <a:lnTo>
                    <a:pt x="636828" y="1369878"/>
                  </a:lnTo>
                  <a:lnTo>
                    <a:pt x="685800" y="1371600"/>
                  </a:lnTo>
                  <a:lnTo>
                    <a:pt x="734771" y="1369878"/>
                  </a:lnTo>
                  <a:lnTo>
                    <a:pt x="782815" y="1364789"/>
                  </a:lnTo>
                  <a:lnTo>
                    <a:pt x="829814" y="1356450"/>
                  </a:lnTo>
                  <a:lnTo>
                    <a:pt x="875652" y="1344977"/>
                  </a:lnTo>
                  <a:lnTo>
                    <a:pt x="920213" y="1330485"/>
                  </a:lnTo>
                  <a:lnTo>
                    <a:pt x="963381" y="1313091"/>
                  </a:lnTo>
                  <a:lnTo>
                    <a:pt x="1005040" y="1292911"/>
                  </a:lnTo>
                  <a:lnTo>
                    <a:pt x="1045074" y="1270060"/>
                  </a:lnTo>
                  <a:lnTo>
                    <a:pt x="1083366" y="1244656"/>
                  </a:lnTo>
                  <a:lnTo>
                    <a:pt x="1119801" y="1216813"/>
                  </a:lnTo>
                  <a:lnTo>
                    <a:pt x="1154263" y="1186648"/>
                  </a:lnTo>
                  <a:lnTo>
                    <a:pt x="1186635" y="1154278"/>
                  </a:lnTo>
                  <a:lnTo>
                    <a:pt x="1216801" y="1119817"/>
                  </a:lnTo>
                  <a:lnTo>
                    <a:pt x="1244645" y="1083383"/>
                  </a:lnTo>
                  <a:lnTo>
                    <a:pt x="1270051" y="1045091"/>
                  </a:lnTo>
                  <a:lnTo>
                    <a:pt x="1292903" y="1005057"/>
                  </a:lnTo>
                  <a:lnTo>
                    <a:pt x="1313085" y="963397"/>
                  </a:lnTo>
                  <a:lnTo>
                    <a:pt x="1330481" y="920228"/>
                  </a:lnTo>
                  <a:lnTo>
                    <a:pt x="1344974" y="875665"/>
                  </a:lnTo>
                  <a:lnTo>
                    <a:pt x="1356448" y="829825"/>
                  </a:lnTo>
                  <a:lnTo>
                    <a:pt x="1364788" y="782823"/>
                  </a:lnTo>
                  <a:lnTo>
                    <a:pt x="1369877" y="734776"/>
                  </a:lnTo>
                  <a:lnTo>
                    <a:pt x="1371600" y="685800"/>
                  </a:lnTo>
                  <a:lnTo>
                    <a:pt x="1369877" y="636828"/>
                  </a:lnTo>
                  <a:lnTo>
                    <a:pt x="1364788" y="588784"/>
                  </a:lnTo>
                  <a:lnTo>
                    <a:pt x="1356448" y="541785"/>
                  </a:lnTo>
                  <a:lnTo>
                    <a:pt x="1344974" y="495947"/>
                  </a:lnTo>
                  <a:lnTo>
                    <a:pt x="1330481" y="451386"/>
                  </a:lnTo>
                  <a:lnTo>
                    <a:pt x="1313085" y="408218"/>
                  </a:lnTo>
                  <a:lnTo>
                    <a:pt x="1292903" y="366559"/>
                  </a:lnTo>
                  <a:lnTo>
                    <a:pt x="1270051" y="326525"/>
                  </a:lnTo>
                  <a:lnTo>
                    <a:pt x="1244645" y="288233"/>
                  </a:lnTo>
                  <a:lnTo>
                    <a:pt x="1216801" y="251798"/>
                  </a:lnTo>
                  <a:lnTo>
                    <a:pt x="1186635" y="217336"/>
                  </a:lnTo>
                  <a:lnTo>
                    <a:pt x="1154263" y="184964"/>
                  </a:lnTo>
                  <a:lnTo>
                    <a:pt x="1119801" y="154798"/>
                  </a:lnTo>
                  <a:lnTo>
                    <a:pt x="1083366" y="126954"/>
                  </a:lnTo>
                  <a:lnTo>
                    <a:pt x="1045074" y="101548"/>
                  </a:lnTo>
                  <a:lnTo>
                    <a:pt x="1005040" y="78696"/>
                  </a:lnTo>
                  <a:lnTo>
                    <a:pt x="963381" y="58514"/>
                  </a:lnTo>
                  <a:lnTo>
                    <a:pt x="920213" y="41118"/>
                  </a:lnTo>
                  <a:lnTo>
                    <a:pt x="875652" y="26625"/>
                  </a:lnTo>
                  <a:lnTo>
                    <a:pt x="829814" y="15151"/>
                  </a:lnTo>
                  <a:lnTo>
                    <a:pt x="782815" y="6811"/>
                  </a:lnTo>
                  <a:lnTo>
                    <a:pt x="734771" y="172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423159" y="5062727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0" y="685800"/>
                  </a:moveTo>
                  <a:lnTo>
                    <a:pt x="1722" y="636828"/>
                  </a:lnTo>
                  <a:lnTo>
                    <a:pt x="6811" y="588784"/>
                  </a:lnTo>
                  <a:lnTo>
                    <a:pt x="15151" y="541785"/>
                  </a:lnTo>
                  <a:lnTo>
                    <a:pt x="26625" y="495947"/>
                  </a:lnTo>
                  <a:lnTo>
                    <a:pt x="41118" y="451386"/>
                  </a:lnTo>
                  <a:lnTo>
                    <a:pt x="58514" y="408218"/>
                  </a:lnTo>
                  <a:lnTo>
                    <a:pt x="78696" y="366559"/>
                  </a:lnTo>
                  <a:lnTo>
                    <a:pt x="101548" y="326525"/>
                  </a:lnTo>
                  <a:lnTo>
                    <a:pt x="126954" y="288233"/>
                  </a:lnTo>
                  <a:lnTo>
                    <a:pt x="154798" y="251798"/>
                  </a:lnTo>
                  <a:lnTo>
                    <a:pt x="184964" y="217336"/>
                  </a:lnTo>
                  <a:lnTo>
                    <a:pt x="217336" y="184964"/>
                  </a:lnTo>
                  <a:lnTo>
                    <a:pt x="251798" y="154798"/>
                  </a:lnTo>
                  <a:lnTo>
                    <a:pt x="288233" y="126954"/>
                  </a:lnTo>
                  <a:lnTo>
                    <a:pt x="326525" y="101548"/>
                  </a:lnTo>
                  <a:lnTo>
                    <a:pt x="366559" y="78696"/>
                  </a:lnTo>
                  <a:lnTo>
                    <a:pt x="408218" y="58514"/>
                  </a:lnTo>
                  <a:lnTo>
                    <a:pt x="451386" y="41118"/>
                  </a:lnTo>
                  <a:lnTo>
                    <a:pt x="495947" y="26625"/>
                  </a:lnTo>
                  <a:lnTo>
                    <a:pt x="541785" y="15151"/>
                  </a:lnTo>
                  <a:lnTo>
                    <a:pt x="588784" y="6811"/>
                  </a:lnTo>
                  <a:lnTo>
                    <a:pt x="636828" y="1722"/>
                  </a:lnTo>
                  <a:lnTo>
                    <a:pt x="685800" y="0"/>
                  </a:lnTo>
                  <a:lnTo>
                    <a:pt x="734771" y="1722"/>
                  </a:lnTo>
                  <a:lnTo>
                    <a:pt x="782815" y="6811"/>
                  </a:lnTo>
                  <a:lnTo>
                    <a:pt x="829814" y="15151"/>
                  </a:lnTo>
                  <a:lnTo>
                    <a:pt x="875652" y="26625"/>
                  </a:lnTo>
                  <a:lnTo>
                    <a:pt x="920213" y="41118"/>
                  </a:lnTo>
                  <a:lnTo>
                    <a:pt x="963381" y="58514"/>
                  </a:lnTo>
                  <a:lnTo>
                    <a:pt x="1005040" y="78696"/>
                  </a:lnTo>
                  <a:lnTo>
                    <a:pt x="1045074" y="101548"/>
                  </a:lnTo>
                  <a:lnTo>
                    <a:pt x="1083366" y="126954"/>
                  </a:lnTo>
                  <a:lnTo>
                    <a:pt x="1119801" y="154798"/>
                  </a:lnTo>
                  <a:lnTo>
                    <a:pt x="1154263" y="184964"/>
                  </a:lnTo>
                  <a:lnTo>
                    <a:pt x="1186635" y="217336"/>
                  </a:lnTo>
                  <a:lnTo>
                    <a:pt x="1216801" y="251798"/>
                  </a:lnTo>
                  <a:lnTo>
                    <a:pt x="1244645" y="288233"/>
                  </a:lnTo>
                  <a:lnTo>
                    <a:pt x="1270051" y="326525"/>
                  </a:lnTo>
                  <a:lnTo>
                    <a:pt x="1292903" y="366559"/>
                  </a:lnTo>
                  <a:lnTo>
                    <a:pt x="1313085" y="408218"/>
                  </a:lnTo>
                  <a:lnTo>
                    <a:pt x="1330481" y="451386"/>
                  </a:lnTo>
                  <a:lnTo>
                    <a:pt x="1344974" y="495947"/>
                  </a:lnTo>
                  <a:lnTo>
                    <a:pt x="1356448" y="541785"/>
                  </a:lnTo>
                  <a:lnTo>
                    <a:pt x="1364788" y="588784"/>
                  </a:lnTo>
                  <a:lnTo>
                    <a:pt x="1369877" y="636828"/>
                  </a:lnTo>
                  <a:lnTo>
                    <a:pt x="1371600" y="685800"/>
                  </a:lnTo>
                  <a:lnTo>
                    <a:pt x="1369877" y="734776"/>
                  </a:lnTo>
                  <a:lnTo>
                    <a:pt x="1364788" y="782823"/>
                  </a:lnTo>
                  <a:lnTo>
                    <a:pt x="1356448" y="829825"/>
                  </a:lnTo>
                  <a:lnTo>
                    <a:pt x="1344974" y="875665"/>
                  </a:lnTo>
                  <a:lnTo>
                    <a:pt x="1330481" y="920228"/>
                  </a:lnTo>
                  <a:lnTo>
                    <a:pt x="1313085" y="963397"/>
                  </a:lnTo>
                  <a:lnTo>
                    <a:pt x="1292903" y="1005057"/>
                  </a:lnTo>
                  <a:lnTo>
                    <a:pt x="1270051" y="1045091"/>
                  </a:lnTo>
                  <a:lnTo>
                    <a:pt x="1244645" y="1083383"/>
                  </a:lnTo>
                  <a:lnTo>
                    <a:pt x="1216801" y="1119817"/>
                  </a:lnTo>
                  <a:lnTo>
                    <a:pt x="1186635" y="1154278"/>
                  </a:lnTo>
                  <a:lnTo>
                    <a:pt x="1154263" y="1186648"/>
                  </a:lnTo>
                  <a:lnTo>
                    <a:pt x="1119801" y="1216813"/>
                  </a:lnTo>
                  <a:lnTo>
                    <a:pt x="1083366" y="1244656"/>
                  </a:lnTo>
                  <a:lnTo>
                    <a:pt x="1045074" y="1270060"/>
                  </a:lnTo>
                  <a:lnTo>
                    <a:pt x="1005040" y="1292911"/>
                  </a:lnTo>
                  <a:lnTo>
                    <a:pt x="963381" y="1313091"/>
                  </a:lnTo>
                  <a:lnTo>
                    <a:pt x="920213" y="1330485"/>
                  </a:lnTo>
                  <a:lnTo>
                    <a:pt x="875652" y="1344977"/>
                  </a:lnTo>
                  <a:lnTo>
                    <a:pt x="829814" y="1356450"/>
                  </a:lnTo>
                  <a:lnTo>
                    <a:pt x="782815" y="1364789"/>
                  </a:lnTo>
                  <a:lnTo>
                    <a:pt x="734771" y="1369878"/>
                  </a:lnTo>
                  <a:lnTo>
                    <a:pt x="685800" y="1371600"/>
                  </a:lnTo>
                  <a:lnTo>
                    <a:pt x="636828" y="1369878"/>
                  </a:lnTo>
                  <a:lnTo>
                    <a:pt x="588784" y="1364789"/>
                  </a:lnTo>
                  <a:lnTo>
                    <a:pt x="541785" y="1356450"/>
                  </a:lnTo>
                  <a:lnTo>
                    <a:pt x="495947" y="1344977"/>
                  </a:lnTo>
                  <a:lnTo>
                    <a:pt x="451386" y="1330485"/>
                  </a:lnTo>
                  <a:lnTo>
                    <a:pt x="408218" y="1313091"/>
                  </a:lnTo>
                  <a:lnTo>
                    <a:pt x="366559" y="1292911"/>
                  </a:lnTo>
                  <a:lnTo>
                    <a:pt x="326525" y="1270060"/>
                  </a:lnTo>
                  <a:lnTo>
                    <a:pt x="288233" y="1244656"/>
                  </a:lnTo>
                  <a:lnTo>
                    <a:pt x="251798" y="1216813"/>
                  </a:lnTo>
                  <a:lnTo>
                    <a:pt x="217336" y="1186648"/>
                  </a:lnTo>
                  <a:lnTo>
                    <a:pt x="184964" y="1154278"/>
                  </a:lnTo>
                  <a:lnTo>
                    <a:pt x="154798" y="1119817"/>
                  </a:lnTo>
                  <a:lnTo>
                    <a:pt x="126954" y="1083383"/>
                  </a:lnTo>
                  <a:lnTo>
                    <a:pt x="101548" y="1045091"/>
                  </a:lnTo>
                  <a:lnTo>
                    <a:pt x="78696" y="1005057"/>
                  </a:lnTo>
                  <a:lnTo>
                    <a:pt x="58514" y="963397"/>
                  </a:lnTo>
                  <a:lnTo>
                    <a:pt x="41118" y="920228"/>
                  </a:lnTo>
                  <a:lnTo>
                    <a:pt x="26625" y="875665"/>
                  </a:lnTo>
                  <a:lnTo>
                    <a:pt x="15151" y="829825"/>
                  </a:lnTo>
                  <a:lnTo>
                    <a:pt x="6811" y="782823"/>
                  </a:lnTo>
                  <a:lnTo>
                    <a:pt x="1722" y="734776"/>
                  </a:lnTo>
                  <a:lnTo>
                    <a:pt x="0" y="685800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2492755" y="5347208"/>
            <a:ext cx="127254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Drop-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Center 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(incl.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DREAMS 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sites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AGYW)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0621" y="3894835"/>
            <a:ext cx="6305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1600" b="1" spc="-35" dirty="0">
                <a:latin typeface="Arial"/>
                <a:cs typeface="Arial"/>
              </a:rPr>
              <a:t>Health </a:t>
            </a:r>
            <a:r>
              <a:rPr sz="1600" b="1" spc="-145" dirty="0">
                <a:latin typeface="Arial"/>
                <a:cs typeface="Arial"/>
              </a:rPr>
              <a:t>Service </a:t>
            </a:r>
            <a:r>
              <a:rPr sz="1600" b="1" spc="-10" dirty="0">
                <a:latin typeface="Arial"/>
                <a:cs typeface="Arial"/>
              </a:rPr>
              <a:t>Entry </a:t>
            </a:r>
            <a:r>
              <a:rPr sz="1600" b="1" spc="-35" dirty="0">
                <a:latin typeface="Arial"/>
                <a:cs typeface="Arial"/>
              </a:rPr>
              <a:t>Points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08380" y="3501009"/>
            <a:ext cx="1715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23925" algn="l"/>
              </a:tabLst>
            </a:pPr>
            <a:r>
              <a:rPr sz="1600" b="1" spc="-185" dirty="0">
                <a:latin typeface="Arial"/>
                <a:cs typeface="Arial"/>
              </a:rPr>
              <a:t>STI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Clinic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245" dirty="0">
                <a:latin typeface="Arial"/>
                <a:cs typeface="Arial"/>
              </a:rPr>
              <a:t>FP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07744" y="1881886"/>
            <a:ext cx="41509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08430" algn="l"/>
                <a:tab pos="3114675" algn="l"/>
              </a:tabLst>
            </a:pPr>
            <a:r>
              <a:rPr sz="1600" b="1" spc="-190" dirty="0">
                <a:latin typeface="Arial"/>
                <a:cs typeface="Arial"/>
              </a:rPr>
              <a:t>Go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Girls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Clubs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80" dirty="0">
                <a:latin typeface="Arial"/>
                <a:cs typeface="Arial"/>
              </a:rPr>
              <a:t>Virtual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Support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45" dirty="0">
                <a:latin typeface="Arial"/>
                <a:cs typeface="Arial"/>
              </a:rPr>
              <a:t>Mass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0" dirty="0">
                <a:latin typeface="Arial"/>
                <a:cs typeface="Arial"/>
              </a:rPr>
              <a:t>Media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54504" y="2363850"/>
            <a:ext cx="1329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25" dirty="0">
                <a:latin typeface="Arial"/>
                <a:cs typeface="Arial"/>
              </a:rPr>
              <a:t>Peer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Mobilisers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83077" y="2380233"/>
            <a:ext cx="1412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5" dirty="0">
                <a:latin typeface="Arial"/>
                <a:cs typeface="Arial"/>
              </a:rPr>
              <a:t>School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Outreach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41523" y="2846069"/>
            <a:ext cx="1134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latin typeface="Arial"/>
                <a:cs typeface="Arial"/>
              </a:rPr>
              <a:t>Small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Groups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30196" y="1464563"/>
            <a:ext cx="2809240" cy="424180"/>
          </a:xfrm>
          <a:custGeom>
            <a:avLst/>
            <a:gdLst/>
            <a:ahLst/>
            <a:cxnLst/>
            <a:rect l="l" t="t" r="r" b="b"/>
            <a:pathLst>
              <a:path w="2809240" h="424180">
                <a:moveTo>
                  <a:pt x="76200" y="347726"/>
                </a:moveTo>
                <a:lnTo>
                  <a:pt x="44450" y="347726"/>
                </a:lnTo>
                <a:lnTo>
                  <a:pt x="44450" y="71628"/>
                </a:lnTo>
                <a:lnTo>
                  <a:pt x="31750" y="71628"/>
                </a:lnTo>
                <a:lnTo>
                  <a:pt x="31750" y="347726"/>
                </a:lnTo>
                <a:lnTo>
                  <a:pt x="0" y="347726"/>
                </a:lnTo>
                <a:lnTo>
                  <a:pt x="38100" y="423926"/>
                </a:lnTo>
                <a:lnTo>
                  <a:pt x="69850" y="360426"/>
                </a:lnTo>
                <a:lnTo>
                  <a:pt x="76200" y="347726"/>
                </a:lnTo>
                <a:close/>
              </a:path>
              <a:path w="2809240" h="424180">
                <a:moveTo>
                  <a:pt x="1519428" y="335534"/>
                </a:moveTo>
                <a:lnTo>
                  <a:pt x="1487678" y="335534"/>
                </a:lnTo>
                <a:lnTo>
                  <a:pt x="1487678" y="59436"/>
                </a:lnTo>
                <a:lnTo>
                  <a:pt x="1474978" y="59436"/>
                </a:lnTo>
                <a:lnTo>
                  <a:pt x="1474978" y="335534"/>
                </a:lnTo>
                <a:lnTo>
                  <a:pt x="1443228" y="335534"/>
                </a:lnTo>
                <a:lnTo>
                  <a:pt x="1481328" y="411734"/>
                </a:lnTo>
                <a:lnTo>
                  <a:pt x="1513078" y="348234"/>
                </a:lnTo>
                <a:lnTo>
                  <a:pt x="1519428" y="335534"/>
                </a:lnTo>
                <a:close/>
              </a:path>
              <a:path w="2809240" h="424180">
                <a:moveTo>
                  <a:pt x="2808732" y="276098"/>
                </a:moveTo>
                <a:lnTo>
                  <a:pt x="2776982" y="276098"/>
                </a:lnTo>
                <a:lnTo>
                  <a:pt x="2776982" y="0"/>
                </a:lnTo>
                <a:lnTo>
                  <a:pt x="2764282" y="0"/>
                </a:lnTo>
                <a:lnTo>
                  <a:pt x="2764282" y="276098"/>
                </a:lnTo>
                <a:lnTo>
                  <a:pt x="2732532" y="276098"/>
                </a:lnTo>
                <a:lnTo>
                  <a:pt x="2770632" y="352298"/>
                </a:lnTo>
                <a:lnTo>
                  <a:pt x="2802382" y="288798"/>
                </a:lnTo>
                <a:lnTo>
                  <a:pt x="2808732" y="2760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015742" y="3501009"/>
            <a:ext cx="23583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44320" algn="l"/>
              </a:tabLst>
            </a:pPr>
            <a:r>
              <a:rPr sz="1600" b="1" spc="-70" dirty="0">
                <a:latin typeface="Arial"/>
                <a:cs typeface="Arial"/>
              </a:rPr>
              <a:t>Mobile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Clinics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40" dirty="0">
                <a:latin typeface="Arial"/>
                <a:cs typeface="Arial"/>
              </a:rPr>
              <a:t>ANC/PNC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6214" y="3990213"/>
            <a:ext cx="3540125" cy="741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1151255" algn="l"/>
                <a:tab pos="2260600" algn="l"/>
              </a:tabLst>
            </a:pPr>
            <a:r>
              <a:rPr sz="1600" b="1" spc="-229" dirty="0">
                <a:latin typeface="Arial"/>
                <a:cs typeface="Arial"/>
              </a:rPr>
              <a:t>HTS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Clinics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225" dirty="0">
                <a:latin typeface="Arial"/>
                <a:cs typeface="Arial"/>
              </a:rPr>
              <a:t>ART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Clinics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14" dirty="0">
                <a:latin typeface="Arial"/>
                <a:cs typeface="Arial"/>
              </a:rPr>
              <a:t>Under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5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spc="-145" dirty="0">
                <a:latin typeface="Arial"/>
                <a:cs typeface="Arial"/>
              </a:rPr>
              <a:t>Pop-</a:t>
            </a:r>
            <a:r>
              <a:rPr sz="1600" b="1" spc="-125" dirty="0">
                <a:latin typeface="Arial"/>
                <a:cs typeface="Arial"/>
              </a:rPr>
              <a:t>Up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Sites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60" dirty="0">
                <a:latin typeface="Arial"/>
                <a:cs typeface="Arial"/>
              </a:rPr>
              <a:t>at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260" dirty="0">
                <a:latin typeface="Arial"/>
                <a:cs typeface="Arial"/>
              </a:rPr>
              <a:t>KP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Hot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spots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75" dirty="0"/>
              <a:t>STI</a:t>
            </a:r>
            <a:r>
              <a:rPr spc="-110" dirty="0"/>
              <a:t> </a:t>
            </a:r>
            <a:r>
              <a:rPr spc="-120" dirty="0"/>
              <a:t>and</a:t>
            </a:r>
            <a:r>
              <a:rPr spc="-110" dirty="0"/>
              <a:t> </a:t>
            </a:r>
            <a:r>
              <a:rPr spc="-130" dirty="0"/>
              <a:t>Family</a:t>
            </a:r>
            <a:r>
              <a:rPr spc="-95" dirty="0"/>
              <a:t> </a:t>
            </a:r>
            <a:r>
              <a:rPr spc="-120" dirty="0"/>
              <a:t>Planning</a:t>
            </a:r>
            <a:r>
              <a:rPr spc="-130" dirty="0"/>
              <a:t> </a:t>
            </a:r>
            <a:r>
              <a:rPr spc="-95" dirty="0"/>
              <a:t>clinics</a:t>
            </a:r>
            <a:r>
              <a:rPr spc="-110" dirty="0"/>
              <a:t> </a:t>
            </a:r>
            <a:r>
              <a:rPr spc="-150" dirty="0"/>
              <a:t>may</a:t>
            </a:r>
            <a:r>
              <a:rPr spc="-95" dirty="0"/>
              <a:t> </a:t>
            </a:r>
            <a:r>
              <a:rPr spc="-120" dirty="0"/>
              <a:t>also</a:t>
            </a:r>
            <a:r>
              <a:rPr spc="-105" dirty="0"/>
              <a:t> </a:t>
            </a:r>
            <a:r>
              <a:rPr spc="-120" dirty="0"/>
              <a:t>be</a:t>
            </a:r>
            <a:r>
              <a:rPr spc="-110" dirty="0"/>
              <a:t> </a:t>
            </a:r>
            <a:r>
              <a:rPr spc="-45" dirty="0"/>
              <a:t>optimal</a:t>
            </a:r>
            <a:r>
              <a:rPr spc="-100" dirty="0"/>
              <a:t> </a:t>
            </a:r>
            <a:r>
              <a:rPr spc="-65" dirty="0"/>
              <a:t>public</a:t>
            </a:r>
            <a:r>
              <a:rPr spc="-120" dirty="0"/>
              <a:t> </a:t>
            </a:r>
            <a:r>
              <a:rPr spc="-90" dirty="0"/>
              <a:t>sector</a:t>
            </a:r>
            <a:r>
              <a:rPr spc="-100" dirty="0"/>
              <a:t> </a:t>
            </a:r>
            <a:r>
              <a:rPr spc="-130" dirty="0"/>
              <a:t>hubs</a:t>
            </a:r>
            <a:r>
              <a:rPr spc="-90" dirty="0"/>
              <a:t> </a:t>
            </a:r>
            <a:r>
              <a:rPr dirty="0"/>
              <a:t>in</a:t>
            </a:r>
            <a:r>
              <a:rPr spc="-75" dirty="0"/>
              <a:t> </a:t>
            </a:r>
            <a:r>
              <a:rPr b="1" spc="-140" dirty="0">
                <a:latin typeface="Arial"/>
                <a:cs typeface="Arial"/>
              </a:rPr>
              <a:t>Blantyre</a:t>
            </a:r>
            <a:r>
              <a:rPr spc="-140" dirty="0"/>
              <a:t>,</a:t>
            </a:r>
            <a:r>
              <a:rPr spc="-80" dirty="0"/>
              <a:t> </a:t>
            </a:r>
            <a:r>
              <a:rPr spc="-120" dirty="0"/>
              <a:t>given</a:t>
            </a:r>
            <a:r>
              <a:rPr spc="-105" dirty="0"/>
              <a:t> </a:t>
            </a:r>
            <a:r>
              <a:rPr spc="-20" dirty="0"/>
              <a:t>the</a:t>
            </a:r>
            <a:r>
              <a:rPr spc="-90" dirty="0"/>
              <a:t> </a:t>
            </a:r>
            <a:r>
              <a:rPr spc="-35" dirty="0"/>
              <a:t>overlapping </a:t>
            </a:r>
            <a:r>
              <a:rPr spc="-85" dirty="0"/>
              <a:t>risk</a:t>
            </a:r>
            <a:r>
              <a:rPr spc="-90" dirty="0"/>
              <a:t> </a:t>
            </a:r>
            <a:r>
              <a:rPr spc="-85" dirty="0"/>
              <a:t>factors</a:t>
            </a:r>
            <a:r>
              <a:rPr spc="-75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spc="-85" dirty="0"/>
              <a:t>clients</a:t>
            </a:r>
            <a:r>
              <a:rPr spc="-80" dirty="0"/>
              <a:t> </a:t>
            </a:r>
            <a:r>
              <a:rPr spc="-160" dirty="0"/>
              <a:t>accessing</a:t>
            </a:r>
            <a:r>
              <a:rPr spc="-95" dirty="0"/>
              <a:t> </a:t>
            </a:r>
            <a:r>
              <a:rPr spc="-105" dirty="0"/>
              <a:t>these</a:t>
            </a:r>
            <a:r>
              <a:rPr spc="-70" dirty="0"/>
              <a:t> </a:t>
            </a:r>
            <a:r>
              <a:rPr spc="-10" dirty="0"/>
              <a:t>services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36409" y="6104635"/>
            <a:ext cx="5276850" cy="7626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70"/>
              </a:spcBef>
              <a:tabLst>
                <a:tab pos="5059045" algn="l"/>
              </a:tabLst>
            </a:pPr>
            <a:r>
              <a:rPr sz="1600" b="1" spc="-85" dirty="0">
                <a:latin typeface="Arial"/>
                <a:cs typeface="Arial"/>
              </a:rPr>
              <a:t>MSM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who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not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self-</a:t>
            </a:r>
            <a:r>
              <a:rPr sz="1600" spc="-25" dirty="0">
                <a:latin typeface="Arial"/>
                <a:cs typeface="Arial"/>
              </a:rPr>
              <a:t>identify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unlikely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50" dirty="0">
                <a:latin typeface="Arial"/>
                <a:cs typeface="Arial"/>
              </a:rPr>
              <a:t>access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specialized </a:t>
            </a:r>
            <a:r>
              <a:rPr sz="1600" spc="-95" dirty="0">
                <a:latin typeface="Arial"/>
                <a:cs typeface="Arial"/>
              </a:rPr>
              <a:t>care,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so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public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facilities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an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important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service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delivery </a:t>
            </a:r>
            <a:r>
              <a:rPr sz="2400" spc="-37" baseline="1736" dirty="0">
                <a:latin typeface="Arial"/>
                <a:cs typeface="Arial"/>
              </a:rPr>
              <a:t>point</a:t>
            </a:r>
            <a:r>
              <a:rPr sz="2400" spc="-104" baseline="1736" dirty="0">
                <a:latin typeface="Arial"/>
                <a:cs typeface="Arial"/>
              </a:rPr>
              <a:t> </a:t>
            </a:r>
            <a:r>
              <a:rPr sz="2400" baseline="1736" dirty="0">
                <a:latin typeface="Arial"/>
                <a:cs typeface="Arial"/>
              </a:rPr>
              <a:t>if</a:t>
            </a:r>
            <a:r>
              <a:rPr sz="2400" spc="-104" baseline="1736" dirty="0">
                <a:latin typeface="Arial"/>
                <a:cs typeface="Arial"/>
              </a:rPr>
              <a:t> hours</a:t>
            </a:r>
            <a:r>
              <a:rPr sz="2400" spc="-52" baseline="1736" dirty="0">
                <a:latin typeface="Arial"/>
                <a:cs typeface="Arial"/>
              </a:rPr>
              <a:t> </a:t>
            </a:r>
            <a:r>
              <a:rPr sz="2400" spc="-135" baseline="1736" dirty="0">
                <a:latin typeface="Arial"/>
                <a:cs typeface="Arial"/>
              </a:rPr>
              <a:t>are</a:t>
            </a:r>
            <a:r>
              <a:rPr sz="2400" spc="-82" baseline="1736" dirty="0">
                <a:latin typeface="Arial"/>
                <a:cs typeface="Arial"/>
              </a:rPr>
              <a:t> </a:t>
            </a:r>
            <a:r>
              <a:rPr sz="2400" spc="-15" baseline="1736" dirty="0">
                <a:latin typeface="Arial"/>
                <a:cs typeface="Arial"/>
              </a:rPr>
              <a:t>convenient.</a:t>
            </a:r>
            <a:r>
              <a:rPr sz="2400" baseline="1736" dirty="0">
                <a:latin typeface="Arial"/>
                <a:cs typeface="Arial"/>
              </a:rPr>
              <a:t>	</a:t>
            </a:r>
            <a:r>
              <a:rPr sz="1600" spc="-110" dirty="0">
                <a:solidFill>
                  <a:srgbClr val="A6A6A6"/>
                </a:solidFill>
                <a:latin typeface="Arial"/>
                <a:cs typeface="Arial"/>
              </a:rPr>
              <a:t>16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4021" y="925195"/>
            <a:ext cx="5566410" cy="511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algn="ctr">
              <a:lnSpc>
                <a:spcPts val="2030"/>
              </a:lnSpc>
              <a:spcBef>
                <a:spcPts val="100"/>
              </a:spcBef>
            </a:pPr>
            <a:r>
              <a:rPr sz="18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Network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Overview</a:t>
            </a:r>
            <a:r>
              <a:rPr sz="1800" b="1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&amp;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1789"/>
              </a:lnSpc>
            </a:pPr>
            <a:r>
              <a:rPr sz="1600" spc="-90" dirty="0">
                <a:latin typeface="Arial"/>
                <a:cs typeface="Arial"/>
              </a:rPr>
              <a:t>Public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facility-</a:t>
            </a:r>
            <a:r>
              <a:rPr sz="1600" spc="-114" dirty="0">
                <a:latin typeface="Arial"/>
                <a:cs typeface="Arial"/>
              </a:rPr>
              <a:t>based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network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15" dirty="0">
                <a:latin typeface="Arial"/>
                <a:cs typeface="Arial"/>
              </a:rPr>
              <a:t>STI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and/or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254" dirty="0">
                <a:latin typeface="Arial"/>
                <a:cs typeface="Arial"/>
              </a:rPr>
              <a:t>FP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8379" y="4154591"/>
            <a:ext cx="391728" cy="441596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321891" y="6244751"/>
            <a:ext cx="371475" cy="421005"/>
            <a:chOff x="6321891" y="6244751"/>
            <a:chExt cx="371475" cy="42100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86127" y="6244751"/>
              <a:ext cx="73713" cy="7365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54614" y="6244751"/>
              <a:ext cx="73713" cy="7365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321891" y="6329227"/>
              <a:ext cx="371475" cy="336550"/>
            </a:xfrm>
            <a:custGeom>
              <a:avLst/>
              <a:gdLst/>
              <a:ahLst/>
              <a:cxnLst/>
              <a:rect l="l" t="t" r="r" b="b"/>
              <a:pathLst>
                <a:path w="371475" h="336550">
                  <a:moveTo>
                    <a:pt x="276984" y="8"/>
                  </a:moveTo>
                  <a:lnTo>
                    <a:pt x="230880" y="8573"/>
                  </a:lnTo>
                  <a:lnTo>
                    <a:pt x="200079" y="36002"/>
                  </a:lnTo>
                  <a:lnTo>
                    <a:pt x="185336" y="91240"/>
                  </a:lnTo>
                  <a:lnTo>
                    <a:pt x="169540" y="33372"/>
                  </a:lnTo>
                  <a:lnTo>
                    <a:pt x="139569" y="9099"/>
                  </a:lnTo>
                  <a:lnTo>
                    <a:pt x="93688" y="0"/>
                  </a:lnTo>
                  <a:lnTo>
                    <a:pt x="79472" y="2367"/>
                  </a:lnTo>
                  <a:lnTo>
                    <a:pt x="44228" y="20196"/>
                  </a:lnTo>
                  <a:lnTo>
                    <a:pt x="0" y="155421"/>
                  </a:lnTo>
                  <a:lnTo>
                    <a:pt x="4212" y="164890"/>
                  </a:lnTo>
                  <a:lnTo>
                    <a:pt x="13163" y="166994"/>
                  </a:lnTo>
                  <a:lnTo>
                    <a:pt x="13689" y="168046"/>
                  </a:lnTo>
                  <a:lnTo>
                    <a:pt x="23693" y="168046"/>
                  </a:lnTo>
                  <a:lnTo>
                    <a:pt x="30011" y="163312"/>
                  </a:lnTo>
                  <a:lnTo>
                    <a:pt x="58970" y="55467"/>
                  </a:lnTo>
                  <a:lnTo>
                    <a:pt x="58970" y="336391"/>
                  </a:lnTo>
                  <a:lnTo>
                    <a:pt x="90562" y="336391"/>
                  </a:lnTo>
                  <a:lnTo>
                    <a:pt x="90562" y="173307"/>
                  </a:lnTo>
                  <a:lnTo>
                    <a:pt x="111623" y="173307"/>
                  </a:lnTo>
                  <a:lnTo>
                    <a:pt x="111623" y="336391"/>
                  </a:lnTo>
                  <a:lnTo>
                    <a:pt x="143214" y="336391"/>
                  </a:lnTo>
                  <a:lnTo>
                    <a:pt x="143214" y="55467"/>
                  </a:lnTo>
                  <a:lnTo>
                    <a:pt x="172173" y="162786"/>
                  </a:lnTo>
                  <a:lnTo>
                    <a:pt x="178491" y="167520"/>
                  </a:lnTo>
                  <a:lnTo>
                    <a:pt x="187969" y="167520"/>
                  </a:lnTo>
                  <a:lnTo>
                    <a:pt x="194813" y="165416"/>
                  </a:lnTo>
                  <a:lnTo>
                    <a:pt x="198499" y="161207"/>
                  </a:lnTo>
                  <a:lnTo>
                    <a:pt x="227458" y="54941"/>
                  </a:lnTo>
                  <a:lnTo>
                    <a:pt x="227458" y="336391"/>
                  </a:lnTo>
                  <a:lnTo>
                    <a:pt x="259049" y="336391"/>
                  </a:lnTo>
                  <a:lnTo>
                    <a:pt x="259049" y="173307"/>
                  </a:lnTo>
                  <a:lnTo>
                    <a:pt x="280110" y="173307"/>
                  </a:lnTo>
                  <a:lnTo>
                    <a:pt x="280110" y="336391"/>
                  </a:lnTo>
                  <a:lnTo>
                    <a:pt x="311702" y="336391"/>
                  </a:lnTo>
                  <a:lnTo>
                    <a:pt x="311702" y="55467"/>
                  </a:lnTo>
                  <a:lnTo>
                    <a:pt x="340661" y="162786"/>
                  </a:lnTo>
                  <a:lnTo>
                    <a:pt x="346979" y="167520"/>
                  </a:lnTo>
                  <a:lnTo>
                    <a:pt x="356456" y="167520"/>
                  </a:lnTo>
                  <a:lnTo>
                    <a:pt x="366460" y="164890"/>
                  </a:lnTo>
                  <a:lnTo>
                    <a:pt x="371199" y="155947"/>
                  </a:lnTo>
                  <a:lnTo>
                    <a:pt x="369093" y="147530"/>
                  </a:lnTo>
                  <a:lnTo>
                    <a:pt x="338028" y="33372"/>
                  </a:lnTo>
                  <a:lnTo>
                    <a:pt x="308057" y="9099"/>
                  </a:lnTo>
                  <a:lnTo>
                    <a:pt x="291200" y="2589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372149" y="5235378"/>
            <a:ext cx="231140" cy="471170"/>
            <a:chOff x="6372149" y="5235378"/>
            <a:chExt cx="231140" cy="47117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46073" y="5235378"/>
              <a:ext cx="83736" cy="8367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372149" y="5329506"/>
              <a:ext cx="231140" cy="376555"/>
            </a:xfrm>
            <a:custGeom>
              <a:avLst/>
              <a:gdLst/>
              <a:ahLst/>
              <a:cxnLst/>
              <a:rect l="l" t="t" r="r" b="b"/>
              <a:pathLst>
                <a:path w="231140" h="376554">
                  <a:moveTo>
                    <a:pt x="124166" y="0"/>
                  </a:moveTo>
                  <a:lnTo>
                    <a:pt x="107418" y="0"/>
                  </a:lnTo>
                  <a:lnTo>
                    <a:pt x="91718" y="2091"/>
                  </a:lnTo>
                  <a:lnTo>
                    <a:pt x="43569" y="23006"/>
                  </a:lnTo>
                  <a:lnTo>
                    <a:pt x="39382" y="31373"/>
                  </a:lnTo>
                  <a:lnTo>
                    <a:pt x="654" y="161048"/>
                  </a:lnTo>
                  <a:lnTo>
                    <a:pt x="0" y="169545"/>
                  </a:lnTo>
                  <a:lnTo>
                    <a:pt x="2485" y="177258"/>
                  </a:lnTo>
                  <a:lnTo>
                    <a:pt x="7719" y="183402"/>
                  </a:lnTo>
                  <a:lnTo>
                    <a:pt x="17401" y="188238"/>
                  </a:lnTo>
                  <a:lnTo>
                    <a:pt x="31008" y="188238"/>
                  </a:lnTo>
                  <a:lnTo>
                    <a:pt x="39382" y="181964"/>
                  </a:lnTo>
                  <a:lnTo>
                    <a:pt x="73923" y="63792"/>
                  </a:lnTo>
                  <a:lnTo>
                    <a:pt x="73923" y="100394"/>
                  </a:lnTo>
                  <a:lnTo>
                    <a:pt x="35195" y="230069"/>
                  </a:lnTo>
                  <a:lnTo>
                    <a:pt x="63456" y="230069"/>
                  </a:lnTo>
                  <a:lnTo>
                    <a:pt x="63456" y="376479"/>
                  </a:lnTo>
                  <a:lnTo>
                    <a:pt x="105325" y="376479"/>
                  </a:lnTo>
                  <a:lnTo>
                    <a:pt x="105325" y="230069"/>
                  </a:lnTo>
                  <a:lnTo>
                    <a:pt x="126259" y="230069"/>
                  </a:lnTo>
                  <a:lnTo>
                    <a:pt x="126259" y="376479"/>
                  </a:lnTo>
                  <a:lnTo>
                    <a:pt x="168127" y="376479"/>
                  </a:lnTo>
                  <a:lnTo>
                    <a:pt x="168127" y="230069"/>
                  </a:lnTo>
                  <a:lnTo>
                    <a:pt x="196389" y="230069"/>
                  </a:lnTo>
                  <a:lnTo>
                    <a:pt x="157660" y="100394"/>
                  </a:lnTo>
                  <a:lnTo>
                    <a:pt x="157660" y="63792"/>
                  </a:lnTo>
                  <a:lnTo>
                    <a:pt x="193248" y="183010"/>
                  </a:lnTo>
                  <a:lnTo>
                    <a:pt x="201622" y="188238"/>
                  </a:lnTo>
                  <a:lnTo>
                    <a:pt x="214183" y="188238"/>
                  </a:lnTo>
                  <a:lnTo>
                    <a:pt x="223260" y="183402"/>
                  </a:lnTo>
                  <a:lnTo>
                    <a:pt x="228182" y="177258"/>
                  </a:lnTo>
                  <a:lnTo>
                    <a:pt x="230554" y="169545"/>
                  </a:lnTo>
                  <a:lnTo>
                    <a:pt x="229883" y="161048"/>
                  </a:lnTo>
                  <a:lnTo>
                    <a:pt x="192202" y="31373"/>
                  </a:lnTo>
                  <a:lnTo>
                    <a:pt x="191155" y="26144"/>
                  </a:lnTo>
                  <a:lnTo>
                    <a:pt x="152034" y="5457"/>
                  </a:lnTo>
                  <a:lnTo>
                    <a:pt x="139866" y="2091"/>
                  </a:lnTo>
                  <a:lnTo>
                    <a:pt x="1241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7790">
              <a:lnSpc>
                <a:spcPct val="100000"/>
              </a:lnSpc>
              <a:spcBef>
                <a:spcPts val="95"/>
              </a:spcBef>
            </a:pPr>
            <a:r>
              <a:rPr b="1" spc="-100" dirty="0">
                <a:latin typeface="Arial"/>
                <a:cs typeface="Arial"/>
              </a:rPr>
              <a:t>Data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spc="-165" dirty="0">
                <a:latin typeface="Arial"/>
                <a:cs typeface="Arial"/>
              </a:rPr>
              <a:t>system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40" dirty="0">
                <a:latin typeface="Arial"/>
                <a:cs typeface="Arial"/>
              </a:rPr>
              <a:t>&amp;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105" dirty="0">
                <a:latin typeface="Arial"/>
                <a:cs typeface="Arial"/>
              </a:rPr>
              <a:t>Flow</a:t>
            </a:r>
            <a:r>
              <a:rPr spc="-105" dirty="0"/>
              <a:t>:</a:t>
            </a:r>
            <a:r>
              <a:rPr spc="-70" dirty="0"/>
              <a:t> </a:t>
            </a:r>
            <a:r>
              <a:rPr spc="-100" dirty="0"/>
              <a:t>Data</a:t>
            </a:r>
            <a:r>
              <a:rPr spc="-65" dirty="0"/>
              <a:t> </a:t>
            </a:r>
            <a:r>
              <a:rPr spc="-55" dirty="0"/>
              <a:t>flows</a:t>
            </a:r>
            <a:r>
              <a:rPr spc="-35" dirty="0"/>
              <a:t> </a:t>
            </a:r>
            <a:r>
              <a:rPr spc="-45" dirty="0"/>
              <a:t>through</a:t>
            </a:r>
            <a:r>
              <a:rPr spc="-65" dirty="0"/>
              <a:t> </a:t>
            </a:r>
            <a:r>
              <a:rPr spc="-35" dirty="0"/>
              <a:t>the</a:t>
            </a:r>
            <a:r>
              <a:rPr spc="-65" dirty="0"/>
              <a:t> </a:t>
            </a:r>
            <a:r>
              <a:rPr spc="-50" dirty="0"/>
              <a:t>national</a:t>
            </a:r>
            <a:r>
              <a:rPr spc="-75" dirty="0"/>
              <a:t> </a:t>
            </a:r>
            <a:r>
              <a:rPr spc="-185" dirty="0"/>
              <a:t>DHIS</a:t>
            </a:r>
            <a:r>
              <a:rPr spc="-55" dirty="0"/>
              <a:t> </a:t>
            </a:r>
            <a:r>
              <a:rPr spc="-95" dirty="0"/>
              <a:t>system.</a:t>
            </a:r>
            <a:r>
              <a:rPr spc="-65" dirty="0"/>
              <a:t> </a:t>
            </a:r>
            <a:r>
              <a:rPr spc="-25" dirty="0"/>
              <a:t>For </a:t>
            </a:r>
            <a:r>
              <a:rPr spc="-20" dirty="0"/>
              <a:t>mobile/</a:t>
            </a:r>
            <a:r>
              <a:rPr spc="-70" dirty="0"/>
              <a:t> </a:t>
            </a:r>
            <a:r>
              <a:rPr spc="-60" dirty="0"/>
              <a:t>outreach</a:t>
            </a:r>
            <a:r>
              <a:rPr spc="-40" dirty="0"/>
              <a:t> </a:t>
            </a:r>
            <a:r>
              <a:rPr spc="-95" dirty="0"/>
              <a:t>services,</a:t>
            </a:r>
            <a:r>
              <a:rPr spc="-35" dirty="0"/>
              <a:t> </a:t>
            </a:r>
            <a:r>
              <a:rPr spc="-70" dirty="0"/>
              <a:t>data </a:t>
            </a:r>
            <a:r>
              <a:rPr spc="-90" dirty="0"/>
              <a:t>is</a:t>
            </a:r>
            <a:r>
              <a:rPr spc="-65" dirty="0"/>
              <a:t> </a:t>
            </a:r>
            <a:r>
              <a:rPr spc="-35" dirty="0"/>
              <a:t>reported</a:t>
            </a:r>
            <a:r>
              <a:rPr spc="-25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spc="-35" dirty="0"/>
              <a:t>the</a:t>
            </a:r>
            <a:r>
              <a:rPr spc="-70" dirty="0"/>
              <a:t> </a:t>
            </a:r>
            <a:r>
              <a:rPr spc="-65" dirty="0"/>
              <a:t>main</a:t>
            </a:r>
            <a:r>
              <a:rPr spc="-75" dirty="0"/>
              <a:t> </a:t>
            </a:r>
            <a:r>
              <a:rPr spc="-10" dirty="0"/>
              <a:t>facility </a:t>
            </a:r>
            <a:r>
              <a:rPr spc="-55" dirty="0"/>
              <a:t>supporting</a:t>
            </a:r>
            <a:r>
              <a:rPr spc="-60" dirty="0"/>
              <a:t> </a:t>
            </a:r>
            <a:r>
              <a:rPr spc="-25" dirty="0"/>
              <a:t>the</a:t>
            </a:r>
            <a:r>
              <a:rPr spc="-60" dirty="0"/>
              <a:t> </a:t>
            </a:r>
            <a:r>
              <a:rPr spc="-10" dirty="0"/>
              <a:t>service.</a:t>
            </a:r>
          </a:p>
          <a:p>
            <a:pPr marL="1614805">
              <a:lnSpc>
                <a:spcPct val="100000"/>
              </a:lnSpc>
              <a:spcBef>
                <a:spcPts val="25"/>
              </a:spcBef>
            </a:pPr>
            <a:r>
              <a:rPr sz="1800" b="1" u="sng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8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r>
              <a:rPr sz="18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Considerations</a:t>
            </a:r>
            <a:endParaRPr sz="1800">
              <a:latin typeface="Arial"/>
              <a:cs typeface="Arial"/>
            </a:endParaRPr>
          </a:p>
          <a:p>
            <a:pPr marL="584835" marR="236854">
              <a:lnSpc>
                <a:spcPct val="100000"/>
              </a:lnSpc>
              <a:spcBef>
                <a:spcPts val="400"/>
              </a:spcBef>
            </a:pPr>
            <a:r>
              <a:rPr b="1" spc="-204" dirty="0">
                <a:latin typeface="Arial"/>
                <a:cs typeface="Arial"/>
              </a:rPr>
              <a:t>AGYW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spc="-70" dirty="0"/>
              <a:t>generally</a:t>
            </a:r>
            <a:r>
              <a:rPr spc="-60" dirty="0"/>
              <a:t> </a:t>
            </a:r>
            <a:r>
              <a:rPr spc="-45" dirty="0"/>
              <a:t>prefer</a:t>
            </a:r>
            <a:r>
              <a:rPr spc="-35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spc="-80" dirty="0"/>
              <a:t>receive</a:t>
            </a:r>
            <a:r>
              <a:rPr spc="-30" dirty="0"/>
              <a:t> </a:t>
            </a:r>
            <a:r>
              <a:rPr spc="-105" dirty="0"/>
              <a:t>services</a:t>
            </a:r>
            <a:r>
              <a:rPr spc="-30" dirty="0"/>
              <a:t> </a:t>
            </a:r>
            <a:r>
              <a:rPr spc="-60" dirty="0"/>
              <a:t>where</a:t>
            </a:r>
            <a:r>
              <a:rPr spc="-30" dirty="0"/>
              <a:t> </a:t>
            </a:r>
            <a:r>
              <a:rPr spc="-45" dirty="0"/>
              <a:t>they</a:t>
            </a:r>
            <a:r>
              <a:rPr spc="-55" dirty="0"/>
              <a:t> </a:t>
            </a:r>
            <a:r>
              <a:rPr spc="-40" dirty="0"/>
              <a:t>already obtain</a:t>
            </a:r>
            <a:r>
              <a:rPr spc="-55" dirty="0"/>
              <a:t> </a:t>
            </a:r>
            <a:r>
              <a:rPr spc="-95" dirty="0"/>
              <a:t>care.</a:t>
            </a:r>
            <a:r>
              <a:rPr spc="-35" dirty="0"/>
              <a:t> </a:t>
            </a:r>
            <a:r>
              <a:rPr spc="-114" dirty="0"/>
              <a:t>They</a:t>
            </a:r>
            <a:r>
              <a:rPr spc="-45" dirty="0"/>
              <a:t> </a:t>
            </a:r>
            <a:r>
              <a:rPr dirty="0"/>
              <a:t>will</a:t>
            </a:r>
            <a:r>
              <a:rPr spc="-70" dirty="0"/>
              <a:t> </a:t>
            </a:r>
            <a:r>
              <a:rPr spc="-100" dirty="0"/>
              <a:t>also</a:t>
            </a:r>
            <a:r>
              <a:rPr spc="-50" dirty="0"/>
              <a:t> </a:t>
            </a:r>
            <a:r>
              <a:rPr spc="-110" dirty="0"/>
              <a:t>have</a:t>
            </a:r>
            <a:r>
              <a:rPr spc="-45" dirty="0"/>
              <a:t> </a:t>
            </a:r>
            <a:r>
              <a:rPr spc="-30" dirty="0"/>
              <a:t>familiarity</a:t>
            </a:r>
            <a:r>
              <a:rPr spc="-80" dirty="0"/>
              <a:t> </a:t>
            </a:r>
            <a:r>
              <a:rPr dirty="0"/>
              <a:t>with</a:t>
            </a:r>
            <a:r>
              <a:rPr spc="-55" dirty="0"/>
              <a:t> </a:t>
            </a:r>
            <a:r>
              <a:rPr spc="-65" dirty="0"/>
              <a:t>injectables</a:t>
            </a:r>
            <a:r>
              <a:rPr spc="-45" dirty="0"/>
              <a:t> </a:t>
            </a:r>
            <a:r>
              <a:rPr spc="-25" dirty="0"/>
              <a:t>at </a:t>
            </a:r>
            <a:r>
              <a:rPr spc="-95" dirty="0"/>
              <a:t>an</a:t>
            </a:r>
            <a:r>
              <a:rPr spc="-50" dirty="0"/>
              <a:t> </a:t>
            </a:r>
            <a:r>
              <a:rPr spc="-254" dirty="0"/>
              <a:t>FP</a:t>
            </a:r>
            <a:r>
              <a:rPr spc="-55" dirty="0"/>
              <a:t> </a:t>
            </a:r>
            <a:r>
              <a:rPr spc="-70" dirty="0"/>
              <a:t>clinics.</a:t>
            </a:r>
            <a:r>
              <a:rPr spc="-90" dirty="0"/>
              <a:t> </a:t>
            </a:r>
            <a:r>
              <a:rPr spc="-100" dirty="0"/>
              <a:t>However,</a:t>
            </a:r>
            <a:r>
              <a:rPr spc="20" dirty="0"/>
              <a:t> </a:t>
            </a:r>
            <a:r>
              <a:rPr spc="-55" dirty="0"/>
              <a:t>public</a:t>
            </a:r>
            <a:r>
              <a:rPr spc="-85" dirty="0"/>
              <a:t> </a:t>
            </a:r>
            <a:r>
              <a:rPr spc="-50" dirty="0"/>
              <a:t>facilities</a:t>
            </a:r>
            <a:r>
              <a:rPr spc="-80" dirty="0"/>
              <a:t> </a:t>
            </a:r>
            <a:r>
              <a:rPr spc="-110" dirty="0"/>
              <a:t>may</a:t>
            </a:r>
            <a:r>
              <a:rPr spc="-50" dirty="0"/>
              <a:t> feel </a:t>
            </a:r>
            <a:r>
              <a:rPr spc="-114" dirty="0"/>
              <a:t>less</a:t>
            </a:r>
            <a:r>
              <a:rPr spc="-50" dirty="0"/>
              <a:t> </a:t>
            </a:r>
            <a:r>
              <a:rPr spc="-10" dirty="0"/>
              <a:t>private </a:t>
            </a:r>
            <a:r>
              <a:rPr spc="-80" dirty="0"/>
              <a:t>and</a:t>
            </a:r>
            <a:r>
              <a:rPr spc="-75" dirty="0"/>
              <a:t> </a:t>
            </a:r>
            <a:r>
              <a:rPr spc="-55" dirty="0"/>
              <a:t>more</a:t>
            </a:r>
            <a:r>
              <a:rPr spc="-20" dirty="0"/>
              <a:t> </a:t>
            </a:r>
            <a:r>
              <a:rPr spc="-70" dirty="0"/>
              <a:t>stigmatizing</a:t>
            </a:r>
            <a:r>
              <a:rPr spc="-95" dirty="0"/>
              <a:t> </a:t>
            </a:r>
            <a:r>
              <a:rPr spc="-40" dirty="0"/>
              <a:t>than</a:t>
            </a:r>
            <a:r>
              <a:rPr spc="-70" dirty="0"/>
              <a:t> Drop-</a:t>
            </a:r>
            <a:r>
              <a:rPr spc="-55" dirty="0"/>
              <a:t>In</a:t>
            </a:r>
            <a:r>
              <a:rPr spc="-45" dirty="0"/>
              <a:t> </a:t>
            </a:r>
            <a:r>
              <a:rPr spc="-105" dirty="0"/>
              <a:t>Centers</a:t>
            </a:r>
            <a:r>
              <a:rPr spc="-40" dirty="0"/>
              <a:t> </a:t>
            </a:r>
            <a:r>
              <a:rPr spc="-10" dirty="0"/>
              <a:t>for</a:t>
            </a:r>
            <a:r>
              <a:rPr spc="-55" dirty="0"/>
              <a:t> </a:t>
            </a:r>
            <a:r>
              <a:rPr spc="-10" dirty="0"/>
              <a:t>AGYW.</a:t>
            </a:r>
          </a:p>
          <a:p>
            <a:pPr marL="584835" marR="5080">
              <a:lnSpc>
                <a:spcPct val="100000"/>
              </a:lnSpc>
              <a:spcBef>
                <a:spcPts val="665"/>
              </a:spcBef>
            </a:pPr>
            <a:r>
              <a:rPr b="1" spc="-235" dirty="0">
                <a:latin typeface="Arial"/>
                <a:cs typeface="Arial"/>
              </a:rPr>
              <a:t>FSW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dirty="0"/>
              <a:t>will</a:t>
            </a:r>
            <a:r>
              <a:rPr spc="-70" dirty="0"/>
              <a:t> </a:t>
            </a:r>
            <a:r>
              <a:rPr spc="-50" dirty="0"/>
              <a:t>likely</a:t>
            </a:r>
            <a:r>
              <a:rPr spc="-80" dirty="0"/>
              <a:t> </a:t>
            </a:r>
            <a:r>
              <a:rPr spc="-50" dirty="0"/>
              <a:t>prefer</a:t>
            </a:r>
            <a:r>
              <a:rPr spc="-30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spc="-80" dirty="0"/>
              <a:t>receive</a:t>
            </a:r>
            <a:r>
              <a:rPr spc="-30" dirty="0"/>
              <a:t> </a:t>
            </a:r>
            <a:r>
              <a:rPr spc="-105" dirty="0"/>
              <a:t>services</a:t>
            </a:r>
            <a:r>
              <a:rPr spc="-30" dirty="0"/>
              <a:t> </a:t>
            </a:r>
            <a:r>
              <a:rPr spc="-60" dirty="0"/>
              <a:t>where</a:t>
            </a:r>
            <a:r>
              <a:rPr spc="-25" dirty="0"/>
              <a:t> </a:t>
            </a:r>
            <a:r>
              <a:rPr spc="-45" dirty="0"/>
              <a:t>they</a:t>
            </a:r>
            <a:r>
              <a:rPr spc="-55" dirty="0"/>
              <a:t> </a:t>
            </a:r>
            <a:r>
              <a:rPr spc="-10" dirty="0"/>
              <a:t>already </a:t>
            </a:r>
            <a:r>
              <a:rPr spc="-40" dirty="0"/>
              <a:t>obtain</a:t>
            </a:r>
            <a:r>
              <a:rPr spc="-70" dirty="0"/>
              <a:t> </a:t>
            </a:r>
            <a:r>
              <a:rPr spc="-95" dirty="0"/>
              <a:t>care,</a:t>
            </a:r>
            <a:r>
              <a:rPr spc="-45" dirty="0"/>
              <a:t> </a:t>
            </a:r>
            <a:r>
              <a:rPr spc="-130" dirty="0"/>
              <a:t>so</a:t>
            </a:r>
            <a:r>
              <a:rPr spc="-55" dirty="0"/>
              <a:t> </a:t>
            </a:r>
            <a:r>
              <a:rPr spc="-254" dirty="0"/>
              <a:t>FP</a:t>
            </a:r>
            <a:r>
              <a:rPr spc="-65" dirty="0"/>
              <a:t> </a:t>
            </a:r>
            <a:r>
              <a:rPr spc="-90" dirty="0"/>
              <a:t>and</a:t>
            </a:r>
            <a:r>
              <a:rPr spc="-65" dirty="0"/>
              <a:t> </a:t>
            </a:r>
            <a:r>
              <a:rPr spc="-215" dirty="0"/>
              <a:t>STI</a:t>
            </a:r>
            <a:r>
              <a:rPr spc="-55" dirty="0"/>
              <a:t> </a:t>
            </a:r>
            <a:r>
              <a:rPr spc="-75" dirty="0"/>
              <a:t>clinics</a:t>
            </a:r>
            <a:r>
              <a:rPr spc="-90" dirty="0"/>
              <a:t> </a:t>
            </a:r>
            <a:r>
              <a:rPr dirty="0"/>
              <a:t>will</a:t>
            </a:r>
            <a:r>
              <a:rPr spc="-85" dirty="0"/>
              <a:t> </a:t>
            </a:r>
            <a:r>
              <a:rPr spc="-50" dirty="0"/>
              <a:t>provide</a:t>
            </a:r>
            <a:r>
              <a:rPr spc="-40" dirty="0"/>
              <a:t> </a:t>
            </a:r>
            <a:r>
              <a:rPr spc="-95" dirty="0"/>
              <a:t>an</a:t>
            </a:r>
            <a:r>
              <a:rPr spc="-55" dirty="0"/>
              <a:t> </a:t>
            </a:r>
            <a:r>
              <a:rPr spc="-35" dirty="0"/>
              <a:t>optimal</a:t>
            </a:r>
            <a:r>
              <a:rPr spc="-70" dirty="0"/>
              <a:t> </a:t>
            </a:r>
            <a:r>
              <a:rPr spc="-10" dirty="0"/>
              <a:t>service </a:t>
            </a:r>
            <a:r>
              <a:rPr spc="-55" dirty="0"/>
              <a:t>delivery</a:t>
            </a:r>
            <a:r>
              <a:rPr spc="-60" dirty="0"/>
              <a:t> </a:t>
            </a:r>
            <a:r>
              <a:rPr spc="-25" dirty="0"/>
              <a:t>point</a:t>
            </a:r>
            <a:r>
              <a:rPr spc="-7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spc="-245" dirty="0"/>
              <a:t>FSW</a:t>
            </a:r>
            <a:r>
              <a:rPr spc="-50" dirty="0"/>
              <a:t> </a:t>
            </a:r>
            <a:r>
              <a:rPr spc="-75" dirty="0"/>
              <a:t>already</a:t>
            </a:r>
            <a:r>
              <a:rPr spc="-55" dirty="0"/>
              <a:t> </a:t>
            </a:r>
            <a:r>
              <a:rPr spc="-120" dirty="0"/>
              <a:t>accessing</a:t>
            </a:r>
            <a:r>
              <a:rPr spc="-75" dirty="0"/>
              <a:t> </a:t>
            </a:r>
            <a:r>
              <a:rPr spc="-85" dirty="0"/>
              <a:t>these</a:t>
            </a:r>
            <a:r>
              <a:rPr spc="-60" dirty="0"/>
              <a:t> </a:t>
            </a:r>
            <a:r>
              <a:rPr spc="-95" dirty="0"/>
              <a:t>services,</a:t>
            </a:r>
            <a:r>
              <a:rPr spc="-35" dirty="0"/>
              <a:t> </a:t>
            </a:r>
            <a:r>
              <a:rPr spc="-10" dirty="0"/>
              <a:t>but</a:t>
            </a:r>
            <a:r>
              <a:rPr spc="-60" dirty="0"/>
              <a:t> </a:t>
            </a:r>
            <a:r>
              <a:rPr spc="-20" dirty="0"/>
              <a:t>both </a:t>
            </a:r>
            <a:r>
              <a:rPr b="1" spc="-235" dirty="0">
                <a:latin typeface="Arial"/>
                <a:cs typeface="Arial"/>
              </a:rPr>
              <a:t>FSW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spc="-85" dirty="0"/>
              <a:t>and</a:t>
            </a:r>
            <a:r>
              <a:rPr spc="-60" dirty="0"/>
              <a:t> </a:t>
            </a:r>
            <a:r>
              <a:rPr b="1" spc="-80" dirty="0">
                <a:latin typeface="Arial"/>
                <a:cs typeface="Arial"/>
              </a:rPr>
              <a:t>MSM</a:t>
            </a:r>
            <a:r>
              <a:rPr b="1" spc="-35" dirty="0">
                <a:latin typeface="Arial"/>
                <a:cs typeface="Arial"/>
              </a:rPr>
              <a:t> </a:t>
            </a:r>
            <a:r>
              <a:rPr spc="-90" dirty="0"/>
              <a:t>are</a:t>
            </a:r>
            <a:r>
              <a:rPr spc="-55" dirty="0"/>
              <a:t> </a:t>
            </a:r>
            <a:r>
              <a:rPr spc="-50" dirty="0"/>
              <a:t>likely</a:t>
            </a:r>
            <a:r>
              <a:rPr spc="-75" dirty="0"/>
              <a:t> </a:t>
            </a:r>
            <a:r>
              <a:rPr dirty="0"/>
              <a:t>to</a:t>
            </a:r>
            <a:r>
              <a:rPr spc="-50" dirty="0"/>
              <a:t> </a:t>
            </a:r>
            <a:r>
              <a:rPr spc="-80" dirty="0"/>
              <a:t>perceive</a:t>
            </a:r>
            <a:r>
              <a:rPr spc="-40" dirty="0"/>
              <a:t> </a:t>
            </a:r>
            <a:r>
              <a:rPr spc="-80" dirty="0"/>
              <a:t>stigma </a:t>
            </a:r>
            <a:r>
              <a:rPr spc="-30" dirty="0"/>
              <a:t>at</a:t>
            </a:r>
            <a:r>
              <a:rPr spc="-60" dirty="0"/>
              <a:t> </a:t>
            </a:r>
            <a:r>
              <a:rPr spc="-55" dirty="0"/>
              <a:t>public</a:t>
            </a:r>
            <a:r>
              <a:rPr spc="-90" dirty="0"/>
              <a:t> </a:t>
            </a:r>
            <a:r>
              <a:rPr spc="-10" dirty="0"/>
              <a:t>facilities.</a:t>
            </a:r>
          </a:p>
        </p:txBody>
      </p:sp>
      <p:grpSp>
        <p:nvGrpSpPr>
          <p:cNvPr id="15" name="object 15"/>
          <p:cNvGrpSpPr/>
          <p:nvPr/>
        </p:nvGrpSpPr>
        <p:grpSpPr>
          <a:xfrm>
            <a:off x="556259" y="1012374"/>
            <a:ext cx="5226050" cy="3491229"/>
            <a:chOff x="556259" y="1012374"/>
            <a:chExt cx="5226050" cy="3491229"/>
          </a:xfrm>
        </p:grpSpPr>
        <p:sp>
          <p:nvSpPr>
            <p:cNvPr id="16" name="object 16"/>
            <p:cNvSpPr/>
            <p:nvPr/>
          </p:nvSpPr>
          <p:spPr>
            <a:xfrm>
              <a:off x="556259" y="1760220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199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75388" y="1012374"/>
              <a:ext cx="83482" cy="8367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701688" y="1106502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5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62711" y="1026708"/>
              <a:ext cx="73713" cy="738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31198" y="1026708"/>
              <a:ext cx="73713" cy="7388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898475" y="1111438"/>
              <a:ext cx="371475" cy="337820"/>
            </a:xfrm>
            <a:custGeom>
              <a:avLst/>
              <a:gdLst/>
              <a:ahLst/>
              <a:cxnLst/>
              <a:rect l="l" t="t" r="r" b="b"/>
              <a:pathLst>
                <a:path w="371475" h="337819">
                  <a:moveTo>
                    <a:pt x="276984" y="8"/>
                  </a:moveTo>
                  <a:lnTo>
                    <a:pt x="230880" y="8599"/>
                  </a:lnTo>
                  <a:lnTo>
                    <a:pt x="200079" y="36111"/>
                  </a:lnTo>
                  <a:lnTo>
                    <a:pt x="185336" y="91514"/>
                  </a:lnTo>
                  <a:lnTo>
                    <a:pt x="169540" y="33473"/>
                  </a:lnTo>
                  <a:lnTo>
                    <a:pt x="139569" y="9126"/>
                  </a:lnTo>
                  <a:lnTo>
                    <a:pt x="93688" y="0"/>
                  </a:lnTo>
                  <a:lnTo>
                    <a:pt x="79472" y="2374"/>
                  </a:lnTo>
                  <a:lnTo>
                    <a:pt x="44228" y="20256"/>
                  </a:lnTo>
                  <a:lnTo>
                    <a:pt x="0" y="155888"/>
                  </a:lnTo>
                  <a:lnTo>
                    <a:pt x="4212" y="165386"/>
                  </a:lnTo>
                  <a:lnTo>
                    <a:pt x="13163" y="167497"/>
                  </a:lnTo>
                  <a:lnTo>
                    <a:pt x="13689" y="168552"/>
                  </a:lnTo>
                  <a:lnTo>
                    <a:pt x="23693" y="168552"/>
                  </a:lnTo>
                  <a:lnTo>
                    <a:pt x="30011" y="163803"/>
                  </a:lnTo>
                  <a:lnTo>
                    <a:pt x="58970" y="55634"/>
                  </a:lnTo>
                  <a:lnTo>
                    <a:pt x="58970" y="337403"/>
                  </a:lnTo>
                  <a:lnTo>
                    <a:pt x="90562" y="337403"/>
                  </a:lnTo>
                  <a:lnTo>
                    <a:pt x="90562" y="173828"/>
                  </a:lnTo>
                  <a:lnTo>
                    <a:pt x="111623" y="173828"/>
                  </a:lnTo>
                  <a:lnTo>
                    <a:pt x="111623" y="337403"/>
                  </a:lnTo>
                  <a:lnTo>
                    <a:pt x="143214" y="337403"/>
                  </a:lnTo>
                  <a:lnTo>
                    <a:pt x="143214" y="55634"/>
                  </a:lnTo>
                  <a:lnTo>
                    <a:pt x="172173" y="163275"/>
                  </a:lnTo>
                  <a:lnTo>
                    <a:pt x="178491" y="168024"/>
                  </a:lnTo>
                  <a:lnTo>
                    <a:pt x="187969" y="168024"/>
                  </a:lnTo>
                  <a:lnTo>
                    <a:pt x="194813" y="165914"/>
                  </a:lnTo>
                  <a:lnTo>
                    <a:pt x="198499" y="161692"/>
                  </a:lnTo>
                  <a:lnTo>
                    <a:pt x="227458" y="55106"/>
                  </a:lnTo>
                  <a:lnTo>
                    <a:pt x="227458" y="337403"/>
                  </a:lnTo>
                  <a:lnTo>
                    <a:pt x="259049" y="337403"/>
                  </a:lnTo>
                  <a:lnTo>
                    <a:pt x="259049" y="173828"/>
                  </a:lnTo>
                  <a:lnTo>
                    <a:pt x="280110" y="173828"/>
                  </a:lnTo>
                  <a:lnTo>
                    <a:pt x="280110" y="337403"/>
                  </a:lnTo>
                  <a:lnTo>
                    <a:pt x="311702" y="337403"/>
                  </a:lnTo>
                  <a:lnTo>
                    <a:pt x="311702" y="55634"/>
                  </a:lnTo>
                  <a:lnTo>
                    <a:pt x="340661" y="163275"/>
                  </a:lnTo>
                  <a:lnTo>
                    <a:pt x="346979" y="168024"/>
                  </a:lnTo>
                  <a:lnTo>
                    <a:pt x="356456" y="168024"/>
                  </a:lnTo>
                  <a:lnTo>
                    <a:pt x="366460" y="165386"/>
                  </a:lnTo>
                  <a:lnTo>
                    <a:pt x="371199" y="156416"/>
                  </a:lnTo>
                  <a:lnTo>
                    <a:pt x="369093" y="147973"/>
                  </a:lnTo>
                  <a:lnTo>
                    <a:pt x="338028" y="33473"/>
                  </a:lnTo>
                  <a:lnTo>
                    <a:pt x="308057" y="9126"/>
                  </a:lnTo>
                  <a:lnTo>
                    <a:pt x="291200" y="2597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2431" y="1024295"/>
            <a:ext cx="391728" cy="441596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687120" y="1206754"/>
            <a:ext cx="7912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600" b="1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30627" y="6541109"/>
            <a:ext cx="193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5" dirty="0">
                <a:latin typeface="Arial"/>
                <a:cs typeface="Arial"/>
              </a:rPr>
              <a:t>Service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Delivery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1704" y="2232786"/>
            <a:ext cx="78994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8580" algn="just">
              <a:lnSpc>
                <a:spcPct val="100000"/>
              </a:lnSpc>
              <a:spcBef>
                <a:spcPts val="95"/>
              </a:spcBef>
            </a:pPr>
            <a:r>
              <a:rPr sz="1600" b="1" spc="-30" dirty="0">
                <a:latin typeface="Arial"/>
                <a:cs typeface="Arial"/>
              </a:rPr>
              <a:t>Attract, </a:t>
            </a:r>
            <a:r>
              <a:rPr sz="1600" b="1" spc="-40" dirty="0">
                <a:latin typeface="Arial"/>
                <a:cs typeface="Arial"/>
              </a:rPr>
              <a:t>Engage, </a:t>
            </a:r>
            <a:r>
              <a:rPr sz="1600" b="1" spc="-10" dirty="0">
                <a:latin typeface="Arial"/>
                <a:cs typeface="Arial"/>
              </a:rPr>
              <a:t>Enable </a:t>
            </a:r>
            <a:r>
              <a:rPr sz="1600" b="1" spc="-16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56259" y="3355847"/>
            <a:ext cx="5226050" cy="3175000"/>
            <a:chOff x="556259" y="3355847"/>
            <a:chExt cx="5226050" cy="3175000"/>
          </a:xfrm>
        </p:grpSpPr>
        <p:sp>
          <p:nvSpPr>
            <p:cNvPr id="27" name="object 27"/>
            <p:cNvSpPr/>
            <p:nvPr/>
          </p:nvSpPr>
          <p:spPr>
            <a:xfrm>
              <a:off x="556259" y="3355847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23159" y="5152643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685800" y="0"/>
                  </a:moveTo>
                  <a:lnTo>
                    <a:pt x="636828" y="1722"/>
                  </a:lnTo>
                  <a:lnTo>
                    <a:pt x="588784" y="6811"/>
                  </a:lnTo>
                  <a:lnTo>
                    <a:pt x="541785" y="15151"/>
                  </a:lnTo>
                  <a:lnTo>
                    <a:pt x="495947" y="26625"/>
                  </a:lnTo>
                  <a:lnTo>
                    <a:pt x="451386" y="41118"/>
                  </a:lnTo>
                  <a:lnTo>
                    <a:pt x="408218" y="58514"/>
                  </a:lnTo>
                  <a:lnTo>
                    <a:pt x="366559" y="78696"/>
                  </a:lnTo>
                  <a:lnTo>
                    <a:pt x="326525" y="101548"/>
                  </a:lnTo>
                  <a:lnTo>
                    <a:pt x="288233" y="126954"/>
                  </a:lnTo>
                  <a:lnTo>
                    <a:pt x="251798" y="154798"/>
                  </a:lnTo>
                  <a:lnTo>
                    <a:pt x="217336" y="184964"/>
                  </a:lnTo>
                  <a:lnTo>
                    <a:pt x="184964" y="217336"/>
                  </a:lnTo>
                  <a:lnTo>
                    <a:pt x="154798" y="251798"/>
                  </a:lnTo>
                  <a:lnTo>
                    <a:pt x="126954" y="288233"/>
                  </a:lnTo>
                  <a:lnTo>
                    <a:pt x="101548" y="326525"/>
                  </a:lnTo>
                  <a:lnTo>
                    <a:pt x="78696" y="366559"/>
                  </a:lnTo>
                  <a:lnTo>
                    <a:pt x="58514" y="408218"/>
                  </a:lnTo>
                  <a:lnTo>
                    <a:pt x="41118" y="451386"/>
                  </a:lnTo>
                  <a:lnTo>
                    <a:pt x="26625" y="495947"/>
                  </a:lnTo>
                  <a:lnTo>
                    <a:pt x="15151" y="541785"/>
                  </a:lnTo>
                  <a:lnTo>
                    <a:pt x="6811" y="588784"/>
                  </a:lnTo>
                  <a:lnTo>
                    <a:pt x="1722" y="636828"/>
                  </a:lnTo>
                  <a:lnTo>
                    <a:pt x="0" y="685799"/>
                  </a:lnTo>
                  <a:lnTo>
                    <a:pt x="1722" y="734776"/>
                  </a:lnTo>
                  <a:lnTo>
                    <a:pt x="6811" y="782823"/>
                  </a:lnTo>
                  <a:lnTo>
                    <a:pt x="15151" y="829825"/>
                  </a:lnTo>
                  <a:lnTo>
                    <a:pt x="26625" y="875665"/>
                  </a:lnTo>
                  <a:lnTo>
                    <a:pt x="41118" y="920228"/>
                  </a:lnTo>
                  <a:lnTo>
                    <a:pt x="58514" y="963397"/>
                  </a:lnTo>
                  <a:lnTo>
                    <a:pt x="78696" y="1005057"/>
                  </a:lnTo>
                  <a:lnTo>
                    <a:pt x="101548" y="1045091"/>
                  </a:lnTo>
                  <a:lnTo>
                    <a:pt x="126954" y="1083383"/>
                  </a:lnTo>
                  <a:lnTo>
                    <a:pt x="154798" y="1119817"/>
                  </a:lnTo>
                  <a:lnTo>
                    <a:pt x="184964" y="1154278"/>
                  </a:lnTo>
                  <a:lnTo>
                    <a:pt x="217336" y="1186648"/>
                  </a:lnTo>
                  <a:lnTo>
                    <a:pt x="251798" y="1216813"/>
                  </a:lnTo>
                  <a:lnTo>
                    <a:pt x="288233" y="1244656"/>
                  </a:lnTo>
                  <a:lnTo>
                    <a:pt x="326525" y="1270060"/>
                  </a:lnTo>
                  <a:lnTo>
                    <a:pt x="366559" y="1292911"/>
                  </a:lnTo>
                  <a:lnTo>
                    <a:pt x="408218" y="1313091"/>
                  </a:lnTo>
                  <a:lnTo>
                    <a:pt x="451386" y="1330485"/>
                  </a:lnTo>
                  <a:lnTo>
                    <a:pt x="495947" y="1344977"/>
                  </a:lnTo>
                  <a:lnTo>
                    <a:pt x="541785" y="1356450"/>
                  </a:lnTo>
                  <a:lnTo>
                    <a:pt x="588784" y="1364789"/>
                  </a:lnTo>
                  <a:lnTo>
                    <a:pt x="636828" y="1369878"/>
                  </a:lnTo>
                  <a:lnTo>
                    <a:pt x="685800" y="1371599"/>
                  </a:lnTo>
                  <a:lnTo>
                    <a:pt x="734771" y="1369878"/>
                  </a:lnTo>
                  <a:lnTo>
                    <a:pt x="782815" y="1364789"/>
                  </a:lnTo>
                  <a:lnTo>
                    <a:pt x="829814" y="1356450"/>
                  </a:lnTo>
                  <a:lnTo>
                    <a:pt x="875652" y="1344977"/>
                  </a:lnTo>
                  <a:lnTo>
                    <a:pt x="920213" y="1330485"/>
                  </a:lnTo>
                  <a:lnTo>
                    <a:pt x="963381" y="1313091"/>
                  </a:lnTo>
                  <a:lnTo>
                    <a:pt x="1005040" y="1292911"/>
                  </a:lnTo>
                  <a:lnTo>
                    <a:pt x="1045074" y="1270060"/>
                  </a:lnTo>
                  <a:lnTo>
                    <a:pt x="1083366" y="1244656"/>
                  </a:lnTo>
                  <a:lnTo>
                    <a:pt x="1119801" y="1216813"/>
                  </a:lnTo>
                  <a:lnTo>
                    <a:pt x="1154263" y="1186648"/>
                  </a:lnTo>
                  <a:lnTo>
                    <a:pt x="1186635" y="1154278"/>
                  </a:lnTo>
                  <a:lnTo>
                    <a:pt x="1216801" y="1119817"/>
                  </a:lnTo>
                  <a:lnTo>
                    <a:pt x="1244645" y="1083383"/>
                  </a:lnTo>
                  <a:lnTo>
                    <a:pt x="1270051" y="1045091"/>
                  </a:lnTo>
                  <a:lnTo>
                    <a:pt x="1292903" y="1005057"/>
                  </a:lnTo>
                  <a:lnTo>
                    <a:pt x="1313085" y="963397"/>
                  </a:lnTo>
                  <a:lnTo>
                    <a:pt x="1330481" y="920228"/>
                  </a:lnTo>
                  <a:lnTo>
                    <a:pt x="1344974" y="875665"/>
                  </a:lnTo>
                  <a:lnTo>
                    <a:pt x="1356448" y="829825"/>
                  </a:lnTo>
                  <a:lnTo>
                    <a:pt x="1364788" y="782823"/>
                  </a:lnTo>
                  <a:lnTo>
                    <a:pt x="1369877" y="734776"/>
                  </a:lnTo>
                  <a:lnTo>
                    <a:pt x="1371600" y="685799"/>
                  </a:lnTo>
                  <a:lnTo>
                    <a:pt x="1369877" y="636828"/>
                  </a:lnTo>
                  <a:lnTo>
                    <a:pt x="1364788" y="588784"/>
                  </a:lnTo>
                  <a:lnTo>
                    <a:pt x="1356448" y="541785"/>
                  </a:lnTo>
                  <a:lnTo>
                    <a:pt x="1344974" y="495947"/>
                  </a:lnTo>
                  <a:lnTo>
                    <a:pt x="1330481" y="451386"/>
                  </a:lnTo>
                  <a:lnTo>
                    <a:pt x="1313085" y="408218"/>
                  </a:lnTo>
                  <a:lnTo>
                    <a:pt x="1292903" y="366559"/>
                  </a:lnTo>
                  <a:lnTo>
                    <a:pt x="1270051" y="326525"/>
                  </a:lnTo>
                  <a:lnTo>
                    <a:pt x="1244645" y="288233"/>
                  </a:lnTo>
                  <a:lnTo>
                    <a:pt x="1216801" y="251798"/>
                  </a:lnTo>
                  <a:lnTo>
                    <a:pt x="1186635" y="217336"/>
                  </a:lnTo>
                  <a:lnTo>
                    <a:pt x="1154263" y="184964"/>
                  </a:lnTo>
                  <a:lnTo>
                    <a:pt x="1119801" y="154798"/>
                  </a:lnTo>
                  <a:lnTo>
                    <a:pt x="1083366" y="126954"/>
                  </a:lnTo>
                  <a:lnTo>
                    <a:pt x="1045074" y="101548"/>
                  </a:lnTo>
                  <a:lnTo>
                    <a:pt x="1005040" y="78696"/>
                  </a:lnTo>
                  <a:lnTo>
                    <a:pt x="963381" y="58514"/>
                  </a:lnTo>
                  <a:lnTo>
                    <a:pt x="920213" y="41118"/>
                  </a:lnTo>
                  <a:lnTo>
                    <a:pt x="875652" y="26625"/>
                  </a:lnTo>
                  <a:lnTo>
                    <a:pt x="829814" y="15151"/>
                  </a:lnTo>
                  <a:lnTo>
                    <a:pt x="782815" y="6811"/>
                  </a:lnTo>
                  <a:lnTo>
                    <a:pt x="734771" y="172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23159" y="5152643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0" y="685799"/>
                  </a:moveTo>
                  <a:lnTo>
                    <a:pt x="1722" y="636828"/>
                  </a:lnTo>
                  <a:lnTo>
                    <a:pt x="6811" y="588784"/>
                  </a:lnTo>
                  <a:lnTo>
                    <a:pt x="15151" y="541785"/>
                  </a:lnTo>
                  <a:lnTo>
                    <a:pt x="26625" y="495947"/>
                  </a:lnTo>
                  <a:lnTo>
                    <a:pt x="41118" y="451386"/>
                  </a:lnTo>
                  <a:lnTo>
                    <a:pt x="58514" y="408218"/>
                  </a:lnTo>
                  <a:lnTo>
                    <a:pt x="78696" y="366559"/>
                  </a:lnTo>
                  <a:lnTo>
                    <a:pt x="101548" y="326525"/>
                  </a:lnTo>
                  <a:lnTo>
                    <a:pt x="126954" y="288233"/>
                  </a:lnTo>
                  <a:lnTo>
                    <a:pt x="154798" y="251798"/>
                  </a:lnTo>
                  <a:lnTo>
                    <a:pt x="184964" y="217336"/>
                  </a:lnTo>
                  <a:lnTo>
                    <a:pt x="217336" y="184964"/>
                  </a:lnTo>
                  <a:lnTo>
                    <a:pt x="251798" y="154798"/>
                  </a:lnTo>
                  <a:lnTo>
                    <a:pt x="288233" y="126954"/>
                  </a:lnTo>
                  <a:lnTo>
                    <a:pt x="326525" y="101548"/>
                  </a:lnTo>
                  <a:lnTo>
                    <a:pt x="366559" y="78696"/>
                  </a:lnTo>
                  <a:lnTo>
                    <a:pt x="408218" y="58514"/>
                  </a:lnTo>
                  <a:lnTo>
                    <a:pt x="451386" y="41118"/>
                  </a:lnTo>
                  <a:lnTo>
                    <a:pt x="495947" y="26625"/>
                  </a:lnTo>
                  <a:lnTo>
                    <a:pt x="541785" y="15151"/>
                  </a:lnTo>
                  <a:lnTo>
                    <a:pt x="588784" y="6811"/>
                  </a:lnTo>
                  <a:lnTo>
                    <a:pt x="636828" y="1722"/>
                  </a:lnTo>
                  <a:lnTo>
                    <a:pt x="685800" y="0"/>
                  </a:lnTo>
                  <a:lnTo>
                    <a:pt x="734771" y="1722"/>
                  </a:lnTo>
                  <a:lnTo>
                    <a:pt x="782815" y="6811"/>
                  </a:lnTo>
                  <a:lnTo>
                    <a:pt x="829814" y="15151"/>
                  </a:lnTo>
                  <a:lnTo>
                    <a:pt x="875652" y="26625"/>
                  </a:lnTo>
                  <a:lnTo>
                    <a:pt x="920213" y="41118"/>
                  </a:lnTo>
                  <a:lnTo>
                    <a:pt x="963381" y="58514"/>
                  </a:lnTo>
                  <a:lnTo>
                    <a:pt x="1005040" y="78696"/>
                  </a:lnTo>
                  <a:lnTo>
                    <a:pt x="1045074" y="101548"/>
                  </a:lnTo>
                  <a:lnTo>
                    <a:pt x="1083366" y="126954"/>
                  </a:lnTo>
                  <a:lnTo>
                    <a:pt x="1119801" y="154798"/>
                  </a:lnTo>
                  <a:lnTo>
                    <a:pt x="1154263" y="184964"/>
                  </a:lnTo>
                  <a:lnTo>
                    <a:pt x="1186635" y="217336"/>
                  </a:lnTo>
                  <a:lnTo>
                    <a:pt x="1216801" y="251798"/>
                  </a:lnTo>
                  <a:lnTo>
                    <a:pt x="1244645" y="288233"/>
                  </a:lnTo>
                  <a:lnTo>
                    <a:pt x="1270051" y="326525"/>
                  </a:lnTo>
                  <a:lnTo>
                    <a:pt x="1292903" y="366559"/>
                  </a:lnTo>
                  <a:lnTo>
                    <a:pt x="1313085" y="408218"/>
                  </a:lnTo>
                  <a:lnTo>
                    <a:pt x="1330481" y="451386"/>
                  </a:lnTo>
                  <a:lnTo>
                    <a:pt x="1344974" y="495947"/>
                  </a:lnTo>
                  <a:lnTo>
                    <a:pt x="1356448" y="541785"/>
                  </a:lnTo>
                  <a:lnTo>
                    <a:pt x="1364788" y="588784"/>
                  </a:lnTo>
                  <a:lnTo>
                    <a:pt x="1369877" y="636828"/>
                  </a:lnTo>
                  <a:lnTo>
                    <a:pt x="1371600" y="685799"/>
                  </a:lnTo>
                  <a:lnTo>
                    <a:pt x="1369877" y="734776"/>
                  </a:lnTo>
                  <a:lnTo>
                    <a:pt x="1364788" y="782823"/>
                  </a:lnTo>
                  <a:lnTo>
                    <a:pt x="1356448" y="829825"/>
                  </a:lnTo>
                  <a:lnTo>
                    <a:pt x="1344974" y="875665"/>
                  </a:lnTo>
                  <a:lnTo>
                    <a:pt x="1330481" y="920228"/>
                  </a:lnTo>
                  <a:lnTo>
                    <a:pt x="1313085" y="963397"/>
                  </a:lnTo>
                  <a:lnTo>
                    <a:pt x="1292903" y="1005057"/>
                  </a:lnTo>
                  <a:lnTo>
                    <a:pt x="1270051" y="1045091"/>
                  </a:lnTo>
                  <a:lnTo>
                    <a:pt x="1244645" y="1083383"/>
                  </a:lnTo>
                  <a:lnTo>
                    <a:pt x="1216801" y="1119817"/>
                  </a:lnTo>
                  <a:lnTo>
                    <a:pt x="1186635" y="1154278"/>
                  </a:lnTo>
                  <a:lnTo>
                    <a:pt x="1154263" y="1186648"/>
                  </a:lnTo>
                  <a:lnTo>
                    <a:pt x="1119801" y="1216813"/>
                  </a:lnTo>
                  <a:lnTo>
                    <a:pt x="1083366" y="1244656"/>
                  </a:lnTo>
                  <a:lnTo>
                    <a:pt x="1045074" y="1270060"/>
                  </a:lnTo>
                  <a:lnTo>
                    <a:pt x="1005040" y="1292911"/>
                  </a:lnTo>
                  <a:lnTo>
                    <a:pt x="963381" y="1313091"/>
                  </a:lnTo>
                  <a:lnTo>
                    <a:pt x="920213" y="1330485"/>
                  </a:lnTo>
                  <a:lnTo>
                    <a:pt x="875652" y="1344977"/>
                  </a:lnTo>
                  <a:lnTo>
                    <a:pt x="829814" y="1356450"/>
                  </a:lnTo>
                  <a:lnTo>
                    <a:pt x="782815" y="1364789"/>
                  </a:lnTo>
                  <a:lnTo>
                    <a:pt x="734771" y="1369878"/>
                  </a:lnTo>
                  <a:lnTo>
                    <a:pt x="685800" y="1371599"/>
                  </a:lnTo>
                  <a:lnTo>
                    <a:pt x="636828" y="1369878"/>
                  </a:lnTo>
                  <a:lnTo>
                    <a:pt x="588784" y="1364789"/>
                  </a:lnTo>
                  <a:lnTo>
                    <a:pt x="541785" y="1356450"/>
                  </a:lnTo>
                  <a:lnTo>
                    <a:pt x="495947" y="1344977"/>
                  </a:lnTo>
                  <a:lnTo>
                    <a:pt x="451386" y="1330485"/>
                  </a:lnTo>
                  <a:lnTo>
                    <a:pt x="408218" y="1313091"/>
                  </a:lnTo>
                  <a:lnTo>
                    <a:pt x="366559" y="1292911"/>
                  </a:lnTo>
                  <a:lnTo>
                    <a:pt x="326525" y="1270060"/>
                  </a:lnTo>
                  <a:lnTo>
                    <a:pt x="288233" y="1244656"/>
                  </a:lnTo>
                  <a:lnTo>
                    <a:pt x="251798" y="1216813"/>
                  </a:lnTo>
                  <a:lnTo>
                    <a:pt x="217336" y="1186648"/>
                  </a:lnTo>
                  <a:lnTo>
                    <a:pt x="184964" y="1154278"/>
                  </a:lnTo>
                  <a:lnTo>
                    <a:pt x="154798" y="1119817"/>
                  </a:lnTo>
                  <a:lnTo>
                    <a:pt x="126954" y="1083383"/>
                  </a:lnTo>
                  <a:lnTo>
                    <a:pt x="101548" y="1045091"/>
                  </a:lnTo>
                  <a:lnTo>
                    <a:pt x="78696" y="1005057"/>
                  </a:lnTo>
                  <a:lnTo>
                    <a:pt x="58514" y="963397"/>
                  </a:lnTo>
                  <a:lnTo>
                    <a:pt x="41118" y="920228"/>
                  </a:lnTo>
                  <a:lnTo>
                    <a:pt x="26625" y="875665"/>
                  </a:lnTo>
                  <a:lnTo>
                    <a:pt x="15151" y="829825"/>
                  </a:lnTo>
                  <a:lnTo>
                    <a:pt x="6811" y="782823"/>
                  </a:lnTo>
                  <a:lnTo>
                    <a:pt x="1722" y="734776"/>
                  </a:lnTo>
                  <a:lnTo>
                    <a:pt x="0" y="685799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597911" y="5737352"/>
            <a:ext cx="10591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STI/FP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Clinic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1983" y="4073397"/>
            <a:ext cx="6305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1600" b="1" spc="-35" dirty="0">
                <a:latin typeface="Arial"/>
                <a:cs typeface="Arial"/>
              </a:rPr>
              <a:t>Health </a:t>
            </a:r>
            <a:r>
              <a:rPr sz="1600" b="1" spc="-145" dirty="0">
                <a:latin typeface="Arial"/>
                <a:cs typeface="Arial"/>
              </a:rPr>
              <a:t>Service </a:t>
            </a:r>
            <a:r>
              <a:rPr sz="1600" b="1" spc="-10" dirty="0">
                <a:latin typeface="Arial"/>
                <a:cs typeface="Arial"/>
              </a:rPr>
              <a:t>Entry </a:t>
            </a:r>
            <a:r>
              <a:rPr sz="1600" b="1" spc="-35" dirty="0">
                <a:latin typeface="Arial"/>
                <a:cs typeface="Arial"/>
              </a:rPr>
              <a:t>Points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08633" y="3530346"/>
            <a:ext cx="9271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29" dirty="0">
                <a:latin typeface="Arial"/>
                <a:cs typeface="Arial"/>
              </a:rPr>
              <a:t>HTS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42794" y="3545204"/>
            <a:ext cx="9391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25" dirty="0">
                <a:latin typeface="Arial"/>
                <a:cs typeface="Arial"/>
              </a:rPr>
              <a:t>ART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93260" y="3529710"/>
            <a:ext cx="1200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70" dirty="0">
                <a:latin typeface="Arial"/>
                <a:cs typeface="Arial"/>
              </a:rPr>
              <a:t>Mobile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07744" y="1881886"/>
            <a:ext cx="41509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08430" algn="l"/>
                <a:tab pos="3114675" algn="l"/>
              </a:tabLst>
            </a:pPr>
            <a:r>
              <a:rPr sz="1600" b="1" spc="-190" dirty="0">
                <a:latin typeface="Arial"/>
                <a:cs typeface="Arial"/>
              </a:rPr>
              <a:t>Go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Girls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Clubs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80" dirty="0">
                <a:latin typeface="Arial"/>
                <a:cs typeface="Arial"/>
              </a:rPr>
              <a:t>Virtual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Support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45" dirty="0">
                <a:latin typeface="Arial"/>
                <a:cs typeface="Arial"/>
              </a:rPr>
              <a:t>Mass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0" dirty="0">
                <a:latin typeface="Arial"/>
                <a:cs typeface="Arial"/>
              </a:rPr>
              <a:t>Media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54504" y="2363850"/>
            <a:ext cx="1329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25" dirty="0">
                <a:latin typeface="Arial"/>
                <a:cs typeface="Arial"/>
              </a:rPr>
              <a:t>Peer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Mobilisers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83077" y="2380233"/>
            <a:ext cx="1412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5" dirty="0">
                <a:latin typeface="Arial"/>
                <a:cs typeface="Arial"/>
              </a:rPr>
              <a:t>School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Outreach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41523" y="2846069"/>
            <a:ext cx="11347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latin typeface="Arial"/>
                <a:cs typeface="Arial"/>
              </a:rPr>
              <a:t>Small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Groups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03298" y="4671440"/>
            <a:ext cx="24237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5" dirty="0">
                <a:latin typeface="Arial"/>
                <a:cs typeface="Arial"/>
              </a:rPr>
              <a:t>Pop-</a:t>
            </a:r>
            <a:r>
              <a:rPr sz="1600" b="1" spc="-125" dirty="0">
                <a:latin typeface="Arial"/>
                <a:cs typeface="Arial"/>
              </a:rPr>
              <a:t>Up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Sites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60" dirty="0">
                <a:latin typeface="Arial"/>
                <a:cs typeface="Arial"/>
              </a:rPr>
              <a:t>at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260" dirty="0">
                <a:latin typeface="Arial"/>
                <a:cs typeface="Arial"/>
              </a:rPr>
              <a:t>KP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Hot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20" dirty="0">
                <a:latin typeface="Arial"/>
                <a:cs typeface="Arial"/>
              </a:rPr>
              <a:t>spots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330196" y="1464563"/>
            <a:ext cx="2809240" cy="424180"/>
          </a:xfrm>
          <a:custGeom>
            <a:avLst/>
            <a:gdLst/>
            <a:ahLst/>
            <a:cxnLst/>
            <a:rect l="l" t="t" r="r" b="b"/>
            <a:pathLst>
              <a:path w="2809240" h="424180">
                <a:moveTo>
                  <a:pt x="76200" y="347726"/>
                </a:moveTo>
                <a:lnTo>
                  <a:pt x="44450" y="347726"/>
                </a:lnTo>
                <a:lnTo>
                  <a:pt x="44450" y="71628"/>
                </a:lnTo>
                <a:lnTo>
                  <a:pt x="31750" y="71628"/>
                </a:lnTo>
                <a:lnTo>
                  <a:pt x="31750" y="347726"/>
                </a:lnTo>
                <a:lnTo>
                  <a:pt x="0" y="347726"/>
                </a:lnTo>
                <a:lnTo>
                  <a:pt x="38100" y="423926"/>
                </a:lnTo>
                <a:lnTo>
                  <a:pt x="69850" y="360426"/>
                </a:lnTo>
                <a:lnTo>
                  <a:pt x="76200" y="347726"/>
                </a:lnTo>
                <a:close/>
              </a:path>
              <a:path w="2809240" h="424180">
                <a:moveTo>
                  <a:pt x="1519428" y="335534"/>
                </a:moveTo>
                <a:lnTo>
                  <a:pt x="1487678" y="335534"/>
                </a:lnTo>
                <a:lnTo>
                  <a:pt x="1487678" y="59436"/>
                </a:lnTo>
                <a:lnTo>
                  <a:pt x="1474978" y="59436"/>
                </a:lnTo>
                <a:lnTo>
                  <a:pt x="1474978" y="335534"/>
                </a:lnTo>
                <a:lnTo>
                  <a:pt x="1443228" y="335534"/>
                </a:lnTo>
                <a:lnTo>
                  <a:pt x="1481328" y="411734"/>
                </a:lnTo>
                <a:lnTo>
                  <a:pt x="1513078" y="348234"/>
                </a:lnTo>
                <a:lnTo>
                  <a:pt x="1519428" y="335534"/>
                </a:lnTo>
                <a:close/>
              </a:path>
              <a:path w="2809240" h="424180">
                <a:moveTo>
                  <a:pt x="2808732" y="276098"/>
                </a:moveTo>
                <a:lnTo>
                  <a:pt x="2776982" y="276098"/>
                </a:lnTo>
                <a:lnTo>
                  <a:pt x="2776982" y="0"/>
                </a:lnTo>
                <a:lnTo>
                  <a:pt x="2764282" y="0"/>
                </a:lnTo>
                <a:lnTo>
                  <a:pt x="2764282" y="276098"/>
                </a:lnTo>
                <a:lnTo>
                  <a:pt x="2732532" y="276098"/>
                </a:lnTo>
                <a:lnTo>
                  <a:pt x="2770632" y="352298"/>
                </a:lnTo>
                <a:lnTo>
                  <a:pt x="2802382" y="288798"/>
                </a:lnTo>
                <a:lnTo>
                  <a:pt x="2808732" y="2760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264021" y="1563369"/>
            <a:ext cx="55022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105" dirty="0">
                <a:latin typeface="Arial"/>
                <a:cs typeface="Arial"/>
              </a:rPr>
              <a:t>Management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Support: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Facility-</a:t>
            </a:r>
            <a:r>
              <a:rPr sz="1600" spc="-40" dirty="0">
                <a:latin typeface="Arial"/>
                <a:cs typeface="Arial"/>
              </a:rPr>
              <a:t>in-</a:t>
            </a:r>
            <a:r>
              <a:rPr sz="1600" spc="-100" dirty="0">
                <a:latin typeface="Arial"/>
                <a:cs typeface="Arial"/>
              </a:rPr>
              <a:t>charge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leads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service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delivery </a:t>
            </a:r>
            <a:r>
              <a:rPr sz="1600" spc="-60" dirty="0">
                <a:latin typeface="Arial"/>
                <a:cs typeface="Arial"/>
              </a:rPr>
              <a:t>operations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backstop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support </a:t>
            </a:r>
            <a:r>
              <a:rPr sz="1600" spc="-20" dirty="0">
                <a:latin typeface="Arial"/>
                <a:cs typeface="Arial"/>
              </a:rPr>
              <a:t>from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District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Health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Office.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64021" y="2203449"/>
            <a:ext cx="53555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0" dirty="0">
                <a:latin typeface="Arial"/>
                <a:cs typeface="Arial"/>
              </a:rPr>
              <a:t>Supply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Chain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System: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commodities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procured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distributed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40" dirty="0">
                <a:latin typeface="Arial"/>
                <a:cs typeface="Arial"/>
              </a:rPr>
              <a:t>through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MOH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supply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chain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systems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for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commodities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85925" y="4071365"/>
            <a:ext cx="826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ANC/PNC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56178" y="4064889"/>
            <a:ext cx="12788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14" dirty="0">
                <a:latin typeface="Arial"/>
                <a:cs typeface="Arial"/>
              </a:rPr>
              <a:t>Under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5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26232" y="4009390"/>
            <a:ext cx="6648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indent="-1905">
              <a:lnSpc>
                <a:spcPct val="100000"/>
              </a:lnSpc>
              <a:spcBef>
                <a:spcPts val="95"/>
              </a:spcBef>
            </a:pPr>
            <a:r>
              <a:rPr sz="1600" b="1" spc="-120" dirty="0">
                <a:latin typeface="Arial"/>
                <a:cs typeface="Arial"/>
              </a:rPr>
              <a:t>Drop-</a:t>
            </a:r>
            <a:r>
              <a:rPr sz="1600" b="1" spc="-75" dirty="0">
                <a:latin typeface="Arial"/>
                <a:cs typeface="Arial"/>
              </a:rPr>
              <a:t>In </a:t>
            </a:r>
            <a:r>
              <a:rPr sz="1600" b="1" spc="-145" dirty="0">
                <a:latin typeface="Arial"/>
                <a:cs typeface="Arial"/>
              </a:rPr>
              <a:t>Centers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00728"/>
            <a:ext cx="12192000" cy="670560"/>
          </a:xfrm>
          <a:custGeom>
            <a:avLst/>
            <a:gdLst/>
            <a:ahLst/>
            <a:cxnLst/>
            <a:rect l="l" t="t" r="r" b="b"/>
            <a:pathLst>
              <a:path w="12192000" h="670560">
                <a:moveTo>
                  <a:pt x="12192000" y="0"/>
                </a:moveTo>
                <a:lnTo>
                  <a:pt x="0" y="0"/>
                </a:lnTo>
                <a:lnTo>
                  <a:pt x="0" y="670560"/>
                </a:lnTo>
                <a:lnTo>
                  <a:pt x="12192000" y="6705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37820"/>
            <a:ext cx="10407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Contents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1148283"/>
            <a:ext cx="23596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3000" b="1" spc="-25" dirty="0">
                <a:solidFill>
                  <a:srgbClr val="A6A6A6"/>
                </a:solidFill>
                <a:latin typeface="Arial"/>
                <a:cs typeface="Arial"/>
              </a:rPr>
              <a:t>1.</a:t>
            </a:r>
            <a:r>
              <a:rPr sz="3000" b="1" dirty="0">
                <a:solidFill>
                  <a:srgbClr val="A6A6A6"/>
                </a:solidFill>
                <a:latin typeface="Arial"/>
                <a:cs typeface="Arial"/>
              </a:rPr>
              <a:t>	</a:t>
            </a:r>
            <a:r>
              <a:rPr sz="3000" b="1" spc="-300" dirty="0">
                <a:solidFill>
                  <a:srgbClr val="A6A6A6"/>
                </a:solidFill>
                <a:latin typeface="Arial"/>
                <a:cs typeface="Arial"/>
              </a:rPr>
              <a:t>Background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1606553"/>
            <a:ext cx="10265410" cy="4320540"/>
          </a:xfrm>
          <a:prstGeom prst="rect">
            <a:avLst/>
          </a:prstGeom>
        </p:spPr>
        <p:txBody>
          <a:bodyPr vert="horz" wrap="square" lIns="0" tIns="27114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213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Methodology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55" dirty="0">
                <a:solidFill>
                  <a:srgbClr val="A6A6A6"/>
                </a:solidFill>
                <a:latin typeface="Arial"/>
                <a:cs typeface="Arial"/>
              </a:rPr>
              <a:t>Overview</a:t>
            </a:r>
            <a:endParaRPr sz="3000">
              <a:latin typeface="Arial"/>
              <a:cs typeface="Arial"/>
            </a:endParaRPr>
          </a:p>
          <a:p>
            <a:pPr marL="469265" marR="5080" indent="-456565">
              <a:lnSpc>
                <a:spcPts val="3240"/>
              </a:lnSpc>
              <a:spcBef>
                <a:spcPts val="244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285" dirty="0">
                <a:solidFill>
                  <a:srgbClr val="A6A6A6"/>
                </a:solidFill>
                <a:latin typeface="Arial"/>
                <a:cs typeface="Arial"/>
              </a:rPr>
              <a:t>Findings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0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for</a:t>
            </a:r>
            <a:r>
              <a:rPr sz="3000" b="1" spc="-13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4" dirty="0">
                <a:solidFill>
                  <a:srgbClr val="A6A6A6"/>
                </a:solidFill>
                <a:latin typeface="Arial"/>
                <a:cs typeface="Arial"/>
              </a:rPr>
              <a:t>Early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Demonstration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5" dirty="0">
                <a:solidFill>
                  <a:srgbClr val="A6A6A6"/>
                </a:solidFill>
                <a:latin typeface="Arial"/>
                <a:cs typeface="Arial"/>
              </a:rPr>
              <a:t>Project </a:t>
            </a:r>
            <a:r>
              <a:rPr sz="3000" b="1" spc="-380" dirty="0">
                <a:solidFill>
                  <a:srgbClr val="A6A6A6"/>
                </a:solidFill>
                <a:latin typeface="Arial"/>
                <a:cs typeface="Arial"/>
              </a:rPr>
              <a:t>Focus</a:t>
            </a:r>
            <a:endParaRPr sz="30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75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10" dirty="0">
                <a:solidFill>
                  <a:srgbClr val="A6A6A6"/>
                </a:solidFill>
                <a:latin typeface="Arial"/>
                <a:cs typeface="Arial"/>
              </a:rPr>
              <a:t>Malawi</a:t>
            </a:r>
            <a:endParaRPr sz="26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90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70" dirty="0">
                <a:latin typeface="Arial"/>
                <a:cs typeface="Arial"/>
              </a:rPr>
              <a:t>Zimbabwe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AutoNum type="alphaLcPeriod"/>
            </a:pPr>
            <a:endParaRPr sz="2100">
              <a:latin typeface="Arial"/>
              <a:cs typeface="Arial"/>
            </a:endParaRPr>
          </a:p>
          <a:p>
            <a:pPr marL="527685" marR="1577975" indent="-515620">
              <a:lnSpc>
                <a:spcPts val="324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3000" b="1" spc="-245" dirty="0">
                <a:solidFill>
                  <a:srgbClr val="A6A6A6"/>
                </a:solidFill>
                <a:latin typeface="Arial"/>
                <a:cs typeface="Arial"/>
              </a:rPr>
              <a:t>Translating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14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Operationalizing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35" dirty="0">
                <a:solidFill>
                  <a:srgbClr val="A6A6A6"/>
                </a:solidFill>
                <a:latin typeface="Arial"/>
                <a:cs typeface="Arial"/>
              </a:rPr>
              <a:t>Country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310" dirty="0">
                <a:solidFill>
                  <a:srgbClr val="A6A6A6"/>
                </a:solidFill>
                <a:latin typeface="Arial"/>
                <a:cs typeface="Arial"/>
              </a:rPr>
              <a:t>Landscaping </a:t>
            </a: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83390" y="657616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17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3465" y="1290066"/>
            <a:ext cx="6395085" cy="2430780"/>
          </a:xfrm>
          <a:custGeom>
            <a:avLst/>
            <a:gdLst/>
            <a:ahLst/>
            <a:cxnLst/>
            <a:rect l="l" t="t" r="r" b="b"/>
            <a:pathLst>
              <a:path w="6395084" h="2430779">
                <a:moveTo>
                  <a:pt x="0" y="2430780"/>
                </a:moveTo>
                <a:lnTo>
                  <a:pt x="6394703" y="2430780"/>
                </a:lnTo>
                <a:lnTo>
                  <a:pt x="6394703" y="0"/>
                </a:lnTo>
                <a:lnTo>
                  <a:pt x="0" y="0"/>
                </a:lnTo>
                <a:lnTo>
                  <a:pt x="0" y="2430780"/>
                </a:lnTo>
                <a:close/>
              </a:path>
            </a:pathLst>
          </a:custGeom>
          <a:ln w="25908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9257" y="4086605"/>
            <a:ext cx="5329555" cy="2528570"/>
          </a:xfrm>
          <a:custGeom>
            <a:avLst/>
            <a:gdLst/>
            <a:ahLst/>
            <a:cxnLst/>
            <a:rect l="l" t="t" r="r" b="b"/>
            <a:pathLst>
              <a:path w="5329555" h="2528570">
                <a:moveTo>
                  <a:pt x="0" y="2528316"/>
                </a:moveTo>
                <a:lnTo>
                  <a:pt x="5329428" y="2528316"/>
                </a:lnTo>
                <a:lnTo>
                  <a:pt x="5329428" y="0"/>
                </a:lnTo>
                <a:lnTo>
                  <a:pt x="0" y="0"/>
                </a:lnTo>
                <a:lnTo>
                  <a:pt x="0" y="2528316"/>
                </a:lnTo>
                <a:close/>
              </a:path>
            </a:pathLst>
          </a:custGeom>
          <a:ln w="25908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9220" y="-80390"/>
            <a:ext cx="11399520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In</a:t>
            </a:r>
            <a:r>
              <a:rPr spc="-90" dirty="0"/>
              <a:t> </a:t>
            </a:r>
            <a:r>
              <a:rPr spc="-114" dirty="0"/>
              <a:t>Zimbabwe,</a:t>
            </a:r>
            <a:r>
              <a:rPr spc="-85" dirty="0"/>
              <a:t> early</a:t>
            </a:r>
            <a:r>
              <a:rPr spc="-80" dirty="0"/>
              <a:t> </a:t>
            </a:r>
            <a:r>
              <a:rPr spc="-254" dirty="0"/>
              <a:t>CAB-</a:t>
            </a:r>
            <a:r>
              <a:rPr spc="-260" dirty="0"/>
              <a:t>LA</a:t>
            </a:r>
            <a:r>
              <a:rPr spc="-80" dirty="0"/>
              <a:t> </a:t>
            </a:r>
            <a:r>
              <a:rPr spc="-55" dirty="0"/>
              <a:t>implementation</a:t>
            </a:r>
            <a:r>
              <a:rPr spc="-65" dirty="0"/>
              <a:t> </a:t>
            </a:r>
            <a:r>
              <a:rPr spc="-90" dirty="0"/>
              <a:t>should</a:t>
            </a:r>
            <a:r>
              <a:rPr spc="-100" dirty="0"/>
              <a:t> </a:t>
            </a:r>
            <a:r>
              <a:rPr spc="-120" dirty="0"/>
              <a:t>leverage</a:t>
            </a:r>
            <a:r>
              <a:rPr spc="-70" dirty="0"/>
              <a:t> </a:t>
            </a:r>
            <a:r>
              <a:rPr spc="-325" dirty="0"/>
              <a:t>VCT</a:t>
            </a:r>
            <a:r>
              <a:rPr spc="-95" dirty="0"/>
              <a:t> </a:t>
            </a:r>
            <a:r>
              <a:rPr spc="-90" dirty="0"/>
              <a:t>clinics,</a:t>
            </a:r>
            <a:r>
              <a:rPr spc="-85" dirty="0"/>
              <a:t> </a:t>
            </a:r>
            <a:r>
              <a:rPr spc="-120" dirty="0"/>
              <a:t>and</a:t>
            </a:r>
            <a:r>
              <a:rPr spc="-85" dirty="0"/>
              <a:t> </a:t>
            </a:r>
            <a:r>
              <a:rPr spc="-55" dirty="0"/>
              <a:t>partner-</a:t>
            </a:r>
            <a:r>
              <a:rPr spc="-65" dirty="0"/>
              <a:t>led</a:t>
            </a:r>
            <a:r>
              <a:rPr spc="-105" dirty="0"/>
              <a:t> </a:t>
            </a:r>
            <a:r>
              <a:rPr spc="-55" dirty="0"/>
              <a:t>satellite</a:t>
            </a:r>
            <a:r>
              <a:rPr spc="-75" dirty="0"/>
              <a:t> </a:t>
            </a:r>
            <a:r>
              <a:rPr spc="-25" dirty="0"/>
              <a:t>and </a:t>
            </a:r>
            <a:r>
              <a:rPr spc="-55" dirty="0"/>
              <a:t>mobile</a:t>
            </a:r>
            <a:r>
              <a:rPr spc="-95" dirty="0"/>
              <a:t> </a:t>
            </a:r>
            <a:r>
              <a:rPr spc="-100" dirty="0"/>
              <a:t>clinics,</a:t>
            </a:r>
            <a:r>
              <a:rPr spc="-85" dirty="0"/>
              <a:t> strengthening</a:t>
            </a:r>
            <a:r>
              <a:rPr spc="-80" dirty="0"/>
              <a:t> communication </a:t>
            </a:r>
            <a:r>
              <a:rPr spc="-60" dirty="0"/>
              <a:t>platforms</a:t>
            </a:r>
            <a:r>
              <a:rPr spc="-75" dirty="0"/>
              <a:t> </a:t>
            </a:r>
            <a:r>
              <a:rPr spc="-10" dirty="0"/>
              <a:t>for</a:t>
            </a:r>
            <a:r>
              <a:rPr spc="-95" dirty="0"/>
              <a:t> </a:t>
            </a:r>
            <a:r>
              <a:rPr spc="-140" dirty="0"/>
              <a:t>awareness</a:t>
            </a:r>
            <a:r>
              <a:rPr spc="-85" dirty="0"/>
              <a:t> </a:t>
            </a:r>
            <a:r>
              <a:rPr spc="-120" dirty="0"/>
              <a:t>and</a:t>
            </a:r>
            <a:r>
              <a:rPr spc="-100" dirty="0"/>
              <a:t> </a:t>
            </a:r>
            <a:r>
              <a:rPr spc="-75" dirty="0"/>
              <a:t>targeted</a:t>
            </a:r>
            <a:r>
              <a:rPr spc="-80" dirty="0"/>
              <a:t> </a:t>
            </a:r>
            <a:r>
              <a:rPr spc="-120" dirty="0"/>
              <a:t>engagement</a:t>
            </a:r>
            <a:r>
              <a:rPr spc="-50" dirty="0"/>
              <a:t> </a:t>
            </a:r>
            <a:r>
              <a:rPr spc="-25" dirty="0"/>
              <a:t>for </a:t>
            </a:r>
            <a:r>
              <a:rPr spc="-10" dirty="0"/>
              <a:t>priority</a:t>
            </a:r>
            <a:r>
              <a:rPr spc="-90" dirty="0"/>
              <a:t> </a:t>
            </a:r>
            <a:r>
              <a:rPr spc="-10" dirty="0"/>
              <a:t>populations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18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43065" y="3793045"/>
            <a:ext cx="5349875" cy="347980"/>
            <a:chOff x="143065" y="3793045"/>
            <a:chExt cx="5349875" cy="347980"/>
          </a:xfrm>
        </p:grpSpPr>
        <p:sp>
          <p:nvSpPr>
            <p:cNvPr id="8" name="object 8"/>
            <p:cNvSpPr/>
            <p:nvPr/>
          </p:nvSpPr>
          <p:spPr>
            <a:xfrm>
              <a:off x="147828" y="3797808"/>
              <a:ext cx="5340350" cy="338455"/>
            </a:xfrm>
            <a:custGeom>
              <a:avLst/>
              <a:gdLst/>
              <a:ahLst/>
              <a:cxnLst/>
              <a:rect l="l" t="t" r="r" b="b"/>
              <a:pathLst>
                <a:path w="5340350" h="338454">
                  <a:moveTo>
                    <a:pt x="5340096" y="0"/>
                  </a:moveTo>
                  <a:lnTo>
                    <a:pt x="0" y="0"/>
                  </a:lnTo>
                  <a:lnTo>
                    <a:pt x="0" y="338327"/>
                  </a:lnTo>
                  <a:lnTo>
                    <a:pt x="5340096" y="338327"/>
                  </a:lnTo>
                  <a:lnTo>
                    <a:pt x="5340096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7828" y="3797808"/>
              <a:ext cx="5340350" cy="338455"/>
            </a:xfrm>
            <a:custGeom>
              <a:avLst/>
              <a:gdLst/>
              <a:ahLst/>
              <a:cxnLst/>
              <a:rect l="l" t="t" r="r" b="b"/>
              <a:pathLst>
                <a:path w="5340350" h="338454">
                  <a:moveTo>
                    <a:pt x="0" y="338327"/>
                  </a:moveTo>
                  <a:lnTo>
                    <a:pt x="5340096" y="338327"/>
                  </a:lnTo>
                  <a:lnTo>
                    <a:pt x="5340096" y="0"/>
                  </a:lnTo>
                  <a:lnTo>
                    <a:pt x="0" y="0"/>
                  </a:lnTo>
                  <a:lnTo>
                    <a:pt x="0" y="338327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3736" y="3819220"/>
            <a:ext cx="53022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Target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35" dirty="0">
                <a:latin typeface="Arial"/>
                <a:cs typeface="Arial"/>
              </a:rPr>
              <a:t>Populations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88976" y="1373124"/>
            <a:ext cx="2258695" cy="2060575"/>
            <a:chOff x="188976" y="1373124"/>
            <a:chExt cx="2258695" cy="2060575"/>
          </a:xfrm>
        </p:grpSpPr>
        <p:sp>
          <p:nvSpPr>
            <p:cNvPr id="12" name="object 12"/>
            <p:cNvSpPr/>
            <p:nvPr/>
          </p:nvSpPr>
          <p:spPr>
            <a:xfrm>
              <a:off x="1631442" y="1587246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59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59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31442" y="1587246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59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59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7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34489" y="233553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80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80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34489" y="233553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80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80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976" y="1373124"/>
              <a:ext cx="2258568" cy="201015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611885" y="2376677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182879" y="0"/>
                  </a:moveTo>
                  <a:lnTo>
                    <a:pt x="134262" y="6535"/>
                  </a:lnTo>
                  <a:lnTo>
                    <a:pt x="90576" y="24976"/>
                  </a:lnTo>
                  <a:lnTo>
                    <a:pt x="53563" y="53578"/>
                  </a:lnTo>
                  <a:lnTo>
                    <a:pt x="24968" y="90593"/>
                  </a:lnTo>
                  <a:lnTo>
                    <a:pt x="6532" y="134276"/>
                  </a:lnTo>
                  <a:lnTo>
                    <a:pt x="0" y="182880"/>
                  </a:lnTo>
                  <a:lnTo>
                    <a:pt x="6532" y="231483"/>
                  </a:lnTo>
                  <a:lnTo>
                    <a:pt x="24968" y="275166"/>
                  </a:lnTo>
                  <a:lnTo>
                    <a:pt x="53563" y="312181"/>
                  </a:lnTo>
                  <a:lnTo>
                    <a:pt x="90576" y="340783"/>
                  </a:lnTo>
                  <a:lnTo>
                    <a:pt x="134262" y="359224"/>
                  </a:lnTo>
                  <a:lnTo>
                    <a:pt x="182879" y="365760"/>
                  </a:lnTo>
                  <a:lnTo>
                    <a:pt x="231497" y="359224"/>
                  </a:lnTo>
                  <a:lnTo>
                    <a:pt x="275183" y="340783"/>
                  </a:lnTo>
                  <a:lnTo>
                    <a:pt x="312196" y="312181"/>
                  </a:lnTo>
                  <a:lnTo>
                    <a:pt x="340791" y="275166"/>
                  </a:lnTo>
                  <a:lnTo>
                    <a:pt x="359227" y="231483"/>
                  </a:lnTo>
                  <a:lnTo>
                    <a:pt x="365760" y="182880"/>
                  </a:lnTo>
                  <a:lnTo>
                    <a:pt x="359227" y="134276"/>
                  </a:lnTo>
                  <a:lnTo>
                    <a:pt x="340791" y="90593"/>
                  </a:lnTo>
                  <a:lnTo>
                    <a:pt x="312196" y="53578"/>
                  </a:lnTo>
                  <a:lnTo>
                    <a:pt x="275183" y="24976"/>
                  </a:lnTo>
                  <a:lnTo>
                    <a:pt x="231497" y="653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1885" y="2376677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0" y="182880"/>
                  </a:moveTo>
                  <a:lnTo>
                    <a:pt x="6532" y="134276"/>
                  </a:lnTo>
                  <a:lnTo>
                    <a:pt x="24968" y="90593"/>
                  </a:lnTo>
                  <a:lnTo>
                    <a:pt x="53563" y="53578"/>
                  </a:lnTo>
                  <a:lnTo>
                    <a:pt x="90576" y="24976"/>
                  </a:lnTo>
                  <a:lnTo>
                    <a:pt x="134262" y="6535"/>
                  </a:lnTo>
                  <a:lnTo>
                    <a:pt x="182879" y="0"/>
                  </a:lnTo>
                  <a:lnTo>
                    <a:pt x="231497" y="6535"/>
                  </a:lnTo>
                  <a:lnTo>
                    <a:pt x="275183" y="24976"/>
                  </a:lnTo>
                  <a:lnTo>
                    <a:pt x="312196" y="53578"/>
                  </a:lnTo>
                  <a:lnTo>
                    <a:pt x="340791" y="90593"/>
                  </a:lnTo>
                  <a:lnTo>
                    <a:pt x="359227" y="134276"/>
                  </a:lnTo>
                  <a:lnTo>
                    <a:pt x="365760" y="182880"/>
                  </a:lnTo>
                  <a:lnTo>
                    <a:pt x="359227" y="231483"/>
                  </a:lnTo>
                  <a:lnTo>
                    <a:pt x="340791" y="275166"/>
                  </a:lnTo>
                  <a:lnTo>
                    <a:pt x="312196" y="312181"/>
                  </a:lnTo>
                  <a:lnTo>
                    <a:pt x="275183" y="340783"/>
                  </a:lnTo>
                  <a:lnTo>
                    <a:pt x="231497" y="359224"/>
                  </a:lnTo>
                  <a:lnTo>
                    <a:pt x="182879" y="365760"/>
                  </a:lnTo>
                  <a:lnTo>
                    <a:pt x="134262" y="359224"/>
                  </a:lnTo>
                  <a:lnTo>
                    <a:pt x="90576" y="340783"/>
                  </a:lnTo>
                  <a:lnTo>
                    <a:pt x="53563" y="312181"/>
                  </a:lnTo>
                  <a:lnTo>
                    <a:pt x="24968" y="275166"/>
                  </a:lnTo>
                  <a:lnTo>
                    <a:pt x="6532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68502" y="284149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182879" y="0"/>
                  </a:moveTo>
                  <a:lnTo>
                    <a:pt x="134262" y="6535"/>
                  </a:lnTo>
                  <a:lnTo>
                    <a:pt x="90576" y="24976"/>
                  </a:lnTo>
                  <a:lnTo>
                    <a:pt x="53563" y="53578"/>
                  </a:lnTo>
                  <a:lnTo>
                    <a:pt x="24968" y="90593"/>
                  </a:lnTo>
                  <a:lnTo>
                    <a:pt x="6532" y="134276"/>
                  </a:lnTo>
                  <a:lnTo>
                    <a:pt x="0" y="182879"/>
                  </a:lnTo>
                  <a:lnTo>
                    <a:pt x="6532" y="231483"/>
                  </a:lnTo>
                  <a:lnTo>
                    <a:pt x="24968" y="275166"/>
                  </a:lnTo>
                  <a:lnTo>
                    <a:pt x="53563" y="312181"/>
                  </a:lnTo>
                  <a:lnTo>
                    <a:pt x="90576" y="340783"/>
                  </a:lnTo>
                  <a:lnTo>
                    <a:pt x="134262" y="359224"/>
                  </a:lnTo>
                  <a:lnTo>
                    <a:pt x="182879" y="365760"/>
                  </a:lnTo>
                  <a:lnTo>
                    <a:pt x="231497" y="359224"/>
                  </a:lnTo>
                  <a:lnTo>
                    <a:pt x="275183" y="340783"/>
                  </a:lnTo>
                  <a:lnTo>
                    <a:pt x="312196" y="312181"/>
                  </a:lnTo>
                  <a:lnTo>
                    <a:pt x="340791" y="275166"/>
                  </a:lnTo>
                  <a:lnTo>
                    <a:pt x="359227" y="231483"/>
                  </a:lnTo>
                  <a:lnTo>
                    <a:pt x="365759" y="182879"/>
                  </a:lnTo>
                  <a:lnTo>
                    <a:pt x="359227" y="134276"/>
                  </a:lnTo>
                  <a:lnTo>
                    <a:pt x="340791" y="90593"/>
                  </a:lnTo>
                  <a:lnTo>
                    <a:pt x="312196" y="53578"/>
                  </a:lnTo>
                  <a:lnTo>
                    <a:pt x="275183" y="24976"/>
                  </a:lnTo>
                  <a:lnTo>
                    <a:pt x="231497" y="653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68502" y="284149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0" y="182879"/>
                  </a:moveTo>
                  <a:lnTo>
                    <a:pt x="6532" y="134276"/>
                  </a:lnTo>
                  <a:lnTo>
                    <a:pt x="24968" y="90593"/>
                  </a:lnTo>
                  <a:lnTo>
                    <a:pt x="53563" y="53578"/>
                  </a:lnTo>
                  <a:lnTo>
                    <a:pt x="90576" y="24976"/>
                  </a:lnTo>
                  <a:lnTo>
                    <a:pt x="134262" y="6535"/>
                  </a:lnTo>
                  <a:lnTo>
                    <a:pt x="182879" y="0"/>
                  </a:lnTo>
                  <a:lnTo>
                    <a:pt x="231497" y="6535"/>
                  </a:lnTo>
                  <a:lnTo>
                    <a:pt x="275183" y="24976"/>
                  </a:lnTo>
                  <a:lnTo>
                    <a:pt x="312196" y="53578"/>
                  </a:lnTo>
                  <a:lnTo>
                    <a:pt x="340791" y="90593"/>
                  </a:lnTo>
                  <a:lnTo>
                    <a:pt x="359227" y="134276"/>
                  </a:lnTo>
                  <a:lnTo>
                    <a:pt x="365759" y="182879"/>
                  </a:lnTo>
                  <a:lnTo>
                    <a:pt x="359227" y="231483"/>
                  </a:lnTo>
                  <a:lnTo>
                    <a:pt x="340791" y="275166"/>
                  </a:lnTo>
                  <a:lnTo>
                    <a:pt x="312196" y="312181"/>
                  </a:lnTo>
                  <a:lnTo>
                    <a:pt x="275183" y="340783"/>
                  </a:lnTo>
                  <a:lnTo>
                    <a:pt x="231497" y="359224"/>
                  </a:lnTo>
                  <a:lnTo>
                    <a:pt x="182879" y="365760"/>
                  </a:lnTo>
                  <a:lnTo>
                    <a:pt x="134262" y="359224"/>
                  </a:lnTo>
                  <a:lnTo>
                    <a:pt x="90576" y="340783"/>
                  </a:lnTo>
                  <a:lnTo>
                    <a:pt x="53563" y="312181"/>
                  </a:lnTo>
                  <a:lnTo>
                    <a:pt x="24968" y="275166"/>
                  </a:lnTo>
                  <a:lnTo>
                    <a:pt x="6532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26058" y="305485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182879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79" y="365759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59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26058" y="305485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79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59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79" y="365759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50314" y="1956054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80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80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750314" y="1956054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80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80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2536698" y="1023366"/>
            <a:ext cx="2952115" cy="2697480"/>
            <a:chOff x="2536698" y="1023366"/>
            <a:chExt cx="2952115" cy="2697480"/>
          </a:xfrm>
        </p:grpSpPr>
        <p:sp>
          <p:nvSpPr>
            <p:cNvPr id="26" name="object 26"/>
            <p:cNvSpPr/>
            <p:nvPr/>
          </p:nvSpPr>
          <p:spPr>
            <a:xfrm>
              <a:off x="2536698" y="1023366"/>
              <a:ext cx="2952115" cy="2697480"/>
            </a:xfrm>
            <a:custGeom>
              <a:avLst/>
              <a:gdLst/>
              <a:ahLst/>
              <a:cxnLst/>
              <a:rect l="l" t="t" r="r" b="b"/>
              <a:pathLst>
                <a:path w="2952115" h="2697479">
                  <a:moveTo>
                    <a:pt x="2951988" y="0"/>
                  </a:moveTo>
                  <a:lnTo>
                    <a:pt x="0" y="0"/>
                  </a:lnTo>
                  <a:lnTo>
                    <a:pt x="0" y="2697480"/>
                  </a:lnTo>
                  <a:lnTo>
                    <a:pt x="2951988" y="2697480"/>
                  </a:lnTo>
                  <a:lnTo>
                    <a:pt x="29519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626614" y="1750314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80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80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626614" y="1750314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80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80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626614" y="227761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80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80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626614" y="227761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80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80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626614" y="276225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79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79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626614" y="276225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79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79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79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626614" y="328803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276" y="6535"/>
                  </a:lnTo>
                  <a:lnTo>
                    <a:pt x="90593" y="24976"/>
                  </a:lnTo>
                  <a:lnTo>
                    <a:pt x="53578" y="53578"/>
                  </a:lnTo>
                  <a:lnTo>
                    <a:pt x="24976" y="90593"/>
                  </a:lnTo>
                  <a:lnTo>
                    <a:pt x="6535" y="134276"/>
                  </a:lnTo>
                  <a:lnTo>
                    <a:pt x="0" y="182880"/>
                  </a:lnTo>
                  <a:lnTo>
                    <a:pt x="6535" y="231483"/>
                  </a:lnTo>
                  <a:lnTo>
                    <a:pt x="24976" y="275166"/>
                  </a:lnTo>
                  <a:lnTo>
                    <a:pt x="53578" y="312181"/>
                  </a:lnTo>
                  <a:lnTo>
                    <a:pt x="90593" y="340783"/>
                  </a:lnTo>
                  <a:lnTo>
                    <a:pt x="134276" y="359224"/>
                  </a:lnTo>
                  <a:lnTo>
                    <a:pt x="182880" y="365760"/>
                  </a:lnTo>
                  <a:lnTo>
                    <a:pt x="231483" y="359224"/>
                  </a:lnTo>
                  <a:lnTo>
                    <a:pt x="275166" y="340783"/>
                  </a:lnTo>
                  <a:lnTo>
                    <a:pt x="312181" y="312181"/>
                  </a:lnTo>
                  <a:lnTo>
                    <a:pt x="340783" y="275166"/>
                  </a:lnTo>
                  <a:lnTo>
                    <a:pt x="359224" y="231483"/>
                  </a:lnTo>
                  <a:lnTo>
                    <a:pt x="365760" y="182880"/>
                  </a:lnTo>
                  <a:lnTo>
                    <a:pt x="359224" y="134276"/>
                  </a:lnTo>
                  <a:lnTo>
                    <a:pt x="340783" y="90593"/>
                  </a:lnTo>
                  <a:lnTo>
                    <a:pt x="312181" y="53578"/>
                  </a:lnTo>
                  <a:lnTo>
                    <a:pt x="275166" y="24976"/>
                  </a:lnTo>
                  <a:lnTo>
                    <a:pt x="231483" y="653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626614" y="328803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0" y="182880"/>
                  </a:moveTo>
                  <a:lnTo>
                    <a:pt x="6535" y="134276"/>
                  </a:lnTo>
                  <a:lnTo>
                    <a:pt x="24976" y="90593"/>
                  </a:lnTo>
                  <a:lnTo>
                    <a:pt x="53578" y="53578"/>
                  </a:lnTo>
                  <a:lnTo>
                    <a:pt x="90593" y="24976"/>
                  </a:lnTo>
                  <a:lnTo>
                    <a:pt x="134276" y="6535"/>
                  </a:lnTo>
                  <a:lnTo>
                    <a:pt x="182880" y="0"/>
                  </a:lnTo>
                  <a:lnTo>
                    <a:pt x="231483" y="6535"/>
                  </a:lnTo>
                  <a:lnTo>
                    <a:pt x="275166" y="24976"/>
                  </a:lnTo>
                  <a:lnTo>
                    <a:pt x="312181" y="53578"/>
                  </a:lnTo>
                  <a:lnTo>
                    <a:pt x="340783" y="90593"/>
                  </a:lnTo>
                  <a:lnTo>
                    <a:pt x="359224" y="134276"/>
                  </a:lnTo>
                  <a:lnTo>
                    <a:pt x="365760" y="182880"/>
                  </a:lnTo>
                  <a:lnTo>
                    <a:pt x="359224" y="231483"/>
                  </a:lnTo>
                  <a:lnTo>
                    <a:pt x="340783" y="275166"/>
                  </a:lnTo>
                  <a:lnTo>
                    <a:pt x="312181" y="312181"/>
                  </a:lnTo>
                  <a:lnTo>
                    <a:pt x="275166" y="340783"/>
                  </a:lnTo>
                  <a:lnTo>
                    <a:pt x="231483" y="359224"/>
                  </a:lnTo>
                  <a:lnTo>
                    <a:pt x="182880" y="365760"/>
                  </a:lnTo>
                  <a:lnTo>
                    <a:pt x="134276" y="359224"/>
                  </a:lnTo>
                  <a:lnTo>
                    <a:pt x="90593" y="340783"/>
                  </a:lnTo>
                  <a:lnTo>
                    <a:pt x="53578" y="312181"/>
                  </a:lnTo>
                  <a:lnTo>
                    <a:pt x="24976" y="275166"/>
                  </a:lnTo>
                  <a:lnTo>
                    <a:pt x="6535" y="231483"/>
                  </a:lnTo>
                  <a:lnTo>
                    <a:pt x="0" y="18288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152400" y="1010411"/>
          <a:ext cx="5320662" cy="2695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9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A4A4A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A4A4A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marL="427990" marR="359410" indent="-41020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000" b="1" u="sng" spc="-19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Sub-</a:t>
                      </a:r>
                      <a:r>
                        <a:rPr sz="2000" b="1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National</a:t>
                      </a:r>
                      <a:r>
                        <a:rPr sz="2000" b="1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u="sng" spc="-10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Priority</a:t>
                      </a:r>
                      <a:r>
                        <a:rPr sz="20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u="sng" spc="-8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Geographies: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8034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2000" spc="-75" dirty="0">
                          <a:latin typeface="Arial"/>
                          <a:cs typeface="Arial"/>
                        </a:rPr>
                        <a:t>Beitbridge,</a:t>
                      </a:r>
                      <a:r>
                        <a:rPr sz="20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Mat.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South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80340" marR="33020">
                        <a:lnSpc>
                          <a:spcPct val="165200"/>
                        </a:lnSpc>
                      </a:pPr>
                      <a:r>
                        <a:rPr sz="2000" spc="-100" dirty="0">
                          <a:latin typeface="Arial"/>
                          <a:cs typeface="Arial"/>
                        </a:rPr>
                        <a:t>Chitungwiza,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Harare </a:t>
                      </a:r>
                      <a:r>
                        <a:rPr sz="2000" spc="-125" dirty="0">
                          <a:latin typeface="Arial"/>
                          <a:cs typeface="Arial"/>
                        </a:rPr>
                        <a:t>Gwanda,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Mat.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South </a:t>
                      </a:r>
                      <a:r>
                        <a:rPr sz="2000" spc="-114" dirty="0">
                          <a:latin typeface="Arial"/>
                          <a:cs typeface="Arial"/>
                        </a:rPr>
                        <a:t>Tsholotsho,</a:t>
                      </a:r>
                      <a:r>
                        <a:rPr sz="20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Mat.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North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28575">
                      <a:solidFill>
                        <a:srgbClr val="A4A4A4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209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marR="11239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L w="28575">
                      <a:solidFill>
                        <a:srgbClr val="A4A4A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R w="28575">
                      <a:solidFill>
                        <a:srgbClr val="A4A4A4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209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090"/>
                        </a:lnSpc>
                        <a:spcBef>
                          <a:spcPts val="48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A4A4A4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209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65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A4A4A4"/>
                      </a:solidFill>
                      <a:prstDash val="solid"/>
                    </a:lnR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A4A4A4"/>
                      </a:solidFill>
                      <a:prstDash val="solid"/>
                    </a:lnL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209" marB="0">
                    <a:lnR w="28575">
                      <a:solidFill>
                        <a:srgbClr val="A4A4A4"/>
                      </a:solidFill>
                      <a:prstDash val="solid"/>
                    </a:lnR>
                    <a:lnT w="28575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6" name="object 36"/>
          <p:cNvGrpSpPr/>
          <p:nvPr/>
        </p:nvGrpSpPr>
        <p:grpSpPr>
          <a:xfrm>
            <a:off x="5623559" y="922926"/>
            <a:ext cx="6405880" cy="501015"/>
            <a:chOff x="5623559" y="922926"/>
            <a:chExt cx="6405880" cy="501015"/>
          </a:xfrm>
        </p:grpSpPr>
        <p:sp>
          <p:nvSpPr>
            <p:cNvPr id="37" name="object 37"/>
            <p:cNvSpPr/>
            <p:nvPr/>
          </p:nvSpPr>
          <p:spPr>
            <a:xfrm>
              <a:off x="5628131" y="975360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5">
                  <a:moveTo>
                    <a:pt x="6396227" y="0"/>
                  </a:moveTo>
                  <a:lnTo>
                    <a:pt x="0" y="0"/>
                  </a:lnTo>
                  <a:lnTo>
                    <a:pt x="0" y="338327"/>
                  </a:lnTo>
                  <a:lnTo>
                    <a:pt x="6396227" y="338327"/>
                  </a:lnTo>
                  <a:lnTo>
                    <a:pt x="6396227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628131" y="975360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5">
                  <a:moveTo>
                    <a:pt x="0" y="338327"/>
                  </a:moveTo>
                  <a:lnTo>
                    <a:pt x="6396227" y="338327"/>
                  </a:lnTo>
                  <a:lnTo>
                    <a:pt x="6396227" y="0"/>
                  </a:lnTo>
                  <a:lnTo>
                    <a:pt x="0" y="0"/>
                  </a:lnTo>
                  <a:lnTo>
                    <a:pt x="0" y="338327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14919" y="922926"/>
              <a:ext cx="234971" cy="235475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797423" y="1187843"/>
              <a:ext cx="470534" cy="235585"/>
            </a:xfrm>
            <a:custGeom>
              <a:avLst/>
              <a:gdLst/>
              <a:ahLst/>
              <a:cxnLst/>
              <a:rect l="l" t="t" r="r" b="b"/>
              <a:pathLst>
                <a:path w="470535" h="235584">
                  <a:moveTo>
                    <a:pt x="351040" y="80911"/>
                  </a:moveTo>
                  <a:lnTo>
                    <a:pt x="350926" y="62293"/>
                  </a:lnTo>
                  <a:lnTo>
                    <a:pt x="343763" y="55156"/>
                  </a:lnTo>
                  <a:lnTo>
                    <a:pt x="343763" y="76911"/>
                  </a:lnTo>
                  <a:lnTo>
                    <a:pt x="339559" y="81203"/>
                  </a:lnTo>
                  <a:lnTo>
                    <a:pt x="329095" y="81280"/>
                  </a:lnTo>
                  <a:lnTo>
                    <a:pt x="324827" y="77063"/>
                  </a:lnTo>
                  <a:lnTo>
                    <a:pt x="324853" y="66433"/>
                  </a:lnTo>
                  <a:lnTo>
                    <a:pt x="328917" y="62293"/>
                  </a:lnTo>
                  <a:lnTo>
                    <a:pt x="334098" y="62255"/>
                  </a:lnTo>
                  <a:lnTo>
                    <a:pt x="339432" y="62255"/>
                  </a:lnTo>
                  <a:lnTo>
                    <a:pt x="343687" y="66433"/>
                  </a:lnTo>
                  <a:lnTo>
                    <a:pt x="343763" y="76911"/>
                  </a:lnTo>
                  <a:lnTo>
                    <a:pt x="343763" y="55156"/>
                  </a:lnTo>
                  <a:lnTo>
                    <a:pt x="343433" y="54825"/>
                  </a:lnTo>
                  <a:lnTo>
                    <a:pt x="334175" y="54825"/>
                  </a:lnTo>
                  <a:lnTo>
                    <a:pt x="324929" y="54787"/>
                  </a:lnTo>
                  <a:lnTo>
                    <a:pt x="317449" y="62217"/>
                  </a:lnTo>
                  <a:lnTo>
                    <a:pt x="317411" y="81051"/>
                  </a:lnTo>
                  <a:lnTo>
                    <a:pt x="324967" y="88569"/>
                  </a:lnTo>
                  <a:lnTo>
                    <a:pt x="343535" y="88480"/>
                  </a:lnTo>
                  <a:lnTo>
                    <a:pt x="350672" y="81280"/>
                  </a:lnTo>
                  <a:lnTo>
                    <a:pt x="351040" y="80911"/>
                  </a:lnTo>
                  <a:close/>
                </a:path>
                <a:path w="470535" h="235584">
                  <a:moveTo>
                    <a:pt x="469950" y="117741"/>
                  </a:moveTo>
                  <a:lnTo>
                    <a:pt x="456184" y="80213"/>
                  </a:lnTo>
                  <a:lnTo>
                    <a:pt x="422160" y="53670"/>
                  </a:lnTo>
                  <a:lnTo>
                    <a:pt x="369443" y="27051"/>
                  </a:lnTo>
                  <a:lnTo>
                    <a:pt x="341376" y="17589"/>
                  </a:lnTo>
                  <a:lnTo>
                    <a:pt x="341376" y="46139"/>
                  </a:lnTo>
                  <a:lnTo>
                    <a:pt x="349173" y="49860"/>
                  </a:lnTo>
                  <a:lnTo>
                    <a:pt x="355257" y="55727"/>
                  </a:lnTo>
                  <a:lnTo>
                    <a:pt x="359194" y="63195"/>
                  </a:lnTo>
                  <a:lnTo>
                    <a:pt x="360616" y="71742"/>
                  </a:lnTo>
                  <a:lnTo>
                    <a:pt x="358533" y="82054"/>
                  </a:lnTo>
                  <a:lnTo>
                    <a:pt x="352869" y="90474"/>
                  </a:lnTo>
                  <a:lnTo>
                    <a:pt x="344462" y="96151"/>
                  </a:lnTo>
                  <a:lnTo>
                    <a:pt x="334175" y="98234"/>
                  </a:lnTo>
                  <a:lnTo>
                    <a:pt x="323888" y="96151"/>
                  </a:lnTo>
                  <a:lnTo>
                    <a:pt x="315480" y="90474"/>
                  </a:lnTo>
                  <a:lnTo>
                    <a:pt x="309816" y="82054"/>
                  </a:lnTo>
                  <a:lnTo>
                    <a:pt x="307746" y="71742"/>
                  </a:lnTo>
                  <a:lnTo>
                    <a:pt x="309156" y="63195"/>
                  </a:lnTo>
                  <a:lnTo>
                    <a:pt x="313105" y="55727"/>
                  </a:lnTo>
                  <a:lnTo>
                    <a:pt x="319176" y="49860"/>
                  </a:lnTo>
                  <a:lnTo>
                    <a:pt x="326986" y="46139"/>
                  </a:lnTo>
                  <a:lnTo>
                    <a:pt x="326986" y="13322"/>
                  </a:lnTo>
                  <a:lnTo>
                    <a:pt x="304368" y="7569"/>
                  </a:lnTo>
                  <a:lnTo>
                    <a:pt x="281444" y="3429"/>
                  </a:lnTo>
                  <a:lnTo>
                    <a:pt x="258279" y="901"/>
                  </a:lnTo>
                  <a:lnTo>
                    <a:pt x="234975" y="0"/>
                  </a:lnTo>
                  <a:lnTo>
                    <a:pt x="210934" y="1193"/>
                  </a:lnTo>
                  <a:lnTo>
                    <a:pt x="187032" y="3975"/>
                  </a:lnTo>
                  <a:lnTo>
                    <a:pt x="163385" y="8305"/>
                  </a:lnTo>
                  <a:lnTo>
                    <a:pt x="140030" y="14198"/>
                  </a:lnTo>
                  <a:lnTo>
                    <a:pt x="140030" y="52387"/>
                  </a:lnTo>
                  <a:lnTo>
                    <a:pt x="158102" y="58496"/>
                  </a:lnTo>
                  <a:lnTo>
                    <a:pt x="172478" y="70205"/>
                  </a:lnTo>
                  <a:lnTo>
                    <a:pt x="181978" y="86131"/>
                  </a:lnTo>
                  <a:lnTo>
                    <a:pt x="185407" y="104927"/>
                  </a:lnTo>
                  <a:lnTo>
                    <a:pt x="185369" y="108508"/>
                  </a:lnTo>
                  <a:lnTo>
                    <a:pt x="183451" y="111785"/>
                  </a:lnTo>
                  <a:lnTo>
                    <a:pt x="180340" y="113538"/>
                  </a:lnTo>
                  <a:lnTo>
                    <a:pt x="180162" y="183095"/>
                  </a:lnTo>
                  <a:lnTo>
                    <a:pt x="174637" y="189318"/>
                  </a:lnTo>
                  <a:lnTo>
                    <a:pt x="167271" y="190373"/>
                  </a:lnTo>
                  <a:lnTo>
                    <a:pt x="166331" y="193611"/>
                  </a:lnTo>
                  <a:lnTo>
                    <a:pt x="163309" y="195795"/>
                  </a:lnTo>
                  <a:lnTo>
                    <a:pt x="151866" y="196138"/>
                  </a:lnTo>
                  <a:lnTo>
                    <a:pt x="146951" y="191998"/>
                  </a:lnTo>
                  <a:lnTo>
                    <a:pt x="145999" y="180822"/>
                  </a:lnTo>
                  <a:lnTo>
                    <a:pt x="150139" y="175907"/>
                  </a:lnTo>
                  <a:lnTo>
                    <a:pt x="163106" y="175196"/>
                  </a:lnTo>
                  <a:lnTo>
                    <a:pt x="166077" y="177038"/>
                  </a:lnTo>
                  <a:lnTo>
                    <a:pt x="167271" y="179997"/>
                  </a:lnTo>
                  <a:lnTo>
                    <a:pt x="169100" y="179222"/>
                  </a:lnTo>
                  <a:lnTo>
                    <a:pt x="170294" y="177419"/>
                  </a:lnTo>
                  <a:lnTo>
                    <a:pt x="170281" y="113538"/>
                  </a:lnTo>
                  <a:lnTo>
                    <a:pt x="167119" y="111861"/>
                  </a:lnTo>
                  <a:lnTo>
                    <a:pt x="165163" y="108534"/>
                  </a:lnTo>
                  <a:lnTo>
                    <a:pt x="145211" y="74688"/>
                  </a:lnTo>
                  <a:lnTo>
                    <a:pt x="132473" y="72110"/>
                  </a:lnTo>
                  <a:lnTo>
                    <a:pt x="119722" y="74688"/>
                  </a:lnTo>
                  <a:lnTo>
                    <a:pt x="109308" y="81724"/>
                  </a:lnTo>
                  <a:lnTo>
                    <a:pt x="102298" y="92163"/>
                  </a:lnTo>
                  <a:lnTo>
                    <a:pt x="99720" y="104927"/>
                  </a:lnTo>
                  <a:lnTo>
                    <a:pt x="99656" y="108496"/>
                  </a:lnTo>
                  <a:lnTo>
                    <a:pt x="97726" y="111760"/>
                  </a:lnTo>
                  <a:lnTo>
                    <a:pt x="94653" y="113538"/>
                  </a:lnTo>
                  <a:lnTo>
                    <a:pt x="94653" y="177647"/>
                  </a:lnTo>
                  <a:lnTo>
                    <a:pt x="95834" y="179438"/>
                  </a:lnTo>
                  <a:lnTo>
                    <a:pt x="97663" y="180213"/>
                  </a:lnTo>
                  <a:lnTo>
                    <a:pt x="99072" y="177444"/>
                  </a:lnTo>
                  <a:lnTo>
                    <a:pt x="101904" y="175691"/>
                  </a:lnTo>
                  <a:lnTo>
                    <a:pt x="113080" y="176123"/>
                  </a:lnTo>
                  <a:lnTo>
                    <a:pt x="117221" y="181051"/>
                  </a:lnTo>
                  <a:lnTo>
                    <a:pt x="116319" y="191566"/>
                  </a:lnTo>
                  <a:lnTo>
                    <a:pt x="112420" y="195465"/>
                  </a:lnTo>
                  <a:lnTo>
                    <a:pt x="101638" y="196024"/>
                  </a:lnTo>
                  <a:lnTo>
                    <a:pt x="98602" y="193840"/>
                  </a:lnTo>
                  <a:lnTo>
                    <a:pt x="97663" y="190588"/>
                  </a:lnTo>
                  <a:lnTo>
                    <a:pt x="90309" y="189547"/>
                  </a:lnTo>
                  <a:lnTo>
                    <a:pt x="84772" y="183324"/>
                  </a:lnTo>
                  <a:lnTo>
                    <a:pt x="84594" y="113538"/>
                  </a:lnTo>
                  <a:lnTo>
                    <a:pt x="81419" y="111861"/>
                  </a:lnTo>
                  <a:lnTo>
                    <a:pt x="79463" y="108534"/>
                  </a:lnTo>
                  <a:lnTo>
                    <a:pt x="79527" y="104927"/>
                  </a:lnTo>
                  <a:lnTo>
                    <a:pt x="82956" y="86144"/>
                  </a:lnTo>
                  <a:lnTo>
                    <a:pt x="92430" y="70218"/>
                  </a:lnTo>
                  <a:lnTo>
                    <a:pt x="106781" y="58508"/>
                  </a:lnTo>
                  <a:lnTo>
                    <a:pt x="124828" y="52387"/>
                  </a:lnTo>
                  <a:lnTo>
                    <a:pt x="124828" y="18834"/>
                  </a:lnTo>
                  <a:lnTo>
                    <a:pt x="72186" y="40767"/>
                  </a:lnTo>
                  <a:lnTo>
                    <a:pt x="23431" y="70345"/>
                  </a:lnTo>
                  <a:lnTo>
                    <a:pt x="1739" y="104127"/>
                  </a:lnTo>
                  <a:lnTo>
                    <a:pt x="0" y="117741"/>
                  </a:lnTo>
                  <a:lnTo>
                    <a:pt x="0" y="235470"/>
                  </a:lnTo>
                  <a:lnTo>
                    <a:pt x="469950" y="235470"/>
                  </a:lnTo>
                  <a:lnTo>
                    <a:pt x="469950" y="11774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646420" y="995934"/>
            <a:ext cx="6369050" cy="739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95"/>
              </a:spcBef>
            </a:pPr>
            <a:r>
              <a:rPr sz="1600" b="1" spc="-150" dirty="0">
                <a:latin typeface="Arial"/>
                <a:cs typeface="Arial"/>
              </a:rPr>
              <a:t>Recommended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25" dirty="0">
                <a:latin typeface="Arial"/>
                <a:cs typeface="Arial"/>
              </a:rPr>
              <a:t>User-Provider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Interfaces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Arial"/>
              <a:cs typeface="Arial"/>
            </a:endParaRPr>
          </a:p>
          <a:p>
            <a:pPr marL="212725">
              <a:lnSpc>
                <a:spcPct val="100000"/>
              </a:lnSpc>
            </a:pPr>
            <a:r>
              <a:rPr sz="1600" b="1" spc="-150" dirty="0">
                <a:latin typeface="Arial"/>
                <a:cs typeface="Arial"/>
              </a:rPr>
              <a:t>Proposed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service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delivery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“hubs”: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5615876" y="3838765"/>
            <a:ext cx="6422390" cy="2764790"/>
            <a:chOff x="5615876" y="3838765"/>
            <a:chExt cx="6422390" cy="2764790"/>
          </a:xfrm>
        </p:grpSpPr>
        <p:sp>
          <p:nvSpPr>
            <p:cNvPr id="43" name="object 43"/>
            <p:cNvSpPr/>
            <p:nvPr/>
          </p:nvSpPr>
          <p:spPr>
            <a:xfrm>
              <a:off x="5628894" y="4159758"/>
              <a:ext cx="6396355" cy="2430780"/>
            </a:xfrm>
            <a:custGeom>
              <a:avLst/>
              <a:gdLst/>
              <a:ahLst/>
              <a:cxnLst/>
              <a:rect l="l" t="t" r="r" b="b"/>
              <a:pathLst>
                <a:path w="6396355" h="2430779">
                  <a:moveTo>
                    <a:pt x="0" y="2430780"/>
                  </a:moveTo>
                  <a:lnTo>
                    <a:pt x="6396228" y="2430780"/>
                  </a:lnTo>
                  <a:lnTo>
                    <a:pt x="6396228" y="0"/>
                  </a:lnTo>
                  <a:lnTo>
                    <a:pt x="0" y="0"/>
                  </a:lnTo>
                  <a:lnTo>
                    <a:pt x="0" y="2430780"/>
                  </a:lnTo>
                  <a:close/>
                </a:path>
              </a:pathLst>
            </a:custGeom>
            <a:ln w="25907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623560" y="3843528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4">
                  <a:moveTo>
                    <a:pt x="6396228" y="0"/>
                  </a:moveTo>
                  <a:lnTo>
                    <a:pt x="0" y="0"/>
                  </a:lnTo>
                  <a:lnTo>
                    <a:pt x="0" y="338328"/>
                  </a:lnTo>
                  <a:lnTo>
                    <a:pt x="6396228" y="338328"/>
                  </a:lnTo>
                  <a:lnTo>
                    <a:pt x="639622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623560" y="3843528"/>
              <a:ext cx="6396355" cy="338455"/>
            </a:xfrm>
            <a:custGeom>
              <a:avLst/>
              <a:gdLst/>
              <a:ahLst/>
              <a:cxnLst/>
              <a:rect l="l" t="t" r="r" b="b"/>
              <a:pathLst>
                <a:path w="6396355" h="338454">
                  <a:moveTo>
                    <a:pt x="0" y="338328"/>
                  </a:moveTo>
                  <a:lnTo>
                    <a:pt x="6396228" y="338328"/>
                  </a:lnTo>
                  <a:lnTo>
                    <a:pt x="6396228" y="0"/>
                  </a:lnTo>
                  <a:lnTo>
                    <a:pt x="0" y="0"/>
                  </a:lnTo>
                  <a:lnTo>
                    <a:pt x="0" y="338328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641847" y="3865879"/>
            <a:ext cx="63703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95"/>
              </a:spcBef>
            </a:pPr>
            <a:r>
              <a:rPr sz="1600" b="1" spc="-150" dirty="0">
                <a:latin typeface="Arial"/>
                <a:cs typeface="Arial"/>
              </a:rPr>
              <a:t>Recommended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25" dirty="0">
                <a:latin typeface="Arial"/>
                <a:cs typeface="Arial"/>
              </a:rPr>
              <a:t>User-Provider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Interfaces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5818566" y="3771638"/>
            <a:ext cx="4627245" cy="834390"/>
            <a:chOff x="5818566" y="3771638"/>
            <a:chExt cx="4627245" cy="834390"/>
          </a:xfrm>
        </p:grpSpPr>
        <p:sp>
          <p:nvSpPr>
            <p:cNvPr id="48" name="object 48"/>
            <p:cNvSpPr/>
            <p:nvPr/>
          </p:nvSpPr>
          <p:spPr>
            <a:xfrm>
              <a:off x="5818556" y="3771645"/>
              <a:ext cx="654685" cy="460375"/>
            </a:xfrm>
            <a:custGeom>
              <a:avLst/>
              <a:gdLst/>
              <a:ahLst/>
              <a:cxnLst/>
              <a:rect l="l" t="t" r="r" b="b"/>
              <a:pathLst>
                <a:path w="654685" h="460375">
                  <a:moveTo>
                    <a:pt x="409168" y="32867"/>
                  </a:moveTo>
                  <a:lnTo>
                    <a:pt x="406590" y="20104"/>
                  </a:lnTo>
                  <a:lnTo>
                    <a:pt x="399554" y="9652"/>
                  </a:lnTo>
                  <a:lnTo>
                    <a:pt x="389153" y="2590"/>
                  </a:lnTo>
                  <a:lnTo>
                    <a:pt x="376440" y="0"/>
                  </a:lnTo>
                  <a:lnTo>
                    <a:pt x="32740" y="0"/>
                  </a:lnTo>
                  <a:lnTo>
                    <a:pt x="20027" y="2590"/>
                  </a:lnTo>
                  <a:lnTo>
                    <a:pt x="9626" y="9652"/>
                  </a:lnTo>
                  <a:lnTo>
                    <a:pt x="2590" y="20104"/>
                  </a:lnTo>
                  <a:lnTo>
                    <a:pt x="0" y="32867"/>
                  </a:lnTo>
                  <a:lnTo>
                    <a:pt x="0" y="254723"/>
                  </a:lnTo>
                  <a:lnTo>
                    <a:pt x="2590" y="267487"/>
                  </a:lnTo>
                  <a:lnTo>
                    <a:pt x="9626" y="277939"/>
                  </a:lnTo>
                  <a:lnTo>
                    <a:pt x="20027" y="285000"/>
                  </a:lnTo>
                  <a:lnTo>
                    <a:pt x="32740" y="287591"/>
                  </a:lnTo>
                  <a:lnTo>
                    <a:pt x="81838" y="287591"/>
                  </a:lnTo>
                  <a:lnTo>
                    <a:pt x="81838" y="369760"/>
                  </a:lnTo>
                  <a:lnTo>
                    <a:pt x="163677" y="287591"/>
                  </a:lnTo>
                  <a:lnTo>
                    <a:pt x="212775" y="287591"/>
                  </a:lnTo>
                  <a:lnTo>
                    <a:pt x="212775" y="123253"/>
                  </a:lnTo>
                  <a:lnTo>
                    <a:pt x="217932" y="97726"/>
                  </a:lnTo>
                  <a:lnTo>
                    <a:pt x="232003" y="76822"/>
                  </a:lnTo>
                  <a:lnTo>
                    <a:pt x="252818" y="62699"/>
                  </a:lnTo>
                  <a:lnTo>
                    <a:pt x="278244" y="57518"/>
                  </a:lnTo>
                  <a:lnTo>
                    <a:pt x="409168" y="57518"/>
                  </a:lnTo>
                  <a:lnTo>
                    <a:pt x="409168" y="32867"/>
                  </a:lnTo>
                  <a:close/>
                </a:path>
                <a:path w="654685" h="460375">
                  <a:moveTo>
                    <a:pt x="654672" y="123253"/>
                  </a:moveTo>
                  <a:lnTo>
                    <a:pt x="652094" y="110490"/>
                  </a:lnTo>
                  <a:lnTo>
                    <a:pt x="645058" y="100037"/>
                  </a:lnTo>
                  <a:lnTo>
                    <a:pt x="634657" y="92976"/>
                  </a:lnTo>
                  <a:lnTo>
                    <a:pt x="621944" y="90385"/>
                  </a:lnTo>
                  <a:lnTo>
                    <a:pt x="278244" y="90385"/>
                  </a:lnTo>
                  <a:lnTo>
                    <a:pt x="265531" y="92976"/>
                  </a:lnTo>
                  <a:lnTo>
                    <a:pt x="255117" y="100037"/>
                  </a:lnTo>
                  <a:lnTo>
                    <a:pt x="248094" y="110490"/>
                  </a:lnTo>
                  <a:lnTo>
                    <a:pt x="245503" y="123253"/>
                  </a:lnTo>
                  <a:lnTo>
                    <a:pt x="245503" y="345109"/>
                  </a:lnTo>
                  <a:lnTo>
                    <a:pt x="248094" y="357873"/>
                  </a:lnTo>
                  <a:lnTo>
                    <a:pt x="255117" y="368325"/>
                  </a:lnTo>
                  <a:lnTo>
                    <a:pt x="265531" y="375386"/>
                  </a:lnTo>
                  <a:lnTo>
                    <a:pt x="278244" y="377977"/>
                  </a:lnTo>
                  <a:lnTo>
                    <a:pt x="491007" y="377977"/>
                  </a:lnTo>
                  <a:lnTo>
                    <a:pt x="572846" y="460146"/>
                  </a:lnTo>
                  <a:lnTo>
                    <a:pt x="572846" y="377977"/>
                  </a:lnTo>
                  <a:lnTo>
                    <a:pt x="621944" y="377977"/>
                  </a:lnTo>
                  <a:lnTo>
                    <a:pt x="634657" y="375386"/>
                  </a:lnTo>
                  <a:lnTo>
                    <a:pt x="645058" y="368325"/>
                  </a:lnTo>
                  <a:lnTo>
                    <a:pt x="652094" y="357873"/>
                  </a:lnTo>
                  <a:lnTo>
                    <a:pt x="654672" y="345109"/>
                  </a:lnTo>
                  <a:lnTo>
                    <a:pt x="654672" y="12325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0879" y="4372355"/>
              <a:ext cx="167640" cy="233172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21851" y="4367783"/>
              <a:ext cx="167640" cy="233172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79379" y="4367783"/>
              <a:ext cx="166116" cy="233172"/>
            </a:xfrm>
            <a:prstGeom prst="rect">
              <a:avLst/>
            </a:prstGeom>
          </p:spPr>
        </p:pic>
      </p:grpSp>
      <p:grpSp>
        <p:nvGrpSpPr>
          <p:cNvPr id="52" name="object 52"/>
          <p:cNvGrpSpPr/>
          <p:nvPr/>
        </p:nvGrpSpPr>
        <p:grpSpPr>
          <a:xfrm>
            <a:off x="358567" y="3786084"/>
            <a:ext cx="688975" cy="429895"/>
            <a:chOff x="358567" y="3786084"/>
            <a:chExt cx="688975" cy="429895"/>
          </a:xfrm>
        </p:grpSpPr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2360" y="3786084"/>
              <a:ext cx="147586" cy="147616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5925" y="3786084"/>
              <a:ext cx="147586" cy="147616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555349" y="4068197"/>
              <a:ext cx="295275" cy="147955"/>
            </a:xfrm>
            <a:custGeom>
              <a:avLst/>
              <a:gdLst/>
              <a:ahLst/>
              <a:cxnLst/>
              <a:rect l="l" t="t" r="r" b="b"/>
              <a:pathLst>
                <a:path w="295275" h="147954">
                  <a:moveTo>
                    <a:pt x="147586" y="0"/>
                  </a:moveTo>
                  <a:lnTo>
                    <a:pt x="101927" y="5535"/>
                  </a:lnTo>
                  <a:lnTo>
                    <a:pt x="48990" y="23987"/>
                  </a:lnTo>
                  <a:lnTo>
                    <a:pt x="14758" y="44285"/>
                  </a:lnTo>
                  <a:lnTo>
                    <a:pt x="0" y="73808"/>
                  </a:lnTo>
                  <a:lnTo>
                    <a:pt x="0" y="147616"/>
                  </a:lnTo>
                  <a:lnTo>
                    <a:pt x="295173" y="147616"/>
                  </a:lnTo>
                  <a:lnTo>
                    <a:pt x="295173" y="73808"/>
                  </a:lnTo>
                  <a:lnTo>
                    <a:pt x="264528" y="32906"/>
                  </a:lnTo>
                  <a:lnTo>
                    <a:pt x="227837" y="15684"/>
                  </a:lnTo>
                  <a:lnTo>
                    <a:pt x="179153" y="3075"/>
                  </a:lnTo>
                  <a:lnTo>
                    <a:pt x="1475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9143" y="3900897"/>
              <a:ext cx="147586" cy="147616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358559" y="3953395"/>
              <a:ext cx="688975" cy="147955"/>
            </a:xfrm>
            <a:custGeom>
              <a:avLst/>
              <a:gdLst/>
              <a:ahLst/>
              <a:cxnLst/>
              <a:rect l="l" t="t" r="r" b="b"/>
              <a:pathLst>
                <a:path w="688975" h="147954">
                  <a:moveTo>
                    <a:pt x="267296" y="95123"/>
                  </a:moveTo>
                  <a:lnTo>
                    <a:pt x="255079" y="79463"/>
                  </a:lnTo>
                  <a:lnTo>
                    <a:pt x="245770" y="62115"/>
                  </a:lnTo>
                  <a:lnTo>
                    <a:pt x="239852" y="43230"/>
                  </a:lnTo>
                  <a:lnTo>
                    <a:pt x="237782" y="19672"/>
                  </a:lnTo>
                  <a:lnTo>
                    <a:pt x="215646" y="11607"/>
                  </a:lnTo>
                  <a:lnTo>
                    <a:pt x="194170" y="6223"/>
                  </a:lnTo>
                  <a:lnTo>
                    <a:pt x="179158" y="3073"/>
                  </a:lnTo>
                  <a:lnTo>
                    <a:pt x="163525" y="838"/>
                  </a:lnTo>
                  <a:lnTo>
                    <a:pt x="147586" y="0"/>
                  </a:lnTo>
                  <a:lnTo>
                    <a:pt x="132575" y="609"/>
                  </a:lnTo>
                  <a:lnTo>
                    <a:pt x="86918" y="9829"/>
                  </a:lnTo>
                  <a:lnTo>
                    <a:pt x="48996" y="24599"/>
                  </a:lnTo>
                  <a:lnTo>
                    <a:pt x="14757" y="44284"/>
                  </a:lnTo>
                  <a:lnTo>
                    <a:pt x="0" y="73799"/>
                  </a:lnTo>
                  <a:lnTo>
                    <a:pt x="0" y="147612"/>
                  </a:lnTo>
                  <a:lnTo>
                    <a:pt x="177101" y="147612"/>
                  </a:lnTo>
                  <a:lnTo>
                    <a:pt x="182029" y="141046"/>
                  </a:lnTo>
                  <a:lnTo>
                    <a:pt x="185305" y="137769"/>
                  </a:lnTo>
                  <a:lnTo>
                    <a:pt x="191858" y="132854"/>
                  </a:lnTo>
                  <a:lnTo>
                    <a:pt x="209651" y="121183"/>
                  </a:lnTo>
                  <a:lnTo>
                    <a:pt x="228346" y="110909"/>
                  </a:lnTo>
                  <a:lnTo>
                    <a:pt x="247675" y="102171"/>
                  </a:lnTo>
                  <a:lnTo>
                    <a:pt x="267296" y="95123"/>
                  </a:lnTo>
                  <a:close/>
                </a:path>
                <a:path w="688975" h="147954">
                  <a:moveTo>
                    <a:pt x="688746" y="73799"/>
                  </a:moveTo>
                  <a:lnTo>
                    <a:pt x="658101" y="32905"/>
                  </a:lnTo>
                  <a:lnTo>
                    <a:pt x="621398" y="15684"/>
                  </a:lnTo>
                  <a:lnTo>
                    <a:pt x="572719" y="3073"/>
                  </a:lnTo>
                  <a:lnTo>
                    <a:pt x="541159" y="0"/>
                  </a:lnTo>
                  <a:lnTo>
                    <a:pt x="526135" y="609"/>
                  </a:lnTo>
                  <a:lnTo>
                    <a:pt x="473100" y="12319"/>
                  </a:lnTo>
                  <a:lnTo>
                    <a:pt x="448881" y="43459"/>
                  </a:lnTo>
                  <a:lnTo>
                    <a:pt x="442963" y="62725"/>
                  </a:lnTo>
                  <a:lnTo>
                    <a:pt x="433666" y="80162"/>
                  </a:lnTo>
                  <a:lnTo>
                    <a:pt x="421449" y="95123"/>
                  </a:lnTo>
                  <a:lnTo>
                    <a:pt x="443611" y="103098"/>
                  </a:lnTo>
                  <a:lnTo>
                    <a:pt x="463461" y="112141"/>
                  </a:lnTo>
                  <a:lnTo>
                    <a:pt x="481164" y="122110"/>
                  </a:lnTo>
                  <a:lnTo>
                    <a:pt x="496874" y="132854"/>
                  </a:lnTo>
                  <a:lnTo>
                    <a:pt x="501802" y="137769"/>
                  </a:lnTo>
                  <a:lnTo>
                    <a:pt x="506717" y="141046"/>
                  </a:lnTo>
                  <a:lnTo>
                    <a:pt x="509993" y="147612"/>
                  </a:lnTo>
                  <a:lnTo>
                    <a:pt x="688746" y="147612"/>
                  </a:lnTo>
                  <a:lnTo>
                    <a:pt x="688746" y="73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4151376" y="4239767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349250" marR="76835" indent="-158750">
              <a:lnSpc>
                <a:spcPts val="2400"/>
              </a:lnSpc>
              <a:spcBef>
                <a:spcPts val="50"/>
              </a:spcBef>
            </a:pPr>
            <a:r>
              <a:rPr sz="2000" spc="-140" dirty="0">
                <a:latin typeface="Arial"/>
                <a:cs typeface="Arial"/>
              </a:rPr>
              <a:t>Females, </a:t>
            </a:r>
            <a:r>
              <a:rPr sz="2000" spc="-95" dirty="0">
                <a:latin typeface="Arial"/>
                <a:cs typeface="Arial"/>
              </a:rPr>
              <a:t>24-</a:t>
            </a:r>
            <a:r>
              <a:rPr sz="2000" spc="-25" dirty="0">
                <a:latin typeface="Arial"/>
                <a:cs typeface="Arial"/>
              </a:rPr>
              <a:t>35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9559" y="4957571"/>
            <a:ext cx="1188720" cy="640080"/>
          </a:xfrm>
          <a:prstGeom prst="rect">
            <a:avLst/>
          </a:prstGeom>
          <a:ln w="914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180" algn="ctr">
              <a:lnSpc>
                <a:spcPts val="2295"/>
              </a:lnSpc>
            </a:pPr>
            <a:r>
              <a:rPr sz="2000" spc="-100" dirty="0">
                <a:latin typeface="Arial"/>
                <a:cs typeface="Arial"/>
              </a:rPr>
              <a:t>Clients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  <a:p>
            <a:pPr marL="41275" algn="ctr">
              <a:lnSpc>
                <a:spcPct val="100000"/>
              </a:lnSpc>
            </a:pPr>
            <a:r>
              <a:rPr sz="2000" spc="-315" dirty="0">
                <a:latin typeface="Arial"/>
                <a:cs typeface="Arial"/>
              </a:rPr>
              <a:t>FSW</a:t>
            </a:r>
            <a:endParaRPr sz="2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151376" y="6275832"/>
            <a:ext cx="1262380" cy="2489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1605">
              <a:lnSpc>
                <a:spcPts val="1805"/>
              </a:lnSpc>
            </a:pPr>
            <a:r>
              <a:rPr sz="1600" spc="-10" dirty="0">
                <a:latin typeface="Arial"/>
                <a:cs typeface="Arial"/>
              </a:rPr>
              <a:t>Quantifiable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8704" y="4218432"/>
            <a:ext cx="1188720" cy="640080"/>
          </a:xfrm>
          <a:prstGeom prst="rect">
            <a:avLst/>
          </a:prstGeom>
          <a:solidFill>
            <a:srgbClr val="DAE2F3"/>
          </a:solidFill>
          <a:ln w="9143">
            <a:solidFill>
              <a:srgbClr val="000000"/>
            </a:solidFill>
          </a:ln>
        </p:spPr>
        <p:txBody>
          <a:bodyPr vert="horz" wrap="square" lIns="0" tIns="139065" rIns="0" bIns="0" rtlCol="0">
            <a:spAutoFit/>
          </a:bodyPr>
          <a:lstStyle/>
          <a:p>
            <a:pPr marL="231775">
              <a:lnSpc>
                <a:spcPct val="100000"/>
              </a:lnSpc>
              <a:spcBef>
                <a:spcPts val="1095"/>
              </a:spcBef>
            </a:pPr>
            <a:r>
              <a:rPr sz="2000" spc="-275" dirty="0">
                <a:latin typeface="Arial"/>
                <a:cs typeface="Arial"/>
              </a:rPr>
              <a:t>AGYW</a:t>
            </a:r>
            <a:endParaRPr sz="2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649214" y="4285598"/>
            <a:ext cx="1525270" cy="21386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615"/>
              </a:spcBef>
            </a:pP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Awareness</a:t>
            </a:r>
            <a:endParaRPr sz="16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136525" algn="l"/>
              </a:tabLst>
            </a:pPr>
            <a:r>
              <a:rPr sz="1400" b="1" spc="-125" dirty="0">
                <a:latin typeface="Arial"/>
                <a:cs typeface="Arial"/>
              </a:rPr>
              <a:t>Mass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media </a:t>
            </a:r>
            <a:r>
              <a:rPr sz="1400" spc="-100" dirty="0">
                <a:latin typeface="Arial"/>
                <a:cs typeface="Arial"/>
              </a:rPr>
              <a:t>messaging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through </a:t>
            </a:r>
            <a:r>
              <a:rPr sz="1400" spc="-50" dirty="0">
                <a:latin typeface="Arial"/>
                <a:cs typeface="Arial"/>
              </a:rPr>
              <a:t>radio,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60" dirty="0">
                <a:latin typeface="Arial"/>
                <a:cs typeface="Arial"/>
              </a:rPr>
              <a:t>TV,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social </a:t>
            </a:r>
            <a:r>
              <a:rPr sz="1400" spc="-60" dirty="0">
                <a:latin typeface="Arial"/>
                <a:cs typeface="Arial"/>
              </a:rPr>
              <a:t>media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to </a:t>
            </a:r>
            <a:r>
              <a:rPr sz="1400" spc="-10" dirty="0">
                <a:latin typeface="Arial"/>
                <a:cs typeface="Arial"/>
              </a:rPr>
              <a:t>normalize prevention</a:t>
            </a:r>
            <a:endParaRPr sz="1400">
              <a:latin typeface="Arial"/>
              <a:cs typeface="Arial"/>
            </a:endParaRPr>
          </a:p>
          <a:p>
            <a:pPr marL="135890" marR="594995" indent="-123825">
              <a:lnSpc>
                <a:spcPct val="100000"/>
              </a:lnSpc>
              <a:spcBef>
                <a:spcPts val="305"/>
              </a:spcBef>
              <a:buChar char="•"/>
              <a:tabLst>
                <a:tab pos="136525" algn="l"/>
              </a:tabLst>
            </a:pPr>
            <a:r>
              <a:rPr sz="1400" spc="-10" dirty="0">
                <a:latin typeface="Arial"/>
                <a:cs typeface="Arial"/>
              </a:rPr>
              <a:t>Targeted </a:t>
            </a:r>
            <a:r>
              <a:rPr sz="1400" spc="-75" dirty="0">
                <a:latin typeface="Arial"/>
                <a:cs typeface="Arial"/>
              </a:rPr>
              <a:t>roadshows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293356" y="4285598"/>
            <a:ext cx="1416050" cy="21005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50825">
              <a:lnSpc>
                <a:spcPct val="100000"/>
              </a:lnSpc>
              <a:spcBef>
                <a:spcPts val="615"/>
              </a:spcBef>
            </a:pPr>
            <a:r>
              <a:rPr sz="16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Evaluation</a:t>
            </a:r>
            <a:endParaRPr sz="16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455"/>
              </a:spcBef>
              <a:buChar char="•"/>
              <a:tabLst>
                <a:tab pos="136525" algn="l"/>
              </a:tabLst>
            </a:pPr>
            <a:r>
              <a:rPr sz="1400" spc="-10" dirty="0">
                <a:latin typeface="Arial"/>
                <a:cs typeface="Arial"/>
              </a:rPr>
              <a:t>Population- </a:t>
            </a:r>
            <a:r>
              <a:rPr sz="1400" spc="-65" dirty="0">
                <a:latin typeface="Arial"/>
                <a:cs typeface="Arial"/>
              </a:rPr>
              <a:t>specific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small </a:t>
            </a:r>
            <a:r>
              <a:rPr sz="1400" b="1" spc="-140" dirty="0">
                <a:latin typeface="Arial"/>
                <a:cs typeface="Arial"/>
              </a:rPr>
              <a:t>groups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10" dirty="0">
                <a:latin typeface="Arial"/>
                <a:cs typeface="Arial"/>
              </a:rPr>
              <a:t>targeted </a:t>
            </a:r>
            <a:r>
              <a:rPr sz="1400" spc="-50" dirty="0">
                <a:latin typeface="Arial"/>
                <a:cs typeface="Arial"/>
              </a:rPr>
              <a:t>outreach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through </a:t>
            </a:r>
            <a:r>
              <a:rPr sz="1400" spc="-10" dirty="0">
                <a:latin typeface="Arial"/>
                <a:cs typeface="Arial"/>
              </a:rPr>
              <a:t>community </a:t>
            </a:r>
            <a:r>
              <a:rPr sz="1400" spc="-60" dirty="0">
                <a:latin typeface="Arial"/>
                <a:cs typeface="Arial"/>
              </a:rPr>
              <a:t>dialogue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70" dirty="0">
                <a:latin typeface="Arial"/>
                <a:cs typeface="Arial"/>
              </a:rPr>
              <a:t>social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clubs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871331" y="4285598"/>
            <a:ext cx="1562100" cy="21386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615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Uptake</a:t>
            </a:r>
            <a:endParaRPr sz="1600">
              <a:latin typeface="Arial"/>
              <a:cs typeface="Arial"/>
            </a:endParaRPr>
          </a:p>
          <a:p>
            <a:pPr marL="135890" indent="-123825">
              <a:lnSpc>
                <a:spcPct val="100000"/>
              </a:lnSpc>
              <a:spcBef>
                <a:spcPts val="455"/>
              </a:spcBef>
              <a:buChar char="•"/>
              <a:tabLst>
                <a:tab pos="136525" algn="l"/>
              </a:tabLst>
            </a:pPr>
            <a:r>
              <a:rPr sz="1400" spc="-75" dirty="0">
                <a:latin typeface="Arial"/>
                <a:cs typeface="Arial"/>
              </a:rPr>
              <a:t>Public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private</a:t>
            </a:r>
            <a:endParaRPr sz="1400">
              <a:latin typeface="Arial"/>
              <a:cs typeface="Arial"/>
            </a:endParaRPr>
          </a:p>
          <a:p>
            <a:pPr marL="13589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clinics</a:t>
            </a:r>
            <a:endParaRPr sz="14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136525" algn="l"/>
              </a:tabLst>
            </a:pPr>
            <a:r>
              <a:rPr sz="1400" b="1" spc="-105" dirty="0">
                <a:latin typeface="Arial"/>
                <a:cs typeface="Arial"/>
              </a:rPr>
              <a:t>Outreach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or </a:t>
            </a:r>
            <a:r>
              <a:rPr sz="1400" b="1" spc="-80" dirty="0">
                <a:latin typeface="Arial"/>
                <a:cs typeface="Arial"/>
              </a:rPr>
              <a:t>population-</a:t>
            </a:r>
            <a:r>
              <a:rPr sz="1400" b="1" spc="-125" dirty="0">
                <a:latin typeface="Arial"/>
                <a:cs typeface="Arial"/>
              </a:rPr>
              <a:t>specific </a:t>
            </a:r>
            <a:r>
              <a:rPr sz="1400" b="1" spc="-130" dirty="0">
                <a:latin typeface="Arial"/>
                <a:cs typeface="Arial"/>
              </a:rPr>
              <a:t>channels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for</a:t>
            </a:r>
            <a:r>
              <a:rPr sz="1400" spc="50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groups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who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cannot </a:t>
            </a:r>
            <a:r>
              <a:rPr sz="1400" spc="-20" dirty="0">
                <a:latin typeface="Arial"/>
                <a:cs typeface="Arial"/>
              </a:rPr>
              <a:t>or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do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access </a:t>
            </a:r>
            <a:r>
              <a:rPr sz="1400" spc="-45" dirty="0">
                <a:latin typeface="Arial"/>
                <a:cs typeface="Arial"/>
              </a:rPr>
              <a:t>public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facilities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600690" y="4285598"/>
            <a:ext cx="1364615" cy="21386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615"/>
              </a:spcBef>
            </a:pP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Adherence</a:t>
            </a:r>
            <a:endParaRPr sz="1600">
              <a:latin typeface="Arial"/>
              <a:cs typeface="Arial"/>
            </a:endParaRPr>
          </a:p>
          <a:p>
            <a:pPr marL="135890" marR="99060" indent="-123825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136525" algn="l"/>
              </a:tabLst>
            </a:pPr>
            <a:r>
              <a:rPr sz="1400" b="1" spc="-70" dirty="0">
                <a:latin typeface="Arial"/>
                <a:cs typeface="Arial"/>
              </a:rPr>
              <a:t>Virtual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95" dirty="0">
                <a:latin typeface="Arial"/>
                <a:cs typeface="Arial"/>
              </a:rPr>
              <a:t>support </a:t>
            </a:r>
            <a:r>
              <a:rPr sz="1400" spc="-10" dirty="0">
                <a:latin typeface="Arial"/>
                <a:cs typeface="Arial"/>
              </a:rPr>
              <a:t>through </a:t>
            </a:r>
            <a:r>
              <a:rPr sz="1400" spc="-45" dirty="0">
                <a:latin typeface="Arial"/>
                <a:cs typeface="Arial"/>
              </a:rPr>
              <a:t>prompts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10" dirty="0">
                <a:latin typeface="Arial"/>
                <a:cs typeface="Arial"/>
              </a:rPr>
              <a:t>reminders.</a:t>
            </a:r>
            <a:endParaRPr sz="1400">
              <a:latin typeface="Arial"/>
              <a:cs typeface="Arial"/>
            </a:endParaRPr>
          </a:p>
          <a:p>
            <a:pPr marL="135890" marR="5080" indent="-123825">
              <a:lnSpc>
                <a:spcPct val="100000"/>
              </a:lnSpc>
              <a:spcBef>
                <a:spcPts val="300"/>
              </a:spcBef>
              <a:buChar char="•"/>
              <a:tabLst>
                <a:tab pos="136525" algn="l"/>
              </a:tabLst>
            </a:pPr>
            <a:r>
              <a:rPr sz="1400" spc="-10" dirty="0">
                <a:latin typeface="Arial"/>
                <a:cs typeface="Arial"/>
              </a:rPr>
              <a:t>Community </a:t>
            </a:r>
            <a:r>
              <a:rPr sz="1400" spc="-45" dirty="0">
                <a:latin typeface="Arial"/>
                <a:cs typeface="Arial"/>
              </a:rPr>
              <a:t>support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through </a:t>
            </a:r>
            <a:r>
              <a:rPr sz="1400" spc="-85" dirty="0">
                <a:latin typeface="Arial"/>
                <a:cs typeface="Arial"/>
              </a:rPr>
              <a:t>clubs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groups </a:t>
            </a:r>
            <a:r>
              <a:rPr sz="1400" spc="-40" dirty="0">
                <a:latin typeface="Arial"/>
                <a:cs typeface="Arial"/>
              </a:rPr>
              <a:t>led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by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CHWs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846445" y="2372360"/>
            <a:ext cx="2128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95" dirty="0">
                <a:latin typeface="Arial"/>
                <a:cs typeface="Arial"/>
              </a:rPr>
              <a:t>Key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14" dirty="0">
                <a:latin typeface="Arial"/>
                <a:cs typeface="Arial"/>
              </a:rPr>
              <a:t>supportive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40" dirty="0">
                <a:latin typeface="Arial"/>
                <a:cs typeface="Arial"/>
              </a:rPr>
              <a:t>“spokes”:</a:t>
            </a:r>
            <a:endParaRPr sz="16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096761" y="1743836"/>
            <a:ext cx="25628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240" dirty="0">
                <a:latin typeface="Arial"/>
                <a:cs typeface="Arial"/>
              </a:rPr>
              <a:t>VCT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 </a:t>
            </a:r>
            <a:r>
              <a:rPr sz="1600" spc="-55" dirty="0">
                <a:latin typeface="Arial"/>
                <a:cs typeface="Arial"/>
              </a:rPr>
              <a:t>(public </a:t>
            </a:r>
            <a:r>
              <a:rPr sz="1600" spc="-30" dirty="0">
                <a:latin typeface="Arial"/>
                <a:cs typeface="Arial"/>
              </a:rPr>
              <a:t>facilities)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60" dirty="0">
                <a:latin typeface="Arial"/>
                <a:cs typeface="Arial"/>
              </a:rPr>
              <a:t>Satellite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053576" y="1743836"/>
            <a:ext cx="241173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75" dirty="0">
                <a:latin typeface="Arial"/>
                <a:cs typeface="Arial"/>
              </a:rPr>
              <a:t>Private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 </a:t>
            </a:r>
            <a:r>
              <a:rPr sz="1600" spc="-65" dirty="0">
                <a:latin typeface="Arial"/>
                <a:cs typeface="Arial"/>
              </a:rPr>
              <a:t>(pharmacy)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30" dirty="0">
                <a:latin typeface="Arial"/>
                <a:cs typeface="Arial"/>
              </a:rPr>
              <a:t>Mobile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158865" y="2629916"/>
            <a:ext cx="163703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155" dirty="0">
                <a:latin typeface="Arial"/>
                <a:cs typeface="Arial"/>
              </a:rPr>
              <a:t>ANC/PNC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75" dirty="0">
                <a:latin typeface="Arial"/>
                <a:cs typeface="Arial"/>
              </a:rPr>
              <a:t>Under-</a:t>
            </a:r>
            <a:r>
              <a:rPr sz="1600" spc="-95" dirty="0">
                <a:latin typeface="Arial"/>
                <a:cs typeface="Arial"/>
              </a:rPr>
              <a:t>5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254" dirty="0">
                <a:latin typeface="Arial"/>
                <a:cs typeface="Arial"/>
              </a:rPr>
              <a:t>FP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003030" y="2629916"/>
            <a:ext cx="234823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105" dirty="0">
                <a:latin typeface="Arial"/>
                <a:cs typeface="Arial"/>
              </a:rPr>
              <a:t>Youth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friendly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facility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140" dirty="0">
                <a:latin typeface="Arial"/>
                <a:cs typeface="Arial"/>
              </a:rPr>
              <a:t>Pop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up </a:t>
            </a:r>
            <a:r>
              <a:rPr sz="1600" spc="-1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110" dirty="0">
                <a:latin typeface="Arial"/>
                <a:cs typeface="Arial"/>
              </a:rPr>
              <a:t>School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outreach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575816" y="4218432"/>
            <a:ext cx="1188720" cy="640080"/>
          </a:xfrm>
          <a:prstGeom prst="rect">
            <a:avLst/>
          </a:prstGeom>
          <a:solidFill>
            <a:srgbClr val="DAE2F3"/>
          </a:solidFill>
          <a:ln w="9144">
            <a:solidFill>
              <a:srgbClr val="000000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70"/>
              </a:spcBef>
            </a:pPr>
            <a:r>
              <a:rPr sz="2000" spc="-315" dirty="0">
                <a:latin typeface="Arial"/>
                <a:cs typeface="Arial"/>
              </a:rPr>
              <a:t>FSW</a:t>
            </a:r>
            <a:endParaRPr sz="20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854451" y="4218432"/>
            <a:ext cx="1188720" cy="640080"/>
          </a:xfrm>
          <a:prstGeom prst="rect">
            <a:avLst/>
          </a:prstGeom>
          <a:solidFill>
            <a:srgbClr val="DAE2F3"/>
          </a:solidFill>
          <a:ln w="9144">
            <a:solidFill>
              <a:srgbClr val="000000"/>
            </a:solidFill>
          </a:ln>
        </p:spPr>
        <p:txBody>
          <a:bodyPr vert="horz" wrap="square" lIns="0" tIns="133350" rIns="0" bIns="0" rtlCol="0">
            <a:spAutoFit/>
          </a:bodyPr>
          <a:lstStyle/>
          <a:p>
            <a:pPr marL="294005">
              <a:lnSpc>
                <a:spcPct val="100000"/>
              </a:lnSpc>
              <a:spcBef>
                <a:spcPts val="1050"/>
              </a:spcBef>
            </a:pPr>
            <a:r>
              <a:rPr sz="2000" spc="-25" dirty="0">
                <a:latin typeface="Arial"/>
                <a:cs typeface="Arial"/>
              </a:rPr>
              <a:t>MSM</a:t>
            </a:r>
            <a:endParaRPr sz="20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136135" y="4953000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340995">
              <a:lnSpc>
                <a:spcPct val="100000"/>
              </a:lnSpc>
              <a:spcBef>
                <a:spcPts val="1010"/>
              </a:spcBef>
            </a:pPr>
            <a:r>
              <a:rPr sz="2000" spc="-25" dirty="0">
                <a:latin typeface="Arial"/>
                <a:cs typeface="Arial"/>
              </a:rPr>
              <a:t>TWG</a:t>
            </a:r>
            <a:endParaRPr sz="20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857500" y="4953000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135255">
              <a:lnSpc>
                <a:spcPct val="100000"/>
              </a:lnSpc>
              <a:spcBef>
                <a:spcPts val="1010"/>
              </a:spcBef>
            </a:pPr>
            <a:r>
              <a:rPr sz="2000" spc="-30" dirty="0">
                <a:latin typeface="Arial"/>
                <a:cs typeface="Arial"/>
              </a:rPr>
              <a:t>Prisoners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857500" y="5675376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L="143510" marR="111760" indent="-52069">
              <a:lnSpc>
                <a:spcPct val="100000"/>
              </a:lnSpc>
              <a:spcBef>
                <a:spcPts val="645"/>
              </a:spcBef>
            </a:pPr>
            <a:r>
              <a:rPr sz="1600" spc="-100" dirty="0">
                <a:latin typeface="Arial"/>
                <a:cs typeface="Arial"/>
              </a:rPr>
              <a:t>People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with disabilities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575816" y="5675376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68275" marR="17780" indent="-97790">
              <a:lnSpc>
                <a:spcPct val="100000"/>
              </a:lnSpc>
              <a:spcBef>
                <a:spcPts val="305"/>
              </a:spcBef>
            </a:pPr>
            <a:r>
              <a:rPr sz="1800" spc="-120" dirty="0">
                <a:latin typeface="Arial"/>
                <a:cs typeface="Arial"/>
              </a:rPr>
              <a:t>People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who </a:t>
            </a:r>
            <a:r>
              <a:rPr sz="1800" spc="-135" dirty="0">
                <a:latin typeface="Arial"/>
                <a:cs typeface="Arial"/>
              </a:rPr>
              <a:t>use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drugs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577339" y="4953000"/>
            <a:ext cx="1188720" cy="6400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231140">
              <a:lnSpc>
                <a:spcPct val="100000"/>
              </a:lnSpc>
              <a:spcBef>
                <a:spcPts val="1010"/>
              </a:spcBef>
            </a:pPr>
            <a:r>
              <a:rPr sz="2000" spc="-20" dirty="0">
                <a:latin typeface="Arial"/>
                <a:cs typeface="Arial"/>
              </a:rPr>
              <a:t>PBFW</a:t>
            </a:r>
            <a:endParaRPr sz="2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81940" y="5675376"/>
            <a:ext cx="1188720" cy="640080"/>
          </a:xfrm>
          <a:prstGeom prst="rect">
            <a:avLst/>
          </a:prstGeom>
          <a:ln w="9143">
            <a:solidFill>
              <a:srgbClr val="00000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160020" marR="95250" indent="-41275">
              <a:lnSpc>
                <a:spcPct val="100000"/>
              </a:lnSpc>
              <a:spcBef>
                <a:spcPts val="525"/>
              </a:spcBef>
            </a:pPr>
            <a:r>
              <a:rPr sz="1600" spc="-140" dirty="0">
                <a:latin typeface="Arial"/>
                <a:cs typeface="Arial"/>
              </a:rPr>
              <a:t>Trans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male/ </a:t>
            </a:r>
            <a:r>
              <a:rPr sz="1600" spc="-65" dirty="0">
                <a:latin typeface="Arial"/>
                <a:cs typeface="Arial"/>
              </a:rPr>
              <a:t>female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SW</a:t>
            </a:r>
            <a:endParaRPr sz="16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13359" y="6335267"/>
            <a:ext cx="2834640" cy="256540"/>
          </a:xfrm>
          <a:prstGeom prst="rect">
            <a:avLst/>
          </a:prstGeom>
          <a:solidFill>
            <a:srgbClr val="DAE2F3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ts val="1750"/>
              </a:lnSpc>
            </a:pPr>
            <a:r>
              <a:rPr sz="1600" spc="-80" dirty="0">
                <a:latin typeface="Arial"/>
                <a:cs typeface="Arial"/>
              </a:rPr>
              <a:t>Barriers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enablers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analyzed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616" y="6578295"/>
            <a:ext cx="50876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latin typeface="Arial"/>
                <a:cs typeface="Arial"/>
              </a:rPr>
              <a:t>*For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60" dirty="0">
                <a:latin typeface="Arial"/>
                <a:cs typeface="Arial"/>
              </a:rPr>
              <a:t> end-</a:t>
            </a:r>
            <a:r>
              <a:rPr sz="1400" spc="-80" dirty="0">
                <a:latin typeface="Arial"/>
                <a:cs typeface="Arial"/>
              </a:rPr>
              <a:t>user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analysis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on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85" dirty="0">
                <a:latin typeface="Arial"/>
                <a:cs typeface="Arial"/>
              </a:rPr>
              <a:t>AGYW,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04" dirty="0">
                <a:latin typeface="Arial"/>
                <a:cs typeface="Arial"/>
              </a:rPr>
              <a:t>FSW,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MSM,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3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3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II</a:t>
            </a:r>
            <a:r>
              <a:rPr sz="1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deck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5544" y="1876044"/>
            <a:ext cx="317500" cy="1452880"/>
          </a:xfrm>
          <a:custGeom>
            <a:avLst/>
            <a:gdLst/>
            <a:ahLst/>
            <a:cxnLst/>
            <a:rect l="l" t="t" r="r" b="b"/>
            <a:pathLst>
              <a:path w="317500" h="1452879">
                <a:moveTo>
                  <a:pt x="316992" y="0"/>
                </a:moveTo>
                <a:lnTo>
                  <a:pt x="0" y="0"/>
                </a:lnTo>
                <a:lnTo>
                  <a:pt x="0" y="1452372"/>
                </a:lnTo>
                <a:lnTo>
                  <a:pt x="316992" y="1452372"/>
                </a:lnTo>
                <a:lnTo>
                  <a:pt x="31699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44880"/>
          </a:xfrm>
          <a:custGeom>
            <a:avLst/>
            <a:gdLst/>
            <a:ahLst/>
            <a:cxnLst/>
            <a:rect l="l" t="t" r="r" b="b"/>
            <a:pathLst>
              <a:path w="12192000" h="944880">
                <a:moveTo>
                  <a:pt x="12192000" y="0"/>
                </a:moveTo>
                <a:lnTo>
                  <a:pt x="0" y="0"/>
                </a:lnTo>
                <a:lnTo>
                  <a:pt x="0" y="944879"/>
                </a:lnTo>
                <a:lnTo>
                  <a:pt x="12192000" y="9448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District</a:t>
            </a:r>
            <a:r>
              <a:rPr spc="-105" dirty="0"/>
              <a:t> </a:t>
            </a:r>
            <a:r>
              <a:rPr spc="-35" dirty="0"/>
              <a:t>prioritization</a:t>
            </a:r>
            <a:r>
              <a:rPr spc="-120" dirty="0"/>
              <a:t> </a:t>
            </a:r>
            <a:r>
              <a:rPr spc="-135" dirty="0"/>
              <a:t>discussions</a:t>
            </a:r>
            <a:r>
              <a:rPr spc="-110" dirty="0"/>
              <a:t> </a:t>
            </a:r>
            <a:r>
              <a:rPr spc="-105" dirty="0"/>
              <a:t>are</a:t>
            </a:r>
            <a:r>
              <a:rPr spc="-95" dirty="0"/>
              <a:t> </a:t>
            </a:r>
            <a:r>
              <a:rPr spc="-100" dirty="0"/>
              <a:t>ongoing </a:t>
            </a:r>
            <a:r>
              <a:rPr dirty="0"/>
              <a:t>with</a:t>
            </a:r>
            <a:r>
              <a:rPr spc="-90" dirty="0"/>
              <a:t> </a:t>
            </a:r>
            <a:r>
              <a:rPr spc="-85" dirty="0"/>
              <a:t>government </a:t>
            </a:r>
            <a:r>
              <a:rPr spc="-75" dirty="0"/>
              <a:t>partners</a:t>
            </a:r>
            <a:r>
              <a:rPr spc="-90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spc="-110" dirty="0"/>
              <a:t>ensure</a:t>
            </a:r>
            <a:r>
              <a:rPr spc="-95" dirty="0"/>
              <a:t> </a:t>
            </a:r>
            <a:r>
              <a:rPr spc="-80" dirty="0"/>
              <a:t>generation </a:t>
            </a:r>
            <a:r>
              <a:rPr dirty="0"/>
              <a:t>of</a:t>
            </a:r>
            <a:r>
              <a:rPr spc="-90" dirty="0"/>
              <a:t> </a:t>
            </a:r>
            <a:r>
              <a:rPr spc="-25" dirty="0"/>
              <a:t>diverse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105" dirty="0"/>
              <a:t>evidence </a:t>
            </a:r>
            <a:r>
              <a:rPr dirty="0"/>
              <a:t>that</a:t>
            </a:r>
            <a:r>
              <a:rPr spc="-90" dirty="0"/>
              <a:t> </a:t>
            </a:r>
            <a:r>
              <a:rPr spc="-160" dirty="0"/>
              <a:t>can</a:t>
            </a:r>
            <a:r>
              <a:rPr spc="-100" dirty="0"/>
              <a:t> </a:t>
            </a:r>
            <a:r>
              <a:rPr spc="-120" dirty="0"/>
              <a:t>be</a:t>
            </a:r>
            <a:r>
              <a:rPr spc="-105" dirty="0"/>
              <a:t> </a:t>
            </a:r>
            <a:r>
              <a:rPr spc="-75" dirty="0"/>
              <a:t>translated</a:t>
            </a:r>
            <a:r>
              <a:rPr spc="-100" dirty="0"/>
              <a:t> </a:t>
            </a:r>
            <a:r>
              <a:rPr spc="-10" dirty="0"/>
              <a:t>into</a:t>
            </a:r>
            <a:r>
              <a:rPr spc="-90" dirty="0"/>
              <a:t> </a:t>
            </a:r>
            <a:r>
              <a:rPr spc="-100" dirty="0"/>
              <a:t>learnings</a:t>
            </a:r>
            <a:r>
              <a:rPr spc="-110" dirty="0"/>
              <a:t> </a:t>
            </a:r>
            <a:r>
              <a:rPr spc="-160" dirty="0"/>
              <a:t>across</a:t>
            </a:r>
            <a:r>
              <a:rPr spc="-110" dirty="0"/>
              <a:t> </a:t>
            </a:r>
            <a:r>
              <a:rPr spc="-120" dirty="0"/>
              <a:t>and</a:t>
            </a:r>
            <a:r>
              <a:rPr spc="-100" dirty="0"/>
              <a:t> </a:t>
            </a:r>
            <a:r>
              <a:rPr spc="-105" dirty="0"/>
              <a:t>beyond </a:t>
            </a:r>
            <a:r>
              <a:rPr spc="-35" dirty="0"/>
              <a:t>the</a:t>
            </a:r>
            <a:r>
              <a:rPr spc="-100" dirty="0"/>
              <a:t> </a:t>
            </a:r>
            <a:r>
              <a:rPr spc="-10" dirty="0"/>
              <a:t>country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19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69" y="6618528"/>
            <a:ext cx="29140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95" dirty="0">
                <a:latin typeface="Arial"/>
                <a:cs typeface="Arial"/>
              </a:rPr>
              <a:t>For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district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profiles,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3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5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I</a:t>
            </a:r>
            <a:r>
              <a:rPr sz="1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deck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014727" y="1025652"/>
            <a:ext cx="2228215" cy="791210"/>
            <a:chOff x="2014727" y="1025652"/>
            <a:chExt cx="2228215" cy="791210"/>
          </a:xfrm>
        </p:grpSpPr>
        <p:sp>
          <p:nvSpPr>
            <p:cNvPr id="8" name="object 8"/>
            <p:cNvSpPr/>
            <p:nvPr/>
          </p:nvSpPr>
          <p:spPr>
            <a:xfrm>
              <a:off x="2014727" y="1025652"/>
              <a:ext cx="2228215" cy="791210"/>
            </a:xfrm>
            <a:custGeom>
              <a:avLst/>
              <a:gdLst/>
              <a:ahLst/>
              <a:cxnLst/>
              <a:rect l="l" t="t" r="r" b="b"/>
              <a:pathLst>
                <a:path w="2228215" h="791210">
                  <a:moveTo>
                    <a:pt x="2228088" y="0"/>
                  </a:moveTo>
                  <a:lnTo>
                    <a:pt x="0" y="0"/>
                  </a:lnTo>
                  <a:lnTo>
                    <a:pt x="0" y="790956"/>
                  </a:lnTo>
                  <a:lnTo>
                    <a:pt x="2228088" y="790956"/>
                  </a:lnTo>
                  <a:lnTo>
                    <a:pt x="222808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13025" y="1213866"/>
              <a:ext cx="378460" cy="408940"/>
            </a:xfrm>
            <a:custGeom>
              <a:avLst/>
              <a:gdLst/>
              <a:ahLst/>
              <a:cxnLst/>
              <a:rect l="l" t="t" r="r" b="b"/>
              <a:pathLst>
                <a:path w="378460" h="408940">
                  <a:moveTo>
                    <a:pt x="188975" y="0"/>
                  </a:moveTo>
                  <a:lnTo>
                    <a:pt x="145637" y="5393"/>
                  </a:lnTo>
                  <a:lnTo>
                    <a:pt x="105858" y="20758"/>
                  </a:lnTo>
                  <a:lnTo>
                    <a:pt x="70770" y="44866"/>
                  </a:lnTo>
                  <a:lnTo>
                    <a:pt x="41507" y="76493"/>
                  </a:lnTo>
                  <a:lnTo>
                    <a:pt x="19203" y="114411"/>
                  </a:lnTo>
                  <a:lnTo>
                    <a:pt x="4989" y="157394"/>
                  </a:lnTo>
                  <a:lnTo>
                    <a:pt x="0" y="204216"/>
                  </a:lnTo>
                  <a:lnTo>
                    <a:pt x="4989" y="251037"/>
                  </a:lnTo>
                  <a:lnTo>
                    <a:pt x="19203" y="294020"/>
                  </a:lnTo>
                  <a:lnTo>
                    <a:pt x="41507" y="331938"/>
                  </a:lnTo>
                  <a:lnTo>
                    <a:pt x="70770" y="363565"/>
                  </a:lnTo>
                  <a:lnTo>
                    <a:pt x="105858" y="387673"/>
                  </a:lnTo>
                  <a:lnTo>
                    <a:pt x="145637" y="403038"/>
                  </a:lnTo>
                  <a:lnTo>
                    <a:pt x="188975" y="408432"/>
                  </a:lnTo>
                  <a:lnTo>
                    <a:pt x="232314" y="403038"/>
                  </a:lnTo>
                  <a:lnTo>
                    <a:pt x="272093" y="387673"/>
                  </a:lnTo>
                  <a:lnTo>
                    <a:pt x="307181" y="363565"/>
                  </a:lnTo>
                  <a:lnTo>
                    <a:pt x="336444" y="331938"/>
                  </a:lnTo>
                  <a:lnTo>
                    <a:pt x="358748" y="294020"/>
                  </a:lnTo>
                  <a:lnTo>
                    <a:pt x="372962" y="251037"/>
                  </a:lnTo>
                  <a:lnTo>
                    <a:pt x="377951" y="204216"/>
                  </a:lnTo>
                  <a:lnTo>
                    <a:pt x="372962" y="157394"/>
                  </a:lnTo>
                  <a:lnTo>
                    <a:pt x="358748" y="114411"/>
                  </a:lnTo>
                  <a:lnTo>
                    <a:pt x="336444" y="76493"/>
                  </a:lnTo>
                  <a:lnTo>
                    <a:pt x="307181" y="44866"/>
                  </a:lnTo>
                  <a:lnTo>
                    <a:pt x="272093" y="20758"/>
                  </a:lnTo>
                  <a:lnTo>
                    <a:pt x="232314" y="5393"/>
                  </a:lnTo>
                  <a:lnTo>
                    <a:pt x="18897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13025" y="1213866"/>
              <a:ext cx="378460" cy="408940"/>
            </a:xfrm>
            <a:custGeom>
              <a:avLst/>
              <a:gdLst/>
              <a:ahLst/>
              <a:cxnLst/>
              <a:rect l="l" t="t" r="r" b="b"/>
              <a:pathLst>
                <a:path w="378460" h="408940">
                  <a:moveTo>
                    <a:pt x="0" y="204216"/>
                  </a:moveTo>
                  <a:lnTo>
                    <a:pt x="4989" y="157394"/>
                  </a:lnTo>
                  <a:lnTo>
                    <a:pt x="19203" y="114411"/>
                  </a:lnTo>
                  <a:lnTo>
                    <a:pt x="41507" y="76493"/>
                  </a:lnTo>
                  <a:lnTo>
                    <a:pt x="70770" y="44866"/>
                  </a:lnTo>
                  <a:lnTo>
                    <a:pt x="105858" y="20758"/>
                  </a:lnTo>
                  <a:lnTo>
                    <a:pt x="145637" y="5393"/>
                  </a:lnTo>
                  <a:lnTo>
                    <a:pt x="188975" y="0"/>
                  </a:lnTo>
                  <a:lnTo>
                    <a:pt x="232314" y="5393"/>
                  </a:lnTo>
                  <a:lnTo>
                    <a:pt x="272093" y="20758"/>
                  </a:lnTo>
                  <a:lnTo>
                    <a:pt x="307181" y="44866"/>
                  </a:lnTo>
                  <a:lnTo>
                    <a:pt x="336444" y="76493"/>
                  </a:lnTo>
                  <a:lnTo>
                    <a:pt x="358748" y="114411"/>
                  </a:lnTo>
                  <a:lnTo>
                    <a:pt x="372962" y="157394"/>
                  </a:lnTo>
                  <a:lnTo>
                    <a:pt x="377951" y="204216"/>
                  </a:lnTo>
                  <a:lnTo>
                    <a:pt x="372962" y="251037"/>
                  </a:lnTo>
                  <a:lnTo>
                    <a:pt x="358748" y="294020"/>
                  </a:lnTo>
                  <a:lnTo>
                    <a:pt x="336444" y="331938"/>
                  </a:lnTo>
                  <a:lnTo>
                    <a:pt x="307181" y="363565"/>
                  </a:lnTo>
                  <a:lnTo>
                    <a:pt x="272093" y="387673"/>
                  </a:lnTo>
                  <a:lnTo>
                    <a:pt x="232314" y="403038"/>
                  </a:lnTo>
                  <a:lnTo>
                    <a:pt x="188975" y="408432"/>
                  </a:lnTo>
                  <a:lnTo>
                    <a:pt x="145637" y="403038"/>
                  </a:lnTo>
                  <a:lnTo>
                    <a:pt x="105858" y="387673"/>
                  </a:lnTo>
                  <a:lnTo>
                    <a:pt x="70770" y="363565"/>
                  </a:lnTo>
                  <a:lnTo>
                    <a:pt x="41507" y="331938"/>
                  </a:lnTo>
                  <a:lnTo>
                    <a:pt x="19203" y="294020"/>
                  </a:lnTo>
                  <a:lnTo>
                    <a:pt x="4989" y="251037"/>
                  </a:lnTo>
                  <a:lnTo>
                    <a:pt x="0" y="204216"/>
                  </a:lnTo>
                  <a:close/>
                </a:path>
              </a:pathLst>
            </a:custGeom>
            <a:ln w="25907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243582" y="1253109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74620" y="1056258"/>
            <a:ext cx="110680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spc="-130" dirty="0">
                <a:latin typeface="Arial"/>
                <a:cs typeface="Arial"/>
              </a:rPr>
              <a:t>Beitbridge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Mat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South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56588" y="5102352"/>
            <a:ext cx="318770" cy="1454150"/>
          </a:xfrm>
          <a:custGeom>
            <a:avLst/>
            <a:gdLst/>
            <a:ahLst/>
            <a:cxnLst/>
            <a:rect l="l" t="t" r="r" b="b"/>
            <a:pathLst>
              <a:path w="318769" h="1454150">
                <a:moveTo>
                  <a:pt x="318515" y="0"/>
                </a:moveTo>
                <a:lnTo>
                  <a:pt x="0" y="0"/>
                </a:lnTo>
                <a:lnTo>
                  <a:pt x="0" y="1453896"/>
                </a:lnTo>
                <a:lnTo>
                  <a:pt x="318515" y="1453896"/>
                </a:lnTo>
                <a:lnTo>
                  <a:pt x="31851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65732" y="3459479"/>
            <a:ext cx="318770" cy="1507490"/>
          </a:xfrm>
          <a:custGeom>
            <a:avLst/>
            <a:gdLst/>
            <a:ahLst/>
            <a:cxnLst/>
            <a:rect l="l" t="t" r="r" b="b"/>
            <a:pathLst>
              <a:path w="318769" h="1507489">
                <a:moveTo>
                  <a:pt x="318516" y="0"/>
                </a:moveTo>
                <a:lnTo>
                  <a:pt x="0" y="0"/>
                </a:lnTo>
                <a:lnTo>
                  <a:pt x="0" y="1507236"/>
                </a:lnTo>
                <a:lnTo>
                  <a:pt x="318516" y="1507236"/>
                </a:lnTo>
                <a:lnTo>
                  <a:pt x="31851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65732" y="2080626"/>
            <a:ext cx="254000" cy="8750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90" dirty="0">
                <a:latin typeface="Arial"/>
                <a:cs typeface="Arial"/>
              </a:rPr>
              <a:t>Epidemic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41804" y="3425952"/>
            <a:ext cx="8991600" cy="15240"/>
          </a:xfrm>
          <a:custGeom>
            <a:avLst/>
            <a:gdLst/>
            <a:ahLst/>
            <a:cxnLst/>
            <a:rect l="l" t="t" r="r" b="b"/>
            <a:pathLst>
              <a:path w="8991600" h="15239">
                <a:moveTo>
                  <a:pt x="0" y="0"/>
                </a:moveTo>
                <a:lnTo>
                  <a:pt x="8991473" y="14986"/>
                </a:lnTo>
              </a:path>
            </a:pathLst>
          </a:custGeom>
          <a:ln w="9144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41804" y="5166359"/>
            <a:ext cx="8991600" cy="15240"/>
          </a:xfrm>
          <a:custGeom>
            <a:avLst/>
            <a:gdLst/>
            <a:ahLst/>
            <a:cxnLst/>
            <a:rect l="l" t="t" r="r" b="b"/>
            <a:pathLst>
              <a:path w="8991600" h="15239">
                <a:moveTo>
                  <a:pt x="0" y="0"/>
                </a:moveTo>
                <a:lnTo>
                  <a:pt x="8991473" y="14985"/>
                </a:lnTo>
              </a:path>
            </a:pathLst>
          </a:custGeom>
          <a:ln w="9144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4509515" y="1025652"/>
            <a:ext cx="2228215" cy="791210"/>
            <a:chOff x="4509515" y="1025652"/>
            <a:chExt cx="2228215" cy="791210"/>
          </a:xfrm>
        </p:grpSpPr>
        <p:sp>
          <p:nvSpPr>
            <p:cNvPr id="19" name="object 19"/>
            <p:cNvSpPr/>
            <p:nvPr/>
          </p:nvSpPr>
          <p:spPr>
            <a:xfrm>
              <a:off x="4509515" y="1025652"/>
              <a:ext cx="2228215" cy="791210"/>
            </a:xfrm>
            <a:custGeom>
              <a:avLst/>
              <a:gdLst/>
              <a:ahLst/>
              <a:cxnLst/>
              <a:rect l="l" t="t" r="r" b="b"/>
              <a:pathLst>
                <a:path w="2228215" h="791210">
                  <a:moveTo>
                    <a:pt x="2228088" y="0"/>
                  </a:moveTo>
                  <a:lnTo>
                    <a:pt x="0" y="0"/>
                  </a:lnTo>
                  <a:lnTo>
                    <a:pt x="0" y="790956"/>
                  </a:lnTo>
                  <a:lnTo>
                    <a:pt x="2228088" y="790956"/>
                  </a:lnTo>
                  <a:lnTo>
                    <a:pt x="222808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06289" y="1213866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29" h="408940">
                  <a:moveTo>
                    <a:pt x="189737" y="0"/>
                  </a:moveTo>
                  <a:lnTo>
                    <a:pt x="146237" y="5393"/>
                  </a:lnTo>
                  <a:lnTo>
                    <a:pt x="106302" y="20758"/>
                  </a:lnTo>
                  <a:lnTo>
                    <a:pt x="71072" y="44866"/>
                  </a:lnTo>
                  <a:lnTo>
                    <a:pt x="41687" y="76493"/>
                  </a:lnTo>
                  <a:lnTo>
                    <a:pt x="19287" y="114411"/>
                  </a:lnTo>
                  <a:lnTo>
                    <a:pt x="5011" y="157394"/>
                  </a:lnTo>
                  <a:lnTo>
                    <a:pt x="0" y="204216"/>
                  </a:lnTo>
                  <a:lnTo>
                    <a:pt x="5011" y="251037"/>
                  </a:lnTo>
                  <a:lnTo>
                    <a:pt x="19287" y="294020"/>
                  </a:lnTo>
                  <a:lnTo>
                    <a:pt x="41687" y="331938"/>
                  </a:lnTo>
                  <a:lnTo>
                    <a:pt x="71072" y="363565"/>
                  </a:lnTo>
                  <a:lnTo>
                    <a:pt x="106302" y="387673"/>
                  </a:lnTo>
                  <a:lnTo>
                    <a:pt x="146237" y="403038"/>
                  </a:lnTo>
                  <a:lnTo>
                    <a:pt x="189737" y="408432"/>
                  </a:lnTo>
                  <a:lnTo>
                    <a:pt x="233238" y="403038"/>
                  </a:lnTo>
                  <a:lnTo>
                    <a:pt x="273173" y="387673"/>
                  </a:lnTo>
                  <a:lnTo>
                    <a:pt x="308403" y="363565"/>
                  </a:lnTo>
                  <a:lnTo>
                    <a:pt x="337788" y="331938"/>
                  </a:lnTo>
                  <a:lnTo>
                    <a:pt x="360188" y="294020"/>
                  </a:lnTo>
                  <a:lnTo>
                    <a:pt x="374464" y="251037"/>
                  </a:lnTo>
                  <a:lnTo>
                    <a:pt x="379475" y="204216"/>
                  </a:lnTo>
                  <a:lnTo>
                    <a:pt x="374464" y="157394"/>
                  </a:lnTo>
                  <a:lnTo>
                    <a:pt x="360188" y="114411"/>
                  </a:lnTo>
                  <a:lnTo>
                    <a:pt x="337788" y="76493"/>
                  </a:lnTo>
                  <a:lnTo>
                    <a:pt x="308403" y="44866"/>
                  </a:lnTo>
                  <a:lnTo>
                    <a:pt x="273173" y="20758"/>
                  </a:lnTo>
                  <a:lnTo>
                    <a:pt x="233238" y="5393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06289" y="1213866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29" h="408940">
                  <a:moveTo>
                    <a:pt x="0" y="204216"/>
                  </a:moveTo>
                  <a:lnTo>
                    <a:pt x="5011" y="157394"/>
                  </a:lnTo>
                  <a:lnTo>
                    <a:pt x="19287" y="114411"/>
                  </a:lnTo>
                  <a:lnTo>
                    <a:pt x="41687" y="76493"/>
                  </a:lnTo>
                  <a:lnTo>
                    <a:pt x="71072" y="44866"/>
                  </a:lnTo>
                  <a:lnTo>
                    <a:pt x="106302" y="20758"/>
                  </a:lnTo>
                  <a:lnTo>
                    <a:pt x="146237" y="5393"/>
                  </a:lnTo>
                  <a:lnTo>
                    <a:pt x="189737" y="0"/>
                  </a:lnTo>
                  <a:lnTo>
                    <a:pt x="233238" y="5393"/>
                  </a:lnTo>
                  <a:lnTo>
                    <a:pt x="273173" y="20758"/>
                  </a:lnTo>
                  <a:lnTo>
                    <a:pt x="308403" y="44866"/>
                  </a:lnTo>
                  <a:lnTo>
                    <a:pt x="337788" y="76493"/>
                  </a:lnTo>
                  <a:lnTo>
                    <a:pt x="360188" y="114411"/>
                  </a:lnTo>
                  <a:lnTo>
                    <a:pt x="374464" y="157394"/>
                  </a:lnTo>
                  <a:lnTo>
                    <a:pt x="379475" y="204216"/>
                  </a:lnTo>
                  <a:lnTo>
                    <a:pt x="374464" y="251037"/>
                  </a:lnTo>
                  <a:lnTo>
                    <a:pt x="360188" y="294020"/>
                  </a:lnTo>
                  <a:lnTo>
                    <a:pt x="337788" y="331938"/>
                  </a:lnTo>
                  <a:lnTo>
                    <a:pt x="308403" y="363565"/>
                  </a:lnTo>
                  <a:lnTo>
                    <a:pt x="273173" y="387673"/>
                  </a:lnTo>
                  <a:lnTo>
                    <a:pt x="233238" y="403038"/>
                  </a:lnTo>
                  <a:lnTo>
                    <a:pt x="189737" y="408432"/>
                  </a:lnTo>
                  <a:lnTo>
                    <a:pt x="146237" y="403038"/>
                  </a:lnTo>
                  <a:lnTo>
                    <a:pt x="106302" y="387673"/>
                  </a:lnTo>
                  <a:lnTo>
                    <a:pt x="71072" y="363565"/>
                  </a:lnTo>
                  <a:lnTo>
                    <a:pt x="41687" y="331938"/>
                  </a:lnTo>
                  <a:lnTo>
                    <a:pt x="19287" y="294020"/>
                  </a:lnTo>
                  <a:lnTo>
                    <a:pt x="5011" y="251037"/>
                  </a:lnTo>
                  <a:lnTo>
                    <a:pt x="0" y="204216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738370" y="1253109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69408" y="1056258"/>
            <a:ext cx="130365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spc="-150" dirty="0">
                <a:latin typeface="Arial"/>
                <a:cs typeface="Arial"/>
              </a:rPr>
              <a:t>Chitungwiza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Harare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021068" y="1040891"/>
            <a:ext cx="2228215" cy="791210"/>
            <a:chOff x="7021068" y="1040891"/>
            <a:chExt cx="2228215" cy="791210"/>
          </a:xfrm>
        </p:grpSpPr>
        <p:sp>
          <p:nvSpPr>
            <p:cNvPr id="25" name="object 25"/>
            <p:cNvSpPr/>
            <p:nvPr/>
          </p:nvSpPr>
          <p:spPr>
            <a:xfrm>
              <a:off x="7021068" y="1040891"/>
              <a:ext cx="2228215" cy="791210"/>
            </a:xfrm>
            <a:custGeom>
              <a:avLst/>
              <a:gdLst/>
              <a:ahLst/>
              <a:cxnLst/>
              <a:rect l="l" t="t" r="r" b="b"/>
              <a:pathLst>
                <a:path w="2228215" h="791210">
                  <a:moveTo>
                    <a:pt x="2228087" y="0"/>
                  </a:moveTo>
                  <a:lnTo>
                    <a:pt x="0" y="0"/>
                  </a:lnTo>
                  <a:lnTo>
                    <a:pt x="0" y="790955"/>
                  </a:lnTo>
                  <a:lnTo>
                    <a:pt x="2228087" y="790955"/>
                  </a:lnTo>
                  <a:lnTo>
                    <a:pt x="2228087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19366" y="1230629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29" h="408939">
                  <a:moveTo>
                    <a:pt x="189737" y="0"/>
                  </a:moveTo>
                  <a:lnTo>
                    <a:pt x="146237" y="5393"/>
                  </a:lnTo>
                  <a:lnTo>
                    <a:pt x="106302" y="20758"/>
                  </a:lnTo>
                  <a:lnTo>
                    <a:pt x="71072" y="44866"/>
                  </a:lnTo>
                  <a:lnTo>
                    <a:pt x="41687" y="76493"/>
                  </a:lnTo>
                  <a:lnTo>
                    <a:pt x="19287" y="114411"/>
                  </a:lnTo>
                  <a:lnTo>
                    <a:pt x="5011" y="157394"/>
                  </a:lnTo>
                  <a:lnTo>
                    <a:pt x="0" y="204216"/>
                  </a:lnTo>
                  <a:lnTo>
                    <a:pt x="5011" y="251037"/>
                  </a:lnTo>
                  <a:lnTo>
                    <a:pt x="19287" y="294020"/>
                  </a:lnTo>
                  <a:lnTo>
                    <a:pt x="41687" y="331938"/>
                  </a:lnTo>
                  <a:lnTo>
                    <a:pt x="71072" y="363565"/>
                  </a:lnTo>
                  <a:lnTo>
                    <a:pt x="106302" y="387673"/>
                  </a:lnTo>
                  <a:lnTo>
                    <a:pt x="146237" y="403038"/>
                  </a:lnTo>
                  <a:lnTo>
                    <a:pt x="189737" y="408432"/>
                  </a:lnTo>
                  <a:lnTo>
                    <a:pt x="233238" y="403038"/>
                  </a:lnTo>
                  <a:lnTo>
                    <a:pt x="273173" y="387673"/>
                  </a:lnTo>
                  <a:lnTo>
                    <a:pt x="308403" y="363565"/>
                  </a:lnTo>
                  <a:lnTo>
                    <a:pt x="337788" y="331938"/>
                  </a:lnTo>
                  <a:lnTo>
                    <a:pt x="360188" y="294020"/>
                  </a:lnTo>
                  <a:lnTo>
                    <a:pt x="374464" y="251037"/>
                  </a:lnTo>
                  <a:lnTo>
                    <a:pt x="379475" y="204216"/>
                  </a:lnTo>
                  <a:lnTo>
                    <a:pt x="374464" y="157394"/>
                  </a:lnTo>
                  <a:lnTo>
                    <a:pt x="360188" y="114411"/>
                  </a:lnTo>
                  <a:lnTo>
                    <a:pt x="337788" y="76493"/>
                  </a:lnTo>
                  <a:lnTo>
                    <a:pt x="308403" y="44866"/>
                  </a:lnTo>
                  <a:lnTo>
                    <a:pt x="273173" y="20758"/>
                  </a:lnTo>
                  <a:lnTo>
                    <a:pt x="233238" y="5393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119366" y="1230629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29" h="408939">
                  <a:moveTo>
                    <a:pt x="0" y="204216"/>
                  </a:moveTo>
                  <a:lnTo>
                    <a:pt x="5011" y="157394"/>
                  </a:lnTo>
                  <a:lnTo>
                    <a:pt x="19287" y="114411"/>
                  </a:lnTo>
                  <a:lnTo>
                    <a:pt x="41687" y="76493"/>
                  </a:lnTo>
                  <a:lnTo>
                    <a:pt x="71072" y="44866"/>
                  </a:lnTo>
                  <a:lnTo>
                    <a:pt x="106302" y="20758"/>
                  </a:lnTo>
                  <a:lnTo>
                    <a:pt x="146237" y="5393"/>
                  </a:lnTo>
                  <a:lnTo>
                    <a:pt x="189737" y="0"/>
                  </a:lnTo>
                  <a:lnTo>
                    <a:pt x="233238" y="5393"/>
                  </a:lnTo>
                  <a:lnTo>
                    <a:pt x="273173" y="20758"/>
                  </a:lnTo>
                  <a:lnTo>
                    <a:pt x="308403" y="44866"/>
                  </a:lnTo>
                  <a:lnTo>
                    <a:pt x="337788" y="76493"/>
                  </a:lnTo>
                  <a:lnTo>
                    <a:pt x="360188" y="114411"/>
                  </a:lnTo>
                  <a:lnTo>
                    <a:pt x="374464" y="157394"/>
                  </a:lnTo>
                  <a:lnTo>
                    <a:pt x="379475" y="204216"/>
                  </a:lnTo>
                  <a:lnTo>
                    <a:pt x="374464" y="251037"/>
                  </a:lnTo>
                  <a:lnTo>
                    <a:pt x="360188" y="294020"/>
                  </a:lnTo>
                  <a:lnTo>
                    <a:pt x="337788" y="331938"/>
                  </a:lnTo>
                  <a:lnTo>
                    <a:pt x="308403" y="363565"/>
                  </a:lnTo>
                  <a:lnTo>
                    <a:pt x="273173" y="387673"/>
                  </a:lnTo>
                  <a:lnTo>
                    <a:pt x="233238" y="403038"/>
                  </a:lnTo>
                  <a:lnTo>
                    <a:pt x="189737" y="408432"/>
                  </a:lnTo>
                  <a:lnTo>
                    <a:pt x="146237" y="403038"/>
                  </a:lnTo>
                  <a:lnTo>
                    <a:pt x="106302" y="387673"/>
                  </a:lnTo>
                  <a:lnTo>
                    <a:pt x="71072" y="363565"/>
                  </a:lnTo>
                  <a:lnTo>
                    <a:pt x="41687" y="331938"/>
                  </a:lnTo>
                  <a:lnTo>
                    <a:pt x="19287" y="294020"/>
                  </a:lnTo>
                  <a:lnTo>
                    <a:pt x="5011" y="251037"/>
                  </a:lnTo>
                  <a:lnTo>
                    <a:pt x="0" y="204216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7250938" y="1268984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81848" y="1072133"/>
            <a:ext cx="109664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Arial"/>
                <a:cs typeface="Arial"/>
              </a:rPr>
              <a:t>Gwanda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Mat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South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534143" y="1030224"/>
            <a:ext cx="2228215" cy="791210"/>
            <a:chOff x="9534143" y="1030224"/>
            <a:chExt cx="2228215" cy="791210"/>
          </a:xfrm>
        </p:grpSpPr>
        <p:sp>
          <p:nvSpPr>
            <p:cNvPr id="31" name="object 31"/>
            <p:cNvSpPr/>
            <p:nvPr/>
          </p:nvSpPr>
          <p:spPr>
            <a:xfrm>
              <a:off x="9534143" y="1030224"/>
              <a:ext cx="2228215" cy="791210"/>
            </a:xfrm>
            <a:custGeom>
              <a:avLst/>
              <a:gdLst/>
              <a:ahLst/>
              <a:cxnLst/>
              <a:rect l="l" t="t" r="r" b="b"/>
              <a:pathLst>
                <a:path w="2228215" h="791210">
                  <a:moveTo>
                    <a:pt x="2228088" y="0"/>
                  </a:moveTo>
                  <a:lnTo>
                    <a:pt x="0" y="0"/>
                  </a:lnTo>
                  <a:lnTo>
                    <a:pt x="0" y="790955"/>
                  </a:lnTo>
                  <a:lnTo>
                    <a:pt x="2228088" y="790955"/>
                  </a:lnTo>
                  <a:lnTo>
                    <a:pt x="222808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630917" y="1219962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29" h="408939">
                  <a:moveTo>
                    <a:pt x="189737" y="0"/>
                  </a:moveTo>
                  <a:lnTo>
                    <a:pt x="146237" y="5393"/>
                  </a:lnTo>
                  <a:lnTo>
                    <a:pt x="106302" y="20758"/>
                  </a:lnTo>
                  <a:lnTo>
                    <a:pt x="71072" y="44866"/>
                  </a:lnTo>
                  <a:lnTo>
                    <a:pt x="41687" y="76493"/>
                  </a:lnTo>
                  <a:lnTo>
                    <a:pt x="19287" y="114411"/>
                  </a:lnTo>
                  <a:lnTo>
                    <a:pt x="5011" y="157394"/>
                  </a:lnTo>
                  <a:lnTo>
                    <a:pt x="0" y="204215"/>
                  </a:lnTo>
                  <a:lnTo>
                    <a:pt x="5011" y="251037"/>
                  </a:lnTo>
                  <a:lnTo>
                    <a:pt x="19287" y="294020"/>
                  </a:lnTo>
                  <a:lnTo>
                    <a:pt x="41687" y="331938"/>
                  </a:lnTo>
                  <a:lnTo>
                    <a:pt x="71072" y="363565"/>
                  </a:lnTo>
                  <a:lnTo>
                    <a:pt x="106302" y="387673"/>
                  </a:lnTo>
                  <a:lnTo>
                    <a:pt x="146237" y="403038"/>
                  </a:lnTo>
                  <a:lnTo>
                    <a:pt x="189737" y="408432"/>
                  </a:lnTo>
                  <a:lnTo>
                    <a:pt x="233238" y="403038"/>
                  </a:lnTo>
                  <a:lnTo>
                    <a:pt x="273173" y="387673"/>
                  </a:lnTo>
                  <a:lnTo>
                    <a:pt x="308403" y="363565"/>
                  </a:lnTo>
                  <a:lnTo>
                    <a:pt x="337788" y="331938"/>
                  </a:lnTo>
                  <a:lnTo>
                    <a:pt x="360188" y="294020"/>
                  </a:lnTo>
                  <a:lnTo>
                    <a:pt x="374464" y="251037"/>
                  </a:lnTo>
                  <a:lnTo>
                    <a:pt x="379475" y="204215"/>
                  </a:lnTo>
                  <a:lnTo>
                    <a:pt x="374464" y="157394"/>
                  </a:lnTo>
                  <a:lnTo>
                    <a:pt x="360188" y="114411"/>
                  </a:lnTo>
                  <a:lnTo>
                    <a:pt x="337788" y="76493"/>
                  </a:lnTo>
                  <a:lnTo>
                    <a:pt x="308403" y="44866"/>
                  </a:lnTo>
                  <a:lnTo>
                    <a:pt x="273173" y="20758"/>
                  </a:lnTo>
                  <a:lnTo>
                    <a:pt x="233238" y="5393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630917" y="1219962"/>
              <a:ext cx="379730" cy="408940"/>
            </a:xfrm>
            <a:custGeom>
              <a:avLst/>
              <a:gdLst/>
              <a:ahLst/>
              <a:cxnLst/>
              <a:rect l="l" t="t" r="r" b="b"/>
              <a:pathLst>
                <a:path w="379729" h="408939">
                  <a:moveTo>
                    <a:pt x="0" y="204215"/>
                  </a:moveTo>
                  <a:lnTo>
                    <a:pt x="5011" y="157394"/>
                  </a:lnTo>
                  <a:lnTo>
                    <a:pt x="19287" y="114411"/>
                  </a:lnTo>
                  <a:lnTo>
                    <a:pt x="41687" y="76493"/>
                  </a:lnTo>
                  <a:lnTo>
                    <a:pt x="71072" y="44866"/>
                  </a:lnTo>
                  <a:lnTo>
                    <a:pt x="106302" y="20758"/>
                  </a:lnTo>
                  <a:lnTo>
                    <a:pt x="146237" y="5393"/>
                  </a:lnTo>
                  <a:lnTo>
                    <a:pt x="189737" y="0"/>
                  </a:lnTo>
                  <a:lnTo>
                    <a:pt x="233238" y="5393"/>
                  </a:lnTo>
                  <a:lnTo>
                    <a:pt x="273173" y="20758"/>
                  </a:lnTo>
                  <a:lnTo>
                    <a:pt x="308403" y="44866"/>
                  </a:lnTo>
                  <a:lnTo>
                    <a:pt x="337788" y="76493"/>
                  </a:lnTo>
                  <a:lnTo>
                    <a:pt x="360188" y="114411"/>
                  </a:lnTo>
                  <a:lnTo>
                    <a:pt x="374464" y="157394"/>
                  </a:lnTo>
                  <a:lnTo>
                    <a:pt x="379475" y="204215"/>
                  </a:lnTo>
                  <a:lnTo>
                    <a:pt x="374464" y="251037"/>
                  </a:lnTo>
                  <a:lnTo>
                    <a:pt x="360188" y="294020"/>
                  </a:lnTo>
                  <a:lnTo>
                    <a:pt x="337788" y="331938"/>
                  </a:lnTo>
                  <a:lnTo>
                    <a:pt x="308403" y="363565"/>
                  </a:lnTo>
                  <a:lnTo>
                    <a:pt x="273173" y="387673"/>
                  </a:lnTo>
                  <a:lnTo>
                    <a:pt x="233238" y="403038"/>
                  </a:lnTo>
                  <a:lnTo>
                    <a:pt x="189737" y="408432"/>
                  </a:lnTo>
                  <a:lnTo>
                    <a:pt x="146237" y="403038"/>
                  </a:lnTo>
                  <a:lnTo>
                    <a:pt x="106302" y="387673"/>
                  </a:lnTo>
                  <a:lnTo>
                    <a:pt x="71072" y="363565"/>
                  </a:lnTo>
                  <a:lnTo>
                    <a:pt x="41687" y="331938"/>
                  </a:lnTo>
                  <a:lnTo>
                    <a:pt x="19287" y="294020"/>
                  </a:lnTo>
                  <a:lnTo>
                    <a:pt x="5011" y="251037"/>
                  </a:lnTo>
                  <a:lnTo>
                    <a:pt x="0" y="204215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9763379" y="1258315"/>
            <a:ext cx="128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194670" y="1061084"/>
            <a:ext cx="116141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2000" b="1" spc="-175" dirty="0">
                <a:latin typeface="Arial"/>
                <a:cs typeface="Arial"/>
              </a:rPr>
              <a:t>Tsholotsho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Mat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North</a:t>
            </a:r>
            <a:endParaRPr sz="2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18741" y="1919732"/>
            <a:ext cx="19977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75" dirty="0">
                <a:latin typeface="Arial"/>
                <a:cs typeface="Arial"/>
              </a:rPr>
              <a:t>Border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town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with </a:t>
            </a:r>
            <a:r>
              <a:rPr sz="1800" spc="-80" dirty="0">
                <a:latin typeface="Arial"/>
                <a:cs typeface="Arial"/>
              </a:rPr>
              <a:t>high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population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40" dirty="0">
                <a:latin typeface="Arial"/>
                <a:cs typeface="Arial"/>
              </a:rPr>
              <a:t>AGYW,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295" dirty="0">
                <a:latin typeface="Arial"/>
                <a:cs typeface="Arial"/>
              </a:rPr>
              <a:t>FSW</a:t>
            </a:r>
            <a:endParaRPr sz="1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their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clients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87621" y="1938273"/>
            <a:ext cx="18307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Highest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district- </a:t>
            </a:r>
            <a:r>
              <a:rPr sz="1800" spc="-65" dirty="0">
                <a:latin typeface="Arial"/>
                <a:cs typeface="Arial"/>
              </a:rPr>
              <a:t>level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HIV </a:t>
            </a:r>
            <a:r>
              <a:rPr sz="1800" spc="-10" dirty="0"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85" dirty="0">
                <a:latin typeface="Arial"/>
                <a:cs typeface="Arial"/>
              </a:rPr>
              <a:t>Urban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district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11416" y="1924303"/>
            <a:ext cx="189420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140" dirty="0">
                <a:latin typeface="Arial"/>
                <a:cs typeface="Arial"/>
              </a:rPr>
              <a:t>Second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highest </a:t>
            </a:r>
            <a:r>
              <a:rPr sz="1800" spc="-40" dirty="0">
                <a:latin typeface="Arial"/>
                <a:cs typeface="Arial"/>
              </a:rPr>
              <a:t>district-</a:t>
            </a:r>
            <a:r>
              <a:rPr sz="1800" spc="-70" dirty="0">
                <a:latin typeface="Arial"/>
                <a:cs typeface="Arial"/>
              </a:rPr>
              <a:t>level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HIV </a:t>
            </a:r>
            <a:r>
              <a:rPr sz="1800" spc="-10" dirty="0"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  <a:p>
            <a:pPr marL="354965" marR="8318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100" dirty="0">
                <a:latin typeface="Arial"/>
                <a:cs typeface="Arial"/>
              </a:rPr>
              <a:t>Peri-</a:t>
            </a:r>
            <a:r>
              <a:rPr sz="1800" spc="-75" dirty="0">
                <a:latin typeface="Arial"/>
                <a:cs typeface="Arial"/>
              </a:rPr>
              <a:t>urban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with </a:t>
            </a:r>
            <a:r>
              <a:rPr sz="1800" spc="-65" dirty="0">
                <a:latin typeface="Arial"/>
                <a:cs typeface="Arial"/>
              </a:rPr>
              <a:t>mining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industry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519031" y="1924303"/>
            <a:ext cx="2094864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marR="558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93065" algn="l"/>
                <a:tab pos="393700" algn="l"/>
              </a:tabLst>
            </a:pPr>
            <a:r>
              <a:rPr sz="1800" spc="-110" dirty="0">
                <a:latin typeface="Arial"/>
                <a:cs typeface="Arial"/>
              </a:rPr>
              <a:t>Rural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district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with </a:t>
            </a:r>
            <a:r>
              <a:rPr sz="1800" spc="-50" dirty="0">
                <a:latin typeface="Arial"/>
                <a:cs typeface="Arial"/>
              </a:rPr>
              <a:t>all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epi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indicators </a:t>
            </a:r>
            <a:r>
              <a:rPr sz="1800" spc="-20" dirty="0">
                <a:latin typeface="Arial"/>
                <a:cs typeface="Arial"/>
              </a:rPr>
              <a:t>in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top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10.</a:t>
            </a:r>
            <a:endParaRPr sz="1800">
              <a:latin typeface="Arial"/>
              <a:cs typeface="Arial"/>
            </a:endParaRPr>
          </a:p>
          <a:p>
            <a:pPr marL="393065" marR="335915" indent="-342265">
              <a:lnSpc>
                <a:spcPct val="100000"/>
              </a:lnSpc>
              <a:buChar char="•"/>
              <a:tabLst>
                <a:tab pos="393065" algn="l"/>
                <a:tab pos="393700" algn="l"/>
              </a:tabLst>
            </a:pPr>
            <a:r>
              <a:rPr sz="1800" dirty="0">
                <a:latin typeface="Arial"/>
                <a:cs typeface="Arial"/>
              </a:rPr>
              <a:t>5</a:t>
            </a:r>
            <a:r>
              <a:rPr sz="1800" baseline="25462" dirty="0">
                <a:latin typeface="Arial"/>
                <a:cs typeface="Arial"/>
              </a:rPr>
              <a:t>th</a:t>
            </a:r>
            <a:r>
              <a:rPr sz="1800" spc="44" baseline="25462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highest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HIV </a:t>
            </a:r>
            <a:r>
              <a:rPr sz="1800" spc="-10" dirty="0"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03450" y="3592071"/>
            <a:ext cx="254000" cy="12769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90" dirty="0">
                <a:latin typeface="Arial"/>
                <a:cs typeface="Arial"/>
              </a:rPr>
              <a:t>Programming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14550" y="3481196"/>
            <a:ext cx="200215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1800" spc="-360" dirty="0">
                <a:latin typeface="Arial"/>
                <a:cs typeface="Arial"/>
              </a:rPr>
              <a:t>PEPFAR</a:t>
            </a:r>
            <a:r>
              <a:rPr sz="1800" spc="23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oral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PrEP expansion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district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40" dirty="0">
                <a:latin typeface="Arial"/>
                <a:cs typeface="Arial"/>
              </a:rPr>
              <a:t>AGYW,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95" dirty="0">
                <a:latin typeface="Arial"/>
                <a:cs typeface="Arial"/>
              </a:rPr>
              <a:t>FSW</a:t>
            </a:r>
            <a:endParaRPr sz="1800">
              <a:latin typeface="Arial"/>
              <a:cs typeface="Arial"/>
            </a:endParaRPr>
          </a:p>
          <a:p>
            <a:pPr marL="355600" marR="1397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800" spc="-105" dirty="0">
                <a:latin typeface="Arial"/>
                <a:cs typeface="Arial"/>
              </a:rPr>
              <a:t>Trial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35" dirty="0">
                <a:latin typeface="Arial"/>
                <a:cs typeface="Arial"/>
              </a:rPr>
              <a:t>Site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for </a:t>
            </a:r>
            <a:r>
              <a:rPr sz="1800" spc="-240" dirty="0">
                <a:latin typeface="Arial"/>
                <a:cs typeface="Arial"/>
              </a:rPr>
              <a:t>SAPPH-</a:t>
            </a:r>
            <a:r>
              <a:rPr sz="1800" spc="-185" dirty="0">
                <a:latin typeface="Arial"/>
                <a:cs typeface="Arial"/>
              </a:rPr>
              <a:t>IRe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50" dirty="0">
                <a:latin typeface="Arial"/>
                <a:cs typeface="Arial"/>
              </a:rPr>
              <a:t>HIV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75" dirty="0">
                <a:latin typeface="Arial"/>
                <a:cs typeface="Arial"/>
              </a:rPr>
              <a:t>Px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88509" y="3475101"/>
            <a:ext cx="221488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604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30" dirty="0">
                <a:latin typeface="Arial"/>
                <a:cs typeface="Arial"/>
              </a:rPr>
              <a:t>Comprehensive </a:t>
            </a:r>
            <a:r>
              <a:rPr sz="1800" spc="-190" dirty="0">
                <a:latin typeface="Arial"/>
                <a:cs typeface="Arial"/>
              </a:rPr>
              <a:t>Px/SRH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services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for </a:t>
            </a:r>
            <a:r>
              <a:rPr sz="1800" spc="-50" dirty="0">
                <a:latin typeface="Arial"/>
                <a:cs typeface="Arial"/>
              </a:rPr>
              <a:t>AGYW/KP</a:t>
            </a:r>
            <a:endParaRPr sz="18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Trial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site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for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20" dirty="0">
                <a:latin typeface="Arial"/>
                <a:cs typeface="Arial"/>
              </a:rPr>
              <a:t>ASPIRE, </a:t>
            </a:r>
            <a:r>
              <a:rPr sz="1800" spc="-110" dirty="0">
                <a:latin typeface="Arial"/>
                <a:cs typeface="Arial"/>
              </a:rPr>
              <a:t>MTN-</a:t>
            </a:r>
            <a:r>
              <a:rPr sz="1800" spc="-30" dirty="0">
                <a:latin typeface="Arial"/>
                <a:cs typeface="Arial"/>
              </a:rPr>
              <a:t>032,HPTN </a:t>
            </a:r>
            <a:r>
              <a:rPr sz="1800" spc="-95" dirty="0">
                <a:latin typeface="Arial"/>
                <a:cs typeface="Arial"/>
              </a:rPr>
              <a:t>081,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95" dirty="0">
                <a:latin typeface="Arial"/>
                <a:cs typeface="Arial"/>
              </a:rPr>
              <a:t>HVTN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107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07097" y="3485515"/>
            <a:ext cx="20021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300" dirty="0">
                <a:latin typeface="Arial"/>
                <a:cs typeface="Arial"/>
              </a:rPr>
              <a:t>PEPFAR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oral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PrEP </a:t>
            </a:r>
            <a:r>
              <a:rPr sz="1800" spc="-100" dirty="0">
                <a:latin typeface="Arial"/>
                <a:cs typeface="Arial"/>
              </a:rPr>
              <a:t>expansion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district</a:t>
            </a:r>
            <a:endParaRPr sz="1800">
              <a:latin typeface="Arial"/>
              <a:cs typeface="Arial"/>
            </a:endParaRPr>
          </a:p>
          <a:p>
            <a:pPr marL="354965" marR="1397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90" dirty="0">
                <a:latin typeface="Arial"/>
                <a:cs typeface="Arial"/>
              </a:rPr>
              <a:t>Trial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Site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for </a:t>
            </a:r>
            <a:r>
              <a:rPr sz="1800" spc="-240" dirty="0">
                <a:latin typeface="Arial"/>
                <a:cs typeface="Arial"/>
              </a:rPr>
              <a:t>SAPPH-</a:t>
            </a:r>
            <a:r>
              <a:rPr sz="1800" spc="-185" dirty="0">
                <a:latin typeface="Arial"/>
                <a:cs typeface="Arial"/>
              </a:rPr>
              <a:t>IRe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50" dirty="0">
                <a:latin typeface="Arial"/>
                <a:cs typeface="Arial"/>
              </a:rPr>
              <a:t>HIV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75" dirty="0">
                <a:latin typeface="Arial"/>
                <a:cs typeface="Arial"/>
              </a:rPr>
              <a:t>Px</a:t>
            </a:r>
            <a:endParaRPr sz="1800">
              <a:latin typeface="Arial"/>
              <a:cs typeface="Arial"/>
            </a:endParaRPr>
          </a:p>
          <a:p>
            <a:pPr marL="354965" marR="300990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95" dirty="0">
                <a:latin typeface="Arial"/>
                <a:cs typeface="Arial"/>
              </a:rPr>
              <a:t>Oral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20" dirty="0">
                <a:latin typeface="Arial"/>
                <a:cs typeface="Arial"/>
              </a:rPr>
              <a:t>PrEP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pilot district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552558" y="3485515"/>
            <a:ext cx="20021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1800" spc="-300" dirty="0">
                <a:latin typeface="Arial"/>
                <a:cs typeface="Arial"/>
              </a:rPr>
              <a:t>PEPFAR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oral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PrEP </a:t>
            </a:r>
            <a:r>
              <a:rPr sz="1800" spc="-100" dirty="0">
                <a:latin typeface="Arial"/>
                <a:cs typeface="Arial"/>
              </a:rPr>
              <a:t>expansion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district</a:t>
            </a:r>
            <a:endParaRPr sz="1800">
              <a:latin typeface="Arial"/>
              <a:cs typeface="Arial"/>
            </a:endParaRPr>
          </a:p>
          <a:p>
            <a:pPr marL="355600" marR="1397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1800" spc="-90" dirty="0">
                <a:latin typeface="Arial"/>
                <a:cs typeface="Arial"/>
              </a:rPr>
              <a:t>Trial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Site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for </a:t>
            </a:r>
            <a:r>
              <a:rPr sz="1800" spc="-240" dirty="0">
                <a:latin typeface="Arial"/>
                <a:cs typeface="Arial"/>
              </a:rPr>
              <a:t>SAPPH-</a:t>
            </a:r>
            <a:r>
              <a:rPr sz="1800" spc="-185" dirty="0">
                <a:latin typeface="Arial"/>
                <a:cs typeface="Arial"/>
              </a:rPr>
              <a:t>IRe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50" dirty="0">
                <a:latin typeface="Arial"/>
                <a:cs typeface="Arial"/>
              </a:rPr>
              <a:t>HIV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75" dirty="0">
                <a:latin typeface="Arial"/>
                <a:cs typeface="Arial"/>
              </a:rPr>
              <a:t>Px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92782" y="5395025"/>
            <a:ext cx="254000" cy="7759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140" dirty="0">
                <a:latin typeface="Arial"/>
                <a:cs typeface="Arial"/>
              </a:rPr>
              <a:t>Systems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05025" y="5183251"/>
            <a:ext cx="19640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130" dirty="0">
                <a:latin typeface="Arial"/>
                <a:cs typeface="Arial"/>
              </a:rPr>
              <a:t>Leverage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BMGF- </a:t>
            </a:r>
            <a:r>
              <a:rPr sz="1800" spc="-245" dirty="0">
                <a:latin typeface="Arial"/>
                <a:cs typeface="Arial"/>
              </a:rPr>
              <a:t>PSI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investment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Mat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South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73015" y="5183251"/>
            <a:ext cx="205993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105" dirty="0">
                <a:latin typeface="Arial"/>
                <a:cs typeface="Arial"/>
              </a:rPr>
              <a:t>Existing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structures </a:t>
            </a:r>
            <a:r>
              <a:rPr sz="1800" spc="-20" dirty="0">
                <a:latin typeface="Arial"/>
                <a:cs typeface="Arial"/>
              </a:rPr>
              <a:t>from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trials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and </a:t>
            </a:r>
            <a:r>
              <a:rPr sz="1800" spc="-80" dirty="0">
                <a:latin typeface="Arial"/>
                <a:cs typeface="Arial"/>
              </a:rPr>
              <a:t>demo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projects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997700" y="5183251"/>
            <a:ext cx="16383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Arial"/>
                <a:cs typeface="Arial"/>
              </a:rPr>
              <a:t>Leverage </a:t>
            </a:r>
            <a:r>
              <a:rPr sz="1800" spc="-45" dirty="0">
                <a:latin typeface="Arial"/>
                <a:cs typeface="Arial"/>
              </a:rPr>
              <a:t>infrastructure </a:t>
            </a:r>
            <a:r>
              <a:rPr sz="1800" spc="-20" dirty="0">
                <a:latin typeface="Arial"/>
                <a:cs typeface="Arial"/>
              </a:rPr>
              <a:t>from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pilots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516618" y="5160009"/>
            <a:ext cx="18903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800" spc="-165" dirty="0">
                <a:latin typeface="Arial"/>
                <a:cs typeface="Arial"/>
              </a:rPr>
              <a:t>BMGF-</a:t>
            </a:r>
            <a:r>
              <a:rPr sz="1800" spc="-245" dirty="0">
                <a:latin typeface="Arial"/>
                <a:cs typeface="Arial"/>
              </a:rPr>
              <a:t>PSI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is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3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spc="-100" dirty="0">
                <a:latin typeface="Arial"/>
                <a:cs typeface="Arial"/>
              </a:rPr>
              <a:t>7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districts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province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12264" y="6147815"/>
            <a:ext cx="9829800" cy="370840"/>
          </a:xfrm>
          <a:prstGeom prst="rect">
            <a:avLst/>
          </a:prstGeom>
          <a:solidFill>
            <a:srgbClr val="FAE4D5"/>
          </a:solidFill>
        </p:spPr>
        <p:txBody>
          <a:bodyPr vert="horz" wrap="square" lIns="0" tIns="52069" rIns="0" bIns="0" rtlCol="0">
            <a:spAutoFit/>
          </a:bodyPr>
          <a:lstStyle/>
          <a:p>
            <a:pPr marL="330835">
              <a:lnSpc>
                <a:spcPct val="100000"/>
              </a:lnSpc>
              <a:spcBef>
                <a:spcPts val="409"/>
              </a:spcBef>
            </a:pPr>
            <a:r>
              <a:rPr sz="1600" spc="-155" dirty="0">
                <a:latin typeface="Arial"/>
                <a:cs typeface="Arial"/>
              </a:rPr>
              <a:t>BMGF-</a:t>
            </a:r>
            <a:r>
              <a:rPr sz="1600" spc="-229" dirty="0">
                <a:latin typeface="Arial"/>
                <a:cs typeface="Arial"/>
              </a:rPr>
              <a:t>STRIDE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supports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Provincial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Officers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coordinate </a:t>
            </a:r>
            <a:r>
              <a:rPr sz="1600" spc="-55" dirty="0">
                <a:latin typeface="Arial"/>
                <a:cs typeface="Arial"/>
              </a:rPr>
              <a:t>integrated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Px</a:t>
            </a:r>
            <a:r>
              <a:rPr sz="1600" spc="31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program</a:t>
            </a:r>
            <a:r>
              <a:rPr sz="1600" spc="-45" dirty="0">
                <a:latin typeface="Arial"/>
                <a:cs typeface="Arial"/>
              </a:rPr>
              <a:t> implementation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all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provinces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51" name="object 5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1" y="1129283"/>
            <a:ext cx="1589532" cy="14604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74419"/>
            <a:ext cx="12192000" cy="670560"/>
          </a:xfrm>
          <a:custGeom>
            <a:avLst/>
            <a:gdLst/>
            <a:ahLst/>
            <a:cxnLst/>
            <a:rect l="l" t="t" r="r" b="b"/>
            <a:pathLst>
              <a:path w="12192000" h="670560">
                <a:moveTo>
                  <a:pt x="12192000" y="0"/>
                </a:moveTo>
                <a:lnTo>
                  <a:pt x="0" y="0"/>
                </a:lnTo>
                <a:lnTo>
                  <a:pt x="0" y="670560"/>
                </a:lnTo>
                <a:lnTo>
                  <a:pt x="12192000" y="6705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37820"/>
            <a:ext cx="10407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Contents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1148283"/>
            <a:ext cx="569595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3000" b="1" spc="-25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sz="3000" b="1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sz="3000" b="1" spc="-250" dirty="0">
                <a:solidFill>
                  <a:srgbClr val="000000"/>
                </a:solidFill>
                <a:latin typeface="Arial"/>
                <a:cs typeface="Arial"/>
              </a:rPr>
              <a:t>Planning</a:t>
            </a:r>
            <a:r>
              <a:rPr sz="3000" b="1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000" b="1" spc="-150" dirty="0">
                <a:solidFill>
                  <a:srgbClr val="000000"/>
                </a:solidFill>
                <a:latin typeface="Arial"/>
                <a:cs typeface="Arial"/>
              </a:rPr>
              <a:t>for</a:t>
            </a:r>
            <a:r>
              <a:rPr sz="3000"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000" b="1" spc="-395" dirty="0">
                <a:solidFill>
                  <a:srgbClr val="000000"/>
                </a:solidFill>
                <a:latin typeface="Arial"/>
                <a:cs typeface="Arial"/>
              </a:rPr>
              <a:t>CAB-</a:t>
            </a:r>
            <a:r>
              <a:rPr sz="3000" b="1" spc="-459" dirty="0">
                <a:solidFill>
                  <a:srgbClr val="000000"/>
                </a:solidFill>
                <a:latin typeface="Arial"/>
                <a:cs typeface="Arial"/>
              </a:rPr>
              <a:t>LA</a:t>
            </a:r>
            <a:r>
              <a:rPr sz="3000" b="1" spc="-1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000" b="1" spc="-150" dirty="0">
                <a:solidFill>
                  <a:srgbClr val="000000"/>
                </a:solidFill>
                <a:latin typeface="Arial"/>
                <a:cs typeface="Arial"/>
              </a:rPr>
              <a:t>Introduction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1606553"/>
            <a:ext cx="10441940" cy="4320540"/>
          </a:xfrm>
          <a:prstGeom prst="rect">
            <a:avLst/>
          </a:prstGeom>
        </p:spPr>
        <p:txBody>
          <a:bodyPr vert="horz" wrap="square" lIns="0" tIns="27114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213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Methodology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55" dirty="0">
                <a:solidFill>
                  <a:srgbClr val="A6A6A6"/>
                </a:solidFill>
                <a:latin typeface="Arial"/>
                <a:cs typeface="Arial"/>
              </a:rPr>
              <a:t>Overview</a:t>
            </a:r>
            <a:endParaRPr sz="3000">
              <a:latin typeface="Arial"/>
              <a:cs typeface="Arial"/>
            </a:endParaRPr>
          </a:p>
          <a:p>
            <a:pPr marL="469265" marR="5080" indent="-456565">
              <a:lnSpc>
                <a:spcPts val="3240"/>
              </a:lnSpc>
              <a:spcBef>
                <a:spcPts val="244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285" dirty="0">
                <a:solidFill>
                  <a:srgbClr val="A6A6A6"/>
                </a:solidFill>
                <a:latin typeface="Arial"/>
                <a:cs typeface="Arial"/>
              </a:rPr>
              <a:t>Findings</a:t>
            </a:r>
            <a:r>
              <a:rPr sz="3000" b="1" spc="-11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0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for</a:t>
            </a:r>
            <a:r>
              <a:rPr sz="3000" b="1" spc="-14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4" dirty="0">
                <a:solidFill>
                  <a:srgbClr val="A6A6A6"/>
                </a:solidFill>
                <a:latin typeface="Arial"/>
                <a:cs typeface="Arial"/>
              </a:rPr>
              <a:t>Early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60" dirty="0">
                <a:solidFill>
                  <a:srgbClr val="A6A6A6"/>
                </a:solidFill>
                <a:latin typeface="Arial"/>
                <a:cs typeface="Arial"/>
              </a:rPr>
              <a:t>Implementation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50" dirty="0">
                <a:solidFill>
                  <a:srgbClr val="A6A6A6"/>
                </a:solidFill>
                <a:latin typeface="Arial"/>
                <a:cs typeface="Arial"/>
              </a:rPr>
              <a:t>Project </a:t>
            </a:r>
            <a:r>
              <a:rPr sz="3000" b="1" spc="-380" dirty="0">
                <a:solidFill>
                  <a:srgbClr val="A6A6A6"/>
                </a:solidFill>
                <a:latin typeface="Arial"/>
                <a:cs typeface="Arial"/>
              </a:rPr>
              <a:t>Focus</a:t>
            </a:r>
            <a:endParaRPr sz="30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75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10" dirty="0">
                <a:solidFill>
                  <a:srgbClr val="A6A6A6"/>
                </a:solidFill>
                <a:latin typeface="Arial"/>
                <a:cs typeface="Arial"/>
              </a:rPr>
              <a:t>Malawi</a:t>
            </a:r>
            <a:endParaRPr sz="26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90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70" dirty="0">
                <a:solidFill>
                  <a:srgbClr val="A6A6A6"/>
                </a:solidFill>
                <a:latin typeface="Arial"/>
                <a:cs typeface="Arial"/>
              </a:rPr>
              <a:t>Zimbabwe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A6A6A6"/>
              </a:buClr>
              <a:buFont typeface="Arial"/>
              <a:buAutoNum type="alphaLcPeriod"/>
            </a:pPr>
            <a:endParaRPr sz="2100">
              <a:latin typeface="Arial"/>
              <a:cs typeface="Arial"/>
            </a:endParaRPr>
          </a:p>
          <a:p>
            <a:pPr marL="527685" marR="1754505" indent="-515620">
              <a:lnSpc>
                <a:spcPts val="324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3000" b="1" spc="-245" dirty="0">
                <a:solidFill>
                  <a:srgbClr val="A6A6A6"/>
                </a:solidFill>
                <a:latin typeface="Arial"/>
                <a:cs typeface="Arial"/>
              </a:rPr>
              <a:t>Translating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14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Operationalizing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35" dirty="0">
                <a:solidFill>
                  <a:srgbClr val="A6A6A6"/>
                </a:solidFill>
                <a:latin typeface="Arial"/>
                <a:cs typeface="Arial"/>
              </a:rPr>
              <a:t>Country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310" dirty="0">
                <a:solidFill>
                  <a:srgbClr val="A6A6A6"/>
                </a:solidFill>
                <a:latin typeface="Arial"/>
                <a:cs typeface="Arial"/>
              </a:rPr>
              <a:t>Landscaping </a:t>
            </a: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85497" y="6576161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In</a:t>
            </a:r>
            <a:r>
              <a:rPr spc="-95" dirty="0"/>
              <a:t> </a:t>
            </a:r>
            <a:r>
              <a:rPr spc="-114" dirty="0"/>
              <a:t>Zimbabwe,</a:t>
            </a:r>
            <a:r>
              <a:rPr spc="-90" dirty="0"/>
              <a:t> </a:t>
            </a:r>
            <a:r>
              <a:rPr spc="-325" dirty="0"/>
              <a:t>VCT</a:t>
            </a:r>
            <a:r>
              <a:rPr spc="-85" dirty="0"/>
              <a:t> </a:t>
            </a:r>
            <a:r>
              <a:rPr spc="-120" dirty="0"/>
              <a:t>and</a:t>
            </a:r>
            <a:r>
              <a:rPr spc="-95" dirty="0"/>
              <a:t> </a:t>
            </a:r>
            <a:r>
              <a:rPr spc="-135" dirty="0"/>
              <a:t>Family</a:t>
            </a:r>
            <a:r>
              <a:rPr spc="-90" dirty="0"/>
              <a:t> </a:t>
            </a:r>
            <a:r>
              <a:rPr spc="-120" dirty="0"/>
              <a:t>Planning </a:t>
            </a:r>
            <a:r>
              <a:rPr spc="-95" dirty="0"/>
              <a:t>clinics</a:t>
            </a:r>
            <a:r>
              <a:rPr spc="-100" dirty="0"/>
              <a:t> </a:t>
            </a:r>
            <a:r>
              <a:rPr spc="-85" dirty="0"/>
              <a:t>could</a:t>
            </a:r>
            <a:r>
              <a:rPr spc="-105" dirty="0"/>
              <a:t> </a:t>
            </a:r>
            <a:r>
              <a:rPr spc="-125" dirty="0"/>
              <a:t>serve</a:t>
            </a:r>
            <a:r>
              <a:rPr spc="-95" dirty="0"/>
              <a:t> </a:t>
            </a:r>
            <a:r>
              <a:rPr spc="-220" dirty="0"/>
              <a:t>as</a:t>
            </a:r>
            <a:r>
              <a:rPr spc="-100" dirty="0"/>
              <a:t> </a:t>
            </a:r>
            <a:r>
              <a:rPr spc="-40" dirty="0"/>
              <a:t>potential</a:t>
            </a:r>
            <a:r>
              <a:rPr spc="-95" dirty="0"/>
              <a:t> </a:t>
            </a:r>
            <a:r>
              <a:rPr spc="-20" dirty="0"/>
              <a:t>“hubs”</a:t>
            </a:r>
            <a:r>
              <a:rPr spc="-90" dirty="0"/>
              <a:t> </a:t>
            </a:r>
            <a:r>
              <a:rPr spc="-10" dirty="0"/>
              <a:t>for</a:t>
            </a:r>
            <a:r>
              <a:rPr spc="-90" dirty="0"/>
              <a:t> </a:t>
            </a:r>
            <a:r>
              <a:rPr spc="-114" dirty="0"/>
              <a:t>service</a:t>
            </a:r>
            <a:r>
              <a:rPr spc="-105" dirty="0"/>
              <a:t> </a:t>
            </a:r>
            <a:r>
              <a:rPr spc="-75" dirty="0"/>
              <a:t>delivery</a:t>
            </a:r>
            <a:r>
              <a:rPr spc="-95" dirty="0"/>
              <a:t> </a:t>
            </a:r>
            <a:r>
              <a:rPr spc="-10" dirty="0"/>
              <a:t>within</a:t>
            </a:r>
          </a:p>
          <a:p>
            <a:pPr marL="12700">
              <a:lnSpc>
                <a:spcPct val="100000"/>
              </a:lnSpc>
            </a:pPr>
            <a:r>
              <a:rPr spc="-30" dirty="0"/>
              <a:t>the</a:t>
            </a:r>
            <a:r>
              <a:rPr spc="-85" dirty="0"/>
              <a:t> </a:t>
            </a:r>
            <a:r>
              <a:rPr spc="-70" dirty="0"/>
              <a:t>public</a:t>
            </a:r>
            <a:r>
              <a:rPr spc="-114" dirty="0"/>
              <a:t> </a:t>
            </a:r>
            <a:r>
              <a:rPr spc="-140" dirty="0"/>
              <a:t>system</a:t>
            </a:r>
            <a:r>
              <a:rPr spc="-65" dirty="0"/>
              <a:t> </a:t>
            </a:r>
            <a:r>
              <a:rPr spc="-110" dirty="0"/>
              <a:t>due</a:t>
            </a:r>
            <a:r>
              <a:rPr spc="-95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spc="-10" dirty="0"/>
              <a:t>their</a:t>
            </a:r>
            <a:r>
              <a:rPr spc="-85" dirty="0"/>
              <a:t> </a:t>
            </a:r>
            <a:r>
              <a:rPr spc="-95" dirty="0"/>
              <a:t>existing</a:t>
            </a:r>
            <a:r>
              <a:rPr spc="-85" dirty="0"/>
              <a:t> </a:t>
            </a:r>
            <a:r>
              <a:rPr spc="-105" dirty="0"/>
              <a:t>capacity</a:t>
            </a:r>
            <a:r>
              <a:rPr spc="-90" dirty="0"/>
              <a:t> </a:t>
            </a:r>
            <a:r>
              <a:rPr spc="-120" dirty="0"/>
              <a:t>and</a:t>
            </a:r>
            <a:r>
              <a:rPr spc="-90" dirty="0"/>
              <a:t> </a:t>
            </a:r>
            <a:r>
              <a:rPr spc="-10" dirty="0"/>
              <a:t>reach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05778" y="6104635"/>
            <a:ext cx="5478780" cy="7626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70"/>
              </a:spcBef>
              <a:tabLst>
                <a:tab pos="5260975" algn="l"/>
              </a:tabLst>
            </a:pPr>
            <a:r>
              <a:rPr sz="1600" b="1" spc="-85" dirty="0">
                <a:latin typeface="Arial"/>
                <a:cs typeface="Arial"/>
              </a:rPr>
              <a:t>MSM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who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not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self-</a:t>
            </a:r>
            <a:r>
              <a:rPr sz="1600" spc="-25" dirty="0">
                <a:latin typeface="Arial"/>
                <a:cs typeface="Arial"/>
              </a:rPr>
              <a:t>identify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unlikely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50" dirty="0">
                <a:latin typeface="Arial"/>
                <a:cs typeface="Arial"/>
              </a:rPr>
              <a:t>access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specialized </a:t>
            </a:r>
            <a:r>
              <a:rPr sz="1600" spc="-95" dirty="0">
                <a:latin typeface="Arial"/>
                <a:cs typeface="Arial"/>
              </a:rPr>
              <a:t>care,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so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public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facilities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an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important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service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delivery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point </a:t>
            </a:r>
            <a:r>
              <a:rPr sz="2400" baseline="1736" dirty="0">
                <a:latin typeface="Arial"/>
                <a:cs typeface="Arial"/>
              </a:rPr>
              <a:t>if</a:t>
            </a:r>
            <a:r>
              <a:rPr sz="2400" spc="-104" baseline="1736" dirty="0">
                <a:latin typeface="Arial"/>
                <a:cs typeface="Arial"/>
              </a:rPr>
              <a:t> hours</a:t>
            </a:r>
            <a:r>
              <a:rPr sz="2400" spc="-75" baseline="1736" dirty="0">
                <a:latin typeface="Arial"/>
                <a:cs typeface="Arial"/>
              </a:rPr>
              <a:t> </a:t>
            </a:r>
            <a:r>
              <a:rPr sz="2400" spc="-135" baseline="1736" dirty="0">
                <a:latin typeface="Arial"/>
                <a:cs typeface="Arial"/>
              </a:rPr>
              <a:t>are</a:t>
            </a:r>
            <a:r>
              <a:rPr sz="2400" spc="-60" baseline="1736" dirty="0">
                <a:latin typeface="Arial"/>
                <a:cs typeface="Arial"/>
              </a:rPr>
              <a:t> </a:t>
            </a:r>
            <a:r>
              <a:rPr sz="2400" spc="-15" baseline="1736" dirty="0">
                <a:latin typeface="Arial"/>
                <a:cs typeface="Arial"/>
              </a:rPr>
              <a:t>convenient.</a:t>
            </a:r>
            <a:r>
              <a:rPr sz="2400" baseline="1736" dirty="0">
                <a:latin typeface="Arial"/>
                <a:cs typeface="Arial"/>
              </a:rPr>
              <a:t>	</a:t>
            </a:r>
            <a:r>
              <a:rPr sz="1600" spc="-110" dirty="0">
                <a:solidFill>
                  <a:srgbClr val="A6A6A6"/>
                </a:solidFill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9779" y="4244507"/>
            <a:ext cx="391728" cy="441596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6125295" y="6227987"/>
            <a:ext cx="371475" cy="421005"/>
            <a:chOff x="6125295" y="6227987"/>
            <a:chExt cx="371475" cy="42100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89531" y="6227987"/>
              <a:ext cx="73713" cy="7365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58018" y="6227987"/>
              <a:ext cx="73713" cy="7365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125295" y="6312463"/>
              <a:ext cx="371475" cy="336550"/>
            </a:xfrm>
            <a:custGeom>
              <a:avLst/>
              <a:gdLst/>
              <a:ahLst/>
              <a:cxnLst/>
              <a:rect l="l" t="t" r="r" b="b"/>
              <a:pathLst>
                <a:path w="371475" h="336550">
                  <a:moveTo>
                    <a:pt x="276984" y="8"/>
                  </a:moveTo>
                  <a:lnTo>
                    <a:pt x="230880" y="8573"/>
                  </a:lnTo>
                  <a:lnTo>
                    <a:pt x="200079" y="36002"/>
                  </a:lnTo>
                  <a:lnTo>
                    <a:pt x="185336" y="91240"/>
                  </a:lnTo>
                  <a:lnTo>
                    <a:pt x="169540" y="33372"/>
                  </a:lnTo>
                  <a:lnTo>
                    <a:pt x="139569" y="9099"/>
                  </a:lnTo>
                  <a:lnTo>
                    <a:pt x="93688" y="0"/>
                  </a:lnTo>
                  <a:lnTo>
                    <a:pt x="79472" y="2367"/>
                  </a:lnTo>
                  <a:lnTo>
                    <a:pt x="44228" y="20196"/>
                  </a:lnTo>
                  <a:lnTo>
                    <a:pt x="0" y="155421"/>
                  </a:lnTo>
                  <a:lnTo>
                    <a:pt x="4212" y="164890"/>
                  </a:lnTo>
                  <a:lnTo>
                    <a:pt x="13163" y="166994"/>
                  </a:lnTo>
                  <a:lnTo>
                    <a:pt x="13689" y="168046"/>
                  </a:lnTo>
                  <a:lnTo>
                    <a:pt x="23693" y="168046"/>
                  </a:lnTo>
                  <a:lnTo>
                    <a:pt x="30011" y="163312"/>
                  </a:lnTo>
                  <a:lnTo>
                    <a:pt x="58970" y="55467"/>
                  </a:lnTo>
                  <a:lnTo>
                    <a:pt x="58970" y="336391"/>
                  </a:lnTo>
                  <a:lnTo>
                    <a:pt x="90562" y="336391"/>
                  </a:lnTo>
                  <a:lnTo>
                    <a:pt x="90562" y="173307"/>
                  </a:lnTo>
                  <a:lnTo>
                    <a:pt x="111623" y="173307"/>
                  </a:lnTo>
                  <a:lnTo>
                    <a:pt x="111623" y="336391"/>
                  </a:lnTo>
                  <a:lnTo>
                    <a:pt x="143214" y="336391"/>
                  </a:lnTo>
                  <a:lnTo>
                    <a:pt x="143214" y="55467"/>
                  </a:lnTo>
                  <a:lnTo>
                    <a:pt x="172173" y="162786"/>
                  </a:lnTo>
                  <a:lnTo>
                    <a:pt x="178491" y="167520"/>
                  </a:lnTo>
                  <a:lnTo>
                    <a:pt x="187969" y="167520"/>
                  </a:lnTo>
                  <a:lnTo>
                    <a:pt x="194813" y="165416"/>
                  </a:lnTo>
                  <a:lnTo>
                    <a:pt x="198499" y="161207"/>
                  </a:lnTo>
                  <a:lnTo>
                    <a:pt x="227458" y="54941"/>
                  </a:lnTo>
                  <a:lnTo>
                    <a:pt x="227458" y="336391"/>
                  </a:lnTo>
                  <a:lnTo>
                    <a:pt x="259049" y="336391"/>
                  </a:lnTo>
                  <a:lnTo>
                    <a:pt x="259049" y="173307"/>
                  </a:lnTo>
                  <a:lnTo>
                    <a:pt x="280110" y="173307"/>
                  </a:lnTo>
                  <a:lnTo>
                    <a:pt x="280110" y="336391"/>
                  </a:lnTo>
                  <a:lnTo>
                    <a:pt x="311702" y="336391"/>
                  </a:lnTo>
                  <a:lnTo>
                    <a:pt x="311702" y="55467"/>
                  </a:lnTo>
                  <a:lnTo>
                    <a:pt x="340661" y="162786"/>
                  </a:lnTo>
                  <a:lnTo>
                    <a:pt x="346979" y="167520"/>
                  </a:lnTo>
                  <a:lnTo>
                    <a:pt x="356456" y="167520"/>
                  </a:lnTo>
                  <a:lnTo>
                    <a:pt x="366460" y="164890"/>
                  </a:lnTo>
                  <a:lnTo>
                    <a:pt x="371199" y="155947"/>
                  </a:lnTo>
                  <a:lnTo>
                    <a:pt x="369093" y="147530"/>
                  </a:lnTo>
                  <a:lnTo>
                    <a:pt x="338028" y="33372"/>
                  </a:lnTo>
                  <a:lnTo>
                    <a:pt x="308057" y="9099"/>
                  </a:lnTo>
                  <a:lnTo>
                    <a:pt x="291200" y="2589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188856" y="5232330"/>
            <a:ext cx="229870" cy="471170"/>
            <a:chOff x="6188856" y="5232330"/>
            <a:chExt cx="229870" cy="47117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2556" y="5232330"/>
              <a:ext cx="83482" cy="8367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188856" y="5326458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4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066282" y="906271"/>
            <a:ext cx="6061075" cy="5066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6235">
              <a:lnSpc>
                <a:spcPts val="2039"/>
              </a:lnSpc>
              <a:spcBef>
                <a:spcPts val="100"/>
              </a:spcBef>
            </a:pPr>
            <a:r>
              <a:rPr sz="18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Network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Overview</a:t>
            </a:r>
            <a:r>
              <a:rPr sz="1800" b="1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&amp;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00"/>
              </a:lnSpc>
            </a:pPr>
            <a:r>
              <a:rPr sz="1600" spc="-90" dirty="0">
                <a:latin typeface="Arial"/>
                <a:cs typeface="Arial"/>
              </a:rPr>
              <a:t>Public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facility-</a:t>
            </a:r>
            <a:r>
              <a:rPr sz="1600" spc="-114" dirty="0">
                <a:latin typeface="Arial"/>
                <a:cs typeface="Arial"/>
              </a:rPr>
              <a:t>based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network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40" dirty="0">
                <a:latin typeface="Arial"/>
                <a:cs typeface="Arial"/>
              </a:rPr>
              <a:t>VCT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and/or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4" dirty="0">
                <a:latin typeface="Arial"/>
                <a:cs typeface="Arial"/>
              </a:rPr>
              <a:t>FP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the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  <a:p>
            <a:pPr marL="12700" marR="197485">
              <a:lnSpc>
                <a:spcPct val="100000"/>
              </a:lnSpc>
              <a:spcBef>
                <a:spcPts val="600"/>
              </a:spcBef>
            </a:pPr>
            <a:r>
              <a:rPr sz="1600" b="1" spc="-105" dirty="0">
                <a:latin typeface="Arial"/>
                <a:cs typeface="Arial"/>
              </a:rPr>
              <a:t>Management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Support: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District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Medical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Officer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(DMO)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serves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overall </a:t>
            </a:r>
            <a:r>
              <a:rPr sz="1600" spc="-80" dirty="0">
                <a:latin typeface="Arial"/>
                <a:cs typeface="Arial"/>
              </a:rPr>
              <a:t>decision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maker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support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from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focal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person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(could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district </a:t>
            </a:r>
            <a:r>
              <a:rPr sz="1600" spc="-80" dirty="0">
                <a:latin typeface="Arial"/>
                <a:cs typeface="Arial"/>
              </a:rPr>
              <a:t>nursing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(DNO)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 </a:t>
            </a:r>
            <a:r>
              <a:rPr sz="1600" spc="-25" dirty="0">
                <a:latin typeface="Arial"/>
                <a:cs typeface="Arial"/>
              </a:rPr>
              <a:t>district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health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promotion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(DHPO).</a:t>
            </a:r>
            <a:endParaRPr sz="1600">
              <a:latin typeface="Arial"/>
              <a:cs typeface="Arial"/>
            </a:endParaRPr>
          </a:p>
          <a:p>
            <a:pPr marL="12700" marR="10160">
              <a:lnSpc>
                <a:spcPct val="100000"/>
              </a:lnSpc>
              <a:spcBef>
                <a:spcPts val="600"/>
              </a:spcBef>
            </a:pPr>
            <a:r>
              <a:rPr sz="1600" b="1" spc="-160" dirty="0">
                <a:latin typeface="Arial"/>
                <a:cs typeface="Arial"/>
              </a:rPr>
              <a:t>Supply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Chain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System: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commodities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procured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distributed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through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MOH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supply</a:t>
            </a:r>
            <a:r>
              <a:rPr sz="1600" spc="-75" dirty="0">
                <a:latin typeface="Arial"/>
                <a:cs typeface="Arial"/>
              </a:rPr>
              <a:t> chain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systems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commodities.</a:t>
            </a:r>
            <a:endParaRPr sz="1600">
              <a:latin typeface="Arial"/>
              <a:cs typeface="Arial"/>
            </a:endParaRPr>
          </a:p>
          <a:p>
            <a:pPr marL="12700" marR="139700">
              <a:lnSpc>
                <a:spcPct val="100000"/>
              </a:lnSpc>
              <a:spcBef>
                <a:spcPts val="600"/>
              </a:spcBef>
            </a:pPr>
            <a:r>
              <a:rPr sz="1600" b="1" spc="-100" dirty="0">
                <a:latin typeface="Arial"/>
                <a:cs typeface="Arial"/>
              </a:rPr>
              <a:t>Data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65" dirty="0">
                <a:latin typeface="Arial"/>
                <a:cs typeface="Arial"/>
              </a:rPr>
              <a:t>system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40" dirty="0">
                <a:latin typeface="Arial"/>
                <a:cs typeface="Arial"/>
              </a:rPr>
              <a:t>&amp;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Flow</a:t>
            </a:r>
            <a:r>
              <a:rPr sz="1600" spc="-105" dirty="0">
                <a:latin typeface="Arial"/>
                <a:cs typeface="Arial"/>
              </a:rPr>
              <a:t>: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Data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flows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through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national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85" dirty="0">
                <a:latin typeface="Arial"/>
                <a:cs typeface="Arial"/>
              </a:rPr>
              <a:t>DHIS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system,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with </a:t>
            </a:r>
            <a:r>
              <a:rPr sz="1600" spc="-80" dirty="0">
                <a:latin typeface="Arial"/>
                <a:cs typeface="Arial"/>
              </a:rPr>
              <a:t>management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from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district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health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information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(DHIO)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who </a:t>
            </a:r>
            <a:r>
              <a:rPr sz="1600" spc="-70" dirty="0">
                <a:latin typeface="Arial"/>
                <a:cs typeface="Arial"/>
              </a:rPr>
              <a:t>coordinates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data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collection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submission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province.</a:t>
            </a:r>
            <a:endParaRPr sz="1600">
              <a:latin typeface="Arial"/>
              <a:cs typeface="Arial"/>
            </a:endParaRPr>
          </a:p>
          <a:p>
            <a:pPr marL="1876425">
              <a:lnSpc>
                <a:spcPct val="100000"/>
              </a:lnSpc>
              <a:spcBef>
                <a:spcPts val="250"/>
              </a:spcBef>
            </a:pPr>
            <a:r>
              <a:rPr sz="1800" b="1" u="sng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8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r>
              <a:rPr sz="18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Considerations</a:t>
            </a:r>
            <a:endParaRPr sz="1800">
              <a:latin typeface="Arial"/>
              <a:cs typeface="Arial"/>
            </a:endParaRPr>
          </a:p>
          <a:p>
            <a:pPr marL="528320" marR="93345">
              <a:lnSpc>
                <a:spcPct val="100000"/>
              </a:lnSpc>
              <a:spcBef>
                <a:spcPts val="215"/>
              </a:spcBef>
            </a:pPr>
            <a:r>
              <a:rPr sz="1600" b="1" spc="-204" dirty="0">
                <a:latin typeface="Arial"/>
                <a:cs typeface="Arial"/>
              </a:rPr>
              <a:t>AGYW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generally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receive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where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they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already </a:t>
            </a:r>
            <a:r>
              <a:rPr sz="1600" spc="-40" dirty="0">
                <a:latin typeface="Arial"/>
                <a:cs typeface="Arial"/>
              </a:rPr>
              <a:t>obtain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care.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They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also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have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familiarity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injectables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at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 </a:t>
            </a:r>
            <a:r>
              <a:rPr sz="1600" spc="-254" dirty="0">
                <a:latin typeface="Arial"/>
                <a:cs typeface="Arial"/>
              </a:rPr>
              <a:t>FP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clinics.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However,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public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facilities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may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feel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less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private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more </a:t>
            </a:r>
            <a:r>
              <a:rPr sz="1600" spc="-70" dirty="0">
                <a:latin typeface="Arial"/>
                <a:cs typeface="Arial"/>
              </a:rPr>
              <a:t>stigmatizing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than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Drop-</a:t>
            </a:r>
            <a:r>
              <a:rPr sz="1600" spc="-55" dirty="0">
                <a:latin typeface="Arial"/>
                <a:cs typeface="Arial"/>
              </a:rPr>
              <a:t>In </a:t>
            </a:r>
            <a:r>
              <a:rPr sz="1600" spc="-105" dirty="0">
                <a:latin typeface="Arial"/>
                <a:cs typeface="Arial"/>
              </a:rPr>
              <a:t>Centers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AGYW.</a:t>
            </a:r>
            <a:endParaRPr sz="1600">
              <a:latin typeface="Arial"/>
              <a:cs typeface="Arial"/>
            </a:endParaRPr>
          </a:p>
          <a:p>
            <a:pPr marL="528320" marR="5080">
              <a:lnSpc>
                <a:spcPct val="100000"/>
              </a:lnSpc>
              <a:spcBef>
                <a:spcPts val="700"/>
              </a:spcBef>
            </a:pPr>
            <a:r>
              <a:rPr sz="1600" spc="-114" dirty="0">
                <a:latin typeface="Arial"/>
                <a:cs typeface="Arial"/>
              </a:rPr>
              <a:t>Like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75" dirty="0">
                <a:latin typeface="Arial"/>
                <a:cs typeface="Arial"/>
              </a:rPr>
              <a:t>AGYW</a:t>
            </a:r>
            <a:r>
              <a:rPr sz="1600" b="1" spc="-175" dirty="0">
                <a:latin typeface="Arial"/>
                <a:cs typeface="Arial"/>
              </a:rPr>
              <a:t>,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235" dirty="0">
                <a:latin typeface="Arial"/>
                <a:cs typeface="Arial"/>
              </a:rPr>
              <a:t>FSW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likely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receive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where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they </a:t>
            </a:r>
            <a:r>
              <a:rPr sz="1600" spc="-75" dirty="0">
                <a:latin typeface="Arial"/>
                <a:cs typeface="Arial"/>
              </a:rPr>
              <a:t>already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obtain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care,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so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4" dirty="0">
                <a:latin typeface="Arial"/>
                <a:cs typeface="Arial"/>
              </a:rPr>
              <a:t>FP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10" dirty="0">
                <a:latin typeface="Arial"/>
                <a:cs typeface="Arial"/>
              </a:rPr>
              <a:t>STI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provide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optimal </a:t>
            </a:r>
            <a:r>
              <a:rPr sz="1600" spc="-85" dirty="0">
                <a:latin typeface="Arial"/>
                <a:cs typeface="Arial"/>
              </a:rPr>
              <a:t>service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delivery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point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45" dirty="0">
                <a:latin typeface="Arial"/>
                <a:cs typeface="Arial"/>
              </a:rPr>
              <a:t>FSW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already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accessing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these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but </a:t>
            </a:r>
            <a:r>
              <a:rPr sz="1600" spc="-20" dirty="0">
                <a:latin typeface="Arial"/>
                <a:cs typeface="Arial"/>
              </a:rPr>
              <a:t>both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b="1" spc="-235" dirty="0">
                <a:latin typeface="Arial"/>
                <a:cs typeface="Arial"/>
              </a:rPr>
              <a:t>FSW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b="1" spc="-80" dirty="0">
                <a:latin typeface="Arial"/>
                <a:cs typeface="Arial"/>
              </a:rPr>
              <a:t>MSM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likely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perceive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stigma </a:t>
            </a:r>
            <a:r>
              <a:rPr sz="1600" spc="-35" dirty="0">
                <a:latin typeface="Arial"/>
                <a:cs typeface="Arial"/>
              </a:rPr>
              <a:t>at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public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facilities.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6259" y="1012374"/>
            <a:ext cx="5226050" cy="3401695"/>
            <a:chOff x="556259" y="1012374"/>
            <a:chExt cx="5226050" cy="3401695"/>
          </a:xfrm>
        </p:grpSpPr>
        <p:sp>
          <p:nvSpPr>
            <p:cNvPr id="15" name="object 15"/>
            <p:cNvSpPr/>
            <p:nvPr/>
          </p:nvSpPr>
          <p:spPr>
            <a:xfrm>
              <a:off x="556259" y="1670304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5388" y="1012374"/>
              <a:ext cx="83482" cy="8367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701688" y="1106502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5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62711" y="1026708"/>
              <a:ext cx="73713" cy="7388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31198" y="1026708"/>
              <a:ext cx="73713" cy="7388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898475" y="1111438"/>
              <a:ext cx="371475" cy="337820"/>
            </a:xfrm>
            <a:custGeom>
              <a:avLst/>
              <a:gdLst/>
              <a:ahLst/>
              <a:cxnLst/>
              <a:rect l="l" t="t" r="r" b="b"/>
              <a:pathLst>
                <a:path w="371475" h="337819">
                  <a:moveTo>
                    <a:pt x="276984" y="8"/>
                  </a:moveTo>
                  <a:lnTo>
                    <a:pt x="230880" y="8599"/>
                  </a:lnTo>
                  <a:lnTo>
                    <a:pt x="200079" y="36111"/>
                  </a:lnTo>
                  <a:lnTo>
                    <a:pt x="185336" y="91514"/>
                  </a:lnTo>
                  <a:lnTo>
                    <a:pt x="169540" y="33473"/>
                  </a:lnTo>
                  <a:lnTo>
                    <a:pt x="139569" y="9126"/>
                  </a:lnTo>
                  <a:lnTo>
                    <a:pt x="93688" y="0"/>
                  </a:lnTo>
                  <a:lnTo>
                    <a:pt x="79472" y="2374"/>
                  </a:lnTo>
                  <a:lnTo>
                    <a:pt x="44228" y="20256"/>
                  </a:lnTo>
                  <a:lnTo>
                    <a:pt x="0" y="155888"/>
                  </a:lnTo>
                  <a:lnTo>
                    <a:pt x="4212" y="165386"/>
                  </a:lnTo>
                  <a:lnTo>
                    <a:pt x="13163" y="167497"/>
                  </a:lnTo>
                  <a:lnTo>
                    <a:pt x="13689" y="168552"/>
                  </a:lnTo>
                  <a:lnTo>
                    <a:pt x="23693" y="168552"/>
                  </a:lnTo>
                  <a:lnTo>
                    <a:pt x="30011" y="163803"/>
                  </a:lnTo>
                  <a:lnTo>
                    <a:pt x="58970" y="55634"/>
                  </a:lnTo>
                  <a:lnTo>
                    <a:pt x="58970" y="337403"/>
                  </a:lnTo>
                  <a:lnTo>
                    <a:pt x="90562" y="337403"/>
                  </a:lnTo>
                  <a:lnTo>
                    <a:pt x="90562" y="173828"/>
                  </a:lnTo>
                  <a:lnTo>
                    <a:pt x="111623" y="173828"/>
                  </a:lnTo>
                  <a:lnTo>
                    <a:pt x="111623" y="337403"/>
                  </a:lnTo>
                  <a:lnTo>
                    <a:pt x="143214" y="337403"/>
                  </a:lnTo>
                  <a:lnTo>
                    <a:pt x="143214" y="55634"/>
                  </a:lnTo>
                  <a:lnTo>
                    <a:pt x="172173" y="163275"/>
                  </a:lnTo>
                  <a:lnTo>
                    <a:pt x="178491" y="168024"/>
                  </a:lnTo>
                  <a:lnTo>
                    <a:pt x="187969" y="168024"/>
                  </a:lnTo>
                  <a:lnTo>
                    <a:pt x="194813" y="165914"/>
                  </a:lnTo>
                  <a:lnTo>
                    <a:pt x="198499" y="161692"/>
                  </a:lnTo>
                  <a:lnTo>
                    <a:pt x="227458" y="55106"/>
                  </a:lnTo>
                  <a:lnTo>
                    <a:pt x="227458" y="337403"/>
                  </a:lnTo>
                  <a:lnTo>
                    <a:pt x="259049" y="337403"/>
                  </a:lnTo>
                  <a:lnTo>
                    <a:pt x="259049" y="173828"/>
                  </a:lnTo>
                  <a:lnTo>
                    <a:pt x="280110" y="173828"/>
                  </a:lnTo>
                  <a:lnTo>
                    <a:pt x="280110" y="337403"/>
                  </a:lnTo>
                  <a:lnTo>
                    <a:pt x="311702" y="337403"/>
                  </a:lnTo>
                  <a:lnTo>
                    <a:pt x="311702" y="55634"/>
                  </a:lnTo>
                  <a:lnTo>
                    <a:pt x="340661" y="163275"/>
                  </a:lnTo>
                  <a:lnTo>
                    <a:pt x="346979" y="168024"/>
                  </a:lnTo>
                  <a:lnTo>
                    <a:pt x="356456" y="168024"/>
                  </a:lnTo>
                  <a:lnTo>
                    <a:pt x="366460" y="165386"/>
                  </a:lnTo>
                  <a:lnTo>
                    <a:pt x="371199" y="156416"/>
                  </a:lnTo>
                  <a:lnTo>
                    <a:pt x="369093" y="147973"/>
                  </a:lnTo>
                  <a:lnTo>
                    <a:pt x="338028" y="33473"/>
                  </a:lnTo>
                  <a:lnTo>
                    <a:pt x="308057" y="9126"/>
                  </a:lnTo>
                  <a:lnTo>
                    <a:pt x="291200" y="2597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2431" y="1024295"/>
            <a:ext cx="391728" cy="441596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538683" y="1082116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600" b="1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22322" y="6491122"/>
            <a:ext cx="193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Service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Delivery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1704" y="1973072"/>
            <a:ext cx="79057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8580" algn="just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Arial"/>
                <a:cs typeface="Arial"/>
              </a:rPr>
              <a:t>Attract, </a:t>
            </a:r>
            <a:r>
              <a:rPr sz="1600" b="1" spc="-40" dirty="0">
                <a:latin typeface="Arial"/>
                <a:cs typeface="Arial"/>
              </a:rPr>
              <a:t>Engage, </a:t>
            </a:r>
            <a:r>
              <a:rPr sz="1600" b="1" spc="-10" dirty="0">
                <a:latin typeface="Arial"/>
                <a:cs typeface="Arial"/>
              </a:rPr>
              <a:t>Enable </a:t>
            </a:r>
            <a:r>
              <a:rPr sz="1600" b="1" spc="-16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56259" y="3355847"/>
            <a:ext cx="5226050" cy="3092450"/>
            <a:chOff x="556259" y="3355847"/>
            <a:chExt cx="5226050" cy="3092450"/>
          </a:xfrm>
        </p:grpSpPr>
        <p:sp>
          <p:nvSpPr>
            <p:cNvPr id="26" name="object 26"/>
            <p:cNvSpPr/>
            <p:nvPr/>
          </p:nvSpPr>
          <p:spPr>
            <a:xfrm>
              <a:off x="556259" y="3355847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423921" y="5063489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685800" y="0"/>
                  </a:moveTo>
                  <a:lnTo>
                    <a:pt x="636828" y="1722"/>
                  </a:lnTo>
                  <a:lnTo>
                    <a:pt x="588784" y="6811"/>
                  </a:lnTo>
                  <a:lnTo>
                    <a:pt x="541785" y="15151"/>
                  </a:lnTo>
                  <a:lnTo>
                    <a:pt x="495947" y="26625"/>
                  </a:lnTo>
                  <a:lnTo>
                    <a:pt x="451386" y="41118"/>
                  </a:lnTo>
                  <a:lnTo>
                    <a:pt x="408218" y="58514"/>
                  </a:lnTo>
                  <a:lnTo>
                    <a:pt x="366559" y="78696"/>
                  </a:lnTo>
                  <a:lnTo>
                    <a:pt x="326525" y="101548"/>
                  </a:lnTo>
                  <a:lnTo>
                    <a:pt x="288233" y="126954"/>
                  </a:lnTo>
                  <a:lnTo>
                    <a:pt x="251798" y="154798"/>
                  </a:lnTo>
                  <a:lnTo>
                    <a:pt x="217336" y="184964"/>
                  </a:lnTo>
                  <a:lnTo>
                    <a:pt x="184964" y="217336"/>
                  </a:lnTo>
                  <a:lnTo>
                    <a:pt x="154798" y="251798"/>
                  </a:lnTo>
                  <a:lnTo>
                    <a:pt x="126954" y="288233"/>
                  </a:lnTo>
                  <a:lnTo>
                    <a:pt x="101548" y="326525"/>
                  </a:lnTo>
                  <a:lnTo>
                    <a:pt x="78696" y="366559"/>
                  </a:lnTo>
                  <a:lnTo>
                    <a:pt x="58514" y="408218"/>
                  </a:lnTo>
                  <a:lnTo>
                    <a:pt x="41118" y="451386"/>
                  </a:lnTo>
                  <a:lnTo>
                    <a:pt x="26625" y="495947"/>
                  </a:lnTo>
                  <a:lnTo>
                    <a:pt x="15151" y="541785"/>
                  </a:lnTo>
                  <a:lnTo>
                    <a:pt x="6811" y="588784"/>
                  </a:lnTo>
                  <a:lnTo>
                    <a:pt x="1722" y="636828"/>
                  </a:lnTo>
                  <a:lnTo>
                    <a:pt x="0" y="685800"/>
                  </a:lnTo>
                  <a:lnTo>
                    <a:pt x="1722" y="734776"/>
                  </a:lnTo>
                  <a:lnTo>
                    <a:pt x="6811" y="782823"/>
                  </a:lnTo>
                  <a:lnTo>
                    <a:pt x="15151" y="829825"/>
                  </a:lnTo>
                  <a:lnTo>
                    <a:pt x="26625" y="875665"/>
                  </a:lnTo>
                  <a:lnTo>
                    <a:pt x="41118" y="920228"/>
                  </a:lnTo>
                  <a:lnTo>
                    <a:pt x="58514" y="963397"/>
                  </a:lnTo>
                  <a:lnTo>
                    <a:pt x="78696" y="1005057"/>
                  </a:lnTo>
                  <a:lnTo>
                    <a:pt x="101548" y="1045091"/>
                  </a:lnTo>
                  <a:lnTo>
                    <a:pt x="126954" y="1083383"/>
                  </a:lnTo>
                  <a:lnTo>
                    <a:pt x="154798" y="1119817"/>
                  </a:lnTo>
                  <a:lnTo>
                    <a:pt x="184964" y="1154278"/>
                  </a:lnTo>
                  <a:lnTo>
                    <a:pt x="217336" y="1186648"/>
                  </a:lnTo>
                  <a:lnTo>
                    <a:pt x="251798" y="1216813"/>
                  </a:lnTo>
                  <a:lnTo>
                    <a:pt x="288233" y="1244656"/>
                  </a:lnTo>
                  <a:lnTo>
                    <a:pt x="326525" y="1270060"/>
                  </a:lnTo>
                  <a:lnTo>
                    <a:pt x="366559" y="1292911"/>
                  </a:lnTo>
                  <a:lnTo>
                    <a:pt x="408218" y="1313091"/>
                  </a:lnTo>
                  <a:lnTo>
                    <a:pt x="451386" y="1330485"/>
                  </a:lnTo>
                  <a:lnTo>
                    <a:pt x="495947" y="1344977"/>
                  </a:lnTo>
                  <a:lnTo>
                    <a:pt x="541785" y="1356450"/>
                  </a:lnTo>
                  <a:lnTo>
                    <a:pt x="588784" y="1364789"/>
                  </a:lnTo>
                  <a:lnTo>
                    <a:pt x="636828" y="1369878"/>
                  </a:lnTo>
                  <a:lnTo>
                    <a:pt x="685800" y="1371600"/>
                  </a:lnTo>
                  <a:lnTo>
                    <a:pt x="734771" y="1369878"/>
                  </a:lnTo>
                  <a:lnTo>
                    <a:pt x="782815" y="1364789"/>
                  </a:lnTo>
                  <a:lnTo>
                    <a:pt x="829814" y="1356450"/>
                  </a:lnTo>
                  <a:lnTo>
                    <a:pt x="875652" y="1344977"/>
                  </a:lnTo>
                  <a:lnTo>
                    <a:pt x="920213" y="1330485"/>
                  </a:lnTo>
                  <a:lnTo>
                    <a:pt x="963381" y="1313091"/>
                  </a:lnTo>
                  <a:lnTo>
                    <a:pt x="1005040" y="1292911"/>
                  </a:lnTo>
                  <a:lnTo>
                    <a:pt x="1045074" y="1270060"/>
                  </a:lnTo>
                  <a:lnTo>
                    <a:pt x="1083366" y="1244656"/>
                  </a:lnTo>
                  <a:lnTo>
                    <a:pt x="1119801" y="1216813"/>
                  </a:lnTo>
                  <a:lnTo>
                    <a:pt x="1154263" y="1186648"/>
                  </a:lnTo>
                  <a:lnTo>
                    <a:pt x="1186635" y="1154278"/>
                  </a:lnTo>
                  <a:lnTo>
                    <a:pt x="1216801" y="1119817"/>
                  </a:lnTo>
                  <a:lnTo>
                    <a:pt x="1244645" y="1083383"/>
                  </a:lnTo>
                  <a:lnTo>
                    <a:pt x="1270051" y="1045091"/>
                  </a:lnTo>
                  <a:lnTo>
                    <a:pt x="1292903" y="1005057"/>
                  </a:lnTo>
                  <a:lnTo>
                    <a:pt x="1313085" y="963397"/>
                  </a:lnTo>
                  <a:lnTo>
                    <a:pt x="1330481" y="920228"/>
                  </a:lnTo>
                  <a:lnTo>
                    <a:pt x="1344974" y="875665"/>
                  </a:lnTo>
                  <a:lnTo>
                    <a:pt x="1356448" y="829825"/>
                  </a:lnTo>
                  <a:lnTo>
                    <a:pt x="1364788" y="782823"/>
                  </a:lnTo>
                  <a:lnTo>
                    <a:pt x="1369877" y="734776"/>
                  </a:lnTo>
                  <a:lnTo>
                    <a:pt x="1371600" y="685800"/>
                  </a:lnTo>
                  <a:lnTo>
                    <a:pt x="1369877" y="636828"/>
                  </a:lnTo>
                  <a:lnTo>
                    <a:pt x="1364788" y="588784"/>
                  </a:lnTo>
                  <a:lnTo>
                    <a:pt x="1356448" y="541785"/>
                  </a:lnTo>
                  <a:lnTo>
                    <a:pt x="1344974" y="495947"/>
                  </a:lnTo>
                  <a:lnTo>
                    <a:pt x="1330481" y="451386"/>
                  </a:lnTo>
                  <a:lnTo>
                    <a:pt x="1313085" y="408218"/>
                  </a:lnTo>
                  <a:lnTo>
                    <a:pt x="1292903" y="366559"/>
                  </a:lnTo>
                  <a:lnTo>
                    <a:pt x="1270051" y="326525"/>
                  </a:lnTo>
                  <a:lnTo>
                    <a:pt x="1244645" y="288233"/>
                  </a:lnTo>
                  <a:lnTo>
                    <a:pt x="1216801" y="251798"/>
                  </a:lnTo>
                  <a:lnTo>
                    <a:pt x="1186635" y="217336"/>
                  </a:lnTo>
                  <a:lnTo>
                    <a:pt x="1154263" y="184964"/>
                  </a:lnTo>
                  <a:lnTo>
                    <a:pt x="1119801" y="154798"/>
                  </a:lnTo>
                  <a:lnTo>
                    <a:pt x="1083366" y="126954"/>
                  </a:lnTo>
                  <a:lnTo>
                    <a:pt x="1045074" y="101548"/>
                  </a:lnTo>
                  <a:lnTo>
                    <a:pt x="1005040" y="78696"/>
                  </a:lnTo>
                  <a:lnTo>
                    <a:pt x="963381" y="58514"/>
                  </a:lnTo>
                  <a:lnTo>
                    <a:pt x="920213" y="41118"/>
                  </a:lnTo>
                  <a:lnTo>
                    <a:pt x="875652" y="26625"/>
                  </a:lnTo>
                  <a:lnTo>
                    <a:pt x="829814" y="15151"/>
                  </a:lnTo>
                  <a:lnTo>
                    <a:pt x="782815" y="6811"/>
                  </a:lnTo>
                  <a:lnTo>
                    <a:pt x="734771" y="172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23921" y="5063489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0" y="685800"/>
                  </a:moveTo>
                  <a:lnTo>
                    <a:pt x="1722" y="636828"/>
                  </a:lnTo>
                  <a:lnTo>
                    <a:pt x="6811" y="588784"/>
                  </a:lnTo>
                  <a:lnTo>
                    <a:pt x="15151" y="541785"/>
                  </a:lnTo>
                  <a:lnTo>
                    <a:pt x="26625" y="495947"/>
                  </a:lnTo>
                  <a:lnTo>
                    <a:pt x="41118" y="451386"/>
                  </a:lnTo>
                  <a:lnTo>
                    <a:pt x="58514" y="408218"/>
                  </a:lnTo>
                  <a:lnTo>
                    <a:pt x="78696" y="366559"/>
                  </a:lnTo>
                  <a:lnTo>
                    <a:pt x="101548" y="326525"/>
                  </a:lnTo>
                  <a:lnTo>
                    <a:pt x="126954" y="288233"/>
                  </a:lnTo>
                  <a:lnTo>
                    <a:pt x="154798" y="251798"/>
                  </a:lnTo>
                  <a:lnTo>
                    <a:pt x="184964" y="217336"/>
                  </a:lnTo>
                  <a:lnTo>
                    <a:pt x="217336" y="184964"/>
                  </a:lnTo>
                  <a:lnTo>
                    <a:pt x="251798" y="154798"/>
                  </a:lnTo>
                  <a:lnTo>
                    <a:pt x="288233" y="126954"/>
                  </a:lnTo>
                  <a:lnTo>
                    <a:pt x="326525" y="101548"/>
                  </a:lnTo>
                  <a:lnTo>
                    <a:pt x="366559" y="78696"/>
                  </a:lnTo>
                  <a:lnTo>
                    <a:pt x="408218" y="58514"/>
                  </a:lnTo>
                  <a:lnTo>
                    <a:pt x="451386" y="41118"/>
                  </a:lnTo>
                  <a:lnTo>
                    <a:pt x="495947" y="26625"/>
                  </a:lnTo>
                  <a:lnTo>
                    <a:pt x="541785" y="15151"/>
                  </a:lnTo>
                  <a:lnTo>
                    <a:pt x="588784" y="6811"/>
                  </a:lnTo>
                  <a:lnTo>
                    <a:pt x="636828" y="1722"/>
                  </a:lnTo>
                  <a:lnTo>
                    <a:pt x="685800" y="0"/>
                  </a:lnTo>
                  <a:lnTo>
                    <a:pt x="734771" y="1722"/>
                  </a:lnTo>
                  <a:lnTo>
                    <a:pt x="782815" y="6811"/>
                  </a:lnTo>
                  <a:lnTo>
                    <a:pt x="829814" y="15151"/>
                  </a:lnTo>
                  <a:lnTo>
                    <a:pt x="875652" y="26625"/>
                  </a:lnTo>
                  <a:lnTo>
                    <a:pt x="920213" y="41118"/>
                  </a:lnTo>
                  <a:lnTo>
                    <a:pt x="963381" y="58514"/>
                  </a:lnTo>
                  <a:lnTo>
                    <a:pt x="1005040" y="78696"/>
                  </a:lnTo>
                  <a:lnTo>
                    <a:pt x="1045074" y="101548"/>
                  </a:lnTo>
                  <a:lnTo>
                    <a:pt x="1083366" y="126954"/>
                  </a:lnTo>
                  <a:lnTo>
                    <a:pt x="1119801" y="154798"/>
                  </a:lnTo>
                  <a:lnTo>
                    <a:pt x="1154263" y="184964"/>
                  </a:lnTo>
                  <a:lnTo>
                    <a:pt x="1186635" y="217336"/>
                  </a:lnTo>
                  <a:lnTo>
                    <a:pt x="1216801" y="251798"/>
                  </a:lnTo>
                  <a:lnTo>
                    <a:pt x="1244645" y="288233"/>
                  </a:lnTo>
                  <a:lnTo>
                    <a:pt x="1270051" y="326525"/>
                  </a:lnTo>
                  <a:lnTo>
                    <a:pt x="1292903" y="366559"/>
                  </a:lnTo>
                  <a:lnTo>
                    <a:pt x="1313085" y="408218"/>
                  </a:lnTo>
                  <a:lnTo>
                    <a:pt x="1330481" y="451386"/>
                  </a:lnTo>
                  <a:lnTo>
                    <a:pt x="1344974" y="495947"/>
                  </a:lnTo>
                  <a:lnTo>
                    <a:pt x="1356448" y="541785"/>
                  </a:lnTo>
                  <a:lnTo>
                    <a:pt x="1364788" y="588784"/>
                  </a:lnTo>
                  <a:lnTo>
                    <a:pt x="1369877" y="636828"/>
                  </a:lnTo>
                  <a:lnTo>
                    <a:pt x="1371600" y="685800"/>
                  </a:lnTo>
                  <a:lnTo>
                    <a:pt x="1369877" y="734776"/>
                  </a:lnTo>
                  <a:lnTo>
                    <a:pt x="1364788" y="782823"/>
                  </a:lnTo>
                  <a:lnTo>
                    <a:pt x="1356448" y="829825"/>
                  </a:lnTo>
                  <a:lnTo>
                    <a:pt x="1344974" y="875665"/>
                  </a:lnTo>
                  <a:lnTo>
                    <a:pt x="1330481" y="920228"/>
                  </a:lnTo>
                  <a:lnTo>
                    <a:pt x="1313085" y="963397"/>
                  </a:lnTo>
                  <a:lnTo>
                    <a:pt x="1292903" y="1005057"/>
                  </a:lnTo>
                  <a:lnTo>
                    <a:pt x="1270051" y="1045091"/>
                  </a:lnTo>
                  <a:lnTo>
                    <a:pt x="1244645" y="1083383"/>
                  </a:lnTo>
                  <a:lnTo>
                    <a:pt x="1216801" y="1119817"/>
                  </a:lnTo>
                  <a:lnTo>
                    <a:pt x="1186635" y="1154278"/>
                  </a:lnTo>
                  <a:lnTo>
                    <a:pt x="1154263" y="1186648"/>
                  </a:lnTo>
                  <a:lnTo>
                    <a:pt x="1119801" y="1216813"/>
                  </a:lnTo>
                  <a:lnTo>
                    <a:pt x="1083366" y="1244656"/>
                  </a:lnTo>
                  <a:lnTo>
                    <a:pt x="1045074" y="1270060"/>
                  </a:lnTo>
                  <a:lnTo>
                    <a:pt x="1005040" y="1292911"/>
                  </a:lnTo>
                  <a:lnTo>
                    <a:pt x="963381" y="1313091"/>
                  </a:lnTo>
                  <a:lnTo>
                    <a:pt x="920213" y="1330485"/>
                  </a:lnTo>
                  <a:lnTo>
                    <a:pt x="875652" y="1344977"/>
                  </a:lnTo>
                  <a:lnTo>
                    <a:pt x="829814" y="1356450"/>
                  </a:lnTo>
                  <a:lnTo>
                    <a:pt x="782815" y="1364789"/>
                  </a:lnTo>
                  <a:lnTo>
                    <a:pt x="734771" y="1369878"/>
                  </a:lnTo>
                  <a:lnTo>
                    <a:pt x="685800" y="1371600"/>
                  </a:lnTo>
                  <a:lnTo>
                    <a:pt x="636828" y="1369878"/>
                  </a:lnTo>
                  <a:lnTo>
                    <a:pt x="588784" y="1364789"/>
                  </a:lnTo>
                  <a:lnTo>
                    <a:pt x="541785" y="1356450"/>
                  </a:lnTo>
                  <a:lnTo>
                    <a:pt x="495947" y="1344977"/>
                  </a:lnTo>
                  <a:lnTo>
                    <a:pt x="451386" y="1330485"/>
                  </a:lnTo>
                  <a:lnTo>
                    <a:pt x="408218" y="1313091"/>
                  </a:lnTo>
                  <a:lnTo>
                    <a:pt x="366559" y="1292911"/>
                  </a:lnTo>
                  <a:lnTo>
                    <a:pt x="326525" y="1270060"/>
                  </a:lnTo>
                  <a:lnTo>
                    <a:pt x="288233" y="1244656"/>
                  </a:lnTo>
                  <a:lnTo>
                    <a:pt x="251798" y="1216813"/>
                  </a:lnTo>
                  <a:lnTo>
                    <a:pt x="217336" y="1186648"/>
                  </a:lnTo>
                  <a:lnTo>
                    <a:pt x="184964" y="1154278"/>
                  </a:lnTo>
                  <a:lnTo>
                    <a:pt x="154798" y="1119817"/>
                  </a:lnTo>
                  <a:lnTo>
                    <a:pt x="126954" y="1083383"/>
                  </a:lnTo>
                  <a:lnTo>
                    <a:pt x="101548" y="1045091"/>
                  </a:lnTo>
                  <a:lnTo>
                    <a:pt x="78696" y="1005057"/>
                  </a:lnTo>
                  <a:lnTo>
                    <a:pt x="58514" y="963397"/>
                  </a:lnTo>
                  <a:lnTo>
                    <a:pt x="41118" y="920228"/>
                  </a:lnTo>
                  <a:lnTo>
                    <a:pt x="26625" y="875665"/>
                  </a:lnTo>
                  <a:lnTo>
                    <a:pt x="15151" y="829825"/>
                  </a:lnTo>
                  <a:lnTo>
                    <a:pt x="6811" y="782823"/>
                  </a:lnTo>
                  <a:lnTo>
                    <a:pt x="1722" y="734776"/>
                  </a:lnTo>
                  <a:lnTo>
                    <a:pt x="0" y="68580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50621" y="3894835"/>
            <a:ext cx="6305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1600" b="1" spc="-35" dirty="0">
                <a:latin typeface="Arial"/>
                <a:cs typeface="Arial"/>
              </a:rPr>
              <a:t>Health </a:t>
            </a:r>
            <a:r>
              <a:rPr sz="1600" b="1" spc="-145" dirty="0">
                <a:latin typeface="Arial"/>
                <a:cs typeface="Arial"/>
              </a:rPr>
              <a:t>Service </a:t>
            </a:r>
            <a:r>
              <a:rPr sz="1600" b="1" spc="-10" dirty="0">
                <a:latin typeface="Arial"/>
                <a:cs typeface="Arial"/>
              </a:rPr>
              <a:t>Entry </a:t>
            </a:r>
            <a:r>
              <a:rPr sz="1600" b="1" spc="-35" dirty="0">
                <a:latin typeface="Arial"/>
                <a:cs typeface="Arial"/>
              </a:rPr>
              <a:t>Points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30196" y="1464563"/>
            <a:ext cx="2809240" cy="424180"/>
          </a:xfrm>
          <a:custGeom>
            <a:avLst/>
            <a:gdLst/>
            <a:ahLst/>
            <a:cxnLst/>
            <a:rect l="l" t="t" r="r" b="b"/>
            <a:pathLst>
              <a:path w="2809240" h="424180">
                <a:moveTo>
                  <a:pt x="76200" y="347726"/>
                </a:moveTo>
                <a:lnTo>
                  <a:pt x="44450" y="347726"/>
                </a:lnTo>
                <a:lnTo>
                  <a:pt x="44450" y="71628"/>
                </a:lnTo>
                <a:lnTo>
                  <a:pt x="31750" y="71628"/>
                </a:lnTo>
                <a:lnTo>
                  <a:pt x="31750" y="347726"/>
                </a:lnTo>
                <a:lnTo>
                  <a:pt x="0" y="347726"/>
                </a:lnTo>
                <a:lnTo>
                  <a:pt x="38100" y="423926"/>
                </a:lnTo>
                <a:lnTo>
                  <a:pt x="69850" y="360426"/>
                </a:lnTo>
                <a:lnTo>
                  <a:pt x="76200" y="347726"/>
                </a:lnTo>
                <a:close/>
              </a:path>
              <a:path w="2809240" h="424180">
                <a:moveTo>
                  <a:pt x="1519428" y="335534"/>
                </a:moveTo>
                <a:lnTo>
                  <a:pt x="1487678" y="335534"/>
                </a:lnTo>
                <a:lnTo>
                  <a:pt x="1487678" y="59436"/>
                </a:lnTo>
                <a:lnTo>
                  <a:pt x="1474978" y="59436"/>
                </a:lnTo>
                <a:lnTo>
                  <a:pt x="1474978" y="335534"/>
                </a:lnTo>
                <a:lnTo>
                  <a:pt x="1443228" y="335534"/>
                </a:lnTo>
                <a:lnTo>
                  <a:pt x="1481328" y="411734"/>
                </a:lnTo>
                <a:lnTo>
                  <a:pt x="1513078" y="348234"/>
                </a:lnTo>
                <a:lnTo>
                  <a:pt x="1519428" y="335534"/>
                </a:lnTo>
                <a:close/>
              </a:path>
              <a:path w="2809240" h="424180">
                <a:moveTo>
                  <a:pt x="2808732" y="276098"/>
                </a:moveTo>
                <a:lnTo>
                  <a:pt x="2776982" y="276098"/>
                </a:lnTo>
                <a:lnTo>
                  <a:pt x="2776982" y="0"/>
                </a:lnTo>
                <a:lnTo>
                  <a:pt x="2764282" y="0"/>
                </a:lnTo>
                <a:lnTo>
                  <a:pt x="2764282" y="276098"/>
                </a:lnTo>
                <a:lnTo>
                  <a:pt x="2732532" y="276098"/>
                </a:lnTo>
                <a:lnTo>
                  <a:pt x="2770632" y="352298"/>
                </a:lnTo>
                <a:lnTo>
                  <a:pt x="2802382" y="288798"/>
                </a:lnTo>
                <a:lnTo>
                  <a:pt x="2808732" y="2760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572892" y="5663285"/>
            <a:ext cx="11245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VCT/FP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Clinic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23568" y="1881886"/>
            <a:ext cx="38989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62580" algn="l"/>
              </a:tabLst>
            </a:pPr>
            <a:r>
              <a:rPr sz="1600" b="1" spc="-80" dirty="0">
                <a:latin typeface="Arial"/>
                <a:cs typeface="Arial"/>
              </a:rPr>
              <a:t>Virtual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Support</a:t>
            </a:r>
            <a:r>
              <a:rPr sz="1600" b="1" spc="-10" dirty="0">
                <a:latin typeface="Arial"/>
                <a:cs typeface="Arial"/>
              </a:rPr>
              <a:t> Platforms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45" dirty="0">
                <a:latin typeface="Arial"/>
                <a:cs typeface="Arial"/>
              </a:rPr>
              <a:t>Mass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0" dirty="0">
                <a:latin typeface="Arial"/>
                <a:cs typeface="Arial"/>
              </a:rPr>
              <a:t>Media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4504" y="2363850"/>
            <a:ext cx="1329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25" dirty="0">
                <a:latin typeface="Arial"/>
                <a:cs typeface="Arial"/>
              </a:rPr>
              <a:t>Peer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Mobilisers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83077" y="2380233"/>
            <a:ext cx="1412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5" dirty="0">
                <a:latin typeface="Arial"/>
                <a:cs typeface="Arial"/>
              </a:rPr>
              <a:t>School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Outreach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56282" y="2804286"/>
            <a:ext cx="16770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latin typeface="Arial"/>
                <a:cs typeface="Arial"/>
              </a:rPr>
              <a:t>Small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Groups/Clubs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88847" y="3459302"/>
            <a:ext cx="851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85" dirty="0">
                <a:latin typeface="Arial"/>
                <a:cs typeface="Arial"/>
              </a:rPr>
              <a:t>STI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84551" y="3474847"/>
            <a:ext cx="9391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25" dirty="0">
                <a:latin typeface="Arial"/>
                <a:cs typeface="Arial"/>
              </a:rPr>
              <a:t>ART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35146" y="3459226"/>
            <a:ext cx="1200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70" dirty="0">
                <a:latin typeface="Arial"/>
                <a:cs typeface="Arial"/>
              </a:rPr>
              <a:t>Mobile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56385" y="3995115"/>
            <a:ext cx="30486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2445" algn="l"/>
              </a:tabLst>
            </a:pPr>
            <a:r>
              <a:rPr sz="1600" b="1" spc="-10" dirty="0">
                <a:latin typeface="Arial"/>
                <a:cs typeface="Arial"/>
              </a:rPr>
              <a:t>ANC/PNC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2400" b="1" spc="-172" baseline="1736" dirty="0">
                <a:latin typeface="Arial"/>
                <a:cs typeface="Arial"/>
              </a:rPr>
              <a:t>Under</a:t>
            </a:r>
            <a:r>
              <a:rPr sz="2400" b="1" spc="-52" baseline="1736" dirty="0">
                <a:latin typeface="Arial"/>
                <a:cs typeface="Arial"/>
              </a:rPr>
              <a:t> </a:t>
            </a:r>
            <a:r>
              <a:rPr sz="2400" b="1" spc="-142" baseline="1736" dirty="0">
                <a:latin typeface="Arial"/>
                <a:cs typeface="Arial"/>
              </a:rPr>
              <a:t>5</a:t>
            </a:r>
            <a:r>
              <a:rPr sz="2400" b="1" spc="-89" baseline="1736" dirty="0">
                <a:latin typeface="Arial"/>
                <a:cs typeface="Arial"/>
              </a:rPr>
              <a:t> </a:t>
            </a:r>
            <a:r>
              <a:rPr sz="2400" b="1" spc="-217" baseline="1736" dirty="0">
                <a:latin typeface="Arial"/>
                <a:cs typeface="Arial"/>
              </a:rPr>
              <a:t>Clinics</a:t>
            </a:r>
            <a:endParaRPr sz="2400" baseline="1736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15564" y="3967734"/>
            <a:ext cx="426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0" dirty="0">
                <a:latin typeface="Arial"/>
                <a:cs typeface="Arial"/>
              </a:rPr>
              <a:t>VIAC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15133" y="4566030"/>
            <a:ext cx="199961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latin typeface="Arial"/>
                <a:cs typeface="Arial"/>
              </a:rPr>
              <a:t>KP/Youth-</a:t>
            </a:r>
            <a:r>
              <a:rPr sz="1600" b="1" spc="-120" dirty="0">
                <a:latin typeface="Arial"/>
                <a:cs typeface="Arial"/>
              </a:rPr>
              <a:t>Friendly</a:t>
            </a:r>
            <a:r>
              <a:rPr sz="1600" b="1" spc="120" dirty="0">
                <a:latin typeface="Arial"/>
                <a:cs typeface="Arial"/>
              </a:rPr>
              <a:t> </a:t>
            </a:r>
            <a:r>
              <a:rPr sz="1600" b="1" spc="-125" dirty="0">
                <a:latin typeface="Arial"/>
                <a:cs typeface="Arial"/>
              </a:rPr>
              <a:t>Sites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75" dirty="0"/>
              <a:t>While</a:t>
            </a:r>
            <a:r>
              <a:rPr spc="-90" dirty="0"/>
              <a:t> </a:t>
            </a:r>
            <a:r>
              <a:rPr spc="-55" dirty="0"/>
              <a:t>they</a:t>
            </a:r>
            <a:r>
              <a:rPr spc="-65" dirty="0"/>
              <a:t> </a:t>
            </a:r>
            <a:r>
              <a:rPr dirty="0"/>
              <a:t>will</a:t>
            </a:r>
            <a:r>
              <a:rPr spc="-90" dirty="0"/>
              <a:t> </a:t>
            </a:r>
            <a:r>
              <a:rPr spc="-120" dirty="0"/>
              <a:t>be</a:t>
            </a:r>
            <a:r>
              <a:rPr spc="-95" dirty="0"/>
              <a:t> </a:t>
            </a:r>
            <a:r>
              <a:rPr spc="-30" dirty="0"/>
              <a:t>important</a:t>
            </a:r>
            <a:r>
              <a:rPr spc="-85" dirty="0"/>
              <a:t> </a:t>
            </a:r>
            <a:r>
              <a:rPr spc="-220" dirty="0"/>
              <a:t>UPIs</a:t>
            </a:r>
            <a:r>
              <a:rPr spc="-80" dirty="0"/>
              <a:t> </a:t>
            </a:r>
            <a:r>
              <a:rPr spc="-160" dirty="0"/>
              <a:t>across</a:t>
            </a:r>
            <a:r>
              <a:rPr spc="-95" dirty="0"/>
              <a:t> </a:t>
            </a:r>
            <a:r>
              <a:rPr spc="-30" dirty="0"/>
              <a:t>the</a:t>
            </a:r>
            <a:r>
              <a:rPr spc="-80" dirty="0"/>
              <a:t> </a:t>
            </a:r>
            <a:r>
              <a:rPr spc="-90" dirty="0"/>
              <a:t>country,</a:t>
            </a:r>
            <a:r>
              <a:rPr spc="-80" dirty="0"/>
              <a:t> </a:t>
            </a:r>
            <a:r>
              <a:rPr spc="-55" dirty="0"/>
              <a:t>mobile</a:t>
            </a:r>
            <a:r>
              <a:rPr spc="-85" dirty="0"/>
              <a:t> </a:t>
            </a:r>
            <a:r>
              <a:rPr spc="-95" dirty="0"/>
              <a:t>clinics</a:t>
            </a:r>
            <a:r>
              <a:rPr spc="-100" dirty="0"/>
              <a:t> </a:t>
            </a:r>
            <a:r>
              <a:rPr spc="-110" dirty="0"/>
              <a:t>are</a:t>
            </a:r>
            <a:r>
              <a:rPr spc="-90" dirty="0"/>
              <a:t> </a:t>
            </a:r>
            <a:r>
              <a:rPr spc="-55" dirty="0"/>
              <a:t>particularly</a:t>
            </a:r>
            <a:r>
              <a:rPr spc="-105" dirty="0"/>
              <a:t> </a:t>
            </a:r>
            <a:r>
              <a:rPr spc="-110" dirty="0"/>
              <a:t>appealing </a:t>
            </a:r>
            <a:r>
              <a:rPr spc="-215" dirty="0"/>
              <a:t>as</a:t>
            </a:r>
            <a:r>
              <a:rPr spc="-80" dirty="0"/>
              <a:t> </a:t>
            </a:r>
            <a:r>
              <a:rPr spc="-35" dirty="0"/>
              <a:t>service </a:t>
            </a:r>
            <a:r>
              <a:rPr spc="-75" dirty="0"/>
              <a:t>delivery</a:t>
            </a:r>
            <a:r>
              <a:rPr spc="-90" dirty="0"/>
              <a:t> </a:t>
            </a:r>
            <a:r>
              <a:rPr spc="-130" dirty="0"/>
              <a:t>hubs</a:t>
            </a:r>
            <a:r>
              <a:rPr spc="-80" dirty="0"/>
              <a:t> </a:t>
            </a:r>
            <a:r>
              <a:rPr spc="-30" dirty="0"/>
              <a:t>in</a:t>
            </a:r>
            <a:r>
              <a:rPr spc="-90" dirty="0"/>
              <a:t> </a:t>
            </a:r>
            <a:r>
              <a:rPr b="1" spc="-145" dirty="0">
                <a:latin typeface="Arial"/>
                <a:cs typeface="Arial"/>
              </a:rPr>
              <a:t>Beitbridge,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spc="-70" dirty="0"/>
              <a:t>targeting</a:t>
            </a:r>
            <a:r>
              <a:rPr spc="-95" dirty="0"/>
              <a:t> high </a:t>
            </a:r>
            <a:r>
              <a:rPr spc="-25" dirty="0"/>
              <a:t>mobility</a:t>
            </a:r>
            <a:r>
              <a:rPr spc="-85" dirty="0"/>
              <a:t> clients </a:t>
            </a:r>
            <a:r>
              <a:rPr spc="-30" dirty="0"/>
              <a:t>in</a:t>
            </a:r>
            <a:r>
              <a:rPr spc="-95" dirty="0"/>
              <a:t> </a:t>
            </a:r>
            <a:r>
              <a:rPr spc="-40" dirty="0"/>
              <a:t>the</a:t>
            </a:r>
            <a:r>
              <a:rPr spc="-75" dirty="0"/>
              <a:t> </a:t>
            </a:r>
            <a:r>
              <a:rPr spc="-65" dirty="0"/>
              <a:t>border</a:t>
            </a:r>
            <a:r>
              <a:rPr spc="-110" dirty="0"/>
              <a:t> </a:t>
            </a:r>
            <a:r>
              <a:rPr spc="-20" dirty="0"/>
              <a:t>town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21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03009" y="955399"/>
            <a:ext cx="5868035" cy="279971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31265">
              <a:lnSpc>
                <a:spcPct val="100000"/>
              </a:lnSpc>
              <a:spcBef>
                <a:spcPts val="420"/>
              </a:spcBef>
            </a:pPr>
            <a:r>
              <a:rPr sz="18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Network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Overview</a:t>
            </a:r>
            <a:r>
              <a:rPr sz="1800" b="1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&amp;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600" spc="-70" dirty="0">
                <a:latin typeface="Arial"/>
                <a:cs typeface="Arial"/>
              </a:rPr>
              <a:t>Community </a:t>
            </a:r>
            <a:r>
              <a:rPr sz="1600" spc="-110" dirty="0">
                <a:latin typeface="Arial"/>
                <a:cs typeface="Arial"/>
              </a:rPr>
              <a:t>based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network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mobile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“hubs”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600" b="1" spc="-105" dirty="0">
                <a:latin typeface="Arial"/>
                <a:cs typeface="Arial"/>
              </a:rPr>
              <a:t>Management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Support: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District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Medical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Officer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(DMO)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serves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overall </a:t>
            </a:r>
            <a:r>
              <a:rPr sz="1600" spc="-75" dirty="0">
                <a:latin typeface="Arial"/>
                <a:cs typeface="Arial"/>
              </a:rPr>
              <a:t>decision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maker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support </a:t>
            </a:r>
            <a:r>
              <a:rPr sz="1600" spc="-25" dirty="0">
                <a:latin typeface="Arial"/>
                <a:cs typeface="Arial"/>
              </a:rPr>
              <a:t>from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focal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person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(could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district </a:t>
            </a:r>
            <a:r>
              <a:rPr sz="1600" spc="-80" dirty="0">
                <a:latin typeface="Arial"/>
                <a:cs typeface="Arial"/>
              </a:rPr>
              <a:t>nursing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(DNO)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 </a:t>
            </a:r>
            <a:r>
              <a:rPr sz="1600" spc="-25" dirty="0">
                <a:latin typeface="Arial"/>
                <a:cs typeface="Arial"/>
              </a:rPr>
              <a:t>district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health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promotion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(DHPO).</a:t>
            </a:r>
            <a:endParaRPr sz="1600">
              <a:latin typeface="Arial"/>
              <a:cs typeface="Arial"/>
            </a:endParaRPr>
          </a:p>
          <a:p>
            <a:pPr marL="12700" marR="517525">
              <a:lnSpc>
                <a:spcPct val="100000"/>
              </a:lnSpc>
              <a:spcBef>
                <a:spcPts val="605"/>
              </a:spcBef>
            </a:pPr>
            <a:r>
              <a:rPr sz="1600" b="1" spc="-160" dirty="0">
                <a:latin typeface="Arial"/>
                <a:cs typeface="Arial"/>
              </a:rPr>
              <a:t>Supply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Chain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System: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commodities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procured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distributed </a:t>
            </a:r>
            <a:r>
              <a:rPr sz="1600" spc="-45" dirty="0">
                <a:latin typeface="Arial"/>
                <a:cs typeface="Arial"/>
              </a:rPr>
              <a:t>through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MOH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supply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chain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systems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for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commodities.</a:t>
            </a:r>
            <a:endParaRPr sz="1600">
              <a:latin typeface="Arial"/>
              <a:cs typeface="Arial"/>
            </a:endParaRPr>
          </a:p>
          <a:p>
            <a:pPr marL="12700" marR="359410" algn="just">
              <a:lnSpc>
                <a:spcPct val="100000"/>
              </a:lnSpc>
              <a:spcBef>
                <a:spcPts val="600"/>
              </a:spcBef>
            </a:pPr>
            <a:r>
              <a:rPr sz="1600" b="1" spc="-100" dirty="0">
                <a:latin typeface="Arial"/>
                <a:cs typeface="Arial"/>
              </a:rPr>
              <a:t>Data</a:t>
            </a:r>
            <a:r>
              <a:rPr sz="1600" b="1" spc="-95" dirty="0">
                <a:latin typeface="Arial"/>
                <a:cs typeface="Arial"/>
              </a:rPr>
              <a:t> </a:t>
            </a:r>
            <a:r>
              <a:rPr sz="1600" b="1" spc="-165" dirty="0">
                <a:latin typeface="Arial"/>
                <a:cs typeface="Arial"/>
              </a:rPr>
              <a:t>system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35" dirty="0">
                <a:latin typeface="Arial"/>
                <a:cs typeface="Arial"/>
              </a:rPr>
              <a:t>&amp;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Flow</a:t>
            </a:r>
            <a:r>
              <a:rPr sz="1600" spc="-100" dirty="0">
                <a:latin typeface="Arial"/>
                <a:cs typeface="Arial"/>
              </a:rPr>
              <a:t>: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Data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flows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through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the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national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spc="-185" dirty="0">
                <a:latin typeface="Arial"/>
                <a:cs typeface="Arial"/>
              </a:rPr>
              <a:t>DHIS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system,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with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management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from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district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health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information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(DHIO)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who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coordinates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data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collection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submission </a:t>
            </a:r>
            <a:r>
              <a:rPr sz="1600" spc="10" dirty="0">
                <a:latin typeface="Arial"/>
                <a:cs typeface="Arial"/>
              </a:rPr>
              <a:t>to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province.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35494" y="3913099"/>
            <a:ext cx="4632325" cy="267271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677545">
              <a:lnSpc>
                <a:spcPct val="100000"/>
              </a:lnSpc>
              <a:spcBef>
                <a:spcPts val="525"/>
              </a:spcBef>
            </a:pPr>
            <a:r>
              <a:rPr sz="1800" b="1" u="sng" spc="-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8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r>
              <a:rPr sz="1800" b="1" u="sng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Considerations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70"/>
              </a:spcBef>
            </a:pPr>
            <a:r>
              <a:rPr sz="1600" spc="-100" dirty="0">
                <a:latin typeface="Arial"/>
                <a:cs typeface="Arial"/>
              </a:rPr>
              <a:t>Studies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have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demonstrated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b="1" spc="-200" dirty="0">
                <a:latin typeface="Arial"/>
                <a:cs typeface="Arial"/>
              </a:rPr>
              <a:t>AGYW,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220" dirty="0">
                <a:latin typeface="Arial"/>
                <a:cs typeface="Arial"/>
              </a:rPr>
              <a:t>FSW,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and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MSM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convenience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discretion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provided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by </a:t>
            </a:r>
            <a:r>
              <a:rPr sz="1600" spc="-45" dirty="0">
                <a:latin typeface="Arial"/>
                <a:cs typeface="Arial"/>
              </a:rPr>
              <a:t>mobile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clinics.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However,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lack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consistency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when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clinic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at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given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site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may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present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barrier.</a:t>
            </a:r>
            <a:endParaRPr sz="1600">
              <a:latin typeface="Arial"/>
              <a:cs typeface="Arial"/>
            </a:endParaRPr>
          </a:p>
          <a:p>
            <a:pPr marL="12700" marR="59055">
              <a:lnSpc>
                <a:spcPct val="100000"/>
              </a:lnSpc>
              <a:spcBef>
                <a:spcPts val="605"/>
              </a:spcBef>
            </a:pPr>
            <a:r>
              <a:rPr sz="1600" spc="-114" dirty="0">
                <a:latin typeface="Arial"/>
                <a:cs typeface="Arial"/>
              </a:rPr>
              <a:t>Special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considerations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location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0" dirty="0">
                <a:latin typeface="Arial"/>
                <a:cs typeface="Arial"/>
              </a:rPr>
              <a:t> operating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hours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needed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optimize </a:t>
            </a:r>
            <a:r>
              <a:rPr sz="1600" spc="-55" dirty="0">
                <a:latin typeface="Arial"/>
                <a:cs typeface="Arial"/>
              </a:rPr>
              <a:t>delivery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through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mobile </a:t>
            </a:r>
            <a:r>
              <a:rPr sz="1600" spc="-75" dirty="0">
                <a:latin typeface="Arial"/>
                <a:cs typeface="Arial"/>
              </a:rPr>
              <a:t>clinics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different</a:t>
            </a:r>
            <a:r>
              <a:rPr sz="1600" spc="-45" dirty="0">
                <a:latin typeface="Arial"/>
                <a:cs typeface="Arial"/>
              </a:rPr>
              <a:t> target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populations</a:t>
            </a:r>
            <a:r>
              <a:rPr sz="1600" spc="-80" dirty="0">
                <a:latin typeface="Arial"/>
                <a:cs typeface="Arial"/>
              </a:rPr>
              <a:t> (e.g.</a:t>
            </a:r>
            <a:r>
              <a:rPr sz="1600" spc="-40" dirty="0">
                <a:latin typeface="Arial"/>
                <a:cs typeface="Arial"/>
              </a:rPr>
              <a:t> proximity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to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school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in-</a:t>
            </a:r>
            <a:r>
              <a:rPr sz="1600" spc="-85" dirty="0">
                <a:latin typeface="Arial"/>
                <a:cs typeface="Arial"/>
              </a:rPr>
              <a:t>school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15" dirty="0">
                <a:latin typeface="Arial"/>
                <a:cs typeface="Arial"/>
              </a:rPr>
              <a:t>AGYW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54" dirty="0">
                <a:latin typeface="Arial"/>
                <a:cs typeface="Arial"/>
              </a:rPr>
              <a:t>KP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hotspot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during </a:t>
            </a:r>
            <a:r>
              <a:rPr sz="1600" spc="-65" dirty="0">
                <a:latin typeface="Arial"/>
                <a:cs typeface="Arial"/>
              </a:rPr>
              <a:t>convenient</a:t>
            </a:r>
            <a:r>
              <a:rPr sz="1600" spc="-70" dirty="0">
                <a:latin typeface="Arial"/>
                <a:cs typeface="Arial"/>
              </a:rPr>
              <a:t> hours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MSM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and/or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FSW).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91447" y="4540163"/>
            <a:ext cx="391728" cy="441596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6521535" y="6139595"/>
            <a:ext cx="371475" cy="421005"/>
            <a:chOff x="6521535" y="6139595"/>
            <a:chExt cx="371475" cy="42100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85771" y="6139595"/>
              <a:ext cx="73713" cy="7365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54258" y="6139595"/>
              <a:ext cx="73713" cy="7365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521535" y="6224071"/>
              <a:ext cx="371475" cy="336550"/>
            </a:xfrm>
            <a:custGeom>
              <a:avLst/>
              <a:gdLst/>
              <a:ahLst/>
              <a:cxnLst/>
              <a:rect l="l" t="t" r="r" b="b"/>
              <a:pathLst>
                <a:path w="371475" h="336550">
                  <a:moveTo>
                    <a:pt x="276984" y="8"/>
                  </a:moveTo>
                  <a:lnTo>
                    <a:pt x="230880" y="8573"/>
                  </a:lnTo>
                  <a:lnTo>
                    <a:pt x="200079" y="36002"/>
                  </a:lnTo>
                  <a:lnTo>
                    <a:pt x="185336" y="91240"/>
                  </a:lnTo>
                  <a:lnTo>
                    <a:pt x="169540" y="33372"/>
                  </a:lnTo>
                  <a:lnTo>
                    <a:pt x="139569" y="9099"/>
                  </a:lnTo>
                  <a:lnTo>
                    <a:pt x="93688" y="0"/>
                  </a:lnTo>
                  <a:lnTo>
                    <a:pt x="79472" y="2367"/>
                  </a:lnTo>
                  <a:lnTo>
                    <a:pt x="44228" y="20196"/>
                  </a:lnTo>
                  <a:lnTo>
                    <a:pt x="0" y="155421"/>
                  </a:lnTo>
                  <a:lnTo>
                    <a:pt x="4212" y="164890"/>
                  </a:lnTo>
                  <a:lnTo>
                    <a:pt x="13163" y="166994"/>
                  </a:lnTo>
                  <a:lnTo>
                    <a:pt x="13689" y="168046"/>
                  </a:lnTo>
                  <a:lnTo>
                    <a:pt x="23693" y="168046"/>
                  </a:lnTo>
                  <a:lnTo>
                    <a:pt x="30011" y="163312"/>
                  </a:lnTo>
                  <a:lnTo>
                    <a:pt x="58970" y="55467"/>
                  </a:lnTo>
                  <a:lnTo>
                    <a:pt x="58970" y="336391"/>
                  </a:lnTo>
                  <a:lnTo>
                    <a:pt x="90562" y="336391"/>
                  </a:lnTo>
                  <a:lnTo>
                    <a:pt x="90562" y="173307"/>
                  </a:lnTo>
                  <a:lnTo>
                    <a:pt x="111623" y="173307"/>
                  </a:lnTo>
                  <a:lnTo>
                    <a:pt x="111623" y="336391"/>
                  </a:lnTo>
                  <a:lnTo>
                    <a:pt x="143214" y="336391"/>
                  </a:lnTo>
                  <a:lnTo>
                    <a:pt x="143214" y="55467"/>
                  </a:lnTo>
                  <a:lnTo>
                    <a:pt x="172173" y="162786"/>
                  </a:lnTo>
                  <a:lnTo>
                    <a:pt x="178491" y="167520"/>
                  </a:lnTo>
                  <a:lnTo>
                    <a:pt x="187969" y="167520"/>
                  </a:lnTo>
                  <a:lnTo>
                    <a:pt x="194813" y="165416"/>
                  </a:lnTo>
                  <a:lnTo>
                    <a:pt x="198499" y="161207"/>
                  </a:lnTo>
                  <a:lnTo>
                    <a:pt x="227458" y="54941"/>
                  </a:lnTo>
                  <a:lnTo>
                    <a:pt x="227458" y="336391"/>
                  </a:lnTo>
                  <a:lnTo>
                    <a:pt x="259049" y="336391"/>
                  </a:lnTo>
                  <a:lnTo>
                    <a:pt x="259049" y="173307"/>
                  </a:lnTo>
                  <a:lnTo>
                    <a:pt x="280110" y="173307"/>
                  </a:lnTo>
                  <a:lnTo>
                    <a:pt x="280110" y="336391"/>
                  </a:lnTo>
                  <a:lnTo>
                    <a:pt x="311702" y="336391"/>
                  </a:lnTo>
                  <a:lnTo>
                    <a:pt x="311702" y="55467"/>
                  </a:lnTo>
                  <a:lnTo>
                    <a:pt x="340661" y="162786"/>
                  </a:lnTo>
                  <a:lnTo>
                    <a:pt x="346979" y="167520"/>
                  </a:lnTo>
                  <a:lnTo>
                    <a:pt x="356456" y="167520"/>
                  </a:lnTo>
                  <a:lnTo>
                    <a:pt x="366460" y="164890"/>
                  </a:lnTo>
                  <a:lnTo>
                    <a:pt x="371199" y="155947"/>
                  </a:lnTo>
                  <a:lnTo>
                    <a:pt x="369093" y="147530"/>
                  </a:lnTo>
                  <a:lnTo>
                    <a:pt x="338028" y="33372"/>
                  </a:lnTo>
                  <a:lnTo>
                    <a:pt x="308057" y="9099"/>
                  </a:lnTo>
                  <a:lnTo>
                    <a:pt x="291200" y="2589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572904" y="5294859"/>
            <a:ext cx="229870" cy="472440"/>
            <a:chOff x="6572904" y="5294859"/>
            <a:chExt cx="229870" cy="472440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46604" y="5294859"/>
              <a:ext cx="83482" cy="8392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572904" y="5389274"/>
              <a:ext cx="229870" cy="377825"/>
            </a:xfrm>
            <a:custGeom>
              <a:avLst/>
              <a:gdLst/>
              <a:ahLst/>
              <a:cxnLst/>
              <a:rect l="l" t="t" r="r" b="b"/>
              <a:pathLst>
                <a:path w="229870" h="377825">
                  <a:moveTo>
                    <a:pt x="123789" y="0"/>
                  </a:moveTo>
                  <a:lnTo>
                    <a:pt x="107092" y="0"/>
                  </a:lnTo>
                  <a:lnTo>
                    <a:pt x="91439" y="2097"/>
                  </a:lnTo>
                  <a:lnTo>
                    <a:pt x="43437" y="23077"/>
                  </a:lnTo>
                  <a:lnTo>
                    <a:pt x="39262" y="31468"/>
                  </a:lnTo>
                  <a:lnTo>
                    <a:pt x="652" y="161539"/>
                  </a:lnTo>
                  <a:lnTo>
                    <a:pt x="0" y="170062"/>
                  </a:lnTo>
                  <a:lnTo>
                    <a:pt x="2478" y="177798"/>
                  </a:lnTo>
                  <a:lnTo>
                    <a:pt x="7696" y="183960"/>
                  </a:lnTo>
                  <a:lnTo>
                    <a:pt x="17348" y="188812"/>
                  </a:lnTo>
                  <a:lnTo>
                    <a:pt x="30914" y="188812"/>
                  </a:lnTo>
                  <a:lnTo>
                    <a:pt x="39262" y="182518"/>
                  </a:lnTo>
                  <a:lnTo>
                    <a:pt x="73699" y="63986"/>
                  </a:lnTo>
                  <a:lnTo>
                    <a:pt x="73699" y="100699"/>
                  </a:lnTo>
                  <a:lnTo>
                    <a:pt x="35088" y="230770"/>
                  </a:lnTo>
                  <a:lnTo>
                    <a:pt x="63264" y="230770"/>
                  </a:lnTo>
                  <a:lnTo>
                    <a:pt x="63264" y="377626"/>
                  </a:lnTo>
                  <a:lnTo>
                    <a:pt x="105005" y="377626"/>
                  </a:lnTo>
                  <a:lnTo>
                    <a:pt x="105005" y="230770"/>
                  </a:lnTo>
                  <a:lnTo>
                    <a:pt x="125876" y="230770"/>
                  </a:lnTo>
                  <a:lnTo>
                    <a:pt x="125876" y="377626"/>
                  </a:lnTo>
                  <a:lnTo>
                    <a:pt x="167617" y="377626"/>
                  </a:lnTo>
                  <a:lnTo>
                    <a:pt x="167617" y="230770"/>
                  </a:lnTo>
                  <a:lnTo>
                    <a:pt x="195792" y="230770"/>
                  </a:lnTo>
                  <a:lnTo>
                    <a:pt x="157182" y="100699"/>
                  </a:lnTo>
                  <a:lnTo>
                    <a:pt x="157182" y="63986"/>
                  </a:lnTo>
                  <a:lnTo>
                    <a:pt x="192662" y="183567"/>
                  </a:lnTo>
                  <a:lnTo>
                    <a:pt x="201010" y="188812"/>
                  </a:lnTo>
                  <a:lnTo>
                    <a:pt x="213532" y="188812"/>
                  </a:lnTo>
                  <a:lnTo>
                    <a:pt x="222582" y="183960"/>
                  </a:lnTo>
                  <a:lnTo>
                    <a:pt x="227490" y="177798"/>
                  </a:lnTo>
                  <a:lnTo>
                    <a:pt x="229854" y="170062"/>
                  </a:lnTo>
                  <a:lnTo>
                    <a:pt x="229185" y="161539"/>
                  </a:lnTo>
                  <a:lnTo>
                    <a:pt x="191618" y="31468"/>
                  </a:lnTo>
                  <a:lnTo>
                    <a:pt x="190575" y="26223"/>
                  </a:lnTo>
                  <a:lnTo>
                    <a:pt x="151573" y="5474"/>
                  </a:lnTo>
                  <a:lnTo>
                    <a:pt x="139442" y="2097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556259" y="1012374"/>
            <a:ext cx="5226050" cy="3401695"/>
            <a:chOff x="556259" y="1012374"/>
            <a:chExt cx="5226050" cy="3401695"/>
          </a:xfrm>
        </p:grpSpPr>
        <p:sp>
          <p:nvSpPr>
            <p:cNvPr id="16" name="object 16"/>
            <p:cNvSpPr/>
            <p:nvPr/>
          </p:nvSpPr>
          <p:spPr>
            <a:xfrm>
              <a:off x="556259" y="1670304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5388" y="1012374"/>
              <a:ext cx="83482" cy="8367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701688" y="1106502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5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62711" y="1026708"/>
              <a:ext cx="73713" cy="738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31198" y="1026708"/>
              <a:ext cx="73713" cy="7388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898475" y="1111438"/>
              <a:ext cx="371475" cy="337820"/>
            </a:xfrm>
            <a:custGeom>
              <a:avLst/>
              <a:gdLst/>
              <a:ahLst/>
              <a:cxnLst/>
              <a:rect l="l" t="t" r="r" b="b"/>
              <a:pathLst>
                <a:path w="371475" h="337819">
                  <a:moveTo>
                    <a:pt x="276984" y="8"/>
                  </a:moveTo>
                  <a:lnTo>
                    <a:pt x="230880" y="8599"/>
                  </a:lnTo>
                  <a:lnTo>
                    <a:pt x="200079" y="36111"/>
                  </a:lnTo>
                  <a:lnTo>
                    <a:pt x="185336" y="91514"/>
                  </a:lnTo>
                  <a:lnTo>
                    <a:pt x="169540" y="33473"/>
                  </a:lnTo>
                  <a:lnTo>
                    <a:pt x="139569" y="9126"/>
                  </a:lnTo>
                  <a:lnTo>
                    <a:pt x="93688" y="0"/>
                  </a:lnTo>
                  <a:lnTo>
                    <a:pt x="79472" y="2374"/>
                  </a:lnTo>
                  <a:lnTo>
                    <a:pt x="44228" y="20256"/>
                  </a:lnTo>
                  <a:lnTo>
                    <a:pt x="0" y="155888"/>
                  </a:lnTo>
                  <a:lnTo>
                    <a:pt x="4212" y="165386"/>
                  </a:lnTo>
                  <a:lnTo>
                    <a:pt x="13163" y="167497"/>
                  </a:lnTo>
                  <a:lnTo>
                    <a:pt x="13689" y="168552"/>
                  </a:lnTo>
                  <a:lnTo>
                    <a:pt x="23693" y="168552"/>
                  </a:lnTo>
                  <a:lnTo>
                    <a:pt x="30011" y="163803"/>
                  </a:lnTo>
                  <a:lnTo>
                    <a:pt x="58970" y="55634"/>
                  </a:lnTo>
                  <a:lnTo>
                    <a:pt x="58970" y="337403"/>
                  </a:lnTo>
                  <a:lnTo>
                    <a:pt x="90562" y="337403"/>
                  </a:lnTo>
                  <a:lnTo>
                    <a:pt x="90562" y="173828"/>
                  </a:lnTo>
                  <a:lnTo>
                    <a:pt x="111623" y="173828"/>
                  </a:lnTo>
                  <a:lnTo>
                    <a:pt x="111623" y="337403"/>
                  </a:lnTo>
                  <a:lnTo>
                    <a:pt x="143214" y="337403"/>
                  </a:lnTo>
                  <a:lnTo>
                    <a:pt x="143214" y="55634"/>
                  </a:lnTo>
                  <a:lnTo>
                    <a:pt x="172173" y="163275"/>
                  </a:lnTo>
                  <a:lnTo>
                    <a:pt x="178491" y="168024"/>
                  </a:lnTo>
                  <a:lnTo>
                    <a:pt x="187969" y="168024"/>
                  </a:lnTo>
                  <a:lnTo>
                    <a:pt x="194813" y="165914"/>
                  </a:lnTo>
                  <a:lnTo>
                    <a:pt x="198499" y="161692"/>
                  </a:lnTo>
                  <a:lnTo>
                    <a:pt x="227458" y="55106"/>
                  </a:lnTo>
                  <a:lnTo>
                    <a:pt x="227458" y="337403"/>
                  </a:lnTo>
                  <a:lnTo>
                    <a:pt x="259049" y="337403"/>
                  </a:lnTo>
                  <a:lnTo>
                    <a:pt x="259049" y="173828"/>
                  </a:lnTo>
                  <a:lnTo>
                    <a:pt x="280110" y="173828"/>
                  </a:lnTo>
                  <a:lnTo>
                    <a:pt x="280110" y="337403"/>
                  </a:lnTo>
                  <a:lnTo>
                    <a:pt x="311702" y="337403"/>
                  </a:lnTo>
                  <a:lnTo>
                    <a:pt x="311702" y="55634"/>
                  </a:lnTo>
                  <a:lnTo>
                    <a:pt x="340661" y="163275"/>
                  </a:lnTo>
                  <a:lnTo>
                    <a:pt x="346979" y="168024"/>
                  </a:lnTo>
                  <a:lnTo>
                    <a:pt x="356456" y="168024"/>
                  </a:lnTo>
                  <a:lnTo>
                    <a:pt x="366460" y="165386"/>
                  </a:lnTo>
                  <a:lnTo>
                    <a:pt x="371199" y="156416"/>
                  </a:lnTo>
                  <a:lnTo>
                    <a:pt x="369093" y="147973"/>
                  </a:lnTo>
                  <a:lnTo>
                    <a:pt x="338028" y="33473"/>
                  </a:lnTo>
                  <a:lnTo>
                    <a:pt x="308057" y="9126"/>
                  </a:lnTo>
                  <a:lnTo>
                    <a:pt x="291200" y="2597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2431" y="1024295"/>
            <a:ext cx="391728" cy="441596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38683" y="1082116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600" b="1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22322" y="6491122"/>
            <a:ext cx="193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Service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Delivery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1704" y="1973072"/>
            <a:ext cx="79057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8580" algn="just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Arial"/>
                <a:cs typeface="Arial"/>
              </a:rPr>
              <a:t>Attract, </a:t>
            </a:r>
            <a:r>
              <a:rPr sz="1600" b="1" spc="-40" dirty="0">
                <a:latin typeface="Arial"/>
                <a:cs typeface="Arial"/>
              </a:rPr>
              <a:t>Engage, </a:t>
            </a:r>
            <a:r>
              <a:rPr sz="1600" b="1" spc="-10" dirty="0">
                <a:latin typeface="Arial"/>
                <a:cs typeface="Arial"/>
              </a:rPr>
              <a:t>Enable </a:t>
            </a:r>
            <a:r>
              <a:rPr sz="1600" b="1" spc="-16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56259" y="3355847"/>
            <a:ext cx="5226050" cy="3092450"/>
            <a:chOff x="556259" y="3355847"/>
            <a:chExt cx="5226050" cy="3092450"/>
          </a:xfrm>
        </p:grpSpPr>
        <p:sp>
          <p:nvSpPr>
            <p:cNvPr id="27" name="object 27"/>
            <p:cNvSpPr/>
            <p:nvPr/>
          </p:nvSpPr>
          <p:spPr>
            <a:xfrm>
              <a:off x="556259" y="3355847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23921" y="5063489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685800" y="0"/>
                  </a:moveTo>
                  <a:lnTo>
                    <a:pt x="636828" y="1722"/>
                  </a:lnTo>
                  <a:lnTo>
                    <a:pt x="588784" y="6811"/>
                  </a:lnTo>
                  <a:lnTo>
                    <a:pt x="541785" y="15151"/>
                  </a:lnTo>
                  <a:lnTo>
                    <a:pt x="495947" y="26625"/>
                  </a:lnTo>
                  <a:lnTo>
                    <a:pt x="451386" y="41118"/>
                  </a:lnTo>
                  <a:lnTo>
                    <a:pt x="408218" y="58514"/>
                  </a:lnTo>
                  <a:lnTo>
                    <a:pt x="366559" y="78696"/>
                  </a:lnTo>
                  <a:lnTo>
                    <a:pt x="326525" y="101548"/>
                  </a:lnTo>
                  <a:lnTo>
                    <a:pt x="288233" y="126954"/>
                  </a:lnTo>
                  <a:lnTo>
                    <a:pt x="251798" y="154798"/>
                  </a:lnTo>
                  <a:lnTo>
                    <a:pt x="217336" y="184964"/>
                  </a:lnTo>
                  <a:lnTo>
                    <a:pt x="184964" y="217336"/>
                  </a:lnTo>
                  <a:lnTo>
                    <a:pt x="154798" y="251798"/>
                  </a:lnTo>
                  <a:lnTo>
                    <a:pt x="126954" y="288233"/>
                  </a:lnTo>
                  <a:lnTo>
                    <a:pt x="101548" y="326525"/>
                  </a:lnTo>
                  <a:lnTo>
                    <a:pt x="78696" y="366559"/>
                  </a:lnTo>
                  <a:lnTo>
                    <a:pt x="58514" y="408218"/>
                  </a:lnTo>
                  <a:lnTo>
                    <a:pt x="41118" y="451386"/>
                  </a:lnTo>
                  <a:lnTo>
                    <a:pt x="26625" y="495947"/>
                  </a:lnTo>
                  <a:lnTo>
                    <a:pt x="15151" y="541785"/>
                  </a:lnTo>
                  <a:lnTo>
                    <a:pt x="6811" y="588784"/>
                  </a:lnTo>
                  <a:lnTo>
                    <a:pt x="1722" y="636828"/>
                  </a:lnTo>
                  <a:lnTo>
                    <a:pt x="0" y="685800"/>
                  </a:lnTo>
                  <a:lnTo>
                    <a:pt x="1722" y="734776"/>
                  </a:lnTo>
                  <a:lnTo>
                    <a:pt x="6811" y="782823"/>
                  </a:lnTo>
                  <a:lnTo>
                    <a:pt x="15151" y="829825"/>
                  </a:lnTo>
                  <a:lnTo>
                    <a:pt x="26625" y="875665"/>
                  </a:lnTo>
                  <a:lnTo>
                    <a:pt x="41118" y="920228"/>
                  </a:lnTo>
                  <a:lnTo>
                    <a:pt x="58514" y="963397"/>
                  </a:lnTo>
                  <a:lnTo>
                    <a:pt x="78696" y="1005057"/>
                  </a:lnTo>
                  <a:lnTo>
                    <a:pt x="101548" y="1045091"/>
                  </a:lnTo>
                  <a:lnTo>
                    <a:pt x="126954" y="1083383"/>
                  </a:lnTo>
                  <a:lnTo>
                    <a:pt x="154798" y="1119817"/>
                  </a:lnTo>
                  <a:lnTo>
                    <a:pt x="184964" y="1154278"/>
                  </a:lnTo>
                  <a:lnTo>
                    <a:pt x="217336" y="1186648"/>
                  </a:lnTo>
                  <a:lnTo>
                    <a:pt x="251798" y="1216813"/>
                  </a:lnTo>
                  <a:lnTo>
                    <a:pt x="288233" y="1244656"/>
                  </a:lnTo>
                  <a:lnTo>
                    <a:pt x="326525" y="1270060"/>
                  </a:lnTo>
                  <a:lnTo>
                    <a:pt x="366559" y="1292911"/>
                  </a:lnTo>
                  <a:lnTo>
                    <a:pt x="408218" y="1313091"/>
                  </a:lnTo>
                  <a:lnTo>
                    <a:pt x="451386" y="1330485"/>
                  </a:lnTo>
                  <a:lnTo>
                    <a:pt x="495947" y="1344977"/>
                  </a:lnTo>
                  <a:lnTo>
                    <a:pt x="541785" y="1356450"/>
                  </a:lnTo>
                  <a:lnTo>
                    <a:pt x="588784" y="1364789"/>
                  </a:lnTo>
                  <a:lnTo>
                    <a:pt x="636828" y="1369878"/>
                  </a:lnTo>
                  <a:lnTo>
                    <a:pt x="685800" y="1371600"/>
                  </a:lnTo>
                  <a:lnTo>
                    <a:pt x="734771" y="1369878"/>
                  </a:lnTo>
                  <a:lnTo>
                    <a:pt x="782815" y="1364789"/>
                  </a:lnTo>
                  <a:lnTo>
                    <a:pt x="829814" y="1356450"/>
                  </a:lnTo>
                  <a:lnTo>
                    <a:pt x="875652" y="1344977"/>
                  </a:lnTo>
                  <a:lnTo>
                    <a:pt x="920213" y="1330485"/>
                  </a:lnTo>
                  <a:lnTo>
                    <a:pt x="963381" y="1313091"/>
                  </a:lnTo>
                  <a:lnTo>
                    <a:pt x="1005040" y="1292911"/>
                  </a:lnTo>
                  <a:lnTo>
                    <a:pt x="1045074" y="1270060"/>
                  </a:lnTo>
                  <a:lnTo>
                    <a:pt x="1083366" y="1244656"/>
                  </a:lnTo>
                  <a:lnTo>
                    <a:pt x="1119801" y="1216813"/>
                  </a:lnTo>
                  <a:lnTo>
                    <a:pt x="1154263" y="1186648"/>
                  </a:lnTo>
                  <a:lnTo>
                    <a:pt x="1186635" y="1154278"/>
                  </a:lnTo>
                  <a:lnTo>
                    <a:pt x="1216801" y="1119817"/>
                  </a:lnTo>
                  <a:lnTo>
                    <a:pt x="1244645" y="1083383"/>
                  </a:lnTo>
                  <a:lnTo>
                    <a:pt x="1270051" y="1045091"/>
                  </a:lnTo>
                  <a:lnTo>
                    <a:pt x="1292903" y="1005057"/>
                  </a:lnTo>
                  <a:lnTo>
                    <a:pt x="1313085" y="963397"/>
                  </a:lnTo>
                  <a:lnTo>
                    <a:pt x="1330481" y="920228"/>
                  </a:lnTo>
                  <a:lnTo>
                    <a:pt x="1344974" y="875665"/>
                  </a:lnTo>
                  <a:lnTo>
                    <a:pt x="1356448" y="829825"/>
                  </a:lnTo>
                  <a:lnTo>
                    <a:pt x="1364788" y="782823"/>
                  </a:lnTo>
                  <a:lnTo>
                    <a:pt x="1369877" y="734776"/>
                  </a:lnTo>
                  <a:lnTo>
                    <a:pt x="1371600" y="685800"/>
                  </a:lnTo>
                  <a:lnTo>
                    <a:pt x="1369877" y="636828"/>
                  </a:lnTo>
                  <a:lnTo>
                    <a:pt x="1364788" y="588784"/>
                  </a:lnTo>
                  <a:lnTo>
                    <a:pt x="1356448" y="541785"/>
                  </a:lnTo>
                  <a:lnTo>
                    <a:pt x="1344974" y="495947"/>
                  </a:lnTo>
                  <a:lnTo>
                    <a:pt x="1330481" y="451386"/>
                  </a:lnTo>
                  <a:lnTo>
                    <a:pt x="1313085" y="408218"/>
                  </a:lnTo>
                  <a:lnTo>
                    <a:pt x="1292903" y="366559"/>
                  </a:lnTo>
                  <a:lnTo>
                    <a:pt x="1270051" y="326525"/>
                  </a:lnTo>
                  <a:lnTo>
                    <a:pt x="1244645" y="288233"/>
                  </a:lnTo>
                  <a:lnTo>
                    <a:pt x="1216801" y="251798"/>
                  </a:lnTo>
                  <a:lnTo>
                    <a:pt x="1186635" y="217336"/>
                  </a:lnTo>
                  <a:lnTo>
                    <a:pt x="1154263" y="184964"/>
                  </a:lnTo>
                  <a:lnTo>
                    <a:pt x="1119801" y="154798"/>
                  </a:lnTo>
                  <a:lnTo>
                    <a:pt x="1083366" y="126954"/>
                  </a:lnTo>
                  <a:lnTo>
                    <a:pt x="1045074" y="101548"/>
                  </a:lnTo>
                  <a:lnTo>
                    <a:pt x="1005040" y="78696"/>
                  </a:lnTo>
                  <a:lnTo>
                    <a:pt x="963381" y="58514"/>
                  </a:lnTo>
                  <a:lnTo>
                    <a:pt x="920213" y="41118"/>
                  </a:lnTo>
                  <a:lnTo>
                    <a:pt x="875652" y="26625"/>
                  </a:lnTo>
                  <a:lnTo>
                    <a:pt x="829814" y="15151"/>
                  </a:lnTo>
                  <a:lnTo>
                    <a:pt x="782815" y="6811"/>
                  </a:lnTo>
                  <a:lnTo>
                    <a:pt x="734771" y="172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23921" y="5063489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0" y="685800"/>
                  </a:moveTo>
                  <a:lnTo>
                    <a:pt x="1722" y="636828"/>
                  </a:lnTo>
                  <a:lnTo>
                    <a:pt x="6811" y="588784"/>
                  </a:lnTo>
                  <a:lnTo>
                    <a:pt x="15151" y="541785"/>
                  </a:lnTo>
                  <a:lnTo>
                    <a:pt x="26625" y="495947"/>
                  </a:lnTo>
                  <a:lnTo>
                    <a:pt x="41118" y="451386"/>
                  </a:lnTo>
                  <a:lnTo>
                    <a:pt x="58514" y="408218"/>
                  </a:lnTo>
                  <a:lnTo>
                    <a:pt x="78696" y="366559"/>
                  </a:lnTo>
                  <a:lnTo>
                    <a:pt x="101548" y="326525"/>
                  </a:lnTo>
                  <a:lnTo>
                    <a:pt x="126954" y="288233"/>
                  </a:lnTo>
                  <a:lnTo>
                    <a:pt x="154798" y="251798"/>
                  </a:lnTo>
                  <a:lnTo>
                    <a:pt x="184964" y="217336"/>
                  </a:lnTo>
                  <a:lnTo>
                    <a:pt x="217336" y="184964"/>
                  </a:lnTo>
                  <a:lnTo>
                    <a:pt x="251798" y="154798"/>
                  </a:lnTo>
                  <a:lnTo>
                    <a:pt x="288233" y="126954"/>
                  </a:lnTo>
                  <a:lnTo>
                    <a:pt x="326525" y="101548"/>
                  </a:lnTo>
                  <a:lnTo>
                    <a:pt x="366559" y="78696"/>
                  </a:lnTo>
                  <a:lnTo>
                    <a:pt x="408218" y="58514"/>
                  </a:lnTo>
                  <a:lnTo>
                    <a:pt x="451386" y="41118"/>
                  </a:lnTo>
                  <a:lnTo>
                    <a:pt x="495947" y="26625"/>
                  </a:lnTo>
                  <a:lnTo>
                    <a:pt x="541785" y="15151"/>
                  </a:lnTo>
                  <a:lnTo>
                    <a:pt x="588784" y="6811"/>
                  </a:lnTo>
                  <a:lnTo>
                    <a:pt x="636828" y="1722"/>
                  </a:lnTo>
                  <a:lnTo>
                    <a:pt x="685800" y="0"/>
                  </a:lnTo>
                  <a:lnTo>
                    <a:pt x="734771" y="1722"/>
                  </a:lnTo>
                  <a:lnTo>
                    <a:pt x="782815" y="6811"/>
                  </a:lnTo>
                  <a:lnTo>
                    <a:pt x="829814" y="15151"/>
                  </a:lnTo>
                  <a:lnTo>
                    <a:pt x="875652" y="26625"/>
                  </a:lnTo>
                  <a:lnTo>
                    <a:pt x="920213" y="41118"/>
                  </a:lnTo>
                  <a:lnTo>
                    <a:pt x="963381" y="58514"/>
                  </a:lnTo>
                  <a:lnTo>
                    <a:pt x="1005040" y="78696"/>
                  </a:lnTo>
                  <a:lnTo>
                    <a:pt x="1045074" y="101548"/>
                  </a:lnTo>
                  <a:lnTo>
                    <a:pt x="1083366" y="126954"/>
                  </a:lnTo>
                  <a:lnTo>
                    <a:pt x="1119801" y="154798"/>
                  </a:lnTo>
                  <a:lnTo>
                    <a:pt x="1154263" y="184964"/>
                  </a:lnTo>
                  <a:lnTo>
                    <a:pt x="1186635" y="217336"/>
                  </a:lnTo>
                  <a:lnTo>
                    <a:pt x="1216801" y="251798"/>
                  </a:lnTo>
                  <a:lnTo>
                    <a:pt x="1244645" y="288233"/>
                  </a:lnTo>
                  <a:lnTo>
                    <a:pt x="1270051" y="326525"/>
                  </a:lnTo>
                  <a:lnTo>
                    <a:pt x="1292903" y="366559"/>
                  </a:lnTo>
                  <a:lnTo>
                    <a:pt x="1313085" y="408218"/>
                  </a:lnTo>
                  <a:lnTo>
                    <a:pt x="1330481" y="451386"/>
                  </a:lnTo>
                  <a:lnTo>
                    <a:pt x="1344974" y="495947"/>
                  </a:lnTo>
                  <a:lnTo>
                    <a:pt x="1356448" y="541785"/>
                  </a:lnTo>
                  <a:lnTo>
                    <a:pt x="1364788" y="588784"/>
                  </a:lnTo>
                  <a:lnTo>
                    <a:pt x="1369877" y="636828"/>
                  </a:lnTo>
                  <a:lnTo>
                    <a:pt x="1371600" y="685800"/>
                  </a:lnTo>
                  <a:lnTo>
                    <a:pt x="1369877" y="734776"/>
                  </a:lnTo>
                  <a:lnTo>
                    <a:pt x="1364788" y="782823"/>
                  </a:lnTo>
                  <a:lnTo>
                    <a:pt x="1356448" y="829825"/>
                  </a:lnTo>
                  <a:lnTo>
                    <a:pt x="1344974" y="875665"/>
                  </a:lnTo>
                  <a:lnTo>
                    <a:pt x="1330481" y="920228"/>
                  </a:lnTo>
                  <a:lnTo>
                    <a:pt x="1313085" y="963397"/>
                  </a:lnTo>
                  <a:lnTo>
                    <a:pt x="1292903" y="1005057"/>
                  </a:lnTo>
                  <a:lnTo>
                    <a:pt x="1270051" y="1045091"/>
                  </a:lnTo>
                  <a:lnTo>
                    <a:pt x="1244645" y="1083383"/>
                  </a:lnTo>
                  <a:lnTo>
                    <a:pt x="1216801" y="1119817"/>
                  </a:lnTo>
                  <a:lnTo>
                    <a:pt x="1186635" y="1154278"/>
                  </a:lnTo>
                  <a:lnTo>
                    <a:pt x="1154263" y="1186648"/>
                  </a:lnTo>
                  <a:lnTo>
                    <a:pt x="1119801" y="1216813"/>
                  </a:lnTo>
                  <a:lnTo>
                    <a:pt x="1083366" y="1244656"/>
                  </a:lnTo>
                  <a:lnTo>
                    <a:pt x="1045074" y="1270060"/>
                  </a:lnTo>
                  <a:lnTo>
                    <a:pt x="1005040" y="1292911"/>
                  </a:lnTo>
                  <a:lnTo>
                    <a:pt x="963381" y="1313091"/>
                  </a:lnTo>
                  <a:lnTo>
                    <a:pt x="920213" y="1330485"/>
                  </a:lnTo>
                  <a:lnTo>
                    <a:pt x="875652" y="1344977"/>
                  </a:lnTo>
                  <a:lnTo>
                    <a:pt x="829814" y="1356450"/>
                  </a:lnTo>
                  <a:lnTo>
                    <a:pt x="782815" y="1364789"/>
                  </a:lnTo>
                  <a:lnTo>
                    <a:pt x="734771" y="1369878"/>
                  </a:lnTo>
                  <a:lnTo>
                    <a:pt x="685800" y="1371600"/>
                  </a:lnTo>
                  <a:lnTo>
                    <a:pt x="636828" y="1369878"/>
                  </a:lnTo>
                  <a:lnTo>
                    <a:pt x="588784" y="1364789"/>
                  </a:lnTo>
                  <a:lnTo>
                    <a:pt x="541785" y="1356450"/>
                  </a:lnTo>
                  <a:lnTo>
                    <a:pt x="495947" y="1344977"/>
                  </a:lnTo>
                  <a:lnTo>
                    <a:pt x="451386" y="1330485"/>
                  </a:lnTo>
                  <a:lnTo>
                    <a:pt x="408218" y="1313091"/>
                  </a:lnTo>
                  <a:lnTo>
                    <a:pt x="366559" y="1292911"/>
                  </a:lnTo>
                  <a:lnTo>
                    <a:pt x="326525" y="1270060"/>
                  </a:lnTo>
                  <a:lnTo>
                    <a:pt x="288233" y="1244656"/>
                  </a:lnTo>
                  <a:lnTo>
                    <a:pt x="251798" y="1216813"/>
                  </a:lnTo>
                  <a:lnTo>
                    <a:pt x="217336" y="1186648"/>
                  </a:lnTo>
                  <a:lnTo>
                    <a:pt x="184964" y="1154278"/>
                  </a:lnTo>
                  <a:lnTo>
                    <a:pt x="154798" y="1119817"/>
                  </a:lnTo>
                  <a:lnTo>
                    <a:pt x="126954" y="1083383"/>
                  </a:lnTo>
                  <a:lnTo>
                    <a:pt x="101548" y="1045091"/>
                  </a:lnTo>
                  <a:lnTo>
                    <a:pt x="78696" y="1005057"/>
                  </a:lnTo>
                  <a:lnTo>
                    <a:pt x="58514" y="963397"/>
                  </a:lnTo>
                  <a:lnTo>
                    <a:pt x="41118" y="920228"/>
                  </a:lnTo>
                  <a:lnTo>
                    <a:pt x="26625" y="875665"/>
                  </a:lnTo>
                  <a:lnTo>
                    <a:pt x="15151" y="829825"/>
                  </a:lnTo>
                  <a:lnTo>
                    <a:pt x="6811" y="782823"/>
                  </a:lnTo>
                  <a:lnTo>
                    <a:pt x="1722" y="734776"/>
                  </a:lnTo>
                  <a:lnTo>
                    <a:pt x="0" y="68580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50621" y="3894835"/>
            <a:ext cx="6305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1600" b="1" spc="-35" dirty="0">
                <a:latin typeface="Arial"/>
                <a:cs typeface="Arial"/>
              </a:rPr>
              <a:t>Health </a:t>
            </a:r>
            <a:r>
              <a:rPr sz="1600" b="1" spc="-145" dirty="0">
                <a:latin typeface="Arial"/>
                <a:cs typeface="Arial"/>
              </a:rPr>
              <a:t>Service </a:t>
            </a:r>
            <a:r>
              <a:rPr sz="1600" b="1" spc="-10" dirty="0">
                <a:latin typeface="Arial"/>
                <a:cs typeface="Arial"/>
              </a:rPr>
              <a:t>Entry </a:t>
            </a:r>
            <a:r>
              <a:rPr sz="1600" b="1" spc="-35" dirty="0">
                <a:latin typeface="Arial"/>
                <a:cs typeface="Arial"/>
              </a:rPr>
              <a:t>Points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30196" y="1464563"/>
            <a:ext cx="2809240" cy="424180"/>
          </a:xfrm>
          <a:custGeom>
            <a:avLst/>
            <a:gdLst/>
            <a:ahLst/>
            <a:cxnLst/>
            <a:rect l="l" t="t" r="r" b="b"/>
            <a:pathLst>
              <a:path w="2809240" h="424180">
                <a:moveTo>
                  <a:pt x="76200" y="347726"/>
                </a:moveTo>
                <a:lnTo>
                  <a:pt x="44450" y="347726"/>
                </a:lnTo>
                <a:lnTo>
                  <a:pt x="44450" y="71628"/>
                </a:lnTo>
                <a:lnTo>
                  <a:pt x="31750" y="71628"/>
                </a:lnTo>
                <a:lnTo>
                  <a:pt x="31750" y="347726"/>
                </a:lnTo>
                <a:lnTo>
                  <a:pt x="0" y="347726"/>
                </a:lnTo>
                <a:lnTo>
                  <a:pt x="38100" y="423926"/>
                </a:lnTo>
                <a:lnTo>
                  <a:pt x="69850" y="360426"/>
                </a:lnTo>
                <a:lnTo>
                  <a:pt x="76200" y="347726"/>
                </a:lnTo>
                <a:close/>
              </a:path>
              <a:path w="2809240" h="424180">
                <a:moveTo>
                  <a:pt x="1519428" y="335534"/>
                </a:moveTo>
                <a:lnTo>
                  <a:pt x="1487678" y="335534"/>
                </a:lnTo>
                <a:lnTo>
                  <a:pt x="1487678" y="59436"/>
                </a:lnTo>
                <a:lnTo>
                  <a:pt x="1474978" y="59436"/>
                </a:lnTo>
                <a:lnTo>
                  <a:pt x="1474978" y="335534"/>
                </a:lnTo>
                <a:lnTo>
                  <a:pt x="1443228" y="335534"/>
                </a:lnTo>
                <a:lnTo>
                  <a:pt x="1481328" y="411734"/>
                </a:lnTo>
                <a:lnTo>
                  <a:pt x="1513078" y="348234"/>
                </a:lnTo>
                <a:lnTo>
                  <a:pt x="1519428" y="335534"/>
                </a:lnTo>
                <a:close/>
              </a:path>
              <a:path w="2809240" h="424180">
                <a:moveTo>
                  <a:pt x="2808732" y="276098"/>
                </a:moveTo>
                <a:lnTo>
                  <a:pt x="2776982" y="276098"/>
                </a:lnTo>
                <a:lnTo>
                  <a:pt x="2776982" y="0"/>
                </a:lnTo>
                <a:lnTo>
                  <a:pt x="2764282" y="0"/>
                </a:lnTo>
                <a:lnTo>
                  <a:pt x="2764282" y="276098"/>
                </a:lnTo>
                <a:lnTo>
                  <a:pt x="2732532" y="276098"/>
                </a:lnTo>
                <a:lnTo>
                  <a:pt x="2770632" y="352298"/>
                </a:lnTo>
                <a:lnTo>
                  <a:pt x="2802382" y="288798"/>
                </a:lnTo>
                <a:lnTo>
                  <a:pt x="2808732" y="2760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223568" y="1881886"/>
            <a:ext cx="38989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62580" algn="l"/>
              </a:tabLst>
            </a:pPr>
            <a:r>
              <a:rPr sz="1600" b="1" spc="-80" dirty="0">
                <a:latin typeface="Arial"/>
                <a:cs typeface="Arial"/>
              </a:rPr>
              <a:t>Virtual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Support</a:t>
            </a:r>
            <a:r>
              <a:rPr sz="1600" b="1" spc="-10" dirty="0">
                <a:latin typeface="Arial"/>
                <a:cs typeface="Arial"/>
              </a:rPr>
              <a:t> Platforms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45" dirty="0">
                <a:latin typeface="Arial"/>
                <a:cs typeface="Arial"/>
              </a:rPr>
              <a:t>Mass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0" dirty="0">
                <a:latin typeface="Arial"/>
                <a:cs typeface="Arial"/>
              </a:rPr>
              <a:t>Media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4504" y="2363850"/>
            <a:ext cx="1329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25" dirty="0">
                <a:latin typeface="Arial"/>
                <a:cs typeface="Arial"/>
              </a:rPr>
              <a:t>Peer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Mobilisers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83077" y="2380233"/>
            <a:ext cx="1412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5" dirty="0">
                <a:latin typeface="Arial"/>
                <a:cs typeface="Arial"/>
              </a:rPr>
              <a:t>School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Outreach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56282" y="2804286"/>
            <a:ext cx="16770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latin typeface="Arial"/>
                <a:cs typeface="Arial"/>
              </a:rPr>
              <a:t>Small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Groups/Clubs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08250" y="5623966"/>
            <a:ext cx="1200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Mobile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98575" y="3482416"/>
            <a:ext cx="851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85" dirty="0">
                <a:latin typeface="Arial"/>
                <a:cs typeface="Arial"/>
              </a:rPr>
              <a:t>STI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03726" y="3482466"/>
            <a:ext cx="12833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95" dirty="0">
                <a:latin typeface="Arial"/>
                <a:cs typeface="Arial"/>
              </a:rPr>
              <a:t>Satellite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50035" y="3889375"/>
            <a:ext cx="826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ANC/PNC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56178" y="3883278"/>
            <a:ext cx="12788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14" dirty="0">
                <a:latin typeface="Arial"/>
                <a:cs typeface="Arial"/>
              </a:rPr>
              <a:t>Under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5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94279" y="3377590"/>
            <a:ext cx="939165" cy="753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525" marR="5080" indent="-250825">
              <a:lnSpc>
                <a:spcPct val="149100"/>
              </a:lnSpc>
              <a:spcBef>
                <a:spcPts val="100"/>
              </a:spcBef>
            </a:pPr>
            <a:r>
              <a:rPr sz="1600" b="1" spc="-225" dirty="0">
                <a:latin typeface="Arial"/>
                <a:cs typeface="Arial"/>
              </a:rPr>
              <a:t>ART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Clinics </a:t>
            </a:r>
            <a:r>
              <a:rPr sz="1600" b="1" spc="-20" dirty="0">
                <a:latin typeface="Arial"/>
                <a:cs typeface="Arial"/>
              </a:rPr>
              <a:t>VIAC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42845" y="4277359"/>
            <a:ext cx="2382520" cy="741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0675" algn="l"/>
              </a:tabLst>
            </a:pPr>
            <a:r>
              <a:rPr sz="1600" b="1" spc="-225" dirty="0">
                <a:latin typeface="Arial"/>
                <a:cs typeface="Arial"/>
              </a:rPr>
              <a:t>VCT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Clinics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245" dirty="0">
                <a:latin typeface="Arial"/>
                <a:cs typeface="Arial"/>
              </a:rPr>
              <a:t>FP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</a:pPr>
            <a:r>
              <a:rPr sz="1600" b="1" spc="-135" dirty="0">
                <a:latin typeface="Arial"/>
                <a:cs typeface="Arial"/>
              </a:rPr>
              <a:t>KP/Youth-</a:t>
            </a:r>
            <a:r>
              <a:rPr sz="1600" b="1" spc="-120" dirty="0">
                <a:latin typeface="Arial"/>
                <a:cs typeface="Arial"/>
              </a:rPr>
              <a:t>Friendly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Sites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55675"/>
          </a:xfrm>
          <a:custGeom>
            <a:avLst/>
            <a:gdLst/>
            <a:ahLst/>
            <a:cxnLst/>
            <a:rect l="l" t="t" r="r" b="b"/>
            <a:pathLst>
              <a:path w="12192000" h="955675">
                <a:moveTo>
                  <a:pt x="0" y="0"/>
                </a:moveTo>
                <a:lnTo>
                  <a:pt x="0" y="955548"/>
                </a:lnTo>
                <a:lnTo>
                  <a:pt x="12191999" y="955548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Similarly,</a:t>
            </a:r>
            <a:r>
              <a:rPr spc="-85" dirty="0"/>
              <a:t> </a:t>
            </a:r>
            <a:r>
              <a:rPr spc="-60" dirty="0"/>
              <a:t>satellite</a:t>
            </a:r>
            <a:r>
              <a:rPr spc="-85" dirty="0"/>
              <a:t> </a:t>
            </a:r>
            <a:r>
              <a:rPr spc="-95" dirty="0"/>
              <a:t>clinics</a:t>
            </a:r>
            <a:r>
              <a:rPr spc="-90" dirty="0"/>
              <a:t> </a:t>
            </a:r>
            <a:r>
              <a:rPr spc="-110" dirty="0"/>
              <a:t>are</a:t>
            </a:r>
            <a:r>
              <a:rPr spc="-85" dirty="0"/>
              <a:t> </a:t>
            </a:r>
            <a:r>
              <a:rPr spc="-160" dirty="0"/>
              <a:t>key</a:t>
            </a:r>
            <a:r>
              <a:rPr spc="-60" dirty="0"/>
              <a:t> </a:t>
            </a:r>
            <a:r>
              <a:rPr spc="-75" dirty="0"/>
              <a:t>delivery</a:t>
            </a:r>
            <a:r>
              <a:rPr spc="-85" dirty="0"/>
              <a:t> </a:t>
            </a:r>
            <a:r>
              <a:rPr spc="-70" dirty="0"/>
              <a:t>points</a:t>
            </a:r>
            <a:r>
              <a:rPr spc="-80" dirty="0"/>
              <a:t> </a:t>
            </a:r>
            <a:r>
              <a:rPr spc="-160" dirty="0"/>
              <a:t>across</a:t>
            </a:r>
            <a:r>
              <a:rPr spc="-90" dirty="0"/>
              <a:t> </a:t>
            </a:r>
            <a:r>
              <a:rPr spc="-114" dirty="0"/>
              <a:t>Zimbabwe,</a:t>
            </a:r>
            <a:r>
              <a:rPr spc="-80" dirty="0"/>
              <a:t> </a:t>
            </a:r>
            <a:r>
              <a:rPr spc="-10" dirty="0"/>
              <a:t>but</a:t>
            </a:r>
            <a:r>
              <a:rPr spc="-90" dirty="0"/>
              <a:t> </a:t>
            </a:r>
            <a:r>
              <a:rPr spc="-150" dirty="0"/>
              <a:t>may</a:t>
            </a:r>
            <a:r>
              <a:rPr spc="-80" dirty="0"/>
              <a:t> </a:t>
            </a:r>
            <a:r>
              <a:rPr spc="-125" dirty="0"/>
              <a:t>serve</a:t>
            </a:r>
            <a:r>
              <a:rPr spc="-80" dirty="0"/>
              <a:t> </a:t>
            </a:r>
            <a:r>
              <a:rPr spc="-220" dirty="0"/>
              <a:t>as</a:t>
            </a:r>
            <a:r>
              <a:rPr spc="-90" dirty="0"/>
              <a:t> </a:t>
            </a:r>
            <a:r>
              <a:rPr spc="-60" dirty="0"/>
              <a:t>particularly</a:t>
            </a:r>
            <a:r>
              <a:rPr spc="-114" dirty="0"/>
              <a:t> </a:t>
            </a:r>
            <a:r>
              <a:rPr spc="-10" dirty="0"/>
              <a:t>important </a:t>
            </a:r>
            <a:r>
              <a:rPr spc="-130" dirty="0"/>
              <a:t>hubs</a:t>
            </a:r>
            <a:r>
              <a:rPr spc="-100" dirty="0"/>
              <a:t> </a:t>
            </a:r>
            <a:r>
              <a:rPr spc="-30" dirty="0"/>
              <a:t>in</a:t>
            </a:r>
            <a:r>
              <a:rPr spc="-95" dirty="0"/>
              <a:t> </a:t>
            </a:r>
            <a:r>
              <a:rPr b="1" spc="-190" dirty="0">
                <a:latin typeface="Arial"/>
                <a:cs typeface="Arial"/>
              </a:rPr>
              <a:t>Gwanda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spc="-120" dirty="0"/>
              <a:t>and</a:t>
            </a:r>
            <a:r>
              <a:rPr spc="-100" dirty="0"/>
              <a:t> </a:t>
            </a:r>
            <a:r>
              <a:rPr b="1" spc="-170" dirty="0">
                <a:latin typeface="Arial"/>
                <a:cs typeface="Arial"/>
              </a:rPr>
              <a:t>Chitungwiza</a:t>
            </a:r>
            <a:r>
              <a:rPr spc="-170" dirty="0"/>
              <a:t>,</a:t>
            </a:r>
            <a:r>
              <a:rPr spc="-85" dirty="0"/>
              <a:t> </a:t>
            </a:r>
            <a:r>
              <a:rPr spc="-110" dirty="0"/>
              <a:t>due</a:t>
            </a:r>
            <a:r>
              <a:rPr spc="-95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spc="-10" dirty="0"/>
              <a:t>their</a:t>
            </a:r>
            <a:r>
              <a:rPr spc="-85" dirty="0"/>
              <a:t> strong</a:t>
            </a:r>
            <a:r>
              <a:rPr spc="-100" dirty="0"/>
              <a:t> </a:t>
            </a:r>
            <a:r>
              <a:rPr spc="-95" dirty="0"/>
              <a:t>existing</a:t>
            </a:r>
            <a:r>
              <a:rPr spc="-85" dirty="0"/>
              <a:t> </a:t>
            </a:r>
            <a:r>
              <a:rPr spc="-70" dirty="0"/>
              <a:t>integrated </a:t>
            </a:r>
            <a:r>
              <a:rPr spc="-180" dirty="0"/>
              <a:t>HIV</a:t>
            </a:r>
            <a:r>
              <a:rPr spc="-85" dirty="0"/>
              <a:t> </a:t>
            </a:r>
            <a:r>
              <a:rPr spc="-10" dirty="0"/>
              <a:t>programming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22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4101" y="6518249"/>
            <a:ext cx="40239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95" dirty="0">
                <a:latin typeface="Arial"/>
                <a:cs typeface="Arial"/>
              </a:rPr>
              <a:t>any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perceived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population-</a:t>
            </a:r>
            <a:r>
              <a:rPr sz="1600" spc="-35" dirty="0">
                <a:latin typeface="Arial"/>
                <a:cs typeface="Arial"/>
              </a:rPr>
              <a:t>specific.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67419" y="4127243"/>
            <a:ext cx="391728" cy="442938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307972" y="5994948"/>
            <a:ext cx="370205" cy="422275"/>
            <a:chOff x="6307972" y="5994948"/>
            <a:chExt cx="370205" cy="42227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015" y="5994948"/>
              <a:ext cx="73492" cy="7388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39998" y="5994948"/>
              <a:ext cx="73492" cy="738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307972" y="6079678"/>
              <a:ext cx="370205" cy="337820"/>
            </a:xfrm>
            <a:custGeom>
              <a:avLst/>
              <a:gdLst/>
              <a:ahLst/>
              <a:cxnLst/>
              <a:rect l="l" t="t" r="r" b="b"/>
              <a:pathLst>
                <a:path w="370204" h="337820">
                  <a:moveTo>
                    <a:pt x="276153" y="8"/>
                  </a:moveTo>
                  <a:lnTo>
                    <a:pt x="230188" y="8599"/>
                  </a:lnTo>
                  <a:lnTo>
                    <a:pt x="199478" y="36111"/>
                  </a:lnTo>
                  <a:lnTo>
                    <a:pt x="184780" y="91514"/>
                  </a:lnTo>
                  <a:lnTo>
                    <a:pt x="169032" y="33473"/>
                  </a:lnTo>
                  <a:lnTo>
                    <a:pt x="139151" y="9126"/>
                  </a:lnTo>
                  <a:lnTo>
                    <a:pt x="93407" y="0"/>
                  </a:lnTo>
                  <a:lnTo>
                    <a:pt x="79233" y="2374"/>
                  </a:lnTo>
                  <a:lnTo>
                    <a:pt x="44095" y="20256"/>
                  </a:lnTo>
                  <a:lnTo>
                    <a:pt x="0" y="155888"/>
                  </a:lnTo>
                  <a:lnTo>
                    <a:pt x="4199" y="165386"/>
                  </a:lnTo>
                  <a:lnTo>
                    <a:pt x="13123" y="167497"/>
                  </a:lnTo>
                  <a:lnTo>
                    <a:pt x="13648" y="168552"/>
                  </a:lnTo>
                  <a:lnTo>
                    <a:pt x="23622" y="168552"/>
                  </a:lnTo>
                  <a:lnTo>
                    <a:pt x="29921" y="163803"/>
                  </a:lnTo>
                  <a:lnTo>
                    <a:pt x="58793" y="55634"/>
                  </a:lnTo>
                  <a:lnTo>
                    <a:pt x="58793" y="337403"/>
                  </a:lnTo>
                  <a:lnTo>
                    <a:pt x="90290" y="337403"/>
                  </a:lnTo>
                  <a:lnTo>
                    <a:pt x="90290" y="173828"/>
                  </a:lnTo>
                  <a:lnTo>
                    <a:pt x="111288" y="173828"/>
                  </a:lnTo>
                  <a:lnTo>
                    <a:pt x="111288" y="337403"/>
                  </a:lnTo>
                  <a:lnTo>
                    <a:pt x="142784" y="337403"/>
                  </a:lnTo>
                  <a:lnTo>
                    <a:pt x="142784" y="55634"/>
                  </a:lnTo>
                  <a:lnTo>
                    <a:pt x="171656" y="163275"/>
                  </a:lnTo>
                  <a:lnTo>
                    <a:pt x="177956" y="168024"/>
                  </a:lnTo>
                  <a:lnTo>
                    <a:pt x="187405" y="168024"/>
                  </a:lnTo>
                  <a:lnTo>
                    <a:pt x="194229" y="165914"/>
                  </a:lnTo>
                  <a:lnTo>
                    <a:pt x="197904" y="161692"/>
                  </a:lnTo>
                  <a:lnTo>
                    <a:pt x="226775" y="55106"/>
                  </a:lnTo>
                  <a:lnTo>
                    <a:pt x="226775" y="337403"/>
                  </a:lnTo>
                  <a:lnTo>
                    <a:pt x="258272" y="337403"/>
                  </a:lnTo>
                  <a:lnTo>
                    <a:pt x="258272" y="173828"/>
                  </a:lnTo>
                  <a:lnTo>
                    <a:pt x="279270" y="173828"/>
                  </a:lnTo>
                  <a:lnTo>
                    <a:pt x="279270" y="337403"/>
                  </a:lnTo>
                  <a:lnTo>
                    <a:pt x="310767" y="337403"/>
                  </a:lnTo>
                  <a:lnTo>
                    <a:pt x="310767" y="55634"/>
                  </a:lnTo>
                  <a:lnTo>
                    <a:pt x="339639" y="163275"/>
                  </a:lnTo>
                  <a:lnTo>
                    <a:pt x="345938" y="168024"/>
                  </a:lnTo>
                  <a:lnTo>
                    <a:pt x="355387" y="168024"/>
                  </a:lnTo>
                  <a:lnTo>
                    <a:pt x="365361" y="165386"/>
                  </a:lnTo>
                  <a:lnTo>
                    <a:pt x="370085" y="156416"/>
                  </a:lnTo>
                  <a:lnTo>
                    <a:pt x="367986" y="147973"/>
                  </a:lnTo>
                  <a:lnTo>
                    <a:pt x="337014" y="33473"/>
                  </a:lnTo>
                  <a:lnTo>
                    <a:pt x="307133" y="9126"/>
                  </a:lnTo>
                  <a:lnTo>
                    <a:pt x="290327" y="2597"/>
                  </a:lnTo>
                  <a:lnTo>
                    <a:pt x="276153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326016" y="4980915"/>
            <a:ext cx="229870" cy="472440"/>
            <a:chOff x="6326016" y="4980915"/>
            <a:chExt cx="229870" cy="47244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99716" y="4980915"/>
              <a:ext cx="83482" cy="8392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326016" y="5075330"/>
              <a:ext cx="229870" cy="377825"/>
            </a:xfrm>
            <a:custGeom>
              <a:avLst/>
              <a:gdLst/>
              <a:ahLst/>
              <a:cxnLst/>
              <a:rect l="l" t="t" r="r" b="b"/>
              <a:pathLst>
                <a:path w="229870" h="377825">
                  <a:moveTo>
                    <a:pt x="123789" y="0"/>
                  </a:moveTo>
                  <a:lnTo>
                    <a:pt x="107092" y="0"/>
                  </a:lnTo>
                  <a:lnTo>
                    <a:pt x="91439" y="2097"/>
                  </a:lnTo>
                  <a:lnTo>
                    <a:pt x="43437" y="23077"/>
                  </a:lnTo>
                  <a:lnTo>
                    <a:pt x="39262" y="31468"/>
                  </a:lnTo>
                  <a:lnTo>
                    <a:pt x="652" y="161539"/>
                  </a:lnTo>
                  <a:lnTo>
                    <a:pt x="0" y="170062"/>
                  </a:lnTo>
                  <a:lnTo>
                    <a:pt x="2478" y="177798"/>
                  </a:lnTo>
                  <a:lnTo>
                    <a:pt x="7696" y="183960"/>
                  </a:lnTo>
                  <a:lnTo>
                    <a:pt x="17348" y="188812"/>
                  </a:lnTo>
                  <a:lnTo>
                    <a:pt x="30914" y="188812"/>
                  </a:lnTo>
                  <a:lnTo>
                    <a:pt x="39262" y="182518"/>
                  </a:lnTo>
                  <a:lnTo>
                    <a:pt x="73699" y="63986"/>
                  </a:lnTo>
                  <a:lnTo>
                    <a:pt x="73699" y="100699"/>
                  </a:lnTo>
                  <a:lnTo>
                    <a:pt x="35088" y="230770"/>
                  </a:lnTo>
                  <a:lnTo>
                    <a:pt x="63264" y="230770"/>
                  </a:lnTo>
                  <a:lnTo>
                    <a:pt x="63264" y="377626"/>
                  </a:lnTo>
                  <a:lnTo>
                    <a:pt x="105005" y="377626"/>
                  </a:lnTo>
                  <a:lnTo>
                    <a:pt x="105005" y="230770"/>
                  </a:lnTo>
                  <a:lnTo>
                    <a:pt x="125876" y="230770"/>
                  </a:lnTo>
                  <a:lnTo>
                    <a:pt x="125876" y="377626"/>
                  </a:lnTo>
                  <a:lnTo>
                    <a:pt x="167617" y="377626"/>
                  </a:lnTo>
                  <a:lnTo>
                    <a:pt x="167617" y="230770"/>
                  </a:lnTo>
                  <a:lnTo>
                    <a:pt x="195792" y="230770"/>
                  </a:lnTo>
                  <a:lnTo>
                    <a:pt x="157182" y="100699"/>
                  </a:lnTo>
                  <a:lnTo>
                    <a:pt x="157182" y="63986"/>
                  </a:lnTo>
                  <a:lnTo>
                    <a:pt x="192662" y="183567"/>
                  </a:lnTo>
                  <a:lnTo>
                    <a:pt x="201010" y="188812"/>
                  </a:lnTo>
                  <a:lnTo>
                    <a:pt x="213532" y="188812"/>
                  </a:lnTo>
                  <a:lnTo>
                    <a:pt x="222582" y="183960"/>
                  </a:lnTo>
                  <a:lnTo>
                    <a:pt x="227490" y="177798"/>
                  </a:lnTo>
                  <a:lnTo>
                    <a:pt x="229854" y="170062"/>
                  </a:lnTo>
                  <a:lnTo>
                    <a:pt x="229185" y="161539"/>
                  </a:lnTo>
                  <a:lnTo>
                    <a:pt x="191618" y="31468"/>
                  </a:lnTo>
                  <a:lnTo>
                    <a:pt x="190575" y="26223"/>
                  </a:lnTo>
                  <a:lnTo>
                    <a:pt x="151573" y="5474"/>
                  </a:lnTo>
                  <a:lnTo>
                    <a:pt x="139442" y="2097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213728" y="938910"/>
            <a:ext cx="5925820" cy="5604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6545">
              <a:lnSpc>
                <a:spcPts val="2110"/>
              </a:lnSpc>
              <a:spcBef>
                <a:spcPts val="100"/>
              </a:spcBef>
            </a:pPr>
            <a:r>
              <a:rPr sz="1800" b="1" u="sng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Network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Overview</a:t>
            </a:r>
            <a:r>
              <a:rPr sz="1800" b="1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&amp;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70"/>
              </a:lnSpc>
            </a:pPr>
            <a:r>
              <a:rPr sz="1600" spc="-70" dirty="0">
                <a:latin typeface="Arial"/>
                <a:cs typeface="Arial"/>
              </a:rPr>
              <a:t>Community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based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network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satellite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clinics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  <a:p>
            <a:pPr marL="12700" marR="62230">
              <a:lnSpc>
                <a:spcPct val="100000"/>
              </a:lnSpc>
              <a:spcBef>
                <a:spcPts val="600"/>
              </a:spcBef>
            </a:pPr>
            <a:r>
              <a:rPr sz="1600" b="1" spc="-105" dirty="0">
                <a:latin typeface="Arial"/>
                <a:cs typeface="Arial"/>
              </a:rPr>
              <a:t>Management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Support: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District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Medical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Officer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(DMO)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serves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overall </a:t>
            </a:r>
            <a:r>
              <a:rPr sz="1600" spc="-80" dirty="0">
                <a:latin typeface="Arial"/>
                <a:cs typeface="Arial"/>
              </a:rPr>
              <a:t>decision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maker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support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from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focal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person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(could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district </a:t>
            </a:r>
            <a:r>
              <a:rPr sz="1600" spc="-80" dirty="0">
                <a:latin typeface="Arial"/>
                <a:cs typeface="Arial"/>
              </a:rPr>
              <a:t>nursing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(DNO)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 </a:t>
            </a:r>
            <a:r>
              <a:rPr sz="1600" spc="-25" dirty="0">
                <a:latin typeface="Arial"/>
                <a:cs typeface="Arial"/>
              </a:rPr>
              <a:t>district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health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promotion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(DHPO).</a:t>
            </a:r>
            <a:endParaRPr sz="1600">
              <a:latin typeface="Arial"/>
              <a:cs typeface="Arial"/>
            </a:endParaRPr>
          </a:p>
          <a:p>
            <a:pPr marL="12700" marR="574675">
              <a:lnSpc>
                <a:spcPct val="100000"/>
              </a:lnSpc>
              <a:spcBef>
                <a:spcPts val="600"/>
              </a:spcBef>
            </a:pPr>
            <a:r>
              <a:rPr sz="1600" b="1" spc="-160" dirty="0">
                <a:latin typeface="Arial"/>
                <a:cs typeface="Arial"/>
              </a:rPr>
              <a:t>Supply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Chain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System: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commodities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procured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distributed </a:t>
            </a:r>
            <a:r>
              <a:rPr sz="1600" spc="-45" dirty="0">
                <a:latin typeface="Arial"/>
                <a:cs typeface="Arial"/>
              </a:rPr>
              <a:t>through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MOH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supply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chain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systems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for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HIV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commodities.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600" b="1" spc="-100" dirty="0">
                <a:latin typeface="Arial"/>
                <a:cs typeface="Arial"/>
              </a:rPr>
              <a:t>Data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65" dirty="0">
                <a:latin typeface="Arial"/>
                <a:cs typeface="Arial"/>
              </a:rPr>
              <a:t>system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40" dirty="0">
                <a:latin typeface="Arial"/>
                <a:cs typeface="Arial"/>
              </a:rPr>
              <a:t>&amp;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Flow</a:t>
            </a:r>
            <a:r>
              <a:rPr sz="1600" spc="-105" dirty="0">
                <a:latin typeface="Arial"/>
                <a:cs typeface="Arial"/>
              </a:rPr>
              <a:t>: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Data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flows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through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national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85" dirty="0">
                <a:latin typeface="Arial"/>
                <a:cs typeface="Arial"/>
              </a:rPr>
              <a:t>DHIS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system,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with </a:t>
            </a:r>
            <a:r>
              <a:rPr sz="1600" spc="-80" dirty="0">
                <a:latin typeface="Arial"/>
                <a:cs typeface="Arial"/>
              </a:rPr>
              <a:t>management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from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district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health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information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officer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(DHIO)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who </a:t>
            </a:r>
            <a:r>
              <a:rPr sz="1600" spc="-70" dirty="0">
                <a:latin typeface="Arial"/>
                <a:cs typeface="Arial"/>
              </a:rPr>
              <a:t>coordinates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data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collection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submission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province.</a:t>
            </a:r>
            <a:endParaRPr sz="1600">
              <a:latin typeface="Arial"/>
              <a:cs typeface="Arial"/>
            </a:endParaRPr>
          </a:p>
          <a:p>
            <a:pPr marL="1764030">
              <a:lnSpc>
                <a:spcPct val="100000"/>
              </a:lnSpc>
              <a:spcBef>
                <a:spcPts val="430"/>
              </a:spcBef>
            </a:pPr>
            <a:r>
              <a:rPr sz="1800" b="1" u="sng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8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r>
              <a:rPr sz="1800" b="1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Considerations</a:t>
            </a:r>
            <a:endParaRPr sz="1800">
              <a:latin typeface="Arial"/>
              <a:cs typeface="Arial"/>
            </a:endParaRPr>
          </a:p>
          <a:p>
            <a:pPr marL="702945" marR="330200" algn="just">
              <a:lnSpc>
                <a:spcPct val="100000"/>
              </a:lnSpc>
              <a:spcBef>
                <a:spcPts val="85"/>
              </a:spcBef>
            </a:pPr>
            <a:r>
              <a:rPr sz="1600" b="1" spc="-250" dirty="0">
                <a:latin typeface="Arial"/>
                <a:cs typeface="Arial"/>
              </a:rPr>
              <a:t>AGYW</a:t>
            </a:r>
            <a:r>
              <a:rPr sz="1600" b="1" spc="1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generally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65" dirty="0">
                <a:latin typeface="Arial"/>
                <a:cs typeface="Arial"/>
              </a:rPr>
              <a:t> convenient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user-</a:t>
            </a:r>
            <a:r>
              <a:rPr sz="1600" spc="-40" dirty="0">
                <a:latin typeface="Arial"/>
                <a:cs typeface="Arial"/>
              </a:rPr>
              <a:t>provider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interfaces </a:t>
            </a:r>
            <a:r>
              <a:rPr sz="1600" spc="-60" dirty="0">
                <a:latin typeface="Arial"/>
                <a:cs typeface="Arial"/>
              </a:rPr>
              <a:t>where</a:t>
            </a:r>
            <a:r>
              <a:rPr sz="1600" spc="-55" dirty="0">
                <a:latin typeface="Arial"/>
                <a:cs typeface="Arial"/>
              </a:rPr>
              <a:t> they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won’t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be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50" dirty="0">
                <a:latin typeface="Arial"/>
                <a:cs typeface="Arial"/>
              </a:rPr>
              <a:t>seen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accessing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HIV-</a:t>
            </a:r>
            <a:r>
              <a:rPr sz="1600" spc="-50" dirty="0">
                <a:latin typeface="Arial"/>
                <a:cs typeface="Arial"/>
              </a:rPr>
              <a:t>related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services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to </a:t>
            </a:r>
            <a:r>
              <a:rPr sz="1600" spc="-60" dirty="0">
                <a:latin typeface="Arial"/>
                <a:cs typeface="Arial"/>
              </a:rPr>
              <a:t>minimize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stigma.</a:t>
            </a:r>
            <a:endParaRPr sz="1600">
              <a:latin typeface="Arial"/>
              <a:cs typeface="Arial"/>
            </a:endParaRPr>
          </a:p>
          <a:p>
            <a:pPr marL="702945" marR="590550" algn="just">
              <a:lnSpc>
                <a:spcPct val="100000"/>
              </a:lnSpc>
              <a:spcBef>
                <a:spcPts val="475"/>
              </a:spcBef>
            </a:pPr>
            <a:r>
              <a:rPr sz="1600" b="1" spc="-229" dirty="0">
                <a:latin typeface="Arial"/>
                <a:cs typeface="Arial"/>
              </a:rPr>
              <a:t>FSW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often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to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access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services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in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“one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stop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shop”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model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with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operating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hours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that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are</a:t>
            </a:r>
            <a:r>
              <a:rPr sz="1600" spc="-65" dirty="0">
                <a:latin typeface="Arial"/>
                <a:cs typeface="Arial"/>
              </a:rPr>
              <a:t> convenient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to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their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working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hours.</a:t>
            </a:r>
            <a:endParaRPr sz="1600">
              <a:latin typeface="Arial"/>
              <a:cs typeface="Arial"/>
            </a:endParaRPr>
          </a:p>
          <a:p>
            <a:pPr marL="702945" marR="181610">
              <a:lnSpc>
                <a:spcPct val="100000"/>
              </a:lnSpc>
              <a:spcBef>
                <a:spcPts val="440"/>
              </a:spcBef>
            </a:pPr>
            <a:r>
              <a:rPr sz="1600" b="1" spc="-80" dirty="0">
                <a:latin typeface="Arial"/>
                <a:cs typeface="Arial"/>
              </a:rPr>
              <a:t>MSM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may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perceive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stigma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in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public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facilities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prefer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more </a:t>
            </a:r>
            <a:r>
              <a:rPr sz="1600" spc="-55" dirty="0">
                <a:latin typeface="Arial"/>
                <a:cs typeface="Arial"/>
              </a:rPr>
              <a:t>readily </a:t>
            </a:r>
            <a:r>
              <a:rPr sz="1600" spc="-105" dirty="0">
                <a:latin typeface="Arial"/>
                <a:cs typeface="Arial"/>
              </a:rPr>
              <a:t>accessible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sites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where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perceived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be </a:t>
            </a:r>
            <a:r>
              <a:rPr sz="1600" spc="-45" dirty="0">
                <a:latin typeface="Arial"/>
                <a:cs typeface="Arial"/>
              </a:rPr>
              <a:t>confidential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peer-</a:t>
            </a:r>
            <a:r>
              <a:rPr sz="1600" spc="-50" dirty="0">
                <a:latin typeface="Arial"/>
                <a:cs typeface="Arial"/>
              </a:rPr>
              <a:t>driven.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However,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government</a:t>
            </a:r>
            <a:r>
              <a:rPr sz="1600" spc="-10" dirty="0">
                <a:latin typeface="Arial"/>
                <a:cs typeface="Arial"/>
              </a:rPr>
              <a:t> policies </a:t>
            </a:r>
            <a:r>
              <a:rPr sz="1600" spc="-65" dirty="0">
                <a:latin typeface="Arial"/>
                <a:cs typeface="Arial"/>
              </a:rPr>
              <a:t>around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MSM</a:t>
            </a:r>
            <a:r>
              <a:rPr sz="1600" spc="-80" dirty="0">
                <a:latin typeface="Arial"/>
                <a:cs typeface="Arial"/>
              </a:rPr>
              <a:t> and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45" dirty="0">
                <a:latin typeface="Arial"/>
                <a:cs typeface="Arial"/>
              </a:rPr>
              <a:t>FSW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serve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as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major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barrier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accessing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56259" y="1012374"/>
            <a:ext cx="5226050" cy="3401695"/>
            <a:chOff x="556259" y="1012374"/>
            <a:chExt cx="5226050" cy="3401695"/>
          </a:xfrm>
        </p:grpSpPr>
        <p:sp>
          <p:nvSpPr>
            <p:cNvPr id="16" name="object 16"/>
            <p:cNvSpPr/>
            <p:nvPr/>
          </p:nvSpPr>
          <p:spPr>
            <a:xfrm>
              <a:off x="556259" y="1670304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5388" y="1012374"/>
              <a:ext cx="83482" cy="8367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701688" y="1106502"/>
              <a:ext cx="229870" cy="376555"/>
            </a:xfrm>
            <a:custGeom>
              <a:avLst/>
              <a:gdLst/>
              <a:ahLst/>
              <a:cxnLst/>
              <a:rect l="l" t="t" r="r" b="b"/>
              <a:pathLst>
                <a:path w="229870" h="376555">
                  <a:moveTo>
                    <a:pt x="123789" y="0"/>
                  </a:moveTo>
                  <a:lnTo>
                    <a:pt x="107092" y="0"/>
                  </a:lnTo>
                  <a:lnTo>
                    <a:pt x="91439" y="2091"/>
                  </a:lnTo>
                  <a:lnTo>
                    <a:pt x="43437" y="23006"/>
                  </a:lnTo>
                  <a:lnTo>
                    <a:pt x="39262" y="31373"/>
                  </a:lnTo>
                  <a:lnTo>
                    <a:pt x="652" y="161048"/>
                  </a:lnTo>
                  <a:lnTo>
                    <a:pt x="0" y="169545"/>
                  </a:lnTo>
                  <a:lnTo>
                    <a:pt x="2478" y="177258"/>
                  </a:lnTo>
                  <a:lnTo>
                    <a:pt x="7696" y="183402"/>
                  </a:lnTo>
                  <a:lnTo>
                    <a:pt x="17348" y="188238"/>
                  </a:lnTo>
                  <a:lnTo>
                    <a:pt x="30914" y="188238"/>
                  </a:lnTo>
                  <a:lnTo>
                    <a:pt x="39262" y="181964"/>
                  </a:lnTo>
                  <a:lnTo>
                    <a:pt x="73699" y="63792"/>
                  </a:lnTo>
                  <a:lnTo>
                    <a:pt x="73699" y="100394"/>
                  </a:lnTo>
                  <a:lnTo>
                    <a:pt x="35088" y="230069"/>
                  </a:lnTo>
                  <a:lnTo>
                    <a:pt x="63264" y="230069"/>
                  </a:lnTo>
                  <a:lnTo>
                    <a:pt x="63264" y="376479"/>
                  </a:lnTo>
                  <a:lnTo>
                    <a:pt x="105005" y="376479"/>
                  </a:lnTo>
                  <a:lnTo>
                    <a:pt x="105005" y="230069"/>
                  </a:lnTo>
                  <a:lnTo>
                    <a:pt x="125876" y="230069"/>
                  </a:lnTo>
                  <a:lnTo>
                    <a:pt x="125876" y="376479"/>
                  </a:lnTo>
                  <a:lnTo>
                    <a:pt x="167617" y="376479"/>
                  </a:lnTo>
                  <a:lnTo>
                    <a:pt x="167617" y="230069"/>
                  </a:lnTo>
                  <a:lnTo>
                    <a:pt x="195792" y="230069"/>
                  </a:lnTo>
                  <a:lnTo>
                    <a:pt x="157182" y="100394"/>
                  </a:lnTo>
                  <a:lnTo>
                    <a:pt x="157182" y="63792"/>
                  </a:lnTo>
                  <a:lnTo>
                    <a:pt x="192662" y="183010"/>
                  </a:lnTo>
                  <a:lnTo>
                    <a:pt x="201010" y="188238"/>
                  </a:lnTo>
                  <a:lnTo>
                    <a:pt x="213532" y="188238"/>
                  </a:lnTo>
                  <a:lnTo>
                    <a:pt x="222582" y="183402"/>
                  </a:lnTo>
                  <a:lnTo>
                    <a:pt x="227490" y="177258"/>
                  </a:lnTo>
                  <a:lnTo>
                    <a:pt x="229854" y="169545"/>
                  </a:lnTo>
                  <a:lnTo>
                    <a:pt x="229185" y="161048"/>
                  </a:lnTo>
                  <a:lnTo>
                    <a:pt x="191618" y="31373"/>
                  </a:lnTo>
                  <a:lnTo>
                    <a:pt x="190575" y="26144"/>
                  </a:lnTo>
                  <a:lnTo>
                    <a:pt x="151573" y="5457"/>
                  </a:lnTo>
                  <a:lnTo>
                    <a:pt x="139442" y="2091"/>
                  </a:lnTo>
                  <a:lnTo>
                    <a:pt x="123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62711" y="1026708"/>
              <a:ext cx="73713" cy="738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31198" y="1026708"/>
              <a:ext cx="73713" cy="73880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898475" y="1111438"/>
              <a:ext cx="371475" cy="337820"/>
            </a:xfrm>
            <a:custGeom>
              <a:avLst/>
              <a:gdLst/>
              <a:ahLst/>
              <a:cxnLst/>
              <a:rect l="l" t="t" r="r" b="b"/>
              <a:pathLst>
                <a:path w="371475" h="337819">
                  <a:moveTo>
                    <a:pt x="276984" y="8"/>
                  </a:moveTo>
                  <a:lnTo>
                    <a:pt x="230880" y="8599"/>
                  </a:lnTo>
                  <a:lnTo>
                    <a:pt x="200079" y="36111"/>
                  </a:lnTo>
                  <a:lnTo>
                    <a:pt x="185336" y="91514"/>
                  </a:lnTo>
                  <a:lnTo>
                    <a:pt x="169540" y="33473"/>
                  </a:lnTo>
                  <a:lnTo>
                    <a:pt x="139569" y="9126"/>
                  </a:lnTo>
                  <a:lnTo>
                    <a:pt x="93688" y="0"/>
                  </a:lnTo>
                  <a:lnTo>
                    <a:pt x="79472" y="2374"/>
                  </a:lnTo>
                  <a:lnTo>
                    <a:pt x="44228" y="20256"/>
                  </a:lnTo>
                  <a:lnTo>
                    <a:pt x="0" y="155888"/>
                  </a:lnTo>
                  <a:lnTo>
                    <a:pt x="4212" y="165386"/>
                  </a:lnTo>
                  <a:lnTo>
                    <a:pt x="13163" y="167497"/>
                  </a:lnTo>
                  <a:lnTo>
                    <a:pt x="13689" y="168552"/>
                  </a:lnTo>
                  <a:lnTo>
                    <a:pt x="23693" y="168552"/>
                  </a:lnTo>
                  <a:lnTo>
                    <a:pt x="30011" y="163803"/>
                  </a:lnTo>
                  <a:lnTo>
                    <a:pt x="58970" y="55634"/>
                  </a:lnTo>
                  <a:lnTo>
                    <a:pt x="58970" y="337403"/>
                  </a:lnTo>
                  <a:lnTo>
                    <a:pt x="90562" y="337403"/>
                  </a:lnTo>
                  <a:lnTo>
                    <a:pt x="90562" y="173828"/>
                  </a:lnTo>
                  <a:lnTo>
                    <a:pt x="111623" y="173828"/>
                  </a:lnTo>
                  <a:lnTo>
                    <a:pt x="111623" y="337403"/>
                  </a:lnTo>
                  <a:lnTo>
                    <a:pt x="143214" y="337403"/>
                  </a:lnTo>
                  <a:lnTo>
                    <a:pt x="143214" y="55634"/>
                  </a:lnTo>
                  <a:lnTo>
                    <a:pt x="172173" y="163275"/>
                  </a:lnTo>
                  <a:lnTo>
                    <a:pt x="178491" y="168024"/>
                  </a:lnTo>
                  <a:lnTo>
                    <a:pt x="187969" y="168024"/>
                  </a:lnTo>
                  <a:lnTo>
                    <a:pt x="194813" y="165914"/>
                  </a:lnTo>
                  <a:lnTo>
                    <a:pt x="198499" y="161692"/>
                  </a:lnTo>
                  <a:lnTo>
                    <a:pt x="227458" y="55106"/>
                  </a:lnTo>
                  <a:lnTo>
                    <a:pt x="227458" y="337403"/>
                  </a:lnTo>
                  <a:lnTo>
                    <a:pt x="259049" y="337403"/>
                  </a:lnTo>
                  <a:lnTo>
                    <a:pt x="259049" y="173828"/>
                  </a:lnTo>
                  <a:lnTo>
                    <a:pt x="280110" y="173828"/>
                  </a:lnTo>
                  <a:lnTo>
                    <a:pt x="280110" y="337403"/>
                  </a:lnTo>
                  <a:lnTo>
                    <a:pt x="311702" y="337403"/>
                  </a:lnTo>
                  <a:lnTo>
                    <a:pt x="311702" y="55634"/>
                  </a:lnTo>
                  <a:lnTo>
                    <a:pt x="340661" y="163275"/>
                  </a:lnTo>
                  <a:lnTo>
                    <a:pt x="346979" y="168024"/>
                  </a:lnTo>
                  <a:lnTo>
                    <a:pt x="356456" y="168024"/>
                  </a:lnTo>
                  <a:lnTo>
                    <a:pt x="366460" y="165386"/>
                  </a:lnTo>
                  <a:lnTo>
                    <a:pt x="371199" y="156416"/>
                  </a:lnTo>
                  <a:lnTo>
                    <a:pt x="369093" y="147973"/>
                  </a:lnTo>
                  <a:lnTo>
                    <a:pt x="338028" y="33473"/>
                  </a:lnTo>
                  <a:lnTo>
                    <a:pt x="308057" y="9126"/>
                  </a:lnTo>
                  <a:lnTo>
                    <a:pt x="291200" y="2597"/>
                  </a:lnTo>
                  <a:lnTo>
                    <a:pt x="276984" y="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72431" y="1024295"/>
            <a:ext cx="391728" cy="441596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38683" y="1082116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End-</a:t>
            </a:r>
            <a:r>
              <a:rPr sz="1600" b="1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22322" y="6491122"/>
            <a:ext cx="193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Service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Delivery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“Hub”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1704" y="1973072"/>
            <a:ext cx="79057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8580" algn="just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Arial"/>
                <a:cs typeface="Arial"/>
              </a:rPr>
              <a:t>Attract, </a:t>
            </a:r>
            <a:r>
              <a:rPr sz="1600" b="1" spc="-40" dirty="0">
                <a:latin typeface="Arial"/>
                <a:cs typeface="Arial"/>
              </a:rPr>
              <a:t>Engage, </a:t>
            </a:r>
            <a:r>
              <a:rPr sz="1600" b="1" spc="-10" dirty="0">
                <a:latin typeface="Arial"/>
                <a:cs typeface="Arial"/>
              </a:rPr>
              <a:t>Enable </a:t>
            </a:r>
            <a:r>
              <a:rPr sz="1600" b="1" spc="-16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56259" y="3355847"/>
            <a:ext cx="5226050" cy="3092450"/>
            <a:chOff x="556259" y="3355847"/>
            <a:chExt cx="5226050" cy="3092450"/>
          </a:xfrm>
        </p:grpSpPr>
        <p:sp>
          <p:nvSpPr>
            <p:cNvPr id="27" name="object 27"/>
            <p:cNvSpPr/>
            <p:nvPr/>
          </p:nvSpPr>
          <p:spPr>
            <a:xfrm>
              <a:off x="556259" y="3355847"/>
              <a:ext cx="5226050" cy="2743200"/>
            </a:xfrm>
            <a:custGeom>
              <a:avLst/>
              <a:gdLst/>
              <a:ahLst/>
              <a:cxnLst/>
              <a:rect l="l" t="t" r="r" b="b"/>
              <a:pathLst>
                <a:path w="5226050" h="2743200">
                  <a:moveTo>
                    <a:pt x="5225795" y="0"/>
                  </a:moveTo>
                  <a:lnTo>
                    <a:pt x="0" y="0"/>
                  </a:lnTo>
                  <a:lnTo>
                    <a:pt x="2612898" y="2743200"/>
                  </a:lnTo>
                  <a:lnTo>
                    <a:pt x="522579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23921" y="5063489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685800" y="0"/>
                  </a:moveTo>
                  <a:lnTo>
                    <a:pt x="636828" y="1722"/>
                  </a:lnTo>
                  <a:lnTo>
                    <a:pt x="588784" y="6811"/>
                  </a:lnTo>
                  <a:lnTo>
                    <a:pt x="541785" y="15151"/>
                  </a:lnTo>
                  <a:lnTo>
                    <a:pt x="495947" y="26625"/>
                  </a:lnTo>
                  <a:lnTo>
                    <a:pt x="451386" y="41118"/>
                  </a:lnTo>
                  <a:lnTo>
                    <a:pt x="408218" y="58514"/>
                  </a:lnTo>
                  <a:lnTo>
                    <a:pt x="366559" y="78696"/>
                  </a:lnTo>
                  <a:lnTo>
                    <a:pt x="326525" y="101548"/>
                  </a:lnTo>
                  <a:lnTo>
                    <a:pt x="288233" y="126954"/>
                  </a:lnTo>
                  <a:lnTo>
                    <a:pt x="251798" y="154798"/>
                  </a:lnTo>
                  <a:lnTo>
                    <a:pt x="217336" y="184964"/>
                  </a:lnTo>
                  <a:lnTo>
                    <a:pt x="184964" y="217336"/>
                  </a:lnTo>
                  <a:lnTo>
                    <a:pt x="154798" y="251798"/>
                  </a:lnTo>
                  <a:lnTo>
                    <a:pt x="126954" y="288233"/>
                  </a:lnTo>
                  <a:lnTo>
                    <a:pt x="101548" y="326525"/>
                  </a:lnTo>
                  <a:lnTo>
                    <a:pt x="78696" y="366559"/>
                  </a:lnTo>
                  <a:lnTo>
                    <a:pt x="58514" y="408218"/>
                  </a:lnTo>
                  <a:lnTo>
                    <a:pt x="41118" y="451386"/>
                  </a:lnTo>
                  <a:lnTo>
                    <a:pt x="26625" y="495947"/>
                  </a:lnTo>
                  <a:lnTo>
                    <a:pt x="15151" y="541785"/>
                  </a:lnTo>
                  <a:lnTo>
                    <a:pt x="6811" y="588784"/>
                  </a:lnTo>
                  <a:lnTo>
                    <a:pt x="1722" y="636828"/>
                  </a:lnTo>
                  <a:lnTo>
                    <a:pt x="0" y="685800"/>
                  </a:lnTo>
                  <a:lnTo>
                    <a:pt x="1722" y="734776"/>
                  </a:lnTo>
                  <a:lnTo>
                    <a:pt x="6811" y="782823"/>
                  </a:lnTo>
                  <a:lnTo>
                    <a:pt x="15151" y="829825"/>
                  </a:lnTo>
                  <a:lnTo>
                    <a:pt x="26625" y="875665"/>
                  </a:lnTo>
                  <a:lnTo>
                    <a:pt x="41118" y="920228"/>
                  </a:lnTo>
                  <a:lnTo>
                    <a:pt x="58514" y="963397"/>
                  </a:lnTo>
                  <a:lnTo>
                    <a:pt x="78696" y="1005057"/>
                  </a:lnTo>
                  <a:lnTo>
                    <a:pt x="101548" y="1045091"/>
                  </a:lnTo>
                  <a:lnTo>
                    <a:pt x="126954" y="1083383"/>
                  </a:lnTo>
                  <a:lnTo>
                    <a:pt x="154798" y="1119817"/>
                  </a:lnTo>
                  <a:lnTo>
                    <a:pt x="184964" y="1154278"/>
                  </a:lnTo>
                  <a:lnTo>
                    <a:pt x="217336" y="1186648"/>
                  </a:lnTo>
                  <a:lnTo>
                    <a:pt x="251798" y="1216813"/>
                  </a:lnTo>
                  <a:lnTo>
                    <a:pt x="288233" y="1244656"/>
                  </a:lnTo>
                  <a:lnTo>
                    <a:pt x="326525" y="1270060"/>
                  </a:lnTo>
                  <a:lnTo>
                    <a:pt x="366559" y="1292911"/>
                  </a:lnTo>
                  <a:lnTo>
                    <a:pt x="408218" y="1313091"/>
                  </a:lnTo>
                  <a:lnTo>
                    <a:pt x="451386" y="1330485"/>
                  </a:lnTo>
                  <a:lnTo>
                    <a:pt x="495947" y="1344977"/>
                  </a:lnTo>
                  <a:lnTo>
                    <a:pt x="541785" y="1356450"/>
                  </a:lnTo>
                  <a:lnTo>
                    <a:pt x="588784" y="1364789"/>
                  </a:lnTo>
                  <a:lnTo>
                    <a:pt x="636828" y="1369878"/>
                  </a:lnTo>
                  <a:lnTo>
                    <a:pt x="685800" y="1371600"/>
                  </a:lnTo>
                  <a:lnTo>
                    <a:pt x="734771" y="1369878"/>
                  </a:lnTo>
                  <a:lnTo>
                    <a:pt x="782815" y="1364789"/>
                  </a:lnTo>
                  <a:lnTo>
                    <a:pt x="829814" y="1356450"/>
                  </a:lnTo>
                  <a:lnTo>
                    <a:pt x="875652" y="1344977"/>
                  </a:lnTo>
                  <a:lnTo>
                    <a:pt x="920213" y="1330485"/>
                  </a:lnTo>
                  <a:lnTo>
                    <a:pt x="963381" y="1313091"/>
                  </a:lnTo>
                  <a:lnTo>
                    <a:pt x="1005040" y="1292911"/>
                  </a:lnTo>
                  <a:lnTo>
                    <a:pt x="1045074" y="1270060"/>
                  </a:lnTo>
                  <a:lnTo>
                    <a:pt x="1083366" y="1244656"/>
                  </a:lnTo>
                  <a:lnTo>
                    <a:pt x="1119801" y="1216813"/>
                  </a:lnTo>
                  <a:lnTo>
                    <a:pt x="1154263" y="1186648"/>
                  </a:lnTo>
                  <a:lnTo>
                    <a:pt x="1186635" y="1154278"/>
                  </a:lnTo>
                  <a:lnTo>
                    <a:pt x="1216801" y="1119817"/>
                  </a:lnTo>
                  <a:lnTo>
                    <a:pt x="1244645" y="1083383"/>
                  </a:lnTo>
                  <a:lnTo>
                    <a:pt x="1270051" y="1045091"/>
                  </a:lnTo>
                  <a:lnTo>
                    <a:pt x="1292903" y="1005057"/>
                  </a:lnTo>
                  <a:lnTo>
                    <a:pt x="1313085" y="963397"/>
                  </a:lnTo>
                  <a:lnTo>
                    <a:pt x="1330481" y="920228"/>
                  </a:lnTo>
                  <a:lnTo>
                    <a:pt x="1344974" y="875665"/>
                  </a:lnTo>
                  <a:lnTo>
                    <a:pt x="1356448" y="829825"/>
                  </a:lnTo>
                  <a:lnTo>
                    <a:pt x="1364788" y="782823"/>
                  </a:lnTo>
                  <a:lnTo>
                    <a:pt x="1369877" y="734776"/>
                  </a:lnTo>
                  <a:lnTo>
                    <a:pt x="1371600" y="685800"/>
                  </a:lnTo>
                  <a:lnTo>
                    <a:pt x="1369877" y="636828"/>
                  </a:lnTo>
                  <a:lnTo>
                    <a:pt x="1364788" y="588784"/>
                  </a:lnTo>
                  <a:lnTo>
                    <a:pt x="1356448" y="541785"/>
                  </a:lnTo>
                  <a:lnTo>
                    <a:pt x="1344974" y="495947"/>
                  </a:lnTo>
                  <a:lnTo>
                    <a:pt x="1330481" y="451386"/>
                  </a:lnTo>
                  <a:lnTo>
                    <a:pt x="1313085" y="408218"/>
                  </a:lnTo>
                  <a:lnTo>
                    <a:pt x="1292903" y="366559"/>
                  </a:lnTo>
                  <a:lnTo>
                    <a:pt x="1270051" y="326525"/>
                  </a:lnTo>
                  <a:lnTo>
                    <a:pt x="1244645" y="288233"/>
                  </a:lnTo>
                  <a:lnTo>
                    <a:pt x="1216801" y="251798"/>
                  </a:lnTo>
                  <a:lnTo>
                    <a:pt x="1186635" y="217336"/>
                  </a:lnTo>
                  <a:lnTo>
                    <a:pt x="1154263" y="184964"/>
                  </a:lnTo>
                  <a:lnTo>
                    <a:pt x="1119801" y="154798"/>
                  </a:lnTo>
                  <a:lnTo>
                    <a:pt x="1083366" y="126954"/>
                  </a:lnTo>
                  <a:lnTo>
                    <a:pt x="1045074" y="101548"/>
                  </a:lnTo>
                  <a:lnTo>
                    <a:pt x="1005040" y="78696"/>
                  </a:lnTo>
                  <a:lnTo>
                    <a:pt x="963381" y="58514"/>
                  </a:lnTo>
                  <a:lnTo>
                    <a:pt x="920213" y="41118"/>
                  </a:lnTo>
                  <a:lnTo>
                    <a:pt x="875652" y="26625"/>
                  </a:lnTo>
                  <a:lnTo>
                    <a:pt x="829814" y="15151"/>
                  </a:lnTo>
                  <a:lnTo>
                    <a:pt x="782815" y="6811"/>
                  </a:lnTo>
                  <a:lnTo>
                    <a:pt x="734771" y="1722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23921" y="5063489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0" y="685800"/>
                  </a:moveTo>
                  <a:lnTo>
                    <a:pt x="1722" y="636828"/>
                  </a:lnTo>
                  <a:lnTo>
                    <a:pt x="6811" y="588784"/>
                  </a:lnTo>
                  <a:lnTo>
                    <a:pt x="15151" y="541785"/>
                  </a:lnTo>
                  <a:lnTo>
                    <a:pt x="26625" y="495947"/>
                  </a:lnTo>
                  <a:lnTo>
                    <a:pt x="41118" y="451386"/>
                  </a:lnTo>
                  <a:lnTo>
                    <a:pt x="58514" y="408218"/>
                  </a:lnTo>
                  <a:lnTo>
                    <a:pt x="78696" y="366559"/>
                  </a:lnTo>
                  <a:lnTo>
                    <a:pt x="101548" y="326525"/>
                  </a:lnTo>
                  <a:lnTo>
                    <a:pt x="126954" y="288233"/>
                  </a:lnTo>
                  <a:lnTo>
                    <a:pt x="154798" y="251798"/>
                  </a:lnTo>
                  <a:lnTo>
                    <a:pt x="184964" y="217336"/>
                  </a:lnTo>
                  <a:lnTo>
                    <a:pt x="217336" y="184964"/>
                  </a:lnTo>
                  <a:lnTo>
                    <a:pt x="251798" y="154798"/>
                  </a:lnTo>
                  <a:lnTo>
                    <a:pt x="288233" y="126954"/>
                  </a:lnTo>
                  <a:lnTo>
                    <a:pt x="326525" y="101548"/>
                  </a:lnTo>
                  <a:lnTo>
                    <a:pt x="366559" y="78696"/>
                  </a:lnTo>
                  <a:lnTo>
                    <a:pt x="408218" y="58514"/>
                  </a:lnTo>
                  <a:lnTo>
                    <a:pt x="451386" y="41118"/>
                  </a:lnTo>
                  <a:lnTo>
                    <a:pt x="495947" y="26625"/>
                  </a:lnTo>
                  <a:lnTo>
                    <a:pt x="541785" y="15151"/>
                  </a:lnTo>
                  <a:lnTo>
                    <a:pt x="588784" y="6811"/>
                  </a:lnTo>
                  <a:lnTo>
                    <a:pt x="636828" y="1722"/>
                  </a:lnTo>
                  <a:lnTo>
                    <a:pt x="685800" y="0"/>
                  </a:lnTo>
                  <a:lnTo>
                    <a:pt x="734771" y="1722"/>
                  </a:lnTo>
                  <a:lnTo>
                    <a:pt x="782815" y="6811"/>
                  </a:lnTo>
                  <a:lnTo>
                    <a:pt x="829814" y="15151"/>
                  </a:lnTo>
                  <a:lnTo>
                    <a:pt x="875652" y="26625"/>
                  </a:lnTo>
                  <a:lnTo>
                    <a:pt x="920213" y="41118"/>
                  </a:lnTo>
                  <a:lnTo>
                    <a:pt x="963381" y="58514"/>
                  </a:lnTo>
                  <a:lnTo>
                    <a:pt x="1005040" y="78696"/>
                  </a:lnTo>
                  <a:lnTo>
                    <a:pt x="1045074" y="101548"/>
                  </a:lnTo>
                  <a:lnTo>
                    <a:pt x="1083366" y="126954"/>
                  </a:lnTo>
                  <a:lnTo>
                    <a:pt x="1119801" y="154798"/>
                  </a:lnTo>
                  <a:lnTo>
                    <a:pt x="1154263" y="184964"/>
                  </a:lnTo>
                  <a:lnTo>
                    <a:pt x="1186635" y="217336"/>
                  </a:lnTo>
                  <a:lnTo>
                    <a:pt x="1216801" y="251798"/>
                  </a:lnTo>
                  <a:lnTo>
                    <a:pt x="1244645" y="288233"/>
                  </a:lnTo>
                  <a:lnTo>
                    <a:pt x="1270051" y="326525"/>
                  </a:lnTo>
                  <a:lnTo>
                    <a:pt x="1292903" y="366559"/>
                  </a:lnTo>
                  <a:lnTo>
                    <a:pt x="1313085" y="408218"/>
                  </a:lnTo>
                  <a:lnTo>
                    <a:pt x="1330481" y="451386"/>
                  </a:lnTo>
                  <a:lnTo>
                    <a:pt x="1344974" y="495947"/>
                  </a:lnTo>
                  <a:lnTo>
                    <a:pt x="1356448" y="541785"/>
                  </a:lnTo>
                  <a:lnTo>
                    <a:pt x="1364788" y="588784"/>
                  </a:lnTo>
                  <a:lnTo>
                    <a:pt x="1369877" y="636828"/>
                  </a:lnTo>
                  <a:lnTo>
                    <a:pt x="1371600" y="685800"/>
                  </a:lnTo>
                  <a:lnTo>
                    <a:pt x="1369877" y="734776"/>
                  </a:lnTo>
                  <a:lnTo>
                    <a:pt x="1364788" y="782823"/>
                  </a:lnTo>
                  <a:lnTo>
                    <a:pt x="1356448" y="829825"/>
                  </a:lnTo>
                  <a:lnTo>
                    <a:pt x="1344974" y="875665"/>
                  </a:lnTo>
                  <a:lnTo>
                    <a:pt x="1330481" y="920228"/>
                  </a:lnTo>
                  <a:lnTo>
                    <a:pt x="1313085" y="963397"/>
                  </a:lnTo>
                  <a:lnTo>
                    <a:pt x="1292903" y="1005057"/>
                  </a:lnTo>
                  <a:lnTo>
                    <a:pt x="1270051" y="1045091"/>
                  </a:lnTo>
                  <a:lnTo>
                    <a:pt x="1244645" y="1083383"/>
                  </a:lnTo>
                  <a:lnTo>
                    <a:pt x="1216801" y="1119817"/>
                  </a:lnTo>
                  <a:lnTo>
                    <a:pt x="1186635" y="1154278"/>
                  </a:lnTo>
                  <a:lnTo>
                    <a:pt x="1154263" y="1186648"/>
                  </a:lnTo>
                  <a:lnTo>
                    <a:pt x="1119801" y="1216813"/>
                  </a:lnTo>
                  <a:lnTo>
                    <a:pt x="1083366" y="1244656"/>
                  </a:lnTo>
                  <a:lnTo>
                    <a:pt x="1045074" y="1270060"/>
                  </a:lnTo>
                  <a:lnTo>
                    <a:pt x="1005040" y="1292911"/>
                  </a:lnTo>
                  <a:lnTo>
                    <a:pt x="963381" y="1313091"/>
                  </a:lnTo>
                  <a:lnTo>
                    <a:pt x="920213" y="1330485"/>
                  </a:lnTo>
                  <a:lnTo>
                    <a:pt x="875652" y="1344977"/>
                  </a:lnTo>
                  <a:lnTo>
                    <a:pt x="829814" y="1356450"/>
                  </a:lnTo>
                  <a:lnTo>
                    <a:pt x="782815" y="1364789"/>
                  </a:lnTo>
                  <a:lnTo>
                    <a:pt x="734771" y="1369878"/>
                  </a:lnTo>
                  <a:lnTo>
                    <a:pt x="685800" y="1371600"/>
                  </a:lnTo>
                  <a:lnTo>
                    <a:pt x="636828" y="1369878"/>
                  </a:lnTo>
                  <a:lnTo>
                    <a:pt x="588784" y="1364789"/>
                  </a:lnTo>
                  <a:lnTo>
                    <a:pt x="541785" y="1356450"/>
                  </a:lnTo>
                  <a:lnTo>
                    <a:pt x="495947" y="1344977"/>
                  </a:lnTo>
                  <a:lnTo>
                    <a:pt x="451386" y="1330485"/>
                  </a:lnTo>
                  <a:lnTo>
                    <a:pt x="408218" y="1313091"/>
                  </a:lnTo>
                  <a:lnTo>
                    <a:pt x="366559" y="1292911"/>
                  </a:lnTo>
                  <a:lnTo>
                    <a:pt x="326525" y="1270060"/>
                  </a:lnTo>
                  <a:lnTo>
                    <a:pt x="288233" y="1244656"/>
                  </a:lnTo>
                  <a:lnTo>
                    <a:pt x="251798" y="1216813"/>
                  </a:lnTo>
                  <a:lnTo>
                    <a:pt x="217336" y="1186648"/>
                  </a:lnTo>
                  <a:lnTo>
                    <a:pt x="184964" y="1154278"/>
                  </a:lnTo>
                  <a:lnTo>
                    <a:pt x="154798" y="1119817"/>
                  </a:lnTo>
                  <a:lnTo>
                    <a:pt x="126954" y="1083383"/>
                  </a:lnTo>
                  <a:lnTo>
                    <a:pt x="101548" y="1045091"/>
                  </a:lnTo>
                  <a:lnTo>
                    <a:pt x="78696" y="1005057"/>
                  </a:lnTo>
                  <a:lnTo>
                    <a:pt x="58514" y="963397"/>
                  </a:lnTo>
                  <a:lnTo>
                    <a:pt x="41118" y="920228"/>
                  </a:lnTo>
                  <a:lnTo>
                    <a:pt x="26625" y="875665"/>
                  </a:lnTo>
                  <a:lnTo>
                    <a:pt x="15151" y="829825"/>
                  </a:lnTo>
                  <a:lnTo>
                    <a:pt x="6811" y="782823"/>
                  </a:lnTo>
                  <a:lnTo>
                    <a:pt x="1722" y="734776"/>
                  </a:lnTo>
                  <a:lnTo>
                    <a:pt x="0" y="68580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50621" y="3894835"/>
            <a:ext cx="6305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1600" b="1" spc="-35" dirty="0">
                <a:latin typeface="Arial"/>
                <a:cs typeface="Arial"/>
              </a:rPr>
              <a:t>Health </a:t>
            </a:r>
            <a:r>
              <a:rPr sz="1600" b="1" spc="-145" dirty="0">
                <a:latin typeface="Arial"/>
                <a:cs typeface="Arial"/>
              </a:rPr>
              <a:t>Service </a:t>
            </a:r>
            <a:r>
              <a:rPr sz="1600" b="1" spc="-10" dirty="0">
                <a:latin typeface="Arial"/>
                <a:cs typeface="Arial"/>
              </a:rPr>
              <a:t>Entry </a:t>
            </a:r>
            <a:r>
              <a:rPr sz="1600" b="1" spc="-35" dirty="0">
                <a:latin typeface="Arial"/>
                <a:cs typeface="Arial"/>
              </a:rPr>
              <a:t>Points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30196" y="1464563"/>
            <a:ext cx="2809240" cy="424180"/>
          </a:xfrm>
          <a:custGeom>
            <a:avLst/>
            <a:gdLst/>
            <a:ahLst/>
            <a:cxnLst/>
            <a:rect l="l" t="t" r="r" b="b"/>
            <a:pathLst>
              <a:path w="2809240" h="424180">
                <a:moveTo>
                  <a:pt x="76200" y="347726"/>
                </a:moveTo>
                <a:lnTo>
                  <a:pt x="44450" y="347726"/>
                </a:lnTo>
                <a:lnTo>
                  <a:pt x="44450" y="71628"/>
                </a:lnTo>
                <a:lnTo>
                  <a:pt x="31750" y="71628"/>
                </a:lnTo>
                <a:lnTo>
                  <a:pt x="31750" y="347726"/>
                </a:lnTo>
                <a:lnTo>
                  <a:pt x="0" y="347726"/>
                </a:lnTo>
                <a:lnTo>
                  <a:pt x="38100" y="423926"/>
                </a:lnTo>
                <a:lnTo>
                  <a:pt x="69850" y="360426"/>
                </a:lnTo>
                <a:lnTo>
                  <a:pt x="76200" y="347726"/>
                </a:lnTo>
                <a:close/>
              </a:path>
              <a:path w="2809240" h="424180">
                <a:moveTo>
                  <a:pt x="1519428" y="335534"/>
                </a:moveTo>
                <a:lnTo>
                  <a:pt x="1487678" y="335534"/>
                </a:lnTo>
                <a:lnTo>
                  <a:pt x="1487678" y="59436"/>
                </a:lnTo>
                <a:lnTo>
                  <a:pt x="1474978" y="59436"/>
                </a:lnTo>
                <a:lnTo>
                  <a:pt x="1474978" y="335534"/>
                </a:lnTo>
                <a:lnTo>
                  <a:pt x="1443228" y="335534"/>
                </a:lnTo>
                <a:lnTo>
                  <a:pt x="1481328" y="411734"/>
                </a:lnTo>
                <a:lnTo>
                  <a:pt x="1513078" y="348234"/>
                </a:lnTo>
                <a:lnTo>
                  <a:pt x="1519428" y="335534"/>
                </a:lnTo>
                <a:close/>
              </a:path>
              <a:path w="2809240" h="424180">
                <a:moveTo>
                  <a:pt x="2808732" y="276098"/>
                </a:moveTo>
                <a:lnTo>
                  <a:pt x="2776982" y="276098"/>
                </a:lnTo>
                <a:lnTo>
                  <a:pt x="2776982" y="0"/>
                </a:lnTo>
                <a:lnTo>
                  <a:pt x="2764282" y="0"/>
                </a:lnTo>
                <a:lnTo>
                  <a:pt x="2764282" y="276098"/>
                </a:lnTo>
                <a:lnTo>
                  <a:pt x="2732532" y="276098"/>
                </a:lnTo>
                <a:lnTo>
                  <a:pt x="2770632" y="352298"/>
                </a:lnTo>
                <a:lnTo>
                  <a:pt x="2802382" y="288798"/>
                </a:lnTo>
                <a:lnTo>
                  <a:pt x="2808732" y="2760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223568" y="1881886"/>
            <a:ext cx="38989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62580" algn="l"/>
              </a:tabLst>
            </a:pPr>
            <a:r>
              <a:rPr sz="1600" b="1" spc="-80" dirty="0">
                <a:latin typeface="Arial"/>
                <a:cs typeface="Arial"/>
              </a:rPr>
              <a:t>Virtual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Support</a:t>
            </a:r>
            <a:r>
              <a:rPr sz="1600" b="1" spc="-10" dirty="0">
                <a:latin typeface="Arial"/>
                <a:cs typeface="Arial"/>
              </a:rPr>
              <a:t> Platforms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45" dirty="0">
                <a:latin typeface="Arial"/>
                <a:cs typeface="Arial"/>
              </a:rPr>
              <a:t>Mass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50" dirty="0">
                <a:latin typeface="Arial"/>
                <a:cs typeface="Arial"/>
              </a:rPr>
              <a:t>Media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4504" y="2363850"/>
            <a:ext cx="1329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25" dirty="0">
                <a:latin typeface="Arial"/>
                <a:cs typeface="Arial"/>
              </a:rPr>
              <a:t>Peer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Mobilisers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83077" y="2380233"/>
            <a:ext cx="1412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65" dirty="0">
                <a:latin typeface="Arial"/>
                <a:cs typeface="Arial"/>
              </a:rPr>
              <a:t>School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Outreach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56282" y="2804286"/>
            <a:ext cx="16770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35" dirty="0">
                <a:latin typeface="Arial"/>
                <a:cs typeface="Arial"/>
              </a:rPr>
              <a:t>Small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Groups/Clubs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486660" y="5648655"/>
            <a:ext cx="12833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Satellite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98575" y="3482416"/>
            <a:ext cx="851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85" dirty="0">
                <a:latin typeface="Arial"/>
                <a:cs typeface="Arial"/>
              </a:rPr>
              <a:t>STI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44873" y="3482466"/>
            <a:ext cx="1200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70" dirty="0">
                <a:latin typeface="Arial"/>
                <a:cs typeface="Arial"/>
              </a:rPr>
              <a:t>Mobile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50035" y="3889375"/>
            <a:ext cx="826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40" dirty="0">
                <a:latin typeface="Arial"/>
                <a:cs typeface="Arial"/>
              </a:rPr>
              <a:t>ANC/PNC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56178" y="3883278"/>
            <a:ext cx="12788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14" dirty="0">
                <a:latin typeface="Arial"/>
                <a:cs typeface="Arial"/>
              </a:rPr>
              <a:t>Under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5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94279" y="3377590"/>
            <a:ext cx="939165" cy="753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525" marR="5080" indent="-250825">
              <a:lnSpc>
                <a:spcPct val="149100"/>
              </a:lnSpc>
              <a:spcBef>
                <a:spcPts val="100"/>
              </a:spcBef>
            </a:pPr>
            <a:r>
              <a:rPr sz="1600" b="1" spc="-225" dirty="0">
                <a:latin typeface="Arial"/>
                <a:cs typeface="Arial"/>
              </a:rPr>
              <a:t>ART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spc="-160" dirty="0">
                <a:latin typeface="Arial"/>
                <a:cs typeface="Arial"/>
              </a:rPr>
              <a:t>Clinics </a:t>
            </a:r>
            <a:r>
              <a:rPr sz="1600" b="1" spc="-20" dirty="0">
                <a:latin typeface="Arial"/>
                <a:cs typeface="Arial"/>
              </a:rPr>
              <a:t>VIAC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42845" y="4277359"/>
            <a:ext cx="2382520" cy="741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0675" algn="l"/>
              </a:tabLst>
            </a:pPr>
            <a:r>
              <a:rPr sz="1600" b="1" spc="-225" dirty="0">
                <a:latin typeface="Arial"/>
                <a:cs typeface="Arial"/>
              </a:rPr>
              <a:t>VCT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Clinics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245" dirty="0">
                <a:latin typeface="Arial"/>
                <a:cs typeface="Arial"/>
              </a:rPr>
              <a:t>FP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Clinics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</a:pPr>
            <a:r>
              <a:rPr sz="1600" b="1" spc="-135" dirty="0">
                <a:latin typeface="Arial"/>
                <a:cs typeface="Arial"/>
              </a:rPr>
              <a:t>KP/Youth-</a:t>
            </a:r>
            <a:r>
              <a:rPr sz="1600" b="1" spc="-120" dirty="0">
                <a:latin typeface="Arial"/>
                <a:cs typeface="Arial"/>
              </a:rPr>
              <a:t>Friendly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Sites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03291"/>
            <a:ext cx="12192000" cy="1053465"/>
          </a:xfrm>
          <a:custGeom>
            <a:avLst/>
            <a:gdLst/>
            <a:ahLst/>
            <a:cxnLst/>
            <a:rect l="l" t="t" r="r" b="b"/>
            <a:pathLst>
              <a:path w="12192000" h="1053464">
                <a:moveTo>
                  <a:pt x="12192000" y="0"/>
                </a:moveTo>
                <a:lnTo>
                  <a:pt x="0" y="0"/>
                </a:lnTo>
                <a:lnTo>
                  <a:pt x="0" y="1053083"/>
                </a:lnTo>
                <a:lnTo>
                  <a:pt x="12192000" y="1053083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37820"/>
            <a:ext cx="10407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Contents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1148283"/>
            <a:ext cx="23596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3000" b="1" spc="-25" dirty="0">
                <a:solidFill>
                  <a:srgbClr val="A6A6A6"/>
                </a:solidFill>
                <a:latin typeface="Arial"/>
                <a:cs typeface="Arial"/>
              </a:rPr>
              <a:t>1.</a:t>
            </a:r>
            <a:r>
              <a:rPr sz="3000" b="1" dirty="0">
                <a:solidFill>
                  <a:srgbClr val="A6A6A6"/>
                </a:solidFill>
                <a:latin typeface="Arial"/>
                <a:cs typeface="Arial"/>
              </a:rPr>
              <a:t>	</a:t>
            </a:r>
            <a:r>
              <a:rPr sz="3000" b="1" spc="-300" dirty="0">
                <a:solidFill>
                  <a:srgbClr val="A6A6A6"/>
                </a:solidFill>
                <a:latin typeface="Arial"/>
                <a:cs typeface="Arial"/>
              </a:rPr>
              <a:t>Background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1606553"/>
            <a:ext cx="10265410" cy="4320540"/>
          </a:xfrm>
          <a:prstGeom prst="rect">
            <a:avLst/>
          </a:prstGeom>
        </p:spPr>
        <p:txBody>
          <a:bodyPr vert="horz" wrap="square" lIns="0" tIns="27114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213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Methodology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55" dirty="0">
                <a:solidFill>
                  <a:srgbClr val="A6A6A6"/>
                </a:solidFill>
                <a:latin typeface="Arial"/>
                <a:cs typeface="Arial"/>
              </a:rPr>
              <a:t>Overview</a:t>
            </a:r>
            <a:endParaRPr sz="3000">
              <a:latin typeface="Arial"/>
              <a:cs typeface="Arial"/>
            </a:endParaRPr>
          </a:p>
          <a:p>
            <a:pPr marL="469265" marR="5080" indent="-456565">
              <a:lnSpc>
                <a:spcPts val="3240"/>
              </a:lnSpc>
              <a:spcBef>
                <a:spcPts val="244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285" dirty="0">
                <a:solidFill>
                  <a:srgbClr val="A6A6A6"/>
                </a:solidFill>
                <a:latin typeface="Arial"/>
                <a:cs typeface="Arial"/>
              </a:rPr>
              <a:t>Findings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0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for</a:t>
            </a:r>
            <a:r>
              <a:rPr sz="3000" b="1" spc="-13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4" dirty="0">
                <a:solidFill>
                  <a:srgbClr val="A6A6A6"/>
                </a:solidFill>
                <a:latin typeface="Arial"/>
                <a:cs typeface="Arial"/>
              </a:rPr>
              <a:t>Early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Demonstration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5" dirty="0">
                <a:solidFill>
                  <a:srgbClr val="A6A6A6"/>
                </a:solidFill>
                <a:latin typeface="Arial"/>
                <a:cs typeface="Arial"/>
              </a:rPr>
              <a:t>Project </a:t>
            </a:r>
            <a:r>
              <a:rPr sz="3000" b="1" spc="-380" dirty="0">
                <a:solidFill>
                  <a:srgbClr val="A6A6A6"/>
                </a:solidFill>
                <a:latin typeface="Arial"/>
                <a:cs typeface="Arial"/>
              </a:rPr>
              <a:t>Focus</a:t>
            </a:r>
            <a:endParaRPr sz="30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75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10" dirty="0">
                <a:solidFill>
                  <a:srgbClr val="A6A6A6"/>
                </a:solidFill>
                <a:latin typeface="Arial"/>
                <a:cs typeface="Arial"/>
              </a:rPr>
              <a:t>Malawi</a:t>
            </a:r>
            <a:endParaRPr sz="26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90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70" dirty="0">
                <a:solidFill>
                  <a:srgbClr val="A6A6A6"/>
                </a:solidFill>
                <a:latin typeface="Arial"/>
                <a:cs typeface="Arial"/>
              </a:rPr>
              <a:t>Zimbabwe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A6A6A6"/>
              </a:buClr>
              <a:buFont typeface="Arial"/>
              <a:buAutoNum type="alphaLcPeriod"/>
            </a:pPr>
            <a:endParaRPr sz="2100">
              <a:latin typeface="Arial"/>
              <a:cs typeface="Arial"/>
            </a:endParaRPr>
          </a:p>
          <a:p>
            <a:pPr marL="527685" marR="1577975" indent="-515620">
              <a:lnSpc>
                <a:spcPts val="324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3000" b="1" spc="-245" dirty="0">
                <a:latin typeface="Arial"/>
                <a:cs typeface="Arial"/>
              </a:rPr>
              <a:t>Translating</a:t>
            </a:r>
            <a:r>
              <a:rPr sz="3000" b="1" spc="-120" dirty="0">
                <a:latin typeface="Arial"/>
                <a:cs typeface="Arial"/>
              </a:rPr>
              <a:t> </a:t>
            </a:r>
            <a:r>
              <a:rPr sz="3000" b="1" spc="-70" dirty="0">
                <a:latin typeface="Arial"/>
                <a:cs typeface="Arial"/>
              </a:rPr>
              <a:t>&amp;</a:t>
            </a:r>
            <a:r>
              <a:rPr sz="3000" b="1" spc="-114" dirty="0">
                <a:latin typeface="Arial"/>
                <a:cs typeface="Arial"/>
              </a:rPr>
              <a:t> </a:t>
            </a:r>
            <a:r>
              <a:rPr sz="3000" b="1" spc="-204" dirty="0">
                <a:latin typeface="Arial"/>
                <a:cs typeface="Arial"/>
              </a:rPr>
              <a:t>Operationalizing</a:t>
            </a:r>
            <a:r>
              <a:rPr sz="3000" b="1" spc="-105" dirty="0">
                <a:latin typeface="Arial"/>
                <a:cs typeface="Arial"/>
              </a:rPr>
              <a:t> </a:t>
            </a:r>
            <a:r>
              <a:rPr sz="3000" b="1" spc="-235" dirty="0">
                <a:latin typeface="Arial"/>
                <a:cs typeface="Arial"/>
              </a:rPr>
              <a:t>Country</a:t>
            </a:r>
            <a:r>
              <a:rPr sz="3000" b="1" spc="-120" dirty="0">
                <a:latin typeface="Arial"/>
                <a:cs typeface="Arial"/>
              </a:rPr>
              <a:t> </a:t>
            </a:r>
            <a:r>
              <a:rPr sz="3000" b="1" spc="-310" dirty="0">
                <a:latin typeface="Arial"/>
                <a:cs typeface="Arial"/>
              </a:rPr>
              <a:t>Landscaping </a:t>
            </a:r>
            <a:r>
              <a:rPr sz="3000" b="1" spc="-185" dirty="0"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83390" y="657616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23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523"/>
            <a:ext cx="12192000" cy="905510"/>
          </a:xfrm>
          <a:custGeom>
            <a:avLst/>
            <a:gdLst/>
            <a:ahLst/>
            <a:cxnLst/>
            <a:rect l="l" t="t" r="r" b="b"/>
            <a:pathLst>
              <a:path w="12192000" h="905510">
                <a:moveTo>
                  <a:pt x="12192000" y="0"/>
                </a:moveTo>
                <a:lnTo>
                  <a:pt x="0" y="0"/>
                </a:lnTo>
                <a:lnTo>
                  <a:pt x="0" y="905256"/>
                </a:lnTo>
                <a:lnTo>
                  <a:pt x="12192000" y="905256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225" dirty="0"/>
              <a:t>As</a:t>
            </a:r>
            <a:r>
              <a:rPr spc="-75" dirty="0"/>
              <a:t> </a:t>
            </a:r>
            <a:r>
              <a:rPr spc="-35" dirty="0"/>
              <a:t>part</a:t>
            </a:r>
            <a:r>
              <a:rPr spc="-100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spc="-35" dirty="0"/>
              <a:t>the</a:t>
            </a:r>
            <a:r>
              <a:rPr spc="-85" dirty="0"/>
              <a:t> </a:t>
            </a:r>
            <a:r>
              <a:rPr spc="-105" dirty="0"/>
              <a:t>ongoing</a:t>
            </a:r>
            <a:r>
              <a:rPr spc="-90" dirty="0"/>
              <a:t> </a:t>
            </a:r>
            <a:r>
              <a:rPr spc="-114" dirty="0"/>
              <a:t>landscaping,</a:t>
            </a:r>
            <a:r>
              <a:rPr spc="-100" dirty="0"/>
              <a:t> </a:t>
            </a:r>
            <a:r>
              <a:rPr spc="-95" dirty="0"/>
              <a:t>PMM </a:t>
            </a:r>
            <a:r>
              <a:rPr spc="-120" dirty="0"/>
              <a:t>is</a:t>
            </a:r>
            <a:r>
              <a:rPr spc="-85" dirty="0"/>
              <a:t> </a:t>
            </a:r>
            <a:r>
              <a:rPr spc="-45" dirty="0"/>
              <a:t>outlining</a:t>
            </a:r>
            <a:r>
              <a:rPr spc="-95" dirty="0"/>
              <a:t> </a:t>
            </a:r>
            <a:r>
              <a:rPr spc="-80" dirty="0"/>
              <a:t>items</a:t>
            </a:r>
            <a:r>
              <a:rPr spc="-65" dirty="0"/>
              <a:t> required</a:t>
            </a:r>
            <a:r>
              <a:rPr spc="-95" dirty="0"/>
              <a:t> </a:t>
            </a:r>
            <a:r>
              <a:rPr spc="-10" dirty="0"/>
              <a:t>for</a:t>
            </a:r>
            <a:r>
              <a:rPr spc="-90" dirty="0"/>
              <a:t> </a:t>
            </a:r>
            <a:r>
              <a:rPr spc="-75" dirty="0"/>
              <a:t>operationalization</a:t>
            </a:r>
            <a:r>
              <a:rPr spc="-95" dirty="0"/>
              <a:t> </a:t>
            </a:r>
            <a:r>
              <a:rPr spc="-25" dirty="0"/>
              <a:t>of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100" dirty="0"/>
              <a:t>recommended</a:t>
            </a:r>
            <a:r>
              <a:rPr spc="-80" dirty="0"/>
              <a:t> </a:t>
            </a:r>
            <a:r>
              <a:rPr spc="-100" dirty="0"/>
              <a:t>models/geographies</a:t>
            </a:r>
            <a:r>
              <a:rPr spc="-60" dirty="0"/>
              <a:t> </a:t>
            </a:r>
            <a:r>
              <a:rPr spc="-10" dirty="0"/>
              <a:t>(1/2)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99443" y="6661784"/>
            <a:ext cx="2044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15"/>
              </a:lnSpc>
            </a:pPr>
            <a:r>
              <a:rPr sz="1600" spc="-114" dirty="0">
                <a:solidFill>
                  <a:srgbClr val="A6A6A6"/>
                </a:solidFill>
                <a:latin typeface="Arial"/>
                <a:cs typeface="Arial"/>
              </a:rPr>
              <a:t>24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995172"/>
            <a:ext cx="12192000" cy="798830"/>
          </a:xfrm>
          <a:custGeom>
            <a:avLst/>
            <a:gdLst/>
            <a:ahLst/>
            <a:cxnLst/>
            <a:rect l="l" t="t" r="r" b="b"/>
            <a:pathLst>
              <a:path w="12192000" h="798830">
                <a:moveTo>
                  <a:pt x="12192000" y="0"/>
                </a:moveTo>
                <a:lnTo>
                  <a:pt x="0" y="0"/>
                </a:lnTo>
                <a:lnTo>
                  <a:pt x="0" y="798576"/>
                </a:lnTo>
                <a:lnTo>
                  <a:pt x="12192000" y="798576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9066" y="1083945"/>
            <a:ext cx="11378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latin typeface="Arial"/>
                <a:cs typeface="Arial"/>
              </a:rPr>
              <a:t>PMM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did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consider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feasibility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when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identifying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55" dirty="0">
                <a:latin typeface="Arial"/>
                <a:cs typeface="Arial"/>
              </a:rPr>
              <a:t>UPIs.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However,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even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relatively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feasible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delivery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points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require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system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policy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adjustments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optimize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04" dirty="0">
                <a:latin typeface="Arial"/>
                <a:cs typeface="Arial"/>
              </a:rPr>
              <a:t>CAB-</a:t>
            </a:r>
            <a:r>
              <a:rPr sz="1800" spc="-220" dirty="0">
                <a:latin typeface="Arial"/>
                <a:cs typeface="Arial"/>
              </a:rPr>
              <a:t>LA</a:t>
            </a:r>
            <a:r>
              <a:rPr sz="1800" spc="-75" dirty="0">
                <a:latin typeface="Arial"/>
                <a:cs typeface="Arial"/>
              </a:rPr>
              <a:t> delivery.</a:t>
            </a:r>
            <a:r>
              <a:rPr sz="1800" spc="-70" dirty="0">
                <a:latin typeface="Arial"/>
                <a:cs typeface="Arial"/>
              </a:rPr>
              <a:t> Moreover,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feasibility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does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always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align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end-</a:t>
            </a:r>
            <a:r>
              <a:rPr sz="1800" spc="-90" dirty="0">
                <a:latin typeface="Arial"/>
                <a:cs typeface="Arial"/>
              </a:rPr>
              <a:t>user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preferences.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2400" y="1161288"/>
            <a:ext cx="407034" cy="487680"/>
            <a:chOff x="152400" y="1161288"/>
            <a:chExt cx="407034" cy="487680"/>
          </a:xfrm>
        </p:grpSpPr>
        <p:sp>
          <p:nvSpPr>
            <p:cNvPr id="8" name="object 8"/>
            <p:cNvSpPr/>
            <p:nvPr/>
          </p:nvSpPr>
          <p:spPr>
            <a:xfrm>
              <a:off x="165353" y="1174242"/>
              <a:ext cx="381000" cy="462280"/>
            </a:xfrm>
            <a:custGeom>
              <a:avLst/>
              <a:gdLst/>
              <a:ahLst/>
              <a:cxnLst/>
              <a:rect l="l" t="t" r="r" b="b"/>
              <a:pathLst>
                <a:path w="381000" h="462280">
                  <a:moveTo>
                    <a:pt x="190500" y="0"/>
                  </a:moveTo>
                  <a:lnTo>
                    <a:pt x="0" y="0"/>
                  </a:lnTo>
                  <a:lnTo>
                    <a:pt x="190500" y="230886"/>
                  </a:lnTo>
                  <a:lnTo>
                    <a:pt x="0" y="461772"/>
                  </a:lnTo>
                  <a:lnTo>
                    <a:pt x="190500" y="461772"/>
                  </a:lnTo>
                  <a:lnTo>
                    <a:pt x="381000" y="230886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5353" y="1174242"/>
              <a:ext cx="381000" cy="462280"/>
            </a:xfrm>
            <a:custGeom>
              <a:avLst/>
              <a:gdLst/>
              <a:ahLst/>
              <a:cxnLst/>
              <a:rect l="l" t="t" r="r" b="b"/>
              <a:pathLst>
                <a:path w="381000" h="462280">
                  <a:moveTo>
                    <a:pt x="0" y="0"/>
                  </a:moveTo>
                  <a:lnTo>
                    <a:pt x="190500" y="0"/>
                  </a:lnTo>
                  <a:lnTo>
                    <a:pt x="381000" y="230886"/>
                  </a:lnTo>
                  <a:lnTo>
                    <a:pt x="190500" y="461772"/>
                  </a:lnTo>
                  <a:lnTo>
                    <a:pt x="0" y="461772"/>
                  </a:lnTo>
                  <a:lnTo>
                    <a:pt x="190500" y="230886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227075" y="1969007"/>
            <a:ext cx="3183890" cy="495300"/>
          </a:xfrm>
          <a:custGeom>
            <a:avLst/>
            <a:gdLst/>
            <a:ahLst/>
            <a:cxnLst/>
            <a:rect l="l" t="t" r="r" b="b"/>
            <a:pathLst>
              <a:path w="3183890" h="495300">
                <a:moveTo>
                  <a:pt x="3183636" y="0"/>
                </a:moveTo>
                <a:lnTo>
                  <a:pt x="0" y="0"/>
                </a:lnTo>
                <a:lnTo>
                  <a:pt x="0" y="495300"/>
                </a:lnTo>
                <a:lnTo>
                  <a:pt x="3183636" y="495300"/>
                </a:lnTo>
                <a:lnTo>
                  <a:pt x="3183636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27075" y="3707891"/>
            <a:ext cx="3183890" cy="1571625"/>
            <a:chOff x="227075" y="3707891"/>
            <a:chExt cx="3183890" cy="1571625"/>
          </a:xfrm>
        </p:grpSpPr>
        <p:sp>
          <p:nvSpPr>
            <p:cNvPr id="12" name="object 12"/>
            <p:cNvSpPr/>
            <p:nvPr/>
          </p:nvSpPr>
          <p:spPr>
            <a:xfrm>
              <a:off x="227075" y="3707891"/>
              <a:ext cx="3183890" cy="1571625"/>
            </a:xfrm>
            <a:custGeom>
              <a:avLst/>
              <a:gdLst/>
              <a:ahLst/>
              <a:cxnLst/>
              <a:rect l="l" t="t" r="r" b="b"/>
              <a:pathLst>
                <a:path w="3183890" h="1571625">
                  <a:moveTo>
                    <a:pt x="3183636" y="0"/>
                  </a:moveTo>
                  <a:lnTo>
                    <a:pt x="0" y="0"/>
                  </a:lnTo>
                  <a:lnTo>
                    <a:pt x="0" y="1571243"/>
                  </a:lnTo>
                  <a:lnTo>
                    <a:pt x="3183636" y="1571243"/>
                  </a:lnTo>
                  <a:lnTo>
                    <a:pt x="318363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8035" y="4181855"/>
              <a:ext cx="638556" cy="640080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227075" y="5344667"/>
            <a:ext cx="3183890" cy="1464945"/>
            <a:chOff x="227075" y="5344667"/>
            <a:chExt cx="3183890" cy="1464945"/>
          </a:xfrm>
        </p:grpSpPr>
        <p:sp>
          <p:nvSpPr>
            <p:cNvPr id="15" name="object 15"/>
            <p:cNvSpPr/>
            <p:nvPr/>
          </p:nvSpPr>
          <p:spPr>
            <a:xfrm>
              <a:off x="227075" y="5344667"/>
              <a:ext cx="3183890" cy="1464945"/>
            </a:xfrm>
            <a:custGeom>
              <a:avLst/>
              <a:gdLst/>
              <a:ahLst/>
              <a:cxnLst/>
              <a:rect l="l" t="t" r="r" b="b"/>
              <a:pathLst>
                <a:path w="3183890" h="1464945">
                  <a:moveTo>
                    <a:pt x="3183636" y="0"/>
                  </a:moveTo>
                  <a:lnTo>
                    <a:pt x="0" y="0"/>
                  </a:lnTo>
                  <a:lnTo>
                    <a:pt x="0" y="1464563"/>
                  </a:lnTo>
                  <a:lnTo>
                    <a:pt x="3183636" y="1464563"/>
                  </a:lnTo>
                  <a:lnTo>
                    <a:pt x="318363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2983" y="5771387"/>
              <a:ext cx="769620" cy="769620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227075" y="2551176"/>
            <a:ext cx="3183890" cy="1091565"/>
            <a:chOff x="227075" y="2551176"/>
            <a:chExt cx="3183890" cy="1091565"/>
          </a:xfrm>
        </p:grpSpPr>
        <p:sp>
          <p:nvSpPr>
            <p:cNvPr id="18" name="object 18"/>
            <p:cNvSpPr/>
            <p:nvPr/>
          </p:nvSpPr>
          <p:spPr>
            <a:xfrm>
              <a:off x="227075" y="2551176"/>
              <a:ext cx="3183890" cy="1091565"/>
            </a:xfrm>
            <a:custGeom>
              <a:avLst/>
              <a:gdLst/>
              <a:ahLst/>
              <a:cxnLst/>
              <a:rect l="l" t="t" r="r" b="b"/>
              <a:pathLst>
                <a:path w="3183890" h="1091564">
                  <a:moveTo>
                    <a:pt x="3183636" y="0"/>
                  </a:moveTo>
                  <a:lnTo>
                    <a:pt x="0" y="0"/>
                  </a:lnTo>
                  <a:lnTo>
                    <a:pt x="0" y="1091184"/>
                  </a:lnTo>
                  <a:lnTo>
                    <a:pt x="3183636" y="1091184"/>
                  </a:lnTo>
                  <a:lnTo>
                    <a:pt x="318363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3727" y="3009424"/>
              <a:ext cx="338753" cy="237636"/>
            </a:xfrm>
            <a:prstGeom prst="rect">
              <a:avLst/>
            </a:prstGeom>
          </p:spPr>
        </p:pic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27075" y="1947672"/>
          <a:ext cx="11863070" cy="4859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3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9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670">
                <a:tc>
                  <a:txBody>
                    <a:bodyPr/>
                    <a:lstStyle/>
                    <a:p>
                      <a:pPr marL="61277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16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Landscaping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Focal</a:t>
                      </a:r>
                      <a:r>
                        <a:rPr sz="16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5255" marB="0">
                    <a:lnR w="79248">
                      <a:solidFill>
                        <a:srgbClr val="FFFFFF"/>
                      </a:solidFill>
                      <a:prstDash val="solid"/>
                    </a:lnR>
                    <a:lnB w="79248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6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Sample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Questions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Pilot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Design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13030" marB="0">
                    <a:lnL w="79248">
                      <a:solidFill>
                        <a:srgbClr val="FFFFFF"/>
                      </a:solidFill>
                      <a:prstDash val="solid"/>
                    </a:lnL>
                    <a:lnB w="79248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275">
                <a:tc>
                  <a:txBody>
                    <a:bodyPr/>
                    <a:lstStyle/>
                    <a:p>
                      <a:pPr marL="708660" marR="1084580">
                        <a:lnSpc>
                          <a:spcPct val="100000"/>
                        </a:lnSpc>
                        <a:spcBef>
                          <a:spcPts val="1795"/>
                        </a:spcBef>
                      </a:pPr>
                      <a:r>
                        <a:rPr sz="2400" b="1" spc="-20" dirty="0">
                          <a:latin typeface="Arial"/>
                          <a:cs typeface="Arial"/>
                        </a:rPr>
                        <a:t>Demand </a:t>
                      </a:r>
                      <a:r>
                        <a:rPr sz="2400" b="1" spc="-160" dirty="0">
                          <a:latin typeface="Arial"/>
                          <a:cs typeface="Arial"/>
                        </a:rPr>
                        <a:t>Generation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27965" marB="0">
                    <a:lnR w="79248">
                      <a:solidFill>
                        <a:srgbClr val="FFFFFF"/>
                      </a:solidFill>
                      <a:prstDash val="solid"/>
                    </a:lnR>
                    <a:lnT w="79248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8480" marR="528955" indent="-287020">
                        <a:lnSpc>
                          <a:spcPct val="100000"/>
                        </a:lnSpc>
                        <a:spcBef>
                          <a:spcPts val="750"/>
                        </a:spcBef>
                        <a:buChar char="•"/>
                        <a:tabLst>
                          <a:tab pos="538480" algn="l"/>
                          <a:tab pos="539115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demand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generation/AEE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channels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broadest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reach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associated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higher uptake?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38480" indent="-287655">
                        <a:lnSpc>
                          <a:spcPct val="100000"/>
                        </a:lnSpc>
                        <a:buChar char="•"/>
                        <a:tabLst>
                          <a:tab pos="538480" algn="l"/>
                          <a:tab pos="539115" algn="l"/>
                        </a:tabLst>
                      </a:pPr>
                      <a:r>
                        <a:rPr sz="1600" spc="-95" dirty="0">
                          <a:latin typeface="Arial"/>
                          <a:cs typeface="Arial"/>
                        </a:rPr>
                        <a:t>How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these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compare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across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geographies,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populations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demographic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factors?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38480" indent="-287655">
                        <a:lnSpc>
                          <a:spcPct val="100000"/>
                        </a:lnSpc>
                        <a:buChar char="•"/>
                        <a:tabLst>
                          <a:tab pos="538480" algn="l"/>
                          <a:tab pos="539115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messaging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most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resonates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persuades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10" dirty="0">
                          <a:latin typeface="Arial"/>
                          <a:cs typeface="Arial"/>
                        </a:rPr>
                        <a:t>users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initiate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80" dirty="0">
                          <a:latin typeface="Arial"/>
                          <a:cs typeface="Arial"/>
                        </a:rPr>
                        <a:t>CAB-</a:t>
                      </a:r>
                      <a:r>
                        <a:rPr sz="1600" spc="-19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35" dirty="0">
                          <a:latin typeface="Arial"/>
                          <a:cs typeface="Arial"/>
                        </a:rPr>
                        <a:t>HIV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10" dirty="0">
                          <a:latin typeface="Arial"/>
                          <a:cs typeface="Arial"/>
                        </a:rPr>
                        <a:t>px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generally?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5250" marB="0">
                    <a:lnL w="79248">
                      <a:solidFill>
                        <a:srgbClr val="FFFFFF"/>
                      </a:solidFill>
                      <a:prstDash val="solid"/>
                    </a:lnL>
                    <a:lnT w="79248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1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674370">
                        <a:lnSpc>
                          <a:spcPct val="100000"/>
                        </a:lnSpc>
                      </a:pPr>
                      <a:r>
                        <a:rPr sz="2400" b="1" spc="-210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240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25" dirty="0">
                          <a:latin typeface="Arial"/>
                          <a:cs typeface="Arial"/>
                        </a:rPr>
                        <a:t>Delivery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9248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2440" marR="737870" indent="-220345">
                        <a:lnSpc>
                          <a:spcPct val="100000"/>
                        </a:lnSpc>
                        <a:spcBef>
                          <a:spcPts val="665"/>
                        </a:spcBef>
                        <a:buChar char="•"/>
                        <a:tabLst>
                          <a:tab pos="472440" algn="l"/>
                          <a:tab pos="473075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existing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uptake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continuation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rates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across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different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delivery 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channels,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disaggregated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location,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population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demographic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factors?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72440" marR="87630" indent="-220345">
                        <a:lnSpc>
                          <a:spcPct val="100000"/>
                        </a:lnSpc>
                        <a:buChar char="•"/>
                        <a:tabLst>
                          <a:tab pos="472440" algn="l"/>
                          <a:tab pos="473075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delivery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channels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most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cost-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effective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adaptations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required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prime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them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85" dirty="0">
                          <a:latin typeface="Arial"/>
                          <a:cs typeface="Arial"/>
                        </a:rPr>
                        <a:t>CAB-</a:t>
                      </a:r>
                      <a:r>
                        <a:rPr sz="1600" spc="-19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system?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72440" marR="258445" indent="-22034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•"/>
                        <a:tabLst>
                          <a:tab pos="472440" algn="l"/>
                          <a:tab pos="473075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counseling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strategies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follow-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10" dirty="0">
                          <a:latin typeface="Arial"/>
                          <a:cs typeface="Arial"/>
                        </a:rPr>
                        <a:t>systems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most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effective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supporting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85" dirty="0">
                          <a:latin typeface="Arial"/>
                          <a:cs typeface="Arial"/>
                        </a:rPr>
                        <a:t>CAB-</a:t>
                      </a:r>
                      <a:r>
                        <a:rPr sz="1600" spc="-19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users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continue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restart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they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stop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injections?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79248">
                      <a:solidFill>
                        <a:srgbClr val="FFFFFF"/>
                      </a:solidFill>
                      <a:prstDash val="solid"/>
                    </a:lnL>
                    <a:lnT w="762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9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06120">
                        <a:lnSpc>
                          <a:spcPct val="100000"/>
                        </a:lnSpc>
                      </a:pPr>
                      <a:r>
                        <a:rPr sz="2400" b="1" spc="-125" dirty="0">
                          <a:latin typeface="Arial"/>
                          <a:cs typeface="Arial"/>
                        </a:rPr>
                        <a:t>Health </a:t>
                      </a:r>
                      <a:r>
                        <a:rPr sz="2400" b="1" spc="-60" dirty="0">
                          <a:latin typeface="Arial"/>
                          <a:cs typeface="Arial"/>
                        </a:rPr>
                        <a:t>Workforce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79248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3075" marR="378460" indent="-220345">
                        <a:lnSpc>
                          <a:spcPct val="100000"/>
                        </a:lnSpc>
                        <a:spcBef>
                          <a:spcPts val="115"/>
                        </a:spcBef>
                        <a:buChar char="•"/>
                        <a:tabLst>
                          <a:tab pos="473075" algn="l"/>
                          <a:tab pos="473709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 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different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cadres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14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deliver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90" dirty="0">
                          <a:latin typeface="Arial"/>
                          <a:cs typeface="Arial"/>
                        </a:rPr>
                        <a:t>CAB-</a:t>
                      </a:r>
                      <a:r>
                        <a:rPr sz="1600" spc="-19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how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does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need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adapted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facility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channel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type?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73075" indent="-220979">
                        <a:lnSpc>
                          <a:spcPct val="100000"/>
                        </a:lnSpc>
                        <a:buChar char="•"/>
                        <a:tabLst>
                          <a:tab pos="473075" algn="l"/>
                          <a:tab pos="473709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approaches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most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effective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supporting 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providers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80" dirty="0">
                          <a:latin typeface="Arial"/>
                          <a:cs typeface="Arial"/>
                        </a:rPr>
                        <a:t>CAB-</a:t>
                      </a:r>
                      <a:r>
                        <a:rPr sz="1600" spc="-19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alongside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an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73709">
                        <a:lnSpc>
                          <a:spcPct val="100000"/>
                        </a:lnSpc>
                      </a:pPr>
                      <a:r>
                        <a:rPr sz="1600" spc="-80" dirty="0">
                          <a:latin typeface="Arial"/>
                          <a:cs typeface="Arial"/>
                        </a:rPr>
                        <a:t>array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35" dirty="0">
                          <a:latin typeface="Arial"/>
                          <a:cs typeface="Arial"/>
                        </a:rPr>
                        <a:t>HIV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prevention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options?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73075" marR="375285" indent="-220345">
                        <a:lnSpc>
                          <a:spcPct val="100000"/>
                        </a:lnSpc>
                        <a:buChar char="•"/>
                        <a:tabLst>
                          <a:tab pos="473075" algn="l"/>
                          <a:tab pos="473709" algn="l"/>
                        </a:tabLst>
                      </a:pPr>
                      <a:r>
                        <a:rPr sz="1600" spc="-65" dirty="0">
                          <a:latin typeface="Arial"/>
                          <a:cs typeface="Arial"/>
                        </a:rPr>
                        <a:t>What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counseling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strategies,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tools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job 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aids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most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effective 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driving</a:t>
                      </a:r>
                      <a:r>
                        <a:rPr sz="16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initiations</a:t>
                      </a:r>
                      <a:r>
                        <a:rPr sz="16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most </a:t>
                      </a:r>
                      <a:r>
                        <a:rPr sz="1600" spc="-55" dirty="0">
                          <a:latin typeface="Arial"/>
                          <a:cs typeface="Arial"/>
                        </a:rPr>
                        <a:t>used/preferred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8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providers?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L w="79248">
                      <a:solidFill>
                        <a:srgbClr val="FFFFFF"/>
                      </a:solidFill>
                      <a:prstDash val="solid"/>
                    </a:lnL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523"/>
            <a:ext cx="12192000" cy="905510"/>
          </a:xfrm>
          <a:custGeom>
            <a:avLst/>
            <a:gdLst/>
            <a:ahLst/>
            <a:cxnLst/>
            <a:rect l="l" t="t" r="r" b="b"/>
            <a:pathLst>
              <a:path w="12192000" h="905510">
                <a:moveTo>
                  <a:pt x="12192000" y="0"/>
                </a:moveTo>
                <a:lnTo>
                  <a:pt x="0" y="0"/>
                </a:lnTo>
                <a:lnTo>
                  <a:pt x="0" y="905256"/>
                </a:lnTo>
                <a:lnTo>
                  <a:pt x="12192000" y="905256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225" dirty="0"/>
              <a:t>As</a:t>
            </a:r>
            <a:r>
              <a:rPr spc="-75" dirty="0"/>
              <a:t> </a:t>
            </a:r>
            <a:r>
              <a:rPr spc="-35" dirty="0"/>
              <a:t>part</a:t>
            </a:r>
            <a:r>
              <a:rPr spc="-100" dirty="0"/>
              <a:t> </a:t>
            </a:r>
            <a:r>
              <a:rPr dirty="0"/>
              <a:t>of</a:t>
            </a:r>
            <a:r>
              <a:rPr spc="-80" dirty="0"/>
              <a:t> </a:t>
            </a:r>
            <a:r>
              <a:rPr spc="-35" dirty="0"/>
              <a:t>the</a:t>
            </a:r>
            <a:r>
              <a:rPr spc="-85" dirty="0"/>
              <a:t> </a:t>
            </a:r>
            <a:r>
              <a:rPr spc="-105" dirty="0"/>
              <a:t>ongoing</a:t>
            </a:r>
            <a:r>
              <a:rPr spc="-90" dirty="0"/>
              <a:t> </a:t>
            </a:r>
            <a:r>
              <a:rPr spc="-114" dirty="0"/>
              <a:t>landscaping,</a:t>
            </a:r>
            <a:r>
              <a:rPr spc="-100" dirty="0"/>
              <a:t> </a:t>
            </a:r>
            <a:r>
              <a:rPr spc="-95" dirty="0"/>
              <a:t>PMM </a:t>
            </a:r>
            <a:r>
              <a:rPr spc="-120" dirty="0"/>
              <a:t>is</a:t>
            </a:r>
            <a:r>
              <a:rPr spc="-85" dirty="0"/>
              <a:t> </a:t>
            </a:r>
            <a:r>
              <a:rPr spc="-45" dirty="0"/>
              <a:t>outlining</a:t>
            </a:r>
            <a:r>
              <a:rPr spc="-95" dirty="0"/>
              <a:t> </a:t>
            </a:r>
            <a:r>
              <a:rPr spc="-80" dirty="0"/>
              <a:t>items</a:t>
            </a:r>
            <a:r>
              <a:rPr spc="-65" dirty="0"/>
              <a:t> required</a:t>
            </a:r>
            <a:r>
              <a:rPr spc="-95" dirty="0"/>
              <a:t> </a:t>
            </a:r>
            <a:r>
              <a:rPr spc="-10" dirty="0"/>
              <a:t>for</a:t>
            </a:r>
            <a:r>
              <a:rPr spc="-90" dirty="0"/>
              <a:t> </a:t>
            </a:r>
            <a:r>
              <a:rPr spc="-75" dirty="0"/>
              <a:t>operationalization</a:t>
            </a:r>
            <a:r>
              <a:rPr spc="-95" dirty="0"/>
              <a:t> </a:t>
            </a:r>
            <a:r>
              <a:rPr spc="-25" dirty="0"/>
              <a:t>of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100" dirty="0"/>
              <a:t>recommended</a:t>
            </a:r>
            <a:r>
              <a:rPr spc="-80" dirty="0"/>
              <a:t> </a:t>
            </a:r>
            <a:r>
              <a:rPr spc="-100" dirty="0"/>
              <a:t>models/geographies</a:t>
            </a:r>
            <a:r>
              <a:rPr spc="-60" dirty="0"/>
              <a:t> </a:t>
            </a:r>
            <a:r>
              <a:rPr spc="-10" dirty="0"/>
              <a:t>(2/2)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54433" y="659841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solidFill>
                  <a:srgbClr val="A6A6A6"/>
                </a:solidFill>
                <a:latin typeface="Arial"/>
                <a:cs typeface="Arial"/>
              </a:rPr>
              <a:t>25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4320" y="4351020"/>
            <a:ext cx="3291840" cy="1061085"/>
          </a:xfrm>
          <a:custGeom>
            <a:avLst/>
            <a:gdLst/>
            <a:ahLst/>
            <a:cxnLst/>
            <a:rect l="l" t="t" r="r" b="b"/>
            <a:pathLst>
              <a:path w="3291840" h="1061085">
                <a:moveTo>
                  <a:pt x="3291840" y="0"/>
                </a:moveTo>
                <a:lnTo>
                  <a:pt x="0" y="0"/>
                </a:lnTo>
                <a:lnTo>
                  <a:pt x="0" y="1060703"/>
                </a:lnTo>
                <a:lnTo>
                  <a:pt x="3291840" y="1060703"/>
                </a:lnTo>
                <a:lnTo>
                  <a:pt x="329184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4320" y="1840992"/>
            <a:ext cx="3291840" cy="1061085"/>
          </a:xfrm>
          <a:custGeom>
            <a:avLst/>
            <a:gdLst/>
            <a:ahLst/>
            <a:cxnLst/>
            <a:rect l="l" t="t" r="r" b="b"/>
            <a:pathLst>
              <a:path w="3291840" h="1061085">
                <a:moveTo>
                  <a:pt x="3291840" y="0"/>
                </a:moveTo>
                <a:lnTo>
                  <a:pt x="0" y="0"/>
                </a:lnTo>
                <a:lnTo>
                  <a:pt x="0" y="1060703"/>
                </a:lnTo>
                <a:lnTo>
                  <a:pt x="3291840" y="1060703"/>
                </a:lnTo>
                <a:lnTo>
                  <a:pt x="329184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320" y="3096767"/>
            <a:ext cx="3291840" cy="1059180"/>
          </a:xfrm>
          <a:custGeom>
            <a:avLst/>
            <a:gdLst/>
            <a:ahLst/>
            <a:cxnLst/>
            <a:rect l="l" t="t" r="r" b="b"/>
            <a:pathLst>
              <a:path w="3291840" h="1059179">
                <a:moveTo>
                  <a:pt x="3291840" y="0"/>
                </a:moveTo>
                <a:lnTo>
                  <a:pt x="0" y="0"/>
                </a:lnTo>
                <a:lnTo>
                  <a:pt x="0" y="1059179"/>
                </a:lnTo>
                <a:lnTo>
                  <a:pt x="3291840" y="1059179"/>
                </a:lnTo>
                <a:lnTo>
                  <a:pt x="329184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4320" y="5605271"/>
            <a:ext cx="3291840" cy="1061085"/>
          </a:xfrm>
          <a:custGeom>
            <a:avLst/>
            <a:gdLst/>
            <a:ahLst/>
            <a:cxnLst/>
            <a:rect l="l" t="t" r="r" b="b"/>
            <a:pathLst>
              <a:path w="3291840" h="1061084">
                <a:moveTo>
                  <a:pt x="3291840" y="0"/>
                </a:moveTo>
                <a:lnTo>
                  <a:pt x="0" y="0"/>
                </a:lnTo>
                <a:lnTo>
                  <a:pt x="0" y="1060703"/>
                </a:lnTo>
                <a:lnTo>
                  <a:pt x="3291840" y="1060703"/>
                </a:lnTo>
                <a:lnTo>
                  <a:pt x="329184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84091" y="1124711"/>
            <a:ext cx="8083550" cy="495300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1123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Sample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Questions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Pilot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4131" y="1124711"/>
            <a:ext cx="3291840" cy="495300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112395" rIns="0" bIns="0" rtlCol="0">
            <a:spAutoFit/>
          </a:bodyPr>
          <a:lstStyle/>
          <a:p>
            <a:pPr marL="666750">
              <a:lnSpc>
                <a:spcPct val="100000"/>
              </a:lnSpc>
              <a:spcBef>
                <a:spcPts val="885"/>
              </a:spcBef>
            </a:pP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Landscaping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Focal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Area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320" y="1840992"/>
            <a:ext cx="3291840" cy="1061085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798830" marR="822325">
              <a:lnSpc>
                <a:spcPct val="100000"/>
              </a:lnSpc>
              <a:spcBef>
                <a:spcPts val="1210"/>
              </a:spcBef>
            </a:pPr>
            <a:r>
              <a:rPr sz="2400" b="1" spc="-204" dirty="0">
                <a:latin typeface="Arial"/>
                <a:cs typeface="Arial"/>
              </a:rPr>
              <a:t>Leadership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&amp; </a:t>
            </a:r>
            <a:r>
              <a:rPr sz="2400" b="1" spc="-105" dirty="0">
                <a:latin typeface="Arial"/>
                <a:cs typeface="Arial"/>
              </a:rPr>
              <a:t>Governance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3760" y="2200709"/>
            <a:ext cx="328295" cy="311785"/>
          </a:xfrm>
          <a:custGeom>
            <a:avLst/>
            <a:gdLst/>
            <a:ahLst/>
            <a:cxnLst/>
            <a:rect l="l" t="t" r="r" b="b"/>
            <a:pathLst>
              <a:path w="328295" h="311785">
                <a:moveTo>
                  <a:pt x="297644" y="263706"/>
                </a:moveTo>
                <a:lnTo>
                  <a:pt x="30195" y="263706"/>
                </a:lnTo>
                <a:lnTo>
                  <a:pt x="30195" y="272352"/>
                </a:lnTo>
                <a:lnTo>
                  <a:pt x="0" y="293967"/>
                </a:lnTo>
                <a:lnTo>
                  <a:pt x="0" y="311259"/>
                </a:lnTo>
                <a:lnTo>
                  <a:pt x="327840" y="311259"/>
                </a:lnTo>
                <a:lnTo>
                  <a:pt x="327840" y="293967"/>
                </a:lnTo>
                <a:lnTo>
                  <a:pt x="297644" y="272352"/>
                </a:lnTo>
                <a:lnTo>
                  <a:pt x="297644" y="263706"/>
                </a:lnTo>
                <a:close/>
              </a:path>
              <a:path w="328295" h="311785">
                <a:moveTo>
                  <a:pt x="77646" y="116726"/>
                </a:moveTo>
                <a:lnTo>
                  <a:pt x="43136" y="116726"/>
                </a:lnTo>
                <a:lnTo>
                  <a:pt x="43136" y="263706"/>
                </a:lnTo>
                <a:lnTo>
                  <a:pt x="77646" y="263706"/>
                </a:lnTo>
                <a:lnTo>
                  <a:pt x="77646" y="116726"/>
                </a:lnTo>
                <a:close/>
              </a:path>
              <a:path w="328295" h="311785">
                <a:moveTo>
                  <a:pt x="146665" y="116726"/>
                </a:moveTo>
                <a:lnTo>
                  <a:pt x="112155" y="116726"/>
                </a:lnTo>
                <a:lnTo>
                  <a:pt x="112155" y="263706"/>
                </a:lnTo>
                <a:lnTo>
                  <a:pt x="146665" y="263706"/>
                </a:lnTo>
                <a:lnTo>
                  <a:pt x="146665" y="116726"/>
                </a:lnTo>
                <a:close/>
              </a:path>
              <a:path w="328295" h="311785">
                <a:moveTo>
                  <a:pt x="215684" y="116726"/>
                </a:moveTo>
                <a:lnTo>
                  <a:pt x="181174" y="116726"/>
                </a:lnTo>
                <a:lnTo>
                  <a:pt x="181174" y="263706"/>
                </a:lnTo>
                <a:lnTo>
                  <a:pt x="215684" y="263706"/>
                </a:lnTo>
                <a:lnTo>
                  <a:pt x="215684" y="116726"/>
                </a:lnTo>
                <a:close/>
              </a:path>
              <a:path w="328295" h="311785">
                <a:moveTo>
                  <a:pt x="284703" y="116726"/>
                </a:moveTo>
                <a:lnTo>
                  <a:pt x="250193" y="116726"/>
                </a:lnTo>
                <a:lnTo>
                  <a:pt x="250193" y="263706"/>
                </a:lnTo>
                <a:lnTo>
                  <a:pt x="284703" y="263706"/>
                </a:lnTo>
                <a:lnTo>
                  <a:pt x="284703" y="116726"/>
                </a:lnTo>
                <a:close/>
              </a:path>
              <a:path w="328295" h="311785">
                <a:moveTo>
                  <a:pt x="297644" y="108080"/>
                </a:moveTo>
                <a:lnTo>
                  <a:pt x="30195" y="108080"/>
                </a:lnTo>
                <a:lnTo>
                  <a:pt x="30195" y="116726"/>
                </a:lnTo>
                <a:lnTo>
                  <a:pt x="297644" y="116726"/>
                </a:lnTo>
                <a:lnTo>
                  <a:pt x="297644" y="108080"/>
                </a:lnTo>
                <a:close/>
              </a:path>
              <a:path w="328295" h="311785">
                <a:moveTo>
                  <a:pt x="310585" y="82143"/>
                </a:moveTo>
                <a:lnTo>
                  <a:pt x="17254" y="82143"/>
                </a:lnTo>
                <a:lnTo>
                  <a:pt x="17254" y="108080"/>
                </a:lnTo>
                <a:lnTo>
                  <a:pt x="310585" y="108080"/>
                </a:lnTo>
                <a:lnTo>
                  <a:pt x="310585" y="82143"/>
                </a:lnTo>
                <a:close/>
              </a:path>
              <a:path w="328295" h="311785">
                <a:moveTo>
                  <a:pt x="163920" y="0"/>
                </a:moveTo>
                <a:lnTo>
                  <a:pt x="30195" y="82143"/>
                </a:lnTo>
                <a:lnTo>
                  <a:pt x="297644" y="82143"/>
                </a:lnTo>
                <a:lnTo>
                  <a:pt x="1639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4320" y="3096767"/>
            <a:ext cx="3291840" cy="1059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798830">
              <a:lnSpc>
                <a:spcPct val="100000"/>
              </a:lnSpc>
              <a:spcBef>
                <a:spcPts val="5"/>
              </a:spcBef>
            </a:pPr>
            <a:r>
              <a:rPr sz="2400" b="1" spc="-220" dirty="0">
                <a:latin typeface="Arial"/>
                <a:cs typeface="Arial"/>
              </a:rPr>
              <a:t>Supply</a:t>
            </a:r>
            <a:r>
              <a:rPr sz="2400" b="1" spc="-12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Chain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4320" y="4351020"/>
            <a:ext cx="3291840" cy="106108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Times New Roman"/>
              <a:cs typeface="Times New Roman"/>
            </a:endParaRPr>
          </a:p>
          <a:p>
            <a:pPr marL="798830">
              <a:lnSpc>
                <a:spcPct val="100000"/>
              </a:lnSpc>
            </a:pPr>
            <a:r>
              <a:rPr sz="2400" b="1" spc="-110" dirty="0">
                <a:latin typeface="Arial"/>
                <a:cs typeface="Arial"/>
              </a:rPr>
              <a:t>Financing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320" y="5605271"/>
            <a:ext cx="3291840" cy="106108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798830" marR="974725">
              <a:lnSpc>
                <a:spcPct val="100000"/>
              </a:lnSpc>
              <a:spcBef>
                <a:spcPts val="1040"/>
              </a:spcBef>
            </a:pPr>
            <a:r>
              <a:rPr sz="2400" b="1" spc="-130" dirty="0">
                <a:latin typeface="Arial"/>
                <a:cs typeface="Arial"/>
              </a:rPr>
              <a:t>Information </a:t>
            </a:r>
            <a:r>
              <a:rPr sz="2400" b="1" spc="-275" dirty="0">
                <a:latin typeface="Arial"/>
                <a:cs typeface="Arial"/>
              </a:rPr>
              <a:t>Systems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67614" y="5939605"/>
            <a:ext cx="288290" cy="372745"/>
            <a:chOff x="467614" y="5939605"/>
            <a:chExt cx="288290" cy="372745"/>
          </a:xfrm>
        </p:grpSpPr>
        <p:sp>
          <p:nvSpPr>
            <p:cNvPr id="17" name="object 17"/>
            <p:cNvSpPr/>
            <p:nvPr/>
          </p:nvSpPr>
          <p:spPr>
            <a:xfrm>
              <a:off x="467614" y="5939612"/>
              <a:ext cx="288290" cy="372745"/>
            </a:xfrm>
            <a:custGeom>
              <a:avLst/>
              <a:gdLst/>
              <a:ahLst/>
              <a:cxnLst/>
              <a:rect l="l" t="t" r="r" b="b"/>
              <a:pathLst>
                <a:path w="288290" h="372745">
                  <a:moveTo>
                    <a:pt x="232333" y="293471"/>
                  </a:moveTo>
                  <a:lnTo>
                    <a:pt x="153339" y="293471"/>
                  </a:lnTo>
                  <a:lnTo>
                    <a:pt x="153339" y="312102"/>
                  </a:lnTo>
                  <a:lnTo>
                    <a:pt x="232333" y="312102"/>
                  </a:lnTo>
                  <a:lnTo>
                    <a:pt x="232333" y="293471"/>
                  </a:lnTo>
                  <a:close/>
                </a:path>
                <a:path w="288290" h="372745">
                  <a:moveTo>
                    <a:pt x="232333" y="218960"/>
                  </a:moveTo>
                  <a:lnTo>
                    <a:pt x="153339" y="218960"/>
                  </a:lnTo>
                  <a:lnTo>
                    <a:pt x="153339" y="237591"/>
                  </a:lnTo>
                  <a:lnTo>
                    <a:pt x="232333" y="237591"/>
                  </a:lnTo>
                  <a:lnTo>
                    <a:pt x="232333" y="218960"/>
                  </a:lnTo>
                  <a:close/>
                </a:path>
                <a:path w="288290" h="372745">
                  <a:moveTo>
                    <a:pt x="232333" y="144462"/>
                  </a:moveTo>
                  <a:lnTo>
                    <a:pt x="153339" y="144462"/>
                  </a:lnTo>
                  <a:lnTo>
                    <a:pt x="153339" y="163080"/>
                  </a:lnTo>
                  <a:lnTo>
                    <a:pt x="232333" y="163080"/>
                  </a:lnTo>
                  <a:lnTo>
                    <a:pt x="232333" y="144462"/>
                  </a:lnTo>
                  <a:close/>
                </a:path>
                <a:path w="288290" h="372745">
                  <a:moveTo>
                    <a:pt x="232333" y="69951"/>
                  </a:moveTo>
                  <a:lnTo>
                    <a:pt x="153339" y="69951"/>
                  </a:lnTo>
                  <a:lnTo>
                    <a:pt x="153339" y="88582"/>
                  </a:lnTo>
                  <a:lnTo>
                    <a:pt x="232333" y="88582"/>
                  </a:lnTo>
                  <a:lnTo>
                    <a:pt x="232333" y="69951"/>
                  </a:lnTo>
                  <a:close/>
                </a:path>
                <a:path w="288290" h="372745">
                  <a:moveTo>
                    <a:pt x="288086" y="0"/>
                  </a:moveTo>
                  <a:lnTo>
                    <a:pt x="0" y="0"/>
                  </a:lnTo>
                  <a:lnTo>
                    <a:pt x="0" y="27965"/>
                  </a:lnTo>
                  <a:lnTo>
                    <a:pt x="0" y="344538"/>
                  </a:lnTo>
                  <a:lnTo>
                    <a:pt x="0" y="372503"/>
                  </a:lnTo>
                  <a:lnTo>
                    <a:pt x="288086" y="372503"/>
                  </a:lnTo>
                  <a:lnTo>
                    <a:pt x="288086" y="344690"/>
                  </a:lnTo>
                  <a:lnTo>
                    <a:pt x="288086" y="344538"/>
                  </a:lnTo>
                  <a:lnTo>
                    <a:pt x="288086" y="28041"/>
                  </a:lnTo>
                  <a:lnTo>
                    <a:pt x="260210" y="28041"/>
                  </a:lnTo>
                  <a:lnTo>
                    <a:pt x="260210" y="344538"/>
                  </a:lnTo>
                  <a:lnTo>
                    <a:pt x="27876" y="344538"/>
                  </a:lnTo>
                  <a:lnTo>
                    <a:pt x="27876" y="27965"/>
                  </a:lnTo>
                  <a:lnTo>
                    <a:pt x="288086" y="27965"/>
                  </a:lnTo>
                  <a:lnTo>
                    <a:pt x="28808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375" y="5986273"/>
              <a:ext cx="68771" cy="279402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7556" y="4457700"/>
            <a:ext cx="742188" cy="740663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5468" y="3336035"/>
            <a:ext cx="626363" cy="544068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784091" y="5617464"/>
            <a:ext cx="8083550" cy="105918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30480" rIns="0" bIns="0" rtlCol="0">
            <a:spAutoFit/>
          </a:bodyPr>
          <a:lstStyle/>
          <a:p>
            <a:pPr marL="432434" marR="633730" indent="-220979">
              <a:lnSpc>
                <a:spcPct val="100000"/>
              </a:lnSpc>
              <a:spcBef>
                <a:spcPts val="240"/>
              </a:spcBef>
              <a:buChar char="•"/>
              <a:tabLst>
                <a:tab pos="432434" algn="l"/>
                <a:tab pos="433070" algn="l"/>
              </a:tabLst>
            </a:pPr>
            <a:r>
              <a:rPr sz="1600" spc="-65" dirty="0">
                <a:latin typeface="Arial"/>
                <a:cs typeface="Arial"/>
              </a:rPr>
              <a:t>What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changes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need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made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integrate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90" dirty="0">
                <a:latin typeface="Arial"/>
                <a:cs typeface="Arial"/>
              </a:rPr>
              <a:t>CAB-</a:t>
            </a:r>
            <a:r>
              <a:rPr sz="1600" spc="-195" dirty="0">
                <a:latin typeface="Arial"/>
                <a:cs typeface="Arial"/>
              </a:rPr>
              <a:t>LA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existing</a:t>
            </a:r>
            <a:r>
              <a:rPr sz="1600" spc="-90" dirty="0">
                <a:latin typeface="Arial"/>
                <a:cs typeface="Arial"/>
              </a:rPr>
              <a:t> M&amp;E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tools,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registers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10" dirty="0">
                <a:latin typeface="Arial"/>
                <a:cs typeface="Arial"/>
              </a:rPr>
              <a:t>reporting?</a:t>
            </a:r>
            <a:endParaRPr sz="1600">
              <a:latin typeface="Arial"/>
              <a:cs typeface="Arial"/>
            </a:endParaRPr>
          </a:p>
          <a:p>
            <a:pPr marL="432434" marR="362585" indent="-220979">
              <a:lnSpc>
                <a:spcPct val="100000"/>
              </a:lnSpc>
              <a:buChar char="•"/>
              <a:tabLst>
                <a:tab pos="432434" algn="l"/>
                <a:tab pos="433070" algn="l"/>
              </a:tabLst>
            </a:pPr>
            <a:r>
              <a:rPr sz="1600" spc="-65" dirty="0">
                <a:latin typeface="Arial"/>
                <a:cs typeface="Arial"/>
              </a:rPr>
              <a:t>What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adaptations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need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made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the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pharmacovigilance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systems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ongoing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safety </a:t>
            </a:r>
            <a:r>
              <a:rPr sz="1600" spc="-80" dirty="0">
                <a:latin typeface="Arial"/>
                <a:cs typeface="Arial"/>
              </a:rPr>
              <a:t>and</a:t>
            </a:r>
            <a:r>
              <a:rPr sz="1600" spc="-85" dirty="0">
                <a:latin typeface="Arial"/>
                <a:cs typeface="Arial"/>
              </a:rPr>
              <a:t> resistance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monitoring?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84091" y="1836420"/>
            <a:ext cx="8083550" cy="106553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33020" rIns="0" bIns="0" rtlCol="0">
            <a:spAutoFit/>
          </a:bodyPr>
          <a:lstStyle/>
          <a:p>
            <a:pPr marL="432434" marR="277495" indent="-220979" algn="just">
              <a:lnSpc>
                <a:spcPct val="100000"/>
              </a:lnSpc>
              <a:spcBef>
                <a:spcPts val="260"/>
              </a:spcBef>
              <a:buChar char="•"/>
              <a:tabLst>
                <a:tab pos="433070" algn="l"/>
              </a:tabLst>
            </a:pPr>
            <a:r>
              <a:rPr sz="1600" spc="-70" dirty="0">
                <a:latin typeface="Arial"/>
                <a:cs typeface="Arial"/>
              </a:rPr>
              <a:t>What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are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optimal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mechanisms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at</a:t>
            </a:r>
            <a:r>
              <a:rPr sz="1600" spc="-25" dirty="0">
                <a:latin typeface="Arial"/>
                <a:cs typeface="Arial"/>
              </a:rPr>
              <a:t> the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national </a:t>
            </a:r>
            <a:r>
              <a:rPr sz="1600" spc="-114" dirty="0">
                <a:latin typeface="Arial"/>
                <a:cs typeface="Arial"/>
              </a:rPr>
              <a:t>and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sub-</a:t>
            </a:r>
            <a:r>
              <a:rPr sz="1600" spc="-60" dirty="0">
                <a:latin typeface="Arial"/>
                <a:cs typeface="Arial"/>
              </a:rPr>
              <a:t>national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level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10" dirty="0">
                <a:latin typeface="Arial"/>
                <a:cs typeface="Arial"/>
              </a:rPr>
              <a:t> coordinating </a:t>
            </a:r>
            <a:r>
              <a:rPr sz="1600" spc="-185" dirty="0">
                <a:latin typeface="Arial"/>
                <a:cs typeface="Arial"/>
              </a:rPr>
              <a:t>CAB-</a:t>
            </a:r>
            <a:r>
              <a:rPr sz="1600" spc="-345" dirty="0">
                <a:latin typeface="Arial"/>
                <a:cs typeface="Arial"/>
              </a:rPr>
              <a:t>LA</a:t>
            </a:r>
            <a:r>
              <a:rPr sz="1600" spc="229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introduction,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what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stakeholders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need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140" dirty="0">
                <a:latin typeface="Arial"/>
                <a:cs typeface="Arial"/>
              </a:rPr>
              <a:t>be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involved,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from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which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sectors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and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how </a:t>
            </a:r>
            <a:r>
              <a:rPr sz="1600" spc="-114" dirty="0">
                <a:latin typeface="Arial"/>
                <a:cs typeface="Arial"/>
              </a:rPr>
              <a:t>can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these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sustained?</a:t>
            </a:r>
            <a:endParaRPr sz="1600">
              <a:latin typeface="Arial"/>
              <a:cs typeface="Arial"/>
            </a:endParaRPr>
          </a:p>
          <a:p>
            <a:pPr marL="432434" indent="-221615" algn="just">
              <a:lnSpc>
                <a:spcPct val="100000"/>
              </a:lnSpc>
              <a:buChar char="•"/>
              <a:tabLst>
                <a:tab pos="433070" algn="l"/>
              </a:tabLst>
            </a:pPr>
            <a:r>
              <a:rPr sz="1600" spc="-55" dirty="0">
                <a:latin typeface="Arial"/>
                <a:cs typeface="Arial"/>
              </a:rPr>
              <a:t>What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evidence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stakeholders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need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support </a:t>
            </a:r>
            <a:r>
              <a:rPr sz="1600" spc="-30" dirty="0">
                <a:latin typeface="Arial"/>
                <a:cs typeface="Arial"/>
              </a:rPr>
              <a:t>introduction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new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product?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84091" y="3093720"/>
            <a:ext cx="8083550" cy="106553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432434" marR="472440" indent="-220979">
              <a:lnSpc>
                <a:spcPct val="100000"/>
              </a:lnSpc>
              <a:buChar char="•"/>
              <a:tabLst>
                <a:tab pos="432434" algn="l"/>
                <a:tab pos="433070" algn="l"/>
              </a:tabLst>
            </a:pPr>
            <a:r>
              <a:rPr sz="1600" spc="-95" dirty="0">
                <a:latin typeface="Arial"/>
                <a:cs typeface="Arial"/>
              </a:rPr>
              <a:t>How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would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supply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chain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systems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need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be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changed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adapted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accommodate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new </a:t>
            </a:r>
            <a:r>
              <a:rPr sz="1600" spc="-55" dirty="0">
                <a:latin typeface="Arial"/>
                <a:cs typeface="Arial"/>
              </a:rPr>
              <a:t>delivery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channels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85" dirty="0">
                <a:latin typeface="Arial"/>
                <a:cs typeface="Arial"/>
              </a:rPr>
              <a:t>CAB-</a:t>
            </a:r>
            <a:r>
              <a:rPr sz="1600" spc="-25" dirty="0">
                <a:latin typeface="Arial"/>
                <a:cs typeface="Arial"/>
              </a:rPr>
              <a:t>LA?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3903" y="4351020"/>
            <a:ext cx="8083550" cy="106426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432434" indent="-221615">
              <a:lnSpc>
                <a:spcPct val="100000"/>
              </a:lnSpc>
              <a:spcBef>
                <a:spcPts val="1065"/>
              </a:spcBef>
              <a:buChar char="•"/>
              <a:tabLst>
                <a:tab pos="432434" algn="l"/>
                <a:tab pos="433070" algn="l"/>
              </a:tabLst>
            </a:pPr>
            <a:r>
              <a:rPr sz="1600" spc="-65" dirty="0">
                <a:latin typeface="Arial"/>
                <a:cs typeface="Arial"/>
              </a:rPr>
              <a:t>What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are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likely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costs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related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operationalizing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interfaces?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Completed</a:t>
            </a:r>
            <a:r>
              <a:rPr spc="-90" dirty="0"/>
              <a:t> </a:t>
            </a:r>
            <a:r>
              <a:rPr spc="-120" dirty="0"/>
              <a:t>landscaping</a:t>
            </a:r>
            <a:r>
              <a:rPr spc="-114" dirty="0"/>
              <a:t> </a:t>
            </a:r>
            <a:r>
              <a:rPr spc="-150" dirty="0"/>
              <a:t>analyses</a:t>
            </a:r>
            <a:r>
              <a:rPr spc="-100" dirty="0"/>
              <a:t> </a:t>
            </a:r>
            <a:r>
              <a:rPr dirty="0"/>
              <a:t>will</a:t>
            </a:r>
            <a:r>
              <a:rPr spc="-110" dirty="0"/>
              <a:t> </a:t>
            </a:r>
            <a:r>
              <a:rPr spc="-75" dirty="0"/>
              <a:t>help</a:t>
            </a:r>
            <a:r>
              <a:rPr spc="-105" dirty="0"/>
              <a:t> </a:t>
            </a:r>
            <a:r>
              <a:rPr spc="-70" dirty="0"/>
              <a:t>define</a:t>
            </a:r>
            <a:r>
              <a:rPr spc="-105" dirty="0"/>
              <a:t> </a:t>
            </a:r>
            <a:r>
              <a:rPr spc="-100" dirty="0"/>
              <a:t>specific</a:t>
            </a:r>
            <a:r>
              <a:rPr spc="-110" dirty="0"/>
              <a:t> </a:t>
            </a:r>
            <a:r>
              <a:rPr spc="-120" dirty="0"/>
              <a:t>research</a:t>
            </a:r>
            <a:r>
              <a:rPr spc="-100" dirty="0"/>
              <a:t> </a:t>
            </a:r>
            <a:r>
              <a:rPr spc="-95" dirty="0"/>
              <a:t>questions</a:t>
            </a:r>
            <a:r>
              <a:rPr spc="-105" dirty="0"/>
              <a:t> </a:t>
            </a:r>
            <a:r>
              <a:rPr spc="-120" dirty="0"/>
              <a:t>and</a:t>
            </a:r>
            <a:r>
              <a:rPr spc="-110" dirty="0"/>
              <a:t> </a:t>
            </a:r>
            <a:r>
              <a:rPr spc="-35" dirty="0"/>
              <a:t>other</a:t>
            </a:r>
            <a:r>
              <a:rPr spc="-105" dirty="0"/>
              <a:t> </a:t>
            </a:r>
            <a:r>
              <a:rPr spc="-10" dirty="0"/>
              <a:t>investment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priorities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91084" y="964691"/>
            <a:ext cx="11901170" cy="525780"/>
            <a:chOff x="291084" y="964691"/>
            <a:chExt cx="11901170" cy="525780"/>
          </a:xfrm>
        </p:grpSpPr>
        <p:sp>
          <p:nvSpPr>
            <p:cNvPr id="4" name="object 4"/>
            <p:cNvSpPr/>
            <p:nvPr/>
          </p:nvSpPr>
          <p:spPr>
            <a:xfrm>
              <a:off x="5585460" y="964691"/>
              <a:ext cx="6606540" cy="525780"/>
            </a:xfrm>
            <a:custGeom>
              <a:avLst/>
              <a:gdLst/>
              <a:ahLst/>
              <a:cxnLst/>
              <a:rect l="l" t="t" r="r" b="b"/>
              <a:pathLst>
                <a:path w="6606540" h="525780">
                  <a:moveTo>
                    <a:pt x="6352794" y="0"/>
                  </a:moveTo>
                  <a:lnTo>
                    <a:pt x="0" y="0"/>
                  </a:lnTo>
                  <a:lnTo>
                    <a:pt x="0" y="525780"/>
                  </a:lnTo>
                  <a:lnTo>
                    <a:pt x="6352794" y="525780"/>
                  </a:lnTo>
                  <a:lnTo>
                    <a:pt x="6606540" y="272034"/>
                  </a:lnTo>
                  <a:lnTo>
                    <a:pt x="6606540" y="253746"/>
                  </a:lnTo>
                  <a:lnTo>
                    <a:pt x="635279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88863" y="964691"/>
              <a:ext cx="576580" cy="525780"/>
            </a:xfrm>
            <a:custGeom>
              <a:avLst/>
              <a:gdLst/>
              <a:ahLst/>
              <a:cxnLst/>
              <a:rect l="l" t="t" r="r" b="b"/>
              <a:pathLst>
                <a:path w="576579" h="525780">
                  <a:moveTo>
                    <a:pt x="313182" y="0"/>
                  </a:moveTo>
                  <a:lnTo>
                    <a:pt x="0" y="0"/>
                  </a:lnTo>
                  <a:lnTo>
                    <a:pt x="0" y="525780"/>
                  </a:lnTo>
                  <a:lnTo>
                    <a:pt x="313182" y="525780"/>
                  </a:lnTo>
                  <a:lnTo>
                    <a:pt x="576072" y="262890"/>
                  </a:lnTo>
                  <a:lnTo>
                    <a:pt x="3131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1084" y="964691"/>
              <a:ext cx="5455920" cy="525780"/>
            </a:xfrm>
            <a:custGeom>
              <a:avLst/>
              <a:gdLst/>
              <a:ahLst/>
              <a:cxnLst/>
              <a:rect l="l" t="t" r="r" b="b"/>
              <a:pathLst>
                <a:path w="5455920" h="525780">
                  <a:moveTo>
                    <a:pt x="5193030" y="0"/>
                  </a:moveTo>
                  <a:lnTo>
                    <a:pt x="0" y="0"/>
                  </a:lnTo>
                  <a:lnTo>
                    <a:pt x="0" y="525780"/>
                  </a:lnTo>
                  <a:lnTo>
                    <a:pt x="5193030" y="525780"/>
                  </a:lnTo>
                  <a:lnTo>
                    <a:pt x="5455920" y="262890"/>
                  </a:lnTo>
                  <a:lnTo>
                    <a:pt x="5193030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003416" y="902334"/>
            <a:ext cx="6080760" cy="5965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15265" algn="ctr">
              <a:lnSpc>
                <a:spcPct val="100000"/>
              </a:lnSpc>
              <a:spcBef>
                <a:spcPts val="105"/>
              </a:spcBef>
            </a:pP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Projects</a:t>
            </a:r>
            <a:endParaRPr sz="2000">
              <a:latin typeface="Arial"/>
              <a:cs typeface="Arial"/>
            </a:endParaRPr>
          </a:p>
          <a:p>
            <a:pPr marL="132080">
              <a:lnSpc>
                <a:spcPct val="100000"/>
              </a:lnSpc>
              <a:spcBef>
                <a:spcPts val="25"/>
              </a:spcBef>
            </a:pP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7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begin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0" dirty="0">
                <a:solidFill>
                  <a:srgbClr val="FFFFFF"/>
                </a:solidFill>
                <a:latin typeface="Arial"/>
                <a:cs typeface="Arial"/>
              </a:rPr>
              <a:t>2021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ensure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readiness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upon</a:t>
            </a:r>
            <a:r>
              <a:rPr sz="16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4" dirty="0">
                <a:solidFill>
                  <a:srgbClr val="FFFFFF"/>
                </a:solidFill>
                <a:latin typeface="Arial"/>
                <a:cs typeface="Arial"/>
              </a:rPr>
              <a:t>CAB-</a:t>
            </a:r>
            <a:r>
              <a:rPr sz="1600" b="1" spc="-26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approval</a:t>
            </a:r>
            <a:endParaRPr sz="1600">
              <a:latin typeface="Arial"/>
              <a:cs typeface="Arial"/>
            </a:endParaRPr>
          </a:p>
          <a:p>
            <a:pPr marL="12700" marR="1008380">
              <a:lnSpc>
                <a:spcPct val="100000"/>
              </a:lnSpc>
              <a:spcBef>
                <a:spcPts val="750"/>
              </a:spcBef>
            </a:pPr>
            <a:r>
              <a:rPr sz="1800" b="1" spc="-190" dirty="0">
                <a:latin typeface="Arial"/>
                <a:cs typeface="Arial"/>
              </a:rPr>
              <a:t>Based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150" dirty="0">
                <a:latin typeface="Arial"/>
                <a:cs typeface="Arial"/>
              </a:rPr>
              <a:t>on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70" dirty="0">
                <a:latin typeface="Arial"/>
                <a:cs typeface="Arial"/>
              </a:rPr>
              <a:t>size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spc="-135" dirty="0">
                <a:latin typeface="Arial"/>
                <a:cs typeface="Arial"/>
              </a:rPr>
              <a:t>and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90" dirty="0">
                <a:latin typeface="Arial"/>
                <a:cs typeface="Arial"/>
              </a:rPr>
              <a:t>scope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spc="-90" dirty="0">
                <a:latin typeface="Arial"/>
                <a:cs typeface="Arial"/>
              </a:rPr>
              <a:t>of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spc="-114" dirty="0">
                <a:latin typeface="Arial"/>
                <a:cs typeface="Arial"/>
              </a:rPr>
              <a:t>investment,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early </a:t>
            </a:r>
            <a:r>
              <a:rPr sz="1800" b="1" spc="-105" dirty="0">
                <a:latin typeface="Arial"/>
                <a:cs typeface="Arial"/>
              </a:rPr>
              <a:t>implementation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135" dirty="0">
                <a:latin typeface="Arial"/>
                <a:cs typeface="Arial"/>
              </a:rPr>
              <a:t>projects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spc="-180" dirty="0">
                <a:latin typeface="Arial"/>
                <a:cs typeface="Arial"/>
              </a:rPr>
              <a:t>can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140" dirty="0">
                <a:latin typeface="Arial"/>
                <a:cs typeface="Arial"/>
              </a:rPr>
              <a:t>answer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155" dirty="0">
                <a:latin typeface="Arial"/>
                <a:cs typeface="Arial"/>
              </a:rPr>
              <a:t>key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55" dirty="0">
                <a:latin typeface="Arial"/>
                <a:cs typeface="Arial"/>
              </a:rPr>
              <a:t>questions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to </a:t>
            </a:r>
            <a:r>
              <a:rPr sz="1800" b="1" spc="-135" dirty="0">
                <a:latin typeface="Arial"/>
                <a:cs typeface="Arial"/>
              </a:rPr>
              <a:t>support</a:t>
            </a:r>
            <a:r>
              <a:rPr sz="1800" b="1" spc="-75" dirty="0">
                <a:latin typeface="Arial"/>
                <a:cs typeface="Arial"/>
              </a:rPr>
              <a:t> </a:t>
            </a:r>
            <a:r>
              <a:rPr sz="1800" b="1" spc="-195" dirty="0">
                <a:latin typeface="Arial"/>
                <a:cs typeface="Arial"/>
              </a:rPr>
              <a:t>successful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235" dirty="0">
                <a:latin typeface="Arial"/>
                <a:cs typeface="Arial"/>
              </a:rPr>
              <a:t>CAB-</a:t>
            </a:r>
            <a:r>
              <a:rPr sz="1800" b="1" spc="-290" dirty="0">
                <a:latin typeface="Arial"/>
                <a:cs typeface="Arial"/>
              </a:rPr>
              <a:t>LA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introduction:</a:t>
            </a:r>
            <a:endParaRPr sz="1800">
              <a:latin typeface="Arial"/>
              <a:cs typeface="Arial"/>
            </a:endParaRPr>
          </a:p>
          <a:p>
            <a:pPr marL="812800" indent="-343535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812800" algn="l"/>
                <a:tab pos="813435" algn="l"/>
              </a:tabLst>
            </a:pPr>
            <a:r>
              <a:rPr sz="1800" spc="-65" dirty="0">
                <a:latin typeface="Arial"/>
                <a:cs typeface="Arial"/>
              </a:rPr>
              <a:t>What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sub-</a:t>
            </a:r>
            <a:r>
              <a:rPr sz="1800" spc="-95" dirty="0">
                <a:latin typeface="Arial"/>
                <a:cs typeface="Arial"/>
              </a:rPr>
              <a:t>groups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are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most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likely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initiate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04" dirty="0">
                <a:latin typeface="Arial"/>
                <a:cs typeface="Arial"/>
              </a:rPr>
              <a:t>CAB-</a:t>
            </a:r>
            <a:r>
              <a:rPr sz="1800" spc="-220" dirty="0">
                <a:latin typeface="Arial"/>
                <a:cs typeface="Arial"/>
              </a:rPr>
              <a:t>LA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at</a:t>
            </a:r>
            <a:endParaRPr sz="1800">
              <a:latin typeface="Arial"/>
              <a:cs typeface="Arial"/>
            </a:endParaRPr>
          </a:p>
          <a:p>
            <a:pPr marL="812800">
              <a:lnSpc>
                <a:spcPct val="100000"/>
              </a:lnSpc>
            </a:pPr>
            <a:r>
              <a:rPr sz="1800" spc="-150" dirty="0">
                <a:latin typeface="Arial"/>
                <a:cs typeface="Arial"/>
              </a:rPr>
              <a:t>a</a:t>
            </a:r>
            <a:r>
              <a:rPr sz="1800" spc="-85" dirty="0">
                <a:latin typeface="Arial"/>
                <a:cs typeface="Arial"/>
              </a:rPr>
              <a:t> given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UPI?</a:t>
            </a:r>
            <a:endParaRPr sz="1800">
              <a:latin typeface="Arial"/>
              <a:cs typeface="Arial"/>
            </a:endParaRPr>
          </a:p>
          <a:p>
            <a:pPr marL="812800" marR="704215" indent="-342900">
              <a:lnSpc>
                <a:spcPct val="100000"/>
              </a:lnSpc>
              <a:spcBef>
                <a:spcPts val="305"/>
              </a:spcBef>
              <a:buFont typeface="Wingdings"/>
              <a:buChar char=""/>
              <a:tabLst>
                <a:tab pos="812800" algn="l"/>
                <a:tab pos="813435" algn="l"/>
              </a:tabLst>
            </a:pPr>
            <a:r>
              <a:rPr sz="1800" spc="-65" dirty="0">
                <a:latin typeface="Arial"/>
                <a:cs typeface="Arial"/>
              </a:rPr>
              <a:t>What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00" dirty="0">
                <a:latin typeface="Arial"/>
                <a:cs typeface="Arial"/>
              </a:rPr>
              <a:t>AE&amp;E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channels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are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most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effective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at </a:t>
            </a:r>
            <a:r>
              <a:rPr sz="1800" spc="-60" dirty="0">
                <a:latin typeface="Arial"/>
                <a:cs typeface="Arial"/>
              </a:rPr>
              <a:t>supporting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product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uptake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35" dirty="0">
                <a:latin typeface="Arial"/>
                <a:cs typeface="Arial"/>
              </a:rPr>
              <a:t>use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among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target populations?</a:t>
            </a:r>
            <a:endParaRPr sz="1800">
              <a:latin typeface="Arial"/>
              <a:cs typeface="Arial"/>
            </a:endParaRPr>
          </a:p>
          <a:p>
            <a:pPr marL="812800" marR="403860" indent="-3429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812800" algn="l"/>
                <a:tab pos="813435" algn="l"/>
              </a:tabLst>
            </a:pPr>
            <a:r>
              <a:rPr sz="1800" spc="-105" dirty="0">
                <a:latin typeface="Arial"/>
                <a:cs typeface="Arial"/>
              </a:rPr>
              <a:t>How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do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end-</a:t>
            </a:r>
            <a:r>
              <a:rPr sz="1800" spc="-90" dirty="0">
                <a:latin typeface="Arial"/>
                <a:cs typeface="Arial"/>
              </a:rPr>
              <a:t>user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preferences,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product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35" dirty="0">
                <a:latin typeface="Arial"/>
                <a:cs typeface="Arial"/>
              </a:rPr>
              <a:t>use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patterns,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engagement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service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delivery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channels </a:t>
            </a:r>
            <a:r>
              <a:rPr sz="1800" spc="-85" dirty="0">
                <a:latin typeface="Arial"/>
                <a:cs typeface="Arial"/>
              </a:rPr>
              <a:t>evolve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over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time?</a:t>
            </a:r>
            <a:endParaRPr sz="1800">
              <a:latin typeface="Arial"/>
              <a:cs typeface="Arial"/>
            </a:endParaRPr>
          </a:p>
          <a:p>
            <a:pPr marL="812800" marR="880744" indent="-3429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812800" algn="l"/>
                <a:tab pos="813435" algn="l"/>
              </a:tabLst>
            </a:pPr>
            <a:r>
              <a:rPr sz="1800" spc="-65" dirty="0">
                <a:latin typeface="Arial"/>
                <a:cs typeface="Arial"/>
              </a:rPr>
              <a:t>What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are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effective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mechanisms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facilitate </a:t>
            </a:r>
            <a:r>
              <a:rPr sz="1800" spc="-95" dirty="0">
                <a:latin typeface="Arial"/>
                <a:cs typeface="Arial"/>
              </a:rPr>
              <a:t>linkage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services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between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UPIs?</a:t>
            </a:r>
            <a:endParaRPr sz="1800">
              <a:latin typeface="Arial"/>
              <a:cs typeface="Arial"/>
            </a:endParaRPr>
          </a:p>
          <a:p>
            <a:pPr marL="812800" marR="876300" indent="-3429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812800" algn="l"/>
                <a:tab pos="813435" algn="l"/>
              </a:tabLst>
            </a:pPr>
            <a:r>
              <a:rPr sz="1800" spc="-65" dirty="0">
                <a:latin typeface="Arial"/>
                <a:cs typeface="Arial"/>
              </a:rPr>
              <a:t>What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are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</a:t>
            </a:r>
            <a:r>
              <a:rPr sz="1800" spc="-75" dirty="0">
                <a:latin typeface="Arial"/>
                <a:cs typeface="Arial"/>
              </a:rPr>
              <a:t> actual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costs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delivering </a:t>
            </a:r>
            <a:r>
              <a:rPr sz="1800" spc="-200" dirty="0">
                <a:latin typeface="Arial"/>
                <a:cs typeface="Arial"/>
              </a:rPr>
              <a:t>CAB-</a:t>
            </a:r>
            <a:r>
              <a:rPr sz="1800" spc="-25" dirty="0">
                <a:latin typeface="Arial"/>
                <a:cs typeface="Arial"/>
              </a:rPr>
              <a:t>LA </a:t>
            </a:r>
            <a:r>
              <a:rPr sz="1800" spc="-45" dirty="0">
                <a:latin typeface="Arial"/>
                <a:cs typeface="Arial"/>
              </a:rPr>
              <a:t>through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50" dirty="0">
                <a:latin typeface="Arial"/>
                <a:cs typeface="Arial"/>
              </a:rPr>
              <a:t>a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given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channel?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What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are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costs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spc="-80" dirty="0">
                <a:latin typeface="Arial"/>
                <a:cs typeface="Arial"/>
              </a:rPr>
              <a:t>varying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demand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generation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approaches?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610"/>
              </a:spcBef>
            </a:pPr>
            <a:r>
              <a:rPr sz="1600" spc="-25" dirty="0">
                <a:solidFill>
                  <a:srgbClr val="A6A6A6"/>
                </a:solidFill>
                <a:latin typeface="Arial"/>
                <a:cs typeface="Arial"/>
              </a:rPr>
              <a:t>26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8955" y="3325367"/>
            <a:ext cx="5718175" cy="3152140"/>
            <a:chOff x="28955" y="3325367"/>
            <a:chExt cx="5718175" cy="3152140"/>
          </a:xfrm>
        </p:grpSpPr>
        <p:sp>
          <p:nvSpPr>
            <p:cNvPr id="9" name="object 9"/>
            <p:cNvSpPr/>
            <p:nvPr/>
          </p:nvSpPr>
          <p:spPr>
            <a:xfrm>
              <a:off x="320040" y="3486911"/>
              <a:ext cx="5427345" cy="2990215"/>
            </a:xfrm>
            <a:custGeom>
              <a:avLst/>
              <a:gdLst/>
              <a:ahLst/>
              <a:cxnLst/>
              <a:rect l="l" t="t" r="r" b="b"/>
              <a:pathLst>
                <a:path w="5427345" h="2990215">
                  <a:moveTo>
                    <a:pt x="5426964" y="0"/>
                  </a:moveTo>
                  <a:lnTo>
                    <a:pt x="0" y="0"/>
                  </a:lnTo>
                  <a:lnTo>
                    <a:pt x="0" y="2990088"/>
                  </a:lnTo>
                  <a:lnTo>
                    <a:pt x="5426964" y="2990088"/>
                  </a:lnTo>
                  <a:lnTo>
                    <a:pt x="5426964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55" y="3325367"/>
              <a:ext cx="810768" cy="81076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69824" y="913891"/>
            <a:ext cx="5290185" cy="5519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80059" algn="ctr">
              <a:lnSpc>
                <a:spcPct val="100000"/>
              </a:lnSpc>
              <a:spcBef>
                <a:spcPts val="105"/>
              </a:spcBef>
            </a:pPr>
            <a:r>
              <a:rPr sz="2000" b="1" spc="-110" dirty="0">
                <a:solidFill>
                  <a:srgbClr val="FFFFFF"/>
                </a:solidFill>
                <a:latin typeface="Arial"/>
                <a:cs typeface="Arial"/>
              </a:rPr>
              <a:t>Near-</a:t>
            </a:r>
            <a:r>
              <a:rPr sz="2000" b="1" spc="-185" dirty="0">
                <a:solidFill>
                  <a:srgbClr val="FFFFFF"/>
                </a:solidFill>
                <a:latin typeface="Arial"/>
                <a:cs typeface="Arial"/>
              </a:rPr>
              <a:t>Term</a:t>
            </a:r>
            <a:r>
              <a:rPr sz="2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Priorities</a:t>
            </a:r>
            <a:endParaRPr sz="2000">
              <a:latin typeface="Arial"/>
              <a:cs typeface="Arial"/>
            </a:endParaRPr>
          </a:p>
          <a:p>
            <a:pPr marL="1677035">
              <a:lnSpc>
                <a:spcPct val="100000"/>
              </a:lnSpc>
              <a:spcBef>
                <a:spcPts val="25"/>
              </a:spcBef>
            </a:pP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Q1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2021</a:t>
            </a:r>
            <a:endParaRPr sz="1600">
              <a:latin typeface="Arial"/>
              <a:cs typeface="Arial"/>
            </a:endParaRPr>
          </a:p>
          <a:p>
            <a:pPr marL="354965" marR="355600" indent="-342900">
              <a:lnSpc>
                <a:spcPct val="100000"/>
              </a:lnSpc>
              <a:spcBef>
                <a:spcPts val="459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600" b="1" spc="-125" dirty="0">
                <a:latin typeface="Arial"/>
                <a:cs typeface="Arial"/>
              </a:rPr>
              <a:t>Complete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25" dirty="0">
                <a:latin typeface="Arial"/>
                <a:cs typeface="Arial"/>
              </a:rPr>
              <a:t>country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140" dirty="0">
                <a:latin typeface="Arial"/>
                <a:cs typeface="Arial"/>
              </a:rPr>
              <a:t>landscapes,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35" dirty="0">
                <a:latin typeface="Arial"/>
                <a:cs typeface="Arial"/>
              </a:rPr>
              <a:t>mapping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changes </a:t>
            </a:r>
            <a:r>
              <a:rPr sz="1600" b="1" spc="-105" dirty="0">
                <a:latin typeface="Arial"/>
                <a:cs typeface="Arial"/>
              </a:rPr>
              <a:t>required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90" dirty="0">
                <a:latin typeface="Arial"/>
                <a:cs typeface="Arial"/>
              </a:rPr>
              <a:t>for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early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implementation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projects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(e.g.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health </a:t>
            </a:r>
            <a:r>
              <a:rPr sz="1600" spc="-50" dirty="0">
                <a:latin typeface="Arial"/>
                <a:cs typeface="Arial"/>
              </a:rPr>
              <a:t>workforce,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information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systems)</a:t>
            </a:r>
            <a:endParaRPr sz="16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600" b="1" spc="-125" dirty="0">
                <a:latin typeface="Arial"/>
                <a:cs typeface="Arial"/>
              </a:rPr>
              <a:t>Refine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25" dirty="0">
                <a:latin typeface="Arial"/>
                <a:cs typeface="Arial"/>
              </a:rPr>
              <a:t>recommendations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90" dirty="0">
                <a:latin typeface="Arial"/>
                <a:cs typeface="Arial"/>
              </a:rPr>
              <a:t>for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95" dirty="0">
                <a:latin typeface="Arial"/>
                <a:cs typeface="Arial"/>
              </a:rPr>
              <a:t>early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implementation</a:t>
            </a:r>
            <a:endParaRPr sz="16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1600" spc="-60" dirty="0">
                <a:latin typeface="Arial"/>
                <a:cs typeface="Arial"/>
              </a:rPr>
              <a:t>projects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based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planned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investment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size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scope</a:t>
            </a:r>
            <a:endParaRPr sz="16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300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600" b="1" spc="-160" dirty="0">
                <a:latin typeface="Arial"/>
                <a:cs typeface="Arial"/>
              </a:rPr>
              <a:t>Conduct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155" dirty="0">
                <a:latin typeface="Arial"/>
                <a:cs typeface="Arial"/>
              </a:rPr>
              <a:t>design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sprints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develop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effective,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user-</a:t>
            </a:r>
            <a:endParaRPr sz="16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1600" spc="-65" dirty="0">
                <a:latin typeface="Arial"/>
                <a:cs typeface="Arial"/>
              </a:rPr>
              <a:t>centered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demand</a:t>
            </a:r>
            <a:r>
              <a:rPr sz="1600" spc="-65" dirty="0">
                <a:latin typeface="Arial"/>
                <a:cs typeface="Arial"/>
              </a:rPr>
              <a:t> generation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strategies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for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80" dirty="0">
                <a:latin typeface="Arial"/>
                <a:cs typeface="Arial"/>
              </a:rPr>
              <a:t>CAB-</a:t>
            </a:r>
            <a:r>
              <a:rPr sz="1600" spc="-25" dirty="0">
                <a:latin typeface="Arial"/>
                <a:cs typeface="Arial"/>
              </a:rPr>
              <a:t>LA:</a:t>
            </a:r>
            <a:endParaRPr sz="1600">
              <a:latin typeface="Arial"/>
              <a:cs typeface="Arial"/>
            </a:endParaRPr>
          </a:p>
          <a:p>
            <a:pPr marL="647700" marR="194310">
              <a:lnSpc>
                <a:spcPct val="100000"/>
              </a:lnSpc>
              <a:spcBef>
                <a:spcPts val="1340"/>
              </a:spcBef>
            </a:pPr>
            <a:r>
              <a:rPr sz="1400" b="1" spc="-140" dirty="0">
                <a:latin typeface="Arial"/>
                <a:cs typeface="Arial"/>
              </a:rPr>
              <a:t>Design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14" dirty="0">
                <a:latin typeface="Arial"/>
                <a:cs typeface="Arial"/>
              </a:rPr>
              <a:t>sprints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140" dirty="0">
                <a:latin typeface="Arial"/>
                <a:cs typeface="Arial"/>
              </a:rPr>
              <a:t>can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90" dirty="0">
                <a:latin typeface="Arial"/>
                <a:cs typeface="Arial"/>
              </a:rPr>
              <a:t>rapidly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generate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spc="-125" dirty="0">
                <a:latin typeface="Arial"/>
                <a:cs typeface="Arial"/>
              </a:rPr>
              <a:t>insights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05" dirty="0">
                <a:latin typeface="Arial"/>
                <a:cs typeface="Arial"/>
              </a:rPr>
              <a:t>on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reaching </a:t>
            </a:r>
            <a:r>
              <a:rPr sz="1400" b="1" spc="-65" dirty="0">
                <a:latin typeface="Arial"/>
                <a:cs typeface="Arial"/>
              </a:rPr>
              <a:t>priority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95" dirty="0">
                <a:latin typeface="Arial"/>
                <a:cs typeface="Arial"/>
              </a:rPr>
              <a:t>populations,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10" dirty="0">
                <a:latin typeface="Arial"/>
                <a:cs typeface="Arial"/>
              </a:rPr>
              <a:t>especially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55" dirty="0">
                <a:latin typeface="Arial"/>
                <a:cs typeface="Arial"/>
              </a:rPr>
              <a:t>MSM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05" dirty="0">
                <a:latin typeface="Arial"/>
                <a:cs typeface="Arial"/>
              </a:rPr>
              <a:t>and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95" dirty="0">
                <a:latin typeface="Arial"/>
                <a:cs typeface="Arial"/>
              </a:rPr>
              <a:t>FSW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20" dirty="0">
                <a:latin typeface="Arial"/>
                <a:cs typeface="Arial"/>
              </a:rPr>
              <a:t>given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85" dirty="0">
                <a:latin typeface="Arial"/>
                <a:cs typeface="Arial"/>
              </a:rPr>
              <a:t>existing </a:t>
            </a:r>
            <a:r>
              <a:rPr sz="1400" b="1" spc="-120" dirty="0">
                <a:latin typeface="Arial"/>
                <a:cs typeface="Arial"/>
              </a:rPr>
              <a:t>research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spc="-140" dirty="0">
                <a:latin typeface="Arial"/>
                <a:cs typeface="Arial"/>
              </a:rPr>
              <a:t>is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145" dirty="0">
                <a:latin typeface="Arial"/>
                <a:cs typeface="Arial"/>
              </a:rPr>
              <a:t>less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robust</a:t>
            </a:r>
            <a:endParaRPr sz="1400">
              <a:latin typeface="Arial"/>
              <a:cs typeface="Arial"/>
            </a:endParaRPr>
          </a:p>
          <a:p>
            <a:pPr marL="41910" marR="29209">
              <a:lnSpc>
                <a:spcPct val="110000"/>
              </a:lnSpc>
              <a:spcBef>
                <a:spcPts val="720"/>
              </a:spcBef>
            </a:pPr>
            <a:r>
              <a:rPr sz="1400" b="1" spc="-150" dirty="0">
                <a:latin typeface="Arial"/>
                <a:cs typeface="Arial"/>
              </a:rPr>
              <a:t>Process: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2-</a:t>
            </a:r>
            <a:r>
              <a:rPr sz="1400" spc="-80" dirty="0">
                <a:latin typeface="Arial"/>
                <a:cs typeface="Arial"/>
              </a:rPr>
              <a:t>3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months </a:t>
            </a:r>
            <a:r>
              <a:rPr sz="1400" spc="-45" dirty="0">
                <a:latin typeface="Arial"/>
                <a:cs typeface="Arial"/>
              </a:rPr>
              <a:t>including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planning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prior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pilot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design,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during,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or </a:t>
            </a:r>
            <a:r>
              <a:rPr sz="1400" spc="-20" dirty="0">
                <a:latin typeface="Arial"/>
                <a:cs typeface="Arial"/>
              </a:rPr>
              <a:t>both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inform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design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more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innovative </a:t>
            </a:r>
            <a:r>
              <a:rPr sz="1400" spc="-65" dirty="0">
                <a:latin typeface="Arial"/>
                <a:cs typeface="Arial"/>
              </a:rPr>
              <a:t>models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engaging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end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users </a:t>
            </a:r>
            <a:r>
              <a:rPr sz="1400" b="1" spc="-10" dirty="0">
                <a:latin typeface="Arial"/>
                <a:cs typeface="Arial"/>
              </a:rPr>
              <a:t>Goals:</a:t>
            </a:r>
            <a:endParaRPr sz="1400">
              <a:latin typeface="Arial"/>
              <a:cs typeface="Arial"/>
            </a:endParaRPr>
          </a:p>
          <a:p>
            <a:pPr marL="153035" marR="5080" indent="-111760">
              <a:lnSpc>
                <a:spcPts val="1680"/>
              </a:lnSpc>
              <a:spcBef>
                <a:spcPts val="50"/>
              </a:spcBef>
              <a:buChar char="•"/>
              <a:tabLst>
                <a:tab pos="153670" algn="l"/>
              </a:tabLst>
            </a:pPr>
            <a:r>
              <a:rPr sz="1400" u="sng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Awareness</a:t>
            </a:r>
            <a:r>
              <a:rPr sz="1400" spc="-85" dirty="0">
                <a:latin typeface="Arial"/>
                <a:cs typeface="Arial"/>
              </a:rPr>
              <a:t>: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understand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product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benefits,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overcome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concerns,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gain </a:t>
            </a:r>
            <a:r>
              <a:rPr sz="1400" spc="-65" dirty="0">
                <a:latin typeface="Arial"/>
                <a:cs typeface="Arial"/>
              </a:rPr>
              <a:t>confidence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about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using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it</a:t>
            </a:r>
            <a:endParaRPr sz="1400">
              <a:latin typeface="Arial"/>
              <a:cs typeface="Arial"/>
            </a:endParaRPr>
          </a:p>
          <a:p>
            <a:pPr marL="153035" marR="80645" indent="-111760">
              <a:lnSpc>
                <a:spcPts val="1680"/>
              </a:lnSpc>
              <a:buChar char="•"/>
              <a:tabLst>
                <a:tab pos="153670" algn="l"/>
              </a:tabLst>
            </a:pPr>
            <a:r>
              <a:rPr sz="14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Evaluation</a:t>
            </a:r>
            <a:r>
              <a:rPr sz="1400" spc="-65" dirty="0">
                <a:latin typeface="Arial"/>
                <a:cs typeface="Arial"/>
              </a:rPr>
              <a:t>:</a:t>
            </a:r>
            <a:r>
              <a:rPr sz="1400" spc="-30" dirty="0">
                <a:latin typeface="Arial"/>
                <a:cs typeface="Arial"/>
              </a:rPr>
              <a:t> what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user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looking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product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95" dirty="0">
                <a:latin typeface="Arial"/>
                <a:cs typeface="Arial"/>
              </a:rPr>
              <a:t>make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55" dirty="0">
                <a:latin typeface="Arial"/>
                <a:cs typeface="Arial"/>
              </a:rPr>
              <a:t>CAB-</a:t>
            </a:r>
            <a:r>
              <a:rPr sz="1400" spc="-170" dirty="0">
                <a:latin typeface="Arial"/>
                <a:cs typeface="Arial"/>
              </a:rPr>
              <a:t>LA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more </a:t>
            </a:r>
            <a:r>
              <a:rPr sz="1400" spc="-10" dirty="0">
                <a:latin typeface="Arial"/>
                <a:cs typeface="Arial"/>
              </a:rPr>
              <a:t>attractive?</a:t>
            </a:r>
            <a:endParaRPr sz="1400">
              <a:latin typeface="Arial"/>
              <a:cs typeface="Arial"/>
            </a:endParaRPr>
          </a:p>
          <a:p>
            <a:pPr marL="153035" indent="-111760">
              <a:lnSpc>
                <a:spcPts val="1625"/>
              </a:lnSpc>
              <a:buChar char="•"/>
              <a:tabLst>
                <a:tab pos="153670" algn="l"/>
              </a:tabLst>
            </a:pPr>
            <a:r>
              <a:rPr sz="14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Uptake</a:t>
            </a:r>
            <a:r>
              <a:rPr sz="1400" spc="-70" dirty="0">
                <a:latin typeface="Arial"/>
                <a:cs typeface="Arial"/>
              </a:rPr>
              <a:t>: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understand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30" dirty="0">
                <a:latin typeface="Arial"/>
                <a:cs typeface="Arial"/>
              </a:rPr>
              <a:t>criteria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an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ideal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service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delivery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experience</a:t>
            </a:r>
            <a:endParaRPr sz="1400">
              <a:latin typeface="Arial"/>
              <a:cs typeface="Arial"/>
            </a:endParaRPr>
          </a:p>
          <a:p>
            <a:pPr marL="153035" marR="55880" indent="-111760">
              <a:lnSpc>
                <a:spcPct val="100000"/>
              </a:lnSpc>
              <a:buChar char="•"/>
              <a:tabLst>
                <a:tab pos="153670" algn="l"/>
              </a:tabLst>
            </a:pPr>
            <a:r>
              <a:rPr sz="1400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Adherence</a:t>
            </a:r>
            <a:r>
              <a:rPr sz="1400" spc="-75" dirty="0">
                <a:latin typeface="Arial"/>
                <a:cs typeface="Arial"/>
              </a:rPr>
              <a:t>: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identify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strategies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breaking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down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30" dirty="0">
                <a:latin typeface="Arial"/>
                <a:cs typeface="Arial"/>
              </a:rPr>
              <a:t>internal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external </a:t>
            </a:r>
            <a:r>
              <a:rPr sz="1400" spc="-10" dirty="0">
                <a:latin typeface="Arial"/>
                <a:cs typeface="Arial"/>
              </a:rPr>
              <a:t>barriers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5487" y="4209288"/>
            <a:ext cx="5212080" cy="0"/>
          </a:xfrm>
          <a:custGeom>
            <a:avLst/>
            <a:gdLst/>
            <a:ahLst/>
            <a:cxnLst/>
            <a:rect l="l" t="t" r="r" b="b"/>
            <a:pathLst>
              <a:path w="5212080">
                <a:moveTo>
                  <a:pt x="0" y="0"/>
                </a:moveTo>
                <a:lnTo>
                  <a:pt x="521208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092" y="5145404"/>
            <a:ext cx="12031980" cy="16998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0665" marR="250825" indent="-227965">
              <a:lnSpc>
                <a:spcPts val="1950"/>
              </a:lnSpc>
              <a:spcBef>
                <a:spcPts val="340"/>
              </a:spcBef>
              <a:buChar char="•"/>
              <a:tabLst>
                <a:tab pos="240665" algn="l"/>
                <a:tab pos="241300" algn="l"/>
              </a:tabLst>
            </a:pPr>
            <a:r>
              <a:rPr sz="1800" spc="-60" dirty="0">
                <a:latin typeface="Arial"/>
                <a:cs typeface="Arial"/>
              </a:rPr>
              <a:t>While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there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are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continued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opportunities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achieve</a:t>
            </a:r>
            <a:r>
              <a:rPr sz="1800" spc="-55" dirty="0">
                <a:latin typeface="Arial"/>
                <a:cs typeface="Arial"/>
              </a:rPr>
              <a:t> impact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interventions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like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oral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40" dirty="0">
                <a:latin typeface="Arial"/>
                <a:cs typeface="Arial"/>
              </a:rPr>
              <a:t>PrEP,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experience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from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family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planning </a:t>
            </a:r>
            <a:r>
              <a:rPr sz="1800" spc="-60" dirty="0">
                <a:latin typeface="Arial"/>
                <a:cs typeface="Arial"/>
              </a:rPr>
              <a:t>delivery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suggests</a:t>
            </a:r>
            <a:r>
              <a:rPr sz="1800" spc="-85" dirty="0">
                <a:latin typeface="Arial"/>
                <a:cs typeface="Arial"/>
              </a:rPr>
              <a:t> we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25" dirty="0">
                <a:latin typeface="Arial"/>
                <a:cs typeface="Arial"/>
              </a:rPr>
              <a:t>can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improve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uptake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35" dirty="0">
                <a:latin typeface="Arial"/>
                <a:cs typeface="Arial"/>
              </a:rPr>
              <a:t>use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by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expanding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product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portfolio.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550">
              <a:latin typeface="Arial"/>
              <a:cs typeface="Arial"/>
            </a:endParaRPr>
          </a:p>
          <a:p>
            <a:pPr marL="240665" marR="427990" indent="-227965">
              <a:lnSpc>
                <a:spcPts val="1939"/>
              </a:lnSpc>
              <a:buChar char="•"/>
              <a:tabLst>
                <a:tab pos="240665" algn="l"/>
                <a:tab pos="241300" algn="l"/>
              </a:tabLst>
            </a:pPr>
            <a:r>
              <a:rPr sz="1800" spc="-85" dirty="0">
                <a:latin typeface="Arial"/>
                <a:cs typeface="Arial"/>
              </a:rPr>
              <a:t>PMM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draws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lessons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from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current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50" dirty="0">
                <a:latin typeface="Arial"/>
                <a:cs typeface="Arial"/>
              </a:rPr>
              <a:t>HIV</a:t>
            </a:r>
            <a:r>
              <a:rPr sz="1800" spc="-55" dirty="0">
                <a:latin typeface="Arial"/>
                <a:cs typeface="Arial"/>
              </a:rPr>
              <a:t> prevention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interventions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inform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development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delivery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next-</a:t>
            </a:r>
            <a:r>
              <a:rPr sz="1800" spc="-10" dirty="0">
                <a:latin typeface="Arial"/>
                <a:cs typeface="Arial"/>
              </a:rPr>
              <a:t>generation </a:t>
            </a:r>
            <a:r>
              <a:rPr sz="1800" spc="-65" dirty="0">
                <a:latin typeface="Arial"/>
                <a:cs typeface="Arial"/>
              </a:rPr>
              <a:t>products.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Through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innovative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approaches,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PMM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is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improving </a:t>
            </a:r>
            <a:r>
              <a:rPr sz="1800" spc="-50" dirty="0">
                <a:latin typeface="Arial"/>
                <a:cs typeface="Arial"/>
              </a:rPr>
              <a:t>coordination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post-</a:t>
            </a:r>
            <a:r>
              <a:rPr sz="1800" dirty="0">
                <a:latin typeface="Arial"/>
                <a:cs typeface="Arial"/>
              </a:rPr>
              <a:t>trial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55" dirty="0">
                <a:latin typeface="Arial"/>
                <a:cs typeface="Arial"/>
              </a:rPr>
              <a:t>access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and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rollout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ensure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these </a:t>
            </a:r>
            <a:r>
              <a:rPr sz="1800" spc="-60" dirty="0">
                <a:latin typeface="Arial"/>
                <a:cs typeface="Arial"/>
              </a:rPr>
              <a:t>more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optimal</a:t>
            </a:r>
            <a:r>
              <a:rPr sz="1800" spc="-65" dirty="0">
                <a:latin typeface="Arial"/>
                <a:cs typeface="Arial"/>
              </a:rPr>
              <a:t> products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reach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those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in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need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80" dirty="0">
                <a:latin typeface="Arial"/>
                <a:cs typeface="Arial"/>
              </a:rPr>
              <a:t>as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quickly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80" dirty="0">
                <a:latin typeface="Arial"/>
                <a:cs typeface="Arial"/>
              </a:rPr>
              <a:t>as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possible.</a:t>
            </a:r>
            <a:endParaRPr sz="1800">
              <a:latin typeface="Arial"/>
              <a:cs typeface="Arial"/>
            </a:endParaRPr>
          </a:p>
          <a:p>
            <a:pPr marL="11915775">
              <a:lnSpc>
                <a:spcPts val="1425"/>
              </a:lnSpc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" y="2142744"/>
            <a:ext cx="3234055" cy="2269490"/>
          </a:xfrm>
          <a:prstGeom prst="rect">
            <a:avLst/>
          </a:prstGeom>
          <a:solidFill>
            <a:srgbClr val="DCE6F1">
              <a:alpha val="50195"/>
            </a:srgbClr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Times New Roman"/>
              <a:cs typeface="Times New Roman"/>
            </a:endParaRPr>
          </a:p>
          <a:p>
            <a:pPr marL="365125" marR="95885">
              <a:lnSpc>
                <a:spcPct val="100000"/>
              </a:lnSpc>
              <a:spcBef>
                <a:spcPts val="5"/>
              </a:spcBef>
            </a:pPr>
            <a:r>
              <a:rPr sz="2000" b="1" spc="-50" dirty="0">
                <a:solidFill>
                  <a:srgbClr val="21558D"/>
                </a:solidFill>
                <a:latin typeface="Arial"/>
                <a:cs typeface="Arial"/>
              </a:rPr>
              <a:t>PMM</a:t>
            </a:r>
            <a:r>
              <a:rPr sz="2000" b="1" spc="-10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170" dirty="0">
                <a:solidFill>
                  <a:srgbClr val="21558D"/>
                </a:solidFill>
                <a:latin typeface="Arial"/>
                <a:cs typeface="Arial"/>
              </a:rPr>
              <a:t>aims</a:t>
            </a:r>
            <a:r>
              <a:rPr sz="2000" b="1" spc="-11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75" dirty="0">
                <a:solidFill>
                  <a:srgbClr val="21558D"/>
                </a:solidFill>
                <a:latin typeface="Arial"/>
                <a:cs typeface="Arial"/>
              </a:rPr>
              <a:t>to</a:t>
            </a:r>
            <a:r>
              <a:rPr sz="2000" b="1" spc="-10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21558D"/>
                </a:solidFill>
                <a:latin typeface="Arial"/>
                <a:cs typeface="Arial"/>
              </a:rPr>
              <a:t>expand</a:t>
            </a:r>
            <a:r>
              <a:rPr sz="2000" b="1" spc="-10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21558D"/>
                </a:solidFill>
                <a:latin typeface="Arial"/>
                <a:cs typeface="Arial"/>
              </a:rPr>
              <a:t>the </a:t>
            </a:r>
            <a:r>
              <a:rPr sz="2000" b="1" spc="-140" dirty="0">
                <a:solidFill>
                  <a:srgbClr val="21558D"/>
                </a:solidFill>
                <a:latin typeface="Arial"/>
                <a:cs typeface="Arial"/>
              </a:rPr>
              <a:t>product</a:t>
            </a:r>
            <a:r>
              <a:rPr sz="2000" b="1" spc="-8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95" dirty="0">
                <a:solidFill>
                  <a:srgbClr val="21558D"/>
                </a:solidFill>
                <a:latin typeface="Arial"/>
                <a:cs typeface="Arial"/>
              </a:rPr>
              <a:t>portfolio</a:t>
            </a:r>
            <a:r>
              <a:rPr sz="2000" b="1" spc="-8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21558D"/>
                </a:solidFill>
                <a:latin typeface="Arial"/>
                <a:cs typeface="Arial"/>
              </a:rPr>
              <a:t>and </a:t>
            </a:r>
            <a:r>
              <a:rPr sz="2000" b="1" spc="-135" dirty="0">
                <a:solidFill>
                  <a:srgbClr val="21558D"/>
                </a:solidFill>
                <a:latin typeface="Arial"/>
                <a:cs typeface="Arial"/>
              </a:rPr>
              <a:t>shorten</a:t>
            </a:r>
            <a:r>
              <a:rPr sz="2000" b="1" spc="-105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80" dirty="0">
                <a:solidFill>
                  <a:srgbClr val="21558D"/>
                </a:solidFill>
                <a:latin typeface="Arial"/>
                <a:cs typeface="Arial"/>
              </a:rPr>
              <a:t>the</a:t>
            </a:r>
            <a:r>
              <a:rPr sz="2000" b="1" spc="-9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75" dirty="0">
                <a:solidFill>
                  <a:srgbClr val="21558D"/>
                </a:solidFill>
                <a:latin typeface="Arial"/>
                <a:cs typeface="Arial"/>
              </a:rPr>
              <a:t>time</a:t>
            </a:r>
            <a:r>
              <a:rPr sz="2000" b="1" spc="-11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90" dirty="0">
                <a:solidFill>
                  <a:srgbClr val="21558D"/>
                </a:solidFill>
                <a:latin typeface="Arial"/>
                <a:cs typeface="Arial"/>
              </a:rPr>
              <a:t>between </a:t>
            </a:r>
            <a:r>
              <a:rPr sz="2000" b="1" spc="-125" dirty="0">
                <a:solidFill>
                  <a:srgbClr val="21558D"/>
                </a:solidFill>
                <a:latin typeface="Arial"/>
                <a:cs typeface="Arial"/>
              </a:rPr>
              <a:t>regulatory</a:t>
            </a:r>
            <a:r>
              <a:rPr sz="2000" b="1" spc="-7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21558D"/>
                </a:solidFill>
                <a:latin typeface="Arial"/>
                <a:cs typeface="Arial"/>
              </a:rPr>
              <a:t>approval</a:t>
            </a:r>
            <a:r>
              <a:rPr sz="2000" b="1" spc="-70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21558D"/>
                </a:solidFill>
                <a:latin typeface="Arial"/>
                <a:cs typeface="Arial"/>
              </a:rPr>
              <a:t>and </a:t>
            </a:r>
            <a:r>
              <a:rPr sz="2000" b="1" spc="-140" dirty="0">
                <a:solidFill>
                  <a:srgbClr val="21558D"/>
                </a:solidFill>
                <a:latin typeface="Arial"/>
                <a:cs typeface="Arial"/>
              </a:rPr>
              <a:t>product</a:t>
            </a:r>
            <a:r>
              <a:rPr sz="2000" b="1" spc="-85" dirty="0">
                <a:solidFill>
                  <a:srgbClr val="21558D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21558D"/>
                </a:solidFill>
                <a:latin typeface="Arial"/>
                <a:cs typeface="Arial"/>
              </a:rPr>
              <a:t>uptake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77830" y="3044951"/>
            <a:ext cx="1255649" cy="1374013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11252" y="1106893"/>
            <a:ext cx="11732895" cy="2694305"/>
            <a:chOff x="111252" y="1106893"/>
            <a:chExt cx="11732895" cy="269430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252" y="1106893"/>
              <a:ext cx="4110228" cy="69300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040123" y="1820713"/>
              <a:ext cx="7803515" cy="342900"/>
            </a:xfrm>
            <a:custGeom>
              <a:avLst/>
              <a:gdLst/>
              <a:ahLst/>
              <a:cxnLst/>
              <a:rect l="l" t="t" r="r" b="b"/>
              <a:pathLst>
                <a:path w="7803515" h="342900">
                  <a:moveTo>
                    <a:pt x="7652384" y="171154"/>
                  </a:moveTo>
                  <a:lnTo>
                    <a:pt x="7480173" y="271611"/>
                  </a:lnTo>
                  <a:lnTo>
                    <a:pt x="7468868" y="281640"/>
                  </a:lnTo>
                  <a:lnTo>
                    <a:pt x="7462504" y="294788"/>
                  </a:lnTo>
                  <a:lnTo>
                    <a:pt x="7461545" y="309366"/>
                  </a:lnTo>
                  <a:lnTo>
                    <a:pt x="7466457" y="323681"/>
                  </a:lnTo>
                  <a:lnTo>
                    <a:pt x="7476486" y="334986"/>
                  </a:lnTo>
                  <a:lnTo>
                    <a:pt x="7489634" y="341350"/>
                  </a:lnTo>
                  <a:lnTo>
                    <a:pt x="7504211" y="342308"/>
                  </a:lnTo>
                  <a:lnTo>
                    <a:pt x="7518527" y="337397"/>
                  </a:lnTo>
                  <a:lnTo>
                    <a:pt x="7738200" y="209254"/>
                  </a:lnTo>
                  <a:lnTo>
                    <a:pt x="7727950" y="209254"/>
                  </a:lnTo>
                  <a:lnTo>
                    <a:pt x="7727950" y="204047"/>
                  </a:lnTo>
                  <a:lnTo>
                    <a:pt x="7708773" y="204047"/>
                  </a:lnTo>
                  <a:lnTo>
                    <a:pt x="7652384" y="171154"/>
                  </a:lnTo>
                  <a:close/>
                </a:path>
                <a:path w="7803515" h="342900">
                  <a:moveTo>
                    <a:pt x="7587070" y="133054"/>
                  </a:moveTo>
                  <a:lnTo>
                    <a:pt x="0" y="133054"/>
                  </a:lnTo>
                  <a:lnTo>
                    <a:pt x="0" y="209254"/>
                  </a:lnTo>
                  <a:lnTo>
                    <a:pt x="7587070" y="209254"/>
                  </a:lnTo>
                  <a:lnTo>
                    <a:pt x="7652384" y="171154"/>
                  </a:lnTo>
                  <a:lnTo>
                    <a:pt x="7587070" y="133054"/>
                  </a:lnTo>
                  <a:close/>
                </a:path>
                <a:path w="7803515" h="342900">
                  <a:moveTo>
                    <a:pt x="7738200" y="133054"/>
                  </a:moveTo>
                  <a:lnTo>
                    <a:pt x="7727950" y="133054"/>
                  </a:lnTo>
                  <a:lnTo>
                    <a:pt x="7727950" y="209254"/>
                  </a:lnTo>
                  <a:lnTo>
                    <a:pt x="7738200" y="209254"/>
                  </a:lnTo>
                  <a:lnTo>
                    <a:pt x="7803514" y="171154"/>
                  </a:lnTo>
                  <a:lnTo>
                    <a:pt x="7738200" y="133054"/>
                  </a:lnTo>
                  <a:close/>
                </a:path>
                <a:path w="7803515" h="342900">
                  <a:moveTo>
                    <a:pt x="7708773" y="138261"/>
                  </a:moveTo>
                  <a:lnTo>
                    <a:pt x="7652384" y="171154"/>
                  </a:lnTo>
                  <a:lnTo>
                    <a:pt x="7708773" y="204047"/>
                  </a:lnTo>
                  <a:lnTo>
                    <a:pt x="7708773" y="138261"/>
                  </a:lnTo>
                  <a:close/>
                </a:path>
                <a:path w="7803515" h="342900">
                  <a:moveTo>
                    <a:pt x="7727950" y="138261"/>
                  </a:moveTo>
                  <a:lnTo>
                    <a:pt x="7708773" y="138261"/>
                  </a:lnTo>
                  <a:lnTo>
                    <a:pt x="7708773" y="204047"/>
                  </a:lnTo>
                  <a:lnTo>
                    <a:pt x="7727950" y="204047"/>
                  </a:lnTo>
                  <a:lnTo>
                    <a:pt x="7727950" y="138261"/>
                  </a:lnTo>
                  <a:close/>
                </a:path>
                <a:path w="7803515" h="342900">
                  <a:moveTo>
                    <a:pt x="7504211" y="0"/>
                  </a:moveTo>
                  <a:lnTo>
                    <a:pt x="7489634" y="958"/>
                  </a:lnTo>
                  <a:lnTo>
                    <a:pt x="7476486" y="7322"/>
                  </a:lnTo>
                  <a:lnTo>
                    <a:pt x="7466457" y="18627"/>
                  </a:lnTo>
                  <a:lnTo>
                    <a:pt x="7461545" y="32942"/>
                  </a:lnTo>
                  <a:lnTo>
                    <a:pt x="7462504" y="47519"/>
                  </a:lnTo>
                  <a:lnTo>
                    <a:pt x="7468868" y="60668"/>
                  </a:lnTo>
                  <a:lnTo>
                    <a:pt x="7480173" y="70697"/>
                  </a:lnTo>
                  <a:lnTo>
                    <a:pt x="7652384" y="171154"/>
                  </a:lnTo>
                  <a:lnTo>
                    <a:pt x="7708773" y="138261"/>
                  </a:lnTo>
                  <a:lnTo>
                    <a:pt x="7727950" y="138261"/>
                  </a:lnTo>
                  <a:lnTo>
                    <a:pt x="7727950" y="133054"/>
                  </a:lnTo>
                  <a:lnTo>
                    <a:pt x="7738200" y="133054"/>
                  </a:lnTo>
                  <a:lnTo>
                    <a:pt x="7518527" y="4911"/>
                  </a:lnTo>
                  <a:lnTo>
                    <a:pt x="750421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516" y="3134867"/>
              <a:ext cx="2542031" cy="66294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938516" y="3134867"/>
              <a:ext cx="2542540" cy="662940"/>
            </a:xfrm>
            <a:custGeom>
              <a:avLst/>
              <a:gdLst/>
              <a:ahLst/>
              <a:cxnLst/>
              <a:rect l="l" t="t" r="r" b="b"/>
              <a:pathLst>
                <a:path w="2542540" h="662939">
                  <a:moveTo>
                    <a:pt x="2542031" y="0"/>
                  </a:moveTo>
                  <a:lnTo>
                    <a:pt x="2542031" y="315087"/>
                  </a:lnTo>
                  <a:lnTo>
                    <a:pt x="2538237" y="362155"/>
                  </a:lnTo>
                  <a:lnTo>
                    <a:pt x="2527251" y="406799"/>
                  </a:lnTo>
                  <a:lnTo>
                    <a:pt x="2509669" y="448422"/>
                  </a:lnTo>
                  <a:lnTo>
                    <a:pt x="2486086" y="486429"/>
                  </a:lnTo>
                  <a:lnTo>
                    <a:pt x="2457100" y="520223"/>
                  </a:lnTo>
                  <a:lnTo>
                    <a:pt x="2423306" y="549209"/>
                  </a:lnTo>
                  <a:lnTo>
                    <a:pt x="2385299" y="572792"/>
                  </a:lnTo>
                  <a:lnTo>
                    <a:pt x="2343676" y="590374"/>
                  </a:lnTo>
                  <a:lnTo>
                    <a:pt x="2299032" y="601360"/>
                  </a:lnTo>
                  <a:lnTo>
                    <a:pt x="2251963" y="605155"/>
                  </a:lnTo>
                  <a:lnTo>
                    <a:pt x="95376" y="605155"/>
                  </a:lnTo>
                  <a:lnTo>
                    <a:pt x="95376" y="662940"/>
                  </a:lnTo>
                  <a:lnTo>
                    <a:pt x="0" y="567563"/>
                  </a:lnTo>
                  <a:lnTo>
                    <a:pt x="95376" y="472059"/>
                  </a:lnTo>
                  <a:lnTo>
                    <a:pt x="95376" y="529844"/>
                  </a:lnTo>
                  <a:lnTo>
                    <a:pt x="2251963" y="529844"/>
                  </a:lnTo>
                  <a:lnTo>
                    <a:pt x="2301209" y="524172"/>
                  </a:lnTo>
                  <a:lnTo>
                    <a:pt x="2346413" y="508017"/>
                  </a:lnTo>
                  <a:lnTo>
                    <a:pt x="2386288" y="482667"/>
                  </a:lnTo>
                  <a:lnTo>
                    <a:pt x="2419544" y="449411"/>
                  </a:lnTo>
                  <a:lnTo>
                    <a:pt x="2444894" y="409536"/>
                  </a:lnTo>
                  <a:lnTo>
                    <a:pt x="2461049" y="364332"/>
                  </a:lnTo>
                  <a:lnTo>
                    <a:pt x="2466720" y="315087"/>
                  </a:lnTo>
                  <a:lnTo>
                    <a:pt x="2466720" y="0"/>
                  </a:lnTo>
                  <a:lnTo>
                    <a:pt x="2542031" y="0"/>
                  </a:lnTo>
                  <a:close/>
                </a:path>
              </a:pathLst>
            </a:custGeom>
            <a:ln w="6096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040123" y="4326635"/>
            <a:ext cx="1405255" cy="585470"/>
          </a:xfrm>
          <a:prstGeom prst="rect">
            <a:avLst/>
          </a:prstGeom>
          <a:ln w="12192">
            <a:solidFill>
              <a:srgbClr val="4F81BC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600" spc="-60" dirty="0">
                <a:latin typeface="Arial"/>
                <a:cs typeface="Arial"/>
              </a:rPr>
              <a:t>Other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Pipeline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Arial"/>
                <a:cs typeface="Arial"/>
              </a:rPr>
              <a:t>Products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62521" y="1485976"/>
            <a:ext cx="31007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85" dirty="0">
                <a:solidFill>
                  <a:srgbClr val="1F487C"/>
                </a:solidFill>
                <a:latin typeface="Arial"/>
                <a:cs typeface="Arial"/>
              </a:rPr>
              <a:t>Research-</a:t>
            </a:r>
            <a:r>
              <a:rPr sz="2000" b="1" spc="-70" dirty="0">
                <a:solidFill>
                  <a:srgbClr val="1F487C"/>
                </a:solidFill>
                <a:latin typeface="Arial"/>
                <a:cs typeface="Arial"/>
              </a:rPr>
              <a:t>to-</a:t>
            </a:r>
            <a:r>
              <a:rPr sz="2000" b="1" spc="-135" dirty="0">
                <a:solidFill>
                  <a:srgbClr val="1F487C"/>
                </a:solidFill>
                <a:latin typeface="Arial"/>
                <a:cs typeface="Arial"/>
              </a:rPr>
              <a:t>Rollout</a:t>
            </a:r>
            <a:r>
              <a:rPr sz="2000" b="1" spc="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2000" b="1" spc="-95" dirty="0">
                <a:solidFill>
                  <a:srgbClr val="1F487C"/>
                </a:solidFill>
                <a:latin typeface="Arial"/>
                <a:cs typeface="Arial"/>
              </a:rPr>
              <a:t>Timeline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03764" y="2164079"/>
            <a:ext cx="1524000" cy="585470"/>
          </a:xfrm>
          <a:prstGeom prst="rect">
            <a:avLst/>
          </a:prstGeom>
          <a:ln w="12192">
            <a:solidFill>
              <a:srgbClr val="4F81BC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710" marR="192405">
              <a:lnSpc>
                <a:spcPct val="100000"/>
              </a:lnSpc>
              <a:spcBef>
                <a:spcPts val="270"/>
              </a:spcBef>
            </a:pPr>
            <a:r>
              <a:rPr sz="1600" spc="-80" dirty="0">
                <a:latin typeface="Arial"/>
                <a:cs typeface="Arial"/>
              </a:rPr>
              <a:t>Oral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04" dirty="0">
                <a:latin typeface="Arial"/>
                <a:cs typeface="Arial"/>
              </a:rPr>
              <a:t>PrEP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early </a:t>
            </a:r>
            <a:r>
              <a:rPr sz="1600" spc="-10" dirty="0">
                <a:latin typeface="Arial"/>
                <a:cs typeface="Arial"/>
              </a:rPr>
              <a:t>adopters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34100" y="3953255"/>
            <a:ext cx="792480" cy="338455"/>
          </a:xfrm>
          <a:prstGeom prst="rect">
            <a:avLst/>
          </a:prstGeom>
          <a:ln w="12192">
            <a:solidFill>
              <a:srgbClr val="4F81BC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270"/>
              </a:spcBef>
            </a:pPr>
            <a:r>
              <a:rPr sz="1600" spc="-190" dirty="0">
                <a:latin typeface="Arial"/>
                <a:cs typeface="Arial"/>
              </a:rPr>
              <a:t>CAB-</a:t>
            </a:r>
            <a:r>
              <a:rPr sz="1600" spc="-25" dirty="0">
                <a:latin typeface="Arial"/>
                <a:cs typeface="Arial"/>
              </a:rPr>
              <a:t>LA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468623" y="4322064"/>
            <a:ext cx="571500" cy="656844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4797552" y="1827276"/>
            <a:ext cx="6042660" cy="2996565"/>
            <a:chOff x="4797552" y="1827276"/>
            <a:chExt cx="6042660" cy="2996565"/>
          </a:xfrm>
        </p:grpSpPr>
        <p:sp>
          <p:nvSpPr>
            <p:cNvPr id="16" name="object 16"/>
            <p:cNvSpPr/>
            <p:nvPr/>
          </p:nvSpPr>
          <p:spPr>
            <a:xfrm>
              <a:off x="4835652" y="1865376"/>
              <a:ext cx="5966460" cy="254635"/>
            </a:xfrm>
            <a:custGeom>
              <a:avLst/>
              <a:gdLst/>
              <a:ahLst/>
              <a:cxnLst/>
              <a:rect l="l" t="t" r="r" b="b"/>
              <a:pathLst>
                <a:path w="5966459" h="254635">
                  <a:moveTo>
                    <a:pt x="5966459" y="0"/>
                  </a:moveTo>
                  <a:lnTo>
                    <a:pt x="5966459" y="254635"/>
                  </a:lnTo>
                </a:path>
                <a:path w="5966459" h="254635">
                  <a:moveTo>
                    <a:pt x="2098548" y="0"/>
                  </a:moveTo>
                  <a:lnTo>
                    <a:pt x="2098548" y="254635"/>
                  </a:lnTo>
                </a:path>
                <a:path w="5966459" h="254635">
                  <a:moveTo>
                    <a:pt x="0" y="0"/>
                  </a:moveTo>
                  <a:lnTo>
                    <a:pt x="0" y="254635"/>
                  </a:lnTo>
                </a:path>
              </a:pathLst>
            </a:custGeom>
            <a:ln w="7620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849611" y="2110740"/>
              <a:ext cx="431292" cy="43129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825484" y="1947672"/>
              <a:ext cx="0" cy="254635"/>
            </a:xfrm>
            <a:custGeom>
              <a:avLst/>
              <a:gdLst/>
              <a:ahLst/>
              <a:cxnLst/>
              <a:rect l="l" t="t" r="r" b="b"/>
              <a:pathLst>
                <a:path h="254635">
                  <a:moveTo>
                    <a:pt x="0" y="0"/>
                  </a:moveTo>
                  <a:lnTo>
                    <a:pt x="0" y="254635"/>
                  </a:lnTo>
                </a:path>
              </a:pathLst>
            </a:custGeom>
            <a:ln w="7620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509260" y="4314444"/>
              <a:ext cx="783336" cy="32918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509260" y="4314444"/>
              <a:ext cx="783590" cy="329565"/>
            </a:xfrm>
            <a:custGeom>
              <a:avLst/>
              <a:gdLst/>
              <a:ahLst/>
              <a:cxnLst/>
              <a:rect l="l" t="t" r="r" b="b"/>
              <a:pathLst>
                <a:path w="783589" h="329564">
                  <a:moveTo>
                    <a:pt x="783336" y="0"/>
                  </a:moveTo>
                  <a:lnTo>
                    <a:pt x="783336" y="144017"/>
                  </a:lnTo>
                  <a:lnTo>
                    <a:pt x="775990" y="189524"/>
                  </a:lnTo>
                  <a:lnTo>
                    <a:pt x="755538" y="229057"/>
                  </a:lnTo>
                  <a:lnTo>
                    <a:pt x="724357" y="260238"/>
                  </a:lnTo>
                  <a:lnTo>
                    <a:pt x="684824" y="280690"/>
                  </a:lnTo>
                  <a:lnTo>
                    <a:pt x="639317" y="288035"/>
                  </a:lnTo>
                  <a:lnTo>
                    <a:pt x="82295" y="288035"/>
                  </a:lnTo>
                  <a:lnTo>
                    <a:pt x="82295" y="329183"/>
                  </a:lnTo>
                  <a:lnTo>
                    <a:pt x="0" y="246887"/>
                  </a:lnTo>
                  <a:lnTo>
                    <a:pt x="82295" y="164591"/>
                  </a:lnTo>
                  <a:lnTo>
                    <a:pt x="82295" y="205739"/>
                  </a:lnTo>
                  <a:lnTo>
                    <a:pt x="639317" y="205739"/>
                  </a:lnTo>
                  <a:lnTo>
                    <a:pt x="663320" y="200882"/>
                  </a:lnTo>
                  <a:lnTo>
                    <a:pt x="682942" y="187642"/>
                  </a:lnTo>
                  <a:lnTo>
                    <a:pt x="696182" y="168020"/>
                  </a:lnTo>
                  <a:lnTo>
                    <a:pt x="701039" y="144017"/>
                  </a:lnTo>
                  <a:lnTo>
                    <a:pt x="701039" y="0"/>
                  </a:lnTo>
                  <a:lnTo>
                    <a:pt x="783336" y="0"/>
                  </a:lnTo>
                  <a:close/>
                </a:path>
              </a:pathLst>
            </a:custGeom>
            <a:ln w="6096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509260" y="4492752"/>
              <a:ext cx="4920995" cy="32766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509260" y="4492752"/>
              <a:ext cx="4921250" cy="327660"/>
            </a:xfrm>
            <a:custGeom>
              <a:avLst/>
              <a:gdLst/>
              <a:ahLst/>
              <a:cxnLst/>
              <a:rect l="l" t="t" r="r" b="b"/>
              <a:pathLst>
                <a:path w="4921250" h="327660">
                  <a:moveTo>
                    <a:pt x="4920995" y="0"/>
                  </a:moveTo>
                  <a:lnTo>
                    <a:pt x="4920995" y="143383"/>
                  </a:lnTo>
                  <a:lnTo>
                    <a:pt x="4913691" y="188677"/>
                  </a:lnTo>
                  <a:lnTo>
                    <a:pt x="4893348" y="228034"/>
                  </a:lnTo>
                  <a:lnTo>
                    <a:pt x="4862318" y="259082"/>
                  </a:lnTo>
                  <a:lnTo>
                    <a:pt x="4822956" y="279449"/>
                  </a:lnTo>
                  <a:lnTo>
                    <a:pt x="4777613" y="286766"/>
                  </a:lnTo>
                  <a:lnTo>
                    <a:pt x="81914" y="286639"/>
                  </a:lnTo>
                  <a:lnTo>
                    <a:pt x="81914" y="327660"/>
                  </a:lnTo>
                  <a:lnTo>
                    <a:pt x="0" y="245745"/>
                  </a:lnTo>
                  <a:lnTo>
                    <a:pt x="81914" y="163830"/>
                  </a:lnTo>
                  <a:lnTo>
                    <a:pt x="81914" y="204724"/>
                  </a:lnTo>
                  <a:lnTo>
                    <a:pt x="4777613" y="204724"/>
                  </a:lnTo>
                  <a:lnTo>
                    <a:pt x="4801522" y="199907"/>
                  </a:lnTo>
                  <a:lnTo>
                    <a:pt x="4821062" y="186769"/>
                  </a:lnTo>
                  <a:lnTo>
                    <a:pt x="4834245" y="167272"/>
                  </a:lnTo>
                  <a:lnTo>
                    <a:pt x="4839081" y="143383"/>
                  </a:lnTo>
                  <a:lnTo>
                    <a:pt x="4839081" y="0"/>
                  </a:lnTo>
                  <a:lnTo>
                    <a:pt x="4920995" y="0"/>
                  </a:lnTo>
                  <a:close/>
                </a:path>
              </a:pathLst>
            </a:custGeom>
            <a:ln w="6095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69280" y="3889248"/>
              <a:ext cx="467868" cy="446531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8340852" y="2511551"/>
            <a:ext cx="1359535" cy="585470"/>
          </a:xfrm>
          <a:prstGeom prst="rect">
            <a:avLst/>
          </a:prstGeom>
          <a:ln w="12192">
            <a:solidFill>
              <a:srgbClr val="4F81BC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710" marR="93345">
              <a:lnSpc>
                <a:spcPct val="100000"/>
              </a:lnSpc>
              <a:spcBef>
                <a:spcPts val="270"/>
              </a:spcBef>
            </a:pPr>
            <a:r>
              <a:rPr sz="1600" spc="-80" dirty="0">
                <a:latin typeface="Arial"/>
                <a:cs typeface="Arial"/>
              </a:rPr>
              <a:t>Oral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PrEP </a:t>
            </a:r>
            <a:r>
              <a:rPr sz="1600" spc="-25" dirty="0">
                <a:latin typeface="Arial"/>
                <a:cs typeface="Arial"/>
              </a:rPr>
              <a:t>later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adopters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025640" y="2476564"/>
            <a:ext cx="3458210" cy="1249680"/>
            <a:chOff x="7025640" y="2476564"/>
            <a:chExt cx="3458210" cy="1249680"/>
          </a:xfrm>
        </p:grpSpPr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871460" y="2476564"/>
              <a:ext cx="431292" cy="39458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724644" y="2744724"/>
              <a:ext cx="755903" cy="348996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724644" y="2744724"/>
              <a:ext cx="756285" cy="349250"/>
            </a:xfrm>
            <a:custGeom>
              <a:avLst/>
              <a:gdLst/>
              <a:ahLst/>
              <a:cxnLst/>
              <a:rect l="l" t="t" r="r" b="b"/>
              <a:pathLst>
                <a:path w="756284" h="349250">
                  <a:moveTo>
                    <a:pt x="755903" y="0"/>
                  </a:moveTo>
                  <a:lnTo>
                    <a:pt x="755903" y="152653"/>
                  </a:lnTo>
                  <a:lnTo>
                    <a:pt x="748123" y="200911"/>
                  </a:lnTo>
                  <a:lnTo>
                    <a:pt x="726456" y="242817"/>
                  </a:lnTo>
                  <a:lnTo>
                    <a:pt x="693413" y="275860"/>
                  </a:lnTo>
                  <a:lnTo>
                    <a:pt x="651507" y="297527"/>
                  </a:lnTo>
                  <a:lnTo>
                    <a:pt x="603250" y="305308"/>
                  </a:lnTo>
                  <a:lnTo>
                    <a:pt x="87249" y="305308"/>
                  </a:lnTo>
                  <a:lnTo>
                    <a:pt x="87249" y="348996"/>
                  </a:lnTo>
                  <a:lnTo>
                    <a:pt x="0" y="261747"/>
                  </a:lnTo>
                  <a:lnTo>
                    <a:pt x="87249" y="174498"/>
                  </a:lnTo>
                  <a:lnTo>
                    <a:pt x="87249" y="218059"/>
                  </a:lnTo>
                  <a:lnTo>
                    <a:pt x="603250" y="218059"/>
                  </a:lnTo>
                  <a:lnTo>
                    <a:pt x="628685" y="212929"/>
                  </a:lnTo>
                  <a:lnTo>
                    <a:pt x="649477" y="198929"/>
                  </a:lnTo>
                  <a:lnTo>
                    <a:pt x="663507" y="178143"/>
                  </a:lnTo>
                  <a:lnTo>
                    <a:pt x="668654" y="152653"/>
                  </a:lnTo>
                  <a:lnTo>
                    <a:pt x="668654" y="0"/>
                  </a:lnTo>
                  <a:lnTo>
                    <a:pt x="755903" y="0"/>
                  </a:lnTo>
                  <a:close/>
                </a:path>
              </a:pathLst>
            </a:custGeom>
            <a:ln w="6096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938516" y="3107436"/>
              <a:ext cx="594359" cy="440436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7938516" y="3107436"/>
              <a:ext cx="594360" cy="440690"/>
            </a:xfrm>
            <a:custGeom>
              <a:avLst/>
              <a:gdLst/>
              <a:ahLst/>
              <a:cxnLst/>
              <a:rect l="l" t="t" r="r" b="b"/>
              <a:pathLst>
                <a:path w="594359" h="440689">
                  <a:moveTo>
                    <a:pt x="594359" y="0"/>
                  </a:moveTo>
                  <a:lnTo>
                    <a:pt x="594359" y="207899"/>
                  </a:lnTo>
                  <a:lnTo>
                    <a:pt x="589272" y="252088"/>
                  </a:lnTo>
                  <a:lnTo>
                    <a:pt x="574782" y="292660"/>
                  </a:lnTo>
                  <a:lnTo>
                    <a:pt x="552042" y="328457"/>
                  </a:lnTo>
                  <a:lnTo>
                    <a:pt x="522209" y="358317"/>
                  </a:lnTo>
                  <a:lnTo>
                    <a:pt x="486437" y="381081"/>
                  </a:lnTo>
                  <a:lnTo>
                    <a:pt x="445883" y="395590"/>
                  </a:lnTo>
                  <a:lnTo>
                    <a:pt x="401700" y="400685"/>
                  </a:lnTo>
                  <a:lnTo>
                    <a:pt x="110108" y="400685"/>
                  </a:lnTo>
                  <a:lnTo>
                    <a:pt x="110108" y="440436"/>
                  </a:lnTo>
                  <a:lnTo>
                    <a:pt x="0" y="365887"/>
                  </a:lnTo>
                  <a:lnTo>
                    <a:pt x="110108" y="291338"/>
                  </a:lnTo>
                  <a:lnTo>
                    <a:pt x="110108" y="331088"/>
                  </a:lnTo>
                  <a:lnTo>
                    <a:pt x="401700" y="331088"/>
                  </a:lnTo>
                  <a:lnTo>
                    <a:pt x="449667" y="321413"/>
                  </a:lnTo>
                  <a:lnTo>
                    <a:pt x="488823" y="295021"/>
                  </a:lnTo>
                  <a:lnTo>
                    <a:pt x="515215" y="255865"/>
                  </a:lnTo>
                  <a:lnTo>
                    <a:pt x="524890" y="207899"/>
                  </a:lnTo>
                  <a:lnTo>
                    <a:pt x="524890" y="0"/>
                  </a:lnTo>
                  <a:lnTo>
                    <a:pt x="594359" y="0"/>
                  </a:lnTo>
                  <a:close/>
                </a:path>
              </a:pathLst>
            </a:custGeom>
            <a:ln w="6096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025640" y="3380232"/>
              <a:ext cx="937260" cy="346075"/>
            </a:xfrm>
            <a:custGeom>
              <a:avLst/>
              <a:gdLst/>
              <a:ahLst/>
              <a:cxnLst/>
              <a:rect l="l" t="t" r="r" b="b"/>
              <a:pathLst>
                <a:path w="937259" h="346075">
                  <a:moveTo>
                    <a:pt x="937259" y="0"/>
                  </a:moveTo>
                  <a:lnTo>
                    <a:pt x="0" y="0"/>
                  </a:lnTo>
                  <a:lnTo>
                    <a:pt x="0" y="345947"/>
                  </a:lnTo>
                  <a:lnTo>
                    <a:pt x="937259" y="345947"/>
                  </a:lnTo>
                  <a:lnTo>
                    <a:pt x="9372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025640" y="3380232"/>
            <a:ext cx="937260" cy="346075"/>
          </a:xfrm>
          <a:prstGeom prst="rect">
            <a:avLst/>
          </a:prstGeom>
          <a:ln w="12192">
            <a:solidFill>
              <a:srgbClr val="4F81BC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0"/>
              </a:spcBef>
            </a:pPr>
            <a:r>
              <a:rPr sz="1600" spc="-204" dirty="0">
                <a:latin typeface="Arial"/>
                <a:cs typeface="Arial"/>
              </a:rPr>
              <a:t>DPV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ring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6547104" y="3328415"/>
            <a:ext cx="3937000" cy="1083945"/>
            <a:chOff x="6547104" y="3328415"/>
            <a:chExt cx="3937000" cy="1083945"/>
          </a:xfrm>
        </p:grpSpPr>
        <p:pic>
          <p:nvPicPr>
            <p:cNvPr id="34" name="object 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547104" y="3328415"/>
              <a:ext cx="441959" cy="44196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947916" y="3717035"/>
              <a:ext cx="594359" cy="44043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947916" y="3717035"/>
              <a:ext cx="594360" cy="440690"/>
            </a:xfrm>
            <a:custGeom>
              <a:avLst/>
              <a:gdLst/>
              <a:ahLst/>
              <a:cxnLst/>
              <a:rect l="l" t="t" r="r" b="b"/>
              <a:pathLst>
                <a:path w="594359" h="440689">
                  <a:moveTo>
                    <a:pt x="594359" y="0"/>
                  </a:moveTo>
                  <a:lnTo>
                    <a:pt x="594359" y="207899"/>
                  </a:lnTo>
                  <a:lnTo>
                    <a:pt x="589272" y="252088"/>
                  </a:lnTo>
                  <a:lnTo>
                    <a:pt x="574782" y="292660"/>
                  </a:lnTo>
                  <a:lnTo>
                    <a:pt x="552042" y="328457"/>
                  </a:lnTo>
                  <a:lnTo>
                    <a:pt x="522209" y="358317"/>
                  </a:lnTo>
                  <a:lnTo>
                    <a:pt x="486437" y="381081"/>
                  </a:lnTo>
                  <a:lnTo>
                    <a:pt x="445883" y="395590"/>
                  </a:lnTo>
                  <a:lnTo>
                    <a:pt x="401700" y="400684"/>
                  </a:lnTo>
                  <a:lnTo>
                    <a:pt x="110108" y="400684"/>
                  </a:lnTo>
                  <a:lnTo>
                    <a:pt x="110108" y="440436"/>
                  </a:lnTo>
                  <a:lnTo>
                    <a:pt x="0" y="365887"/>
                  </a:lnTo>
                  <a:lnTo>
                    <a:pt x="110108" y="291338"/>
                  </a:lnTo>
                  <a:lnTo>
                    <a:pt x="110108" y="331088"/>
                  </a:lnTo>
                  <a:lnTo>
                    <a:pt x="401700" y="331088"/>
                  </a:lnTo>
                  <a:lnTo>
                    <a:pt x="449667" y="321413"/>
                  </a:lnTo>
                  <a:lnTo>
                    <a:pt x="488823" y="295020"/>
                  </a:lnTo>
                  <a:lnTo>
                    <a:pt x="515215" y="255865"/>
                  </a:lnTo>
                  <a:lnTo>
                    <a:pt x="524890" y="207899"/>
                  </a:lnTo>
                  <a:lnTo>
                    <a:pt x="524890" y="0"/>
                  </a:lnTo>
                  <a:lnTo>
                    <a:pt x="594359" y="0"/>
                  </a:lnTo>
                  <a:close/>
                </a:path>
              </a:pathLst>
            </a:custGeom>
            <a:ln w="6096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964680" y="3744467"/>
              <a:ext cx="3515868" cy="66446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964680" y="3744467"/>
              <a:ext cx="3515995" cy="664845"/>
            </a:xfrm>
            <a:custGeom>
              <a:avLst/>
              <a:gdLst/>
              <a:ahLst/>
              <a:cxnLst/>
              <a:rect l="l" t="t" r="r" b="b"/>
              <a:pathLst>
                <a:path w="3515995" h="664845">
                  <a:moveTo>
                    <a:pt x="3515868" y="0"/>
                  </a:moveTo>
                  <a:lnTo>
                    <a:pt x="3515868" y="315848"/>
                  </a:lnTo>
                  <a:lnTo>
                    <a:pt x="3512062" y="362996"/>
                  </a:lnTo>
                  <a:lnTo>
                    <a:pt x="3501045" y="407724"/>
                  </a:lnTo>
                  <a:lnTo>
                    <a:pt x="3483415" y="449433"/>
                  </a:lnTo>
                  <a:lnTo>
                    <a:pt x="3459772" y="487524"/>
                  </a:lnTo>
                  <a:lnTo>
                    <a:pt x="3430714" y="521398"/>
                  </a:lnTo>
                  <a:lnTo>
                    <a:pt x="3396840" y="550456"/>
                  </a:lnTo>
                  <a:lnTo>
                    <a:pt x="3358749" y="574099"/>
                  </a:lnTo>
                  <a:lnTo>
                    <a:pt x="3317040" y="591729"/>
                  </a:lnTo>
                  <a:lnTo>
                    <a:pt x="3272312" y="602746"/>
                  </a:lnTo>
                  <a:lnTo>
                    <a:pt x="3225165" y="606551"/>
                  </a:lnTo>
                  <a:lnTo>
                    <a:pt x="95630" y="606551"/>
                  </a:lnTo>
                  <a:lnTo>
                    <a:pt x="95630" y="664463"/>
                  </a:lnTo>
                  <a:lnTo>
                    <a:pt x="0" y="568832"/>
                  </a:lnTo>
                  <a:lnTo>
                    <a:pt x="95630" y="473201"/>
                  </a:lnTo>
                  <a:lnTo>
                    <a:pt x="95630" y="531113"/>
                  </a:lnTo>
                  <a:lnTo>
                    <a:pt x="3225165" y="531113"/>
                  </a:lnTo>
                  <a:lnTo>
                    <a:pt x="3274511" y="525427"/>
                  </a:lnTo>
                  <a:lnTo>
                    <a:pt x="3319801" y="509231"/>
                  </a:lnTo>
                  <a:lnTo>
                    <a:pt x="3359745" y="483817"/>
                  </a:lnTo>
                  <a:lnTo>
                    <a:pt x="3393056" y="450479"/>
                  </a:lnTo>
                  <a:lnTo>
                    <a:pt x="3418445" y="410510"/>
                  </a:lnTo>
                  <a:lnTo>
                    <a:pt x="3434623" y="365202"/>
                  </a:lnTo>
                  <a:lnTo>
                    <a:pt x="3440303" y="315848"/>
                  </a:lnTo>
                  <a:lnTo>
                    <a:pt x="3440303" y="0"/>
                  </a:lnTo>
                  <a:lnTo>
                    <a:pt x="3515868" y="0"/>
                  </a:lnTo>
                  <a:close/>
                </a:path>
              </a:pathLst>
            </a:custGeom>
            <a:ln w="6096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PMM</a:t>
            </a:r>
            <a:r>
              <a:rPr spc="-105" dirty="0"/>
              <a:t> </a:t>
            </a:r>
            <a:r>
              <a:rPr spc="-120" dirty="0"/>
              <a:t>is</a:t>
            </a:r>
            <a:r>
              <a:rPr spc="-95" dirty="0"/>
              <a:t> </a:t>
            </a:r>
            <a:r>
              <a:rPr spc="-125" dirty="0"/>
              <a:t>advancing</a:t>
            </a:r>
            <a:r>
              <a:rPr spc="-114" dirty="0"/>
              <a:t> </a:t>
            </a:r>
            <a:r>
              <a:rPr spc="-90" dirty="0"/>
              <a:t>planning</a:t>
            </a:r>
            <a:r>
              <a:rPr spc="-120" dirty="0"/>
              <a:t> </a:t>
            </a:r>
            <a:r>
              <a:rPr dirty="0"/>
              <a:t>for</a:t>
            </a:r>
            <a:r>
              <a:rPr spc="-80" dirty="0"/>
              <a:t> </a:t>
            </a:r>
            <a:r>
              <a:rPr spc="-20" dirty="0"/>
              <a:t>future</a:t>
            </a:r>
            <a:r>
              <a:rPr spc="-95" dirty="0"/>
              <a:t> </a:t>
            </a:r>
            <a:r>
              <a:rPr spc="-85" dirty="0"/>
              <a:t>biomedical </a:t>
            </a:r>
            <a:r>
              <a:rPr spc="-65" dirty="0"/>
              <a:t>prevention</a:t>
            </a:r>
            <a:r>
              <a:rPr spc="-105" dirty="0"/>
              <a:t> </a:t>
            </a:r>
            <a:r>
              <a:rPr spc="-55" dirty="0"/>
              <a:t>product</a:t>
            </a:r>
            <a:r>
              <a:rPr spc="-100" dirty="0"/>
              <a:t> </a:t>
            </a:r>
            <a:r>
              <a:rPr spc="-60" dirty="0"/>
              <a:t>introductions,</a:t>
            </a:r>
            <a:r>
              <a:rPr spc="-90" dirty="0"/>
              <a:t> </a:t>
            </a:r>
            <a:r>
              <a:rPr dirty="0"/>
              <a:t>with</a:t>
            </a:r>
            <a:r>
              <a:rPr spc="-95" dirty="0"/>
              <a:t> </a:t>
            </a:r>
            <a:r>
              <a:rPr spc="-180" dirty="0"/>
              <a:t>a</a:t>
            </a:r>
            <a:r>
              <a:rPr spc="-90" dirty="0"/>
              <a:t> </a:t>
            </a:r>
            <a:r>
              <a:rPr spc="-114" dirty="0"/>
              <a:t>focus</a:t>
            </a:r>
            <a:r>
              <a:rPr spc="-85" dirty="0"/>
              <a:t> </a:t>
            </a:r>
            <a:r>
              <a:rPr spc="-25" dirty="0"/>
              <a:t>on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250" dirty="0"/>
              <a:t>CAB-</a:t>
            </a:r>
            <a:r>
              <a:rPr spc="-200" dirty="0"/>
              <a:t>LA,</a:t>
            </a:r>
            <a:r>
              <a:rPr spc="-75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spc="-100" dirty="0"/>
              <a:t>avoid</a:t>
            </a:r>
            <a:r>
              <a:rPr spc="-114" dirty="0"/>
              <a:t> </a:t>
            </a:r>
            <a:r>
              <a:rPr spc="-70" dirty="0"/>
              <a:t>oral</a:t>
            </a:r>
            <a:r>
              <a:rPr spc="-110" dirty="0"/>
              <a:t> </a:t>
            </a:r>
            <a:r>
              <a:rPr spc="-270" dirty="0"/>
              <a:t>PrEP</a:t>
            </a:r>
            <a:r>
              <a:rPr spc="-85" dirty="0"/>
              <a:t> </a:t>
            </a:r>
            <a:r>
              <a:rPr spc="-130" dirty="0"/>
              <a:t>challenges</a:t>
            </a:r>
            <a:r>
              <a:rPr spc="-80" dirty="0"/>
              <a:t> </a:t>
            </a:r>
            <a:r>
              <a:rPr spc="-120" dirty="0"/>
              <a:t>and</a:t>
            </a:r>
            <a:r>
              <a:rPr spc="-95" dirty="0"/>
              <a:t> </a:t>
            </a:r>
            <a:r>
              <a:rPr spc="-105" dirty="0"/>
              <a:t>reduce</a:t>
            </a:r>
            <a:r>
              <a:rPr spc="-95" dirty="0"/>
              <a:t> </a:t>
            </a:r>
            <a:r>
              <a:rPr spc="-20" dirty="0"/>
              <a:t>time</a:t>
            </a:r>
            <a:r>
              <a:rPr spc="-80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spc="-10" dirty="0"/>
              <a:t>impact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20576" y="6551777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057129" y="1104887"/>
            <a:ext cx="5081270" cy="1115695"/>
            <a:chOff x="3057129" y="1104887"/>
            <a:chExt cx="5081270" cy="111569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57129" y="1123026"/>
              <a:ext cx="2778276" cy="108837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141726" y="1143762"/>
              <a:ext cx="2672080" cy="988060"/>
            </a:xfrm>
            <a:custGeom>
              <a:avLst/>
              <a:gdLst/>
              <a:ahLst/>
              <a:cxnLst/>
              <a:rect l="l" t="t" r="r" b="b"/>
              <a:pathLst>
                <a:path w="2672079" h="988060">
                  <a:moveTo>
                    <a:pt x="2177796" y="0"/>
                  </a:moveTo>
                  <a:lnTo>
                    <a:pt x="0" y="0"/>
                  </a:lnTo>
                  <a:lnTo>
                    <a:pt x="493775" y="493775"/>
                  </a:lnTo>
                  <a:lnTo>
                    <a:pt x="0" y="987551"/>
                  </a:lnTo>
                  <a:lnTo>
                    <a:pt x="2177796" y="987551"/>
                  </a:lnTo>
                  <a:lnTo>
                    <a:pt x="2671572" y="493775"/>
                  </a:lnTo>
                  <a:lnTo>
                    <a:pt x="2177796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41726" y="1143762"/>
              <a:ext cx="2672080" cy="988060"/>
            </a:xfrm>
            <a:custGeom>
              <a:avLst/>
              <a:gdLst/>
              <a:ahLst/>
              <a:cxnLst/>
              <a:rect l="l" t="t" r="r" b="b"/>
              <a:pathLst>
                <a:path w="2672079" h="988060">
                  <a:moveTo>
                    <a:pt x="0" y="0"/>
                  </a:moveTo>
                  <a:lnTo>
                    <a:pt x="2177796" y="0"/>
                  </a:lnTo>
                  <a:lnTo>
                    <a:pt x="2671572" y="493775"/>
                  </a:lnTo>
                  <a:lnTo>
                    <a:pt x="2177796" y="987551"/>
                  </a:lnTo>
                  <a:lnTo>
                    <a:pt x="0" y="987551"/>
                  </a:lnTo>
                  <a:lnTo>
                    <a:pt x="493775" y="493775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92268" y="1104887"/>
              <a:ext cx="2945891" cy="111558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13476" y="1450809"/>
              <a:ext cx="1914144" cy="47552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304282" y="1143762"/>
              <a:ext cx="2794000" cy="988060"/>
            </a:xfrm>
            <a:custGeom>
              <a:avLst/>
              <a:gdLst/>
              <a:ahLst/>
              <a:cxnLst/>
              <a:rect l="l" t="t" r="r" b="b"/>
              <a:pathLst>
                <a:path w="2794000" h="988060">
                  <a:moveTo>
                    <a:pt x="2299716" y="0"/>
                  </a:moveTo>
                  <a:lnTo>
                    <a:pt x="0" y="0"/>
                  </a:lnTo>
                  <a:lnTo>
                    <a:pt x="493775" y="493775"/>
                  </a:lnTo>
                  <a:lnTo>
                    <a:pt x="0" y="987551"/>
                  </a:lnTo>
                  <a:lnTo>
                    <a:pt x="2299716" y="987551"/>
                  </a:lnTo>
                  <a:lnTo>
                    <a:pt x="2793491" y="493775"/>
                  </a:lnTo>
                  <a:lnTo>
                    <a:pt x="2299716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04282" y="1143762"/>
              <a:ext cx="2794000" cy="988060"/>
            </a:xfrm>
            <a:custGeom>
              <a:avLst/>
              <a:gdLst/>
              <a:ahLst/>
              <a:cxnLst/>
              <a:rect l="l" t="t" r="r" b="b"/>
              <a:pathLst>
                <a:path w="2794000" h="988060">
                  <a:moveTo>
                    <a:pt x="0" y="0"/>
                  </a:moveTo>
                  <a:lnTo>
                    <a:pt x="2299716" y="0"/>
                  </a:lnTo>
                  <a:lnTo>
                    <a:pt x="2793491" y="493775"/>
                  </a:lnTo>
                  <a:lnTo>
                    <a:pt x="2299716" y="987551"/>
                  </a:lnTo>
                  <a:lnTo>
                    <a:pt x="0" y="987551"/>
                  </a:lnTo>
                  <a:lnTo>
                    <a:pt x="493775" y="493775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888863" y="1505457"/>
            <a:ext cx="16236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20" dirty="0">
                <a:solidFill>
                  <a:srgbClr val="FFFFFF"/>
                </a:solidFill>
                <a:latin typeface="Arial"/>
                <a:cs typeface="Arial"/>
              </a:rPr>
              <a:t>Planning</a:t>
            </a:r>
            <a:r>
              <a:rPr sz="14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4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5" dirty="0">
                <a:solidFill>
                  <a:srgbClr val="FFFFFF"/>
                </a:solidFill>
                <a:latin typeface="Arial"/>
                <a:cs typeface="Arial"/>
              </a:rPr>
              <a:t>Budgeting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205471" y="1104887"/>
            <a:ext cx="4674235" cy="1115695"/>
            <a:chOff x="7205471" y="1104887"/>
            <a:chExt cx="4674235" cy="1115695"/>
          </a:xfrm>
        </p:grpSpPr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01313" y="1123026"/>
              <a:ext cx="2778276" cy="108837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9185909" y="1143762"/>
              <a:ext cx="2672080" cy="988060"/>
            </a:xfrm>
            <a:custGeom>
              <a:avLst/>
              <a:gdLst/>
              <a:ahLst/>
              <a:cxnLst/>
              <a:rect l="l" t="t" r="r" b="b"/>
              <a:pathLst>
                <a:path w="2672079" h="988060">
                  <a:moveTo>
                    <a:pt x="2177796" y="0"/>
                  </a:moveTo>
                  <a:lnTo>
                    <a:pt x="0" y="0"/>
                  </a:lnTo>
                  <a:lnTo>
                    <a:pt x="493775" y="493775"/>
                  </a:lnTo>
                  <a:lnTo>
                    <a:pt x="0" y="987551"/>
                  </a:lnTo>
                  <a:lnTo>
                    <a:pt x="2177796" y="987551"/>
                  </a:lnTo>
                  <a:lnTo>
                    <a:pt x="2671572" y="493775"/>
                  </a:lnTo>
                  <a:lnTo>
                    <a:pt x="2177796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185909" y="1143762"/>
              <a:ext cx="2672080" cy="988060"/>
            </a:xfrm>
            <a:custGeom>
              <a:avLst/>
              <a:gdLst/>
              <a:ahLst/>
              <a:cxnLst/>
              <a:rect l="l" t="t" r="r" b="b"/>
              <a:pathLst>
                <a:path w="2672079" h="988060">
                  <a:moveTo>
                    <a:pt x="0" y="0"/>
                  </a:moveTo>
                  <a:lnTo>
                    <a:pt x="2177796" y="0"/>
                  </a:lnTo>
                  <a:lnTo>
                    <a:pt x="2671572" y="493775"/>
                  </a:lnTo>
                  <a:lnTo>
                    <a:pt x="2177796" y="987551"/>
                  </a:lnTo>
                  <a:lnTo>
                    <a:pt x="0" y="987551"/>
                  </a:lnTo>
                  <a:lnTo>
                    <a:pt x="493775" y="493775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05471" y="1104887"/>
              <a:ext cx="2823972" cy="111558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7317485" y="1143762"/>
              <a:ext cx="2672080" cy="988060"/>
            </a:xfrm>
            <a:custGeom>
              <a:avLst/>
              <a:gdLst/>
              <a:ahLst/>
              <a:cxnLst/>
              <a:rect l="l" t="t" r="r" b="b"/>
              <a:pathLst>
                <a:path w="2672079" h="988060">
                  <a:moveTo>
                    <a:pt x="2177796" y="0"/>
                  </a:moveTo>
                  <a:lnTo>
                    <a:pt x="0" y="0"/>
                  </a:lnTo>
                  <a:lnTo>
                    <a:pt x="493775" y="493775"/>
                  </a:lnTo>
                  <a:lnTo>
                    <a:pt x="0" y="987551"/>
                  </a:lnTo>
                  <a:lnTo>
                    <a:pt x="2177796" y="987551"/>
                  </a:lnTo>
                  <a:lnTo>
                    <a:pt x="2671572" y="493775"/>
                  </a:lnTo>
                  <a:lnTo>
                    <a:pt x="2177796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17485" y="1143762"/>
              <a:ext cx="2672080" cy="988060"/>
            </a:xfrm>
            <a:custGeom>
              <a:avLst/>
              <a:gdLst/>
              <a:ahLst/>
              <a:cxnLst/>
              <a:rect l="l" t="t" r="r" b="b"/>
              <a:pathLst>
                <a:path w="2672079" h="988060">
                  <a:moveTo>
                    <a:pt x="0" y="0"/>
                  </a:moveTo>
                  <a:lnTo>
                    <a:pt x="2177796" y="0"/>
                  </a:lnTo>
                  <a:lnTo>
                    <a:pt x="2671572" y="493775"/>
                  </a:lnTo>
                  <a:lnTo>
                    <a:pt x="2177796" y="987551"/>
                  </a:lnTo>
                  <a:lnTo>
                    <a:pt x="0" y="987551"/>
                  </a:lnTo>
                  <a:lnTo>
                    <a:pt x="493775" y="493775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213597" y="1361947"/>
            <a:ext cx="98171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4300">
              <a:lnSpc>
                <a:spcPct val="100000"/>
              </a:lnSpc>
              <a:spcBef>
                <a:spcPts val="105"/>
              </a:spcBef>
            </a:pPr>
            <a:r>
              <a:rPr sz="1400" b="1" spc="-90" dirty="0">
                <a:solidFill>
                  <a:srgbClr val="FFFFFF"/>
                </a:solidFill>
                <a:latin typeface="Arial"/>
                <a:cs typeface="Arial"/>
              </a:rPr>
              <a:t>Delivery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160" dirty="0">
                <a:solidFill>
                  <a:srgbClr val="FFFFFF"/>
                </a:solidFill>
                <a:latin typeface="Arial"/>
                <a:cs typeface="Arial"/>
              </a:rPr>
              <a:t>/ </a:t>
            </a:r>
            <a:r>
              <a:rPr sz="1400" b="1" spc="-130" dirty="0">
                <a:solidFill>
                  <a:srgbClr val="FFFFFF"/>
                </a:solidFill>
                <a:latin typeface="Arial"/>
                <a:cs typeface="Arial"/>
              </a:rPr>
              <a:t>Supply</a:t>
            </a:r>
            <a:r>
              <a:rPr sz="1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30" dirty="0">
                <a:solidFill>
                  <a:srgbClr val="FFFFFF"/>
                </a:solidFill>
                <a:latin typeface="Arial"/>
                <a:cs typeface="Arial"/>
              </a:rPr>
              <a:t>Chain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184147" y="1104887"/>
            <a:ext cx="2505710" cy="1115695"/>
            <a:chOff x="1184147" y="1104887"/>
            <a:chExt cx="2505710" cy="1115695"/>
          </a:xfrm>
        </p:grpSpPr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84147" y="1104887"/>
              <a:ext cx="2505455" cy="111558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296161" y="1143762"/>
              <a:ext cx="2353310" cy="988060"/>
            </a:xfrm>
            <a:custGeom>
              <a:avLst/>
              <a:gdLst/>
              <a:ahLst/>
              <a:cxnLst/>
              <a:rect l="l" t="t" r="r" b="b"/>
              <a:pathLst>
                <a:path w="2353310" h="988060">
                  <a:moveTo>
                    <a:pt x="1859280" y="0"/>
                  </a:moveTo>
                  <a:lnTo>
                    <a:pt x="0" y="0"/>
                  </a:lnTo>
                  <a:lnTo>
                    <a:pt x="493775" y="493775"/>
                  </a:lnTo>
                  <a:lnTo>
                    <a:pt x="0" y="987551"/>
                  </a:lnTo>
                  <a:lnTo>
                    <a:pt x="1859280" y="987551"/>
                  </a:lnTo>
                  <a:lnTo>
                    <a:pt x="2353055" y="493775"/>
                  </a:lnTo>
                  <a:lnTo>
                    <a:pt x="185928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96161" y="1143762"/>
              <a:ext cx="2353310" cy="988060"/>
            </a:xfrm>
            <a:custGeom>
              <a:avLst/>
              <a:gdLst/>
              <a:ahLst/>
              <a:cxnLst/>
              <a:rect l="l" t="t" r="r" b="b"/>
              <a:pathLst>
                <a:path w="2353310" h="988060">
                  <a:moveTo>
                    <a:pt x="0" y="0"/>
                  </a:moveTo>
                  <a:lnTo>
                    <a:pt x="1859280" y="0"/>
                  </a:lnTo>
                  <a:lnTo>
                    <a:pt x="2353055" y="493775"/>
                  </a:lnTo>
                  <a:lnTo>
                    <a:pt x="1859280" y="987551"/>
                  </a:lnTo>
                  <a:lnTo>
                    <a:pt x="0" y="987551"/>
                  </a:lnTo>
                  <a:lnTo>
                    <a:pt x="493775" y="493775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302510" y="1469593"/>
            <a:ext cx="7004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25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79875" y="1217498"/>
            <a:ext cx="86423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5240" algn="just">
              <a:lnSpc>
                <a:spcPct val="100000"/>
              </a:lnSpc>
              <a:spcBef>
                <a:spcPts val="105"/>
              </a:spcBef>
            </a:pPr>
            <a:r>
              <a:rPr sz="1400" b="1" spc="-95" dirty="0">
                <a:solidFill>
                  <a:srgbClr val="FFFFFF"/>
                </a:solidFill>
                <a:latin typeface="Arial"/>
                <a:cs typeface="Arial"/>
              </a:rPr>
              <a:t>Regulatory </a:t>
            </a:r>
            <a:r>
              <a:rPr sz="1400" b="1" spc="-120" dirty="0">
                <a:solidFill>
                  <a:srgbClr val="FFFFFF"/>
                </a:solidFill>
                <a:latin typeface="Arial"/>
                <a:cs typeface="Arial"/>
              </a:rPr>
              <a:t>Approval</a:t>
            </a:r>
            <a:r>
              <a:rPr sz="14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1400" b="1" spc="-40" dirty="0">
                <a:solidFill>
                  <a:srgbClr val="FFFFFF"/>
                </a:solidFill>
                <a:latin typeface="Arial"/>
                <a:cs typeface="Arial"/>
              </a:rPr>
              <a:t>Normative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Guidance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099040" y="1364107"/>
            <a:ext cx="133604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5"/>
              </a:spcBef>
            </a:pPr>
            <a:r>
              <a:rPr sz="1400" b="1" spc="-85" dirty="0">
                <a:solidFill>
                  <a:srgbClr val="FFFFFF"/>
                </a:solidFill>
                <a:latin typeface="Arial"/>
                <a:cs typeface="Arial"/>
              </a:rPr>
              <a:t>Individual</a:t>
            </a: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80" dirty="0">
                <a:solidFill>
                  <a:srgbClr val="FFFFFF"/>
                </a:solidFill>
                <a:latin typeface="Arial"/>
                <a:cs typeface="Arial"/>
              </a:rPr>
              <a:t>Uptake </a:t>
            </a:r>
            <a:r>
              <a:rPr sz="1400" b="1" spc="-4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10" dirty="0">
                <a:solidFill>
                  <a:srgbClr val="FFFFFF"/>
                </a:solidFill>
                <a:latin typeface="Arial"/>
                <a:cs typeface="Arial"/>
              </a:rPr>
              <a:t>Continued</a:t>
            </a:r>
            <a:r>
              <a:rPr sz="14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Use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0893" y="2537206"/>
            <a:ext cx="6915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90" dirty="0">
                <a:latin typeface="Arial"/>
                <a:cs typeface="Arial"/>
              </a:rPr>
              <a:t>Global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9648" y="4285869"/>
            <a:ext cx="9137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865" marR="5080" indent="-50800">
              <a:lnSpc>
                <a:spcPct val="100000"/>
              </a:lnSpc>
              <a:spcBef>
                <a:spcPts val="100"/>
              </a:spcBef>
            </a:pPr>
            <a:r>
              <a:rPr sz="1800" spc="-80" dirty="0">
                <a:latin typeface="Arial"/>
                <a:cs typeface="Arial"/>
              </a:rPr>
              <a:t>Regional/ </a:t>
            </a:r>
            <a:r>
              <a:rPr sz="1800" spc="-10" dirty="0">
                <a:latin typeface="Arial"/>
                <a:cs typeface="Arial"/>
              </a:rPr>
              <a:t>National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1561" y="5368238"/>
            <a:ext cx="10756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049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Funding </a:t>
            </a:r>
            <a:r>
              <a:rPr sz="1800" i="1" spc="-170" dirty="0">
                <a:latin typeface="Arial"/>
                <a:cs typeface="Arial"/>
              </a:rPr>
              <a:t>To</a:t>
            </a:r>
            <a:r>
              <a:rPr sz="1800" i="1" spc="-8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expand </a:t>
            </a:r>
            <a:r>
              <a:rPr sz="1800" i="1" dirty="0">
                <a:latin typeface="Arial"/>
                <a:cs typeface="Arial"/>
              </a:rPr>
              <a:t>with</a:t>
            </a:r>
            <a:r>
              <a:rPr sz="1800" i="1" spc="-85" dirty="0">
                <a:latin typeface="Arial"/>
                <a:cs typeface="Arial"/>
              </a:rPr>
              <a:t> </a:t>
            </a:r>
            <a:r>
              <a:rPr sz="1800" i="1" spc="-170" dirty="0">
                <a:latin typeface="Arial"/>
                <a:cs typeface="Arial"/>
              </a:rPr>
              <a:t>BioPIC</a:t>
            </a:r>
            <a:endParaRPr sz="1800">
              <a:latin typeface="Arial"/>
              <a:cs typeface="Arial"/>
            </a:endParaRPr>
          </a:p>
          <a:p>
            <a:pPr marL="263525">
              <a:lnSpc>
                <a:spcPct val="100000"/>
              </a:lnSpc>
            </a:pPr>
            <a:r>
              <a:rPr sz="1800" i="1" spc="-10" dirty="0">
                <a:latin typeface="Arial"/>
                <a:cs typeface="Arial"/>
              </a:rPr>
              <a:t>donor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9077" y="6465823"/>
            <a:ext cx="1200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80" dirty="0">
                <a:latin typeface="Arial"/>
                <a:cs typeface="Arial"/>
              </a:rPr>
              <a:t>engagement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29533" y="2903220"/>
            <a:ext cx="3274695" cy="300355"/>
          </a:xfrm>
          <a:prstGeom prst="rect">
            <a:avLst/>
          </a:prstGeom>
          <a:solidFill>
            <a:srgbClr val="DCE6F1"/>
          </a:solidFill>
          <a:ln w="9144">
            <a:solidFill>
              <a:srgbClr val="4F81BC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210"/>
              </a:spcBef>
            </a:pPr>
            <a:r>
              <a:rPr sz="1400" spc="-25" dirty="0">
                <a:latin typeface="Arial"/>
                <a:cs typeface="Arial"/>
              </a:rPr>
              <a:t>WHO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020811" y="6553199"/>
            <a:ext cx="3260090" cy="304800"/>
          </a:xfrm>
          <a:custGeom>
            <a:avLst/>
            <a:gdLst/>
            <a:ahLst/>
            <a:cxnLst/>
            <a:rect l="l" t="t" r="r" b="b"/>
            <a:pathLst>
              <a:path w="3260090" h="304800">
                <a:moveTo>
                  <a:pt x="3259836" y="304797"/>
                </a:moveTo>
                <a:lnTo>
                  <a:pt x="3259836" y="0"/>
                </a:lnTo>
                <a:lnTo>
                  <a:pt x="0" y="0"/>
                </a:lnTo>
                <a:lnTo>
                  <a:pt x="0" y="304797"/>
                </a:lnTo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8025383" y="6544055"/>
            <a:ext cx="3251200" cy="314325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4445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50"/>
              </a:spcBef>
            </a:pPr>
            <a:r>
              <a:rPr sz="1400" spc="-70" dirty="0">
                <a:latin typeface="Arial"/>
                <a:cs typeface="Arial"/>
              </a:rPr>
              <a:t>Global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Fund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23047" y="4949952"/>
            <a:ext cx="3775075" cy="307975"/>
          </a:xfrm>
          <a:prstGeom prst="rect">
            <a:avLst/>
          </a:prstGeom>
          <a:solidFill>
            <a:srgbClr val="C5DFB4"/>
          </a:solidFill>
          <a:ln w="9144">
            <a:solidFill>
              <a:srgbClr val="4F81BC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400" spc="-10" dirty="0">
                <a:latin typeface="Arial"/>
                <a:cs typeface="Arial"/>
              </a:rPr>
              <a:t>BPS/Malawi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20967" y="3810000"/>
            <a:ext cx="5177155" cy="307975"/>
          </a:xfrm>
          <a:prstGeom prst="rect">
            <a:avLst/>
          </a:prstGeom>
          <a:solidFill>
            <a:srgbClr val="C5DFB4"/>
          </a:solidFill>
          <a:ln w="9144">
            <a:solidFill>
              <a:srgbClr val="4F81BC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sz="1400" spc="-210" dirty="0">
                <a:latin typeface="Arial"/>
                <a:cs typeface="Arial"/>
              </a:rPr>
              <a:t>SA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NDOH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270825" y="3271837"/>
            <a:ext cx="10132060" cy="317500"/>
            <a:chOff x="1270825" y="3271837"/>
            <a:chExt cx="10132060" cy="317500"/>
          </a:xfrm>
        </p:grpSpPr>
        <p:sp>
          <p:nvSpPr>
            <p:cNvPr id="38" name="object 38"/>
            <p:cNvSpPr/>
            <p:nvPr/>
          </p:nvSpPr>
          <p:spPr>
            <a:xfrm>
              <a:off x="1275588" y="3276600"/>
              <a:ext cx="10122535" cy="307975"/>
            </a:xfrm>
            <a:custGeom>
              <a:avLst/>
              <a:gdLst/>
              <a:ahLst/>
              <a:cxnLst/>
              <a:rect l="l" t="t" r="r" b="b"/>
              <a:pathLst>
                <a:path w="10122535" h="307975">
                  <a:moveTo>
                    <a:pt x="1012240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0122408" y="307848"/>
                  </a:lnTo>
                  <a:lnTo>
                    <a:pt x="1012240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75588" y="3276600"/>
              <a:ext cx="10122535" cy="307975"/>
            </a:xfrm>
            <a:custGeom>
              <a:avLst/>
              <a:gdLst/>
              <a:ahLst/>
              <a:cxnLst/>
              <a:rect l="l" t="t" r="r" b="b"/>
              <a:pathLst>
                <a:path w="10122535" h="307975">
                  <a:moveTo>
                    <a:pt x="0" y="307848"/>
                  </a:moveTo>
                  <a:lnTo>
                    <a:pt x="10122408" y="307848"/>
                  </a:lnTo>
                  <a:lnTo>
                    <a:pt x="1012240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978146" y="3298316"/>
            <a:ext cx="27178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30" dirty="0">
                <a:latin typeface="Arial"/>
                <a:cs typeface="Arial"/>
              </a:rPr>
              <a:t>BioPIC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5" dirty="0">
                <a:latin typeface="Arial"/>
                <a:cs typeface="Arial"/>
              </a:rPr>
              <a:t>(TA,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framework,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coordination)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347025" y="2605849"/>
            <a:ext cx="1772920" cy="317500"/>
            <a:chOff x="1347025" y="2605849"/>
            <a:chExt cx="1772920" cy="317500"/>
          </a:xfrm>
        </p:grpSpPr>
        <p:sp>
          <p:nvSpPr>
            <p:cNvPr id="42" name="object 42"/>
            <p:cNvSpPr/>
            <p:nvPr/>
          </p:nvSpPr>
          <p:spPr>
            <a:xfrm>
              <a:off x="1351788" y="2610611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176326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763268" y="307848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51788" y="2610611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0" y="307848"/>
                  </a:moveTo>
                  <a:lnTo>
                    <a:pt x="1763268" y="307848"/>
                  </a:lnTo>
                  <a:lnTo>
                    <a:pt x="176326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351788" y="2606801"/>
            <a:ext cx="1778000" cy="296545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R="6985" algn="ctr">
              <a:lnSpc>
                <a:spcPct val="100000"/>
              </a:lnSpc>
              <a:spcBef>
                <a:spcPts val="295"/>
              </a:spcBef>
            </a:pPr>
            <a:r>
              <a:rPr sz="1400" spc="-20" dirty="0">
                <a:latin typeface="Arial"/>
                <a:cs typeface="Arial"/>
              </a:rPr>
              <a:t>HPTN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9584245" y="2598229"/>
            <a:ext cx="1772920" cy="317500"/>
            <a:chOff x="9584245" y="2598229"/>
            <a:chExt cx="1772920" cy="317500"/>
          </a:xfrm>
        </p:grpSpPr>
        <p:sp>
          <p:nvSpPr>
            <p:cNvPr id="46" name="object 46"/>
            <p:cNvSpPr/>
            <p:nvPr/>
          </p:nvSpPr>
          <p:spPr>
            <a:xfrm>
              <a:off x="9589007" y="2602992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176326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763268" y="307848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589007" y="2602992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0" y="307848"/>
                  </a:moveTo>
                  <a:lnTo>
                    <a:pt x="1763268" y="307848"/>
                  </a:lnTo>
                  <a:lnTo>
                    <a:pt x="176326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9589007" y="2606801"/>
            <a:ext cx="1763395" cy="296545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35"/>
              </a:spcBef>
            </a:pPr>
            <a:r>
              <a:rPr sz="1400" spc="-20" dirty="0">
                <a:latin typeface="Arial"/>
                <a:cs typeface="Arial"/>
              </a:rPr>
              <a:t>HPTN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3072383" y="2726372"/>
            <a:ext cx="6560820" cy="104139"/>
            <a:chOff x="3072383" y="2726372"/>
            <a:chExt cx="6560820" cy="104139"/>
          </a:xfrm>
        </p:grpSpPr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72383" y="2726372"/>
              <a:ext cx="6560820" cy="103695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115055" y="2756916"/>
              <a:ext cx="6473190" cy="7620"/>
            </a:xfrm>
            <a:custGeom>
              <a:avLst/>
              <a:gdLst/>
              <a:ahLst/>
              <a:cxnLst/>
              <a:rect l="l" t="t" r="r" b="b"/>
              <a:pathLst>
                <a:path w="6473190" h="7619">
                  <a:moveTo>
                    <a:pt x="0" y="7620"/>
                  </a:moveTo>
                  <a:lnTo>
                    <a:pt x="6473063" y="0"/>
                  </a:lnTo>
                </a:path>
              </a:pathLst>
            </a:custGeom>
            <a:ln w="15240">
              <a:solidFill>
                <a:srgbClr val="4F81BC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8020811" y="6217920"/>
            <a:ext cx="3260090" cy="307975"/>
          </a:xfrm>
          <a:custGeom>
            <a:avLst/>
            <a:gdLst/>
            <a:ahLst/>
            <a:cxnLst/>
            <a:rect l="l" t="t" r="r" b="b"/>
            <a:pathLst>
              <a:path w="3260090" h="307975">
                <a:moveTo>
                  <a:pt x="0" y="307847"/>
                </a:moveTo>
                <a:lnTo>
                  <a:pt x="3259836" y="307847"/>
                </a:lnTo>
                <a:lnTo>
                  <a:pt x="3259836" y="0"/>
                </a:lnTo>
                <a:lnTo>
                  <a:pt x="0" y="0"/>
                </a:lnTo>
                <a:lnTo>
                  <a:pt x="0" y="307847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8025383" y="6179820"/>
            <a:ext cx="3251200" cy="355600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730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75"/>
              </a:spcBef>
            </a:pPr>
            <a:r>
              <a:rPr sz="1400" spc="-60" dirty="0">
                <a:latin typeface="Arial"/>
                <a:cs typeface="Arial"/>
              </a:rPr>
              <a:t>PEPFAR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51788" y="2209800"/>
            <a:ext cx="10046335" cy="307975"/>
          </a:xfrm>
          <a:prstGeom prst="rect">
            <a:avLst/>
          </a:prstGeom>
          <a:solidFill>
            <a:srgbClr val="DCE6F1"/>
          </a:solidFill>
          <a:ln w="9144">
            <a:solidFill>
              <a:srgbClr val="4F81BC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1400" spc="-20" dirty="0">
                <a:latin typeface="Arial"/>
                <a:cs typeface="Arial"/>
              </a:rPr>
              <a:t>ViiV</a:t>
            </a:r>
            <a:endParaRPr sz="14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71600" y="5867400"/>
            <a:ext cx="9909175" cy="307975"/>
          </a:xfrm>
          <a:prstGeom prst="rect">
            <a:avLst/>
          </a:prstGeom>
          <a:solidFill>
            <a:srgbClr val="F1DCDB"/>
          </a:solidFill>
          <a:ln w="9144">
            <a:solidFill>
              <a:srgbClr val="4F81BC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275"/>
              </a:spcBef>
            </a:pPr>
            <a:r>
              <a:rPr sz="1400" spc="-20" dirty="0">
                <a:latin typeface="Arial"/>
                <a:cs typeface="Arial"/>
              </a:rPr>
              <a:t>BMGF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220967" y="4191000"/>
            <a:ext cx="5203190" cy="320040"/>
          </a:xfrm>
          <a:prstGeom prst="rect">
            <a:avLst/>
          </a:prstGeom>
          <a:solidFill>
            <a:srgbClr val="C5DFB4"/>
          </a:solidFill>
          <a:ln w="9144">
            <a:solidFill>
              <a:srgbClr val="4F81BC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75"/>
              </a:spcBef>
            </a:pPr>
            <a:r>
              <a:rPr sz="1400" spc="-40" dirty="0">
                <a:latin typeface="Arial"/>
                <a:cs typeface="Arial"/>
              </a:rPr>
              <a:t>NASCOP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366837" y="5554789"/>
            <a:ext cx="1772920" cy="317500"/>
            <a:chOff x="1366837" y="5554789"/>
            <a:chExt cx="1772920" cy="317500"/>
          </a:xfrm>
        </p:grpSpPr>
        <p:sp>
          <p:nvSpPr>
            <p:cNvPr id="58" name="object 58"/>
            <p:cNvSpPr/>
            <p:nvPr/>
          </p:nvSpPr>
          <p:spPr>
            <a:xfrm>
              <a:off x="1371600" y="5559552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1763268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1763268" y="307848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371600" y="5559552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0" y="307848"/>
                  </a:moveTo>
                  <a:lnTo>
                    <a:pt x="1763268" y="307848"/>
                  </a:lnTo>
                  <a:lnTo>
                    <a:pt x="1763268" y="0"/>
                  </a:lnTo>
                  <a:lnTo>
                    <a:pt x="0" y="0"/>
                  </a:lnTo>
                  <a:lnTo>
                    <a:pt x="0" y="307848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1371600" y="5555741"/>
            <a:ext cx="1763395" cy="311785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05"/>
              </a:spcBef>
            </a:pPr>
            <a:r>
              <a:rPr sz="1400" spc="-10" dirty="0">
                <a:latin typeface="Arial"/>
                <a:cs typeface="Arial"/>
              </a:rPr>
              <a:t>NIAID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9547669" y="5547169"/>
            <a:ext cx="1772920" cy="317500"/>
            <a:chOff x="9547669" y="5547169"/>
            <a:chExt cx="1772920" cy="317500"/>
          </a:xfrm>
        </p:grpSpPr>
        <p:sp>
          <p:nvSpPr>
            <p:cNvPr id="62" name="object 62"/>
            <p:cNvSpPr/>
            <p:nvPr/>
          </p:nvSpPr>
          <p:spPr>
            <a:xfrm>
              <a:off x="9552431" y="5551932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1763268" y="0"/>
                  </a:moveTo>
                  <a:lnTo>
                    <a:pt x="0" y="0"/>
                  </a:lnTo>
                  <a:lnTo>
                    <a:pt x="0" y="307847"/>
                  </a:lnTo>
                  <a:lnTo>
                    <a:pt x="1763268" y="307847"/>
                  </a:lnTo>
                  <a:lnTo>
                    <a:pt x="1763268" y="0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552431" y="5551932"/>
              <a:ext cx="1763395" cy="307975"/>
            </a:xfrm>
            <a:custGeom>
              <a:avLst/>
              <a:gdLst/>
              <a:ahLst/>
              <a:cxnLst/>
              <a:rect l="l" t="t" r="r" b="b"/>
              <a:pathLst>
                <a:path w="1763395" h="307975">
                  <a:moveTo>
                    <a:pt x="0" y="307847"/>
                  </a:moveTo>
                  <a:lnTo>
                    <a:pt x="1763268" y="307847"/>
                  </a:lnTo>
                  <a:lnTo>
                    <a:pt x="1763268" y="0"/>
                  </a:lnTo>
                  <a:lnTo>
                    <a:pt x="0" y="0"/>
                  </a:lnTo>
                  <a:lnTo>
                    <a:pt x="0" y="307847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9552431" y="5555741"/>
            <a:ext cx="1728470" cy="311785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250"/>
              </a:spcBef>
            </a:pPr>
            <a:r>
              <a:rPr sz="1400" spc="-10" dirty="0">
                <a:latin typeface="Arial"/>
                <a:cs typeface="Arial"/>
              </a:rPr>
              <a:t>NIAID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3092195" y="5675376"/>
            <a:ext cx="6506209" cy="104139"/>
            <a:chOff x="3092195" y="5675376"/>
            <a:chExt cx="6506209" cy="104139"/>
          </a:xfrm>
        </p:grpSpPr>
        <p:pic>
          <p:nvPicPr>
            <p:cNvPr id="66" name="object 6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92195" y="5675376"/>
              <a:ext cx="6505956" cy="103695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3134867" y="5705856"/>
              <a:ext cx="6417310" cy="7620"/>
            </a:xfrm>
            <a:custGeom>
              <a:avLst/>
              <a:gdLst/>
              <a:ahLst/>
              <a:cxnLst/>
              <a:rect l="l" t="t" r="r" b="b"/>
              <a:pathLst>
                <a:path w="6417309" h="7620">
                  <a:moveTo>
                    <a:pt x="0" y="7594"/>
                  </a:moveTo>
                  <a:lnTo>
                    <a:pt x="6416929" y="0"/>
                  </a:lnTo>
                </a:path>
              </a:pathLst>
            </a:custGeom>
            <a:ln w="15240">
              <a:solidFill>
                <a:srgbClr val="4F81BC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6220967" y="4572000"/>
            <a:ext cx="5203190" cy="307975"/>
          </a:xfrm>
          <a:prstGeom prst="rect">
            <a:avLst/>
          </a:prstGeom>
          <a:solidFill>
            <a:srgbClr val="C5DFB4"/>
          </a:solidFill>
          <a:ln w="9144">
            <a:solidFill>
              <a:srgbClr val="4F81BC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75"/>
              </a:spcBef>
            </a:pPr>
            <a:r>
              <a:rPr sz="1400" spc="-90" dirty="0">
                <a:latin typeface="Arial"/>
                <a:cs typeface="Arial"/>
              </a:rPr>
              <a:t>Zim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MOHCC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3304032" y="3547871"/>
            <a:ext cx="2887980" cy="1772920"/>
            <a:chOff x="3304032" y="3547871"/>
            <a:chExt cx="2887980" cy="1772920"/>
          </a:xfrm>
        </p:grpSpPr>
        <p:pic>
          <p:nvPicPr>
            <p:cNvPr id="70" name="object 7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27134" y="3784038"/>
              <a:ext cx="464880" cy="1536298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5764530" y="3810761"/>
              <a:ext cx="398145" cy="1447800"/>
            </a:xfrm>
            <a:custGeom>
              <a:avLst/>
              <a:gdLst/>
              <a:ahLst/>
              <a:cxnLst/>
              <a:rect l="l" t="t" r="r" b="b"/>
              <a:pathLst>
                <a:path w="398145" h="1447800">
                  <a:moveTo>
                    <a:pt x="397764" y="1447800"/>
                  </a:moveTo>
                  <a:lnTo>
                    <a:pt x="320343" y="1445192"/>
                  </a:lnTo>
                  <a:lnTo>
                    <a:pt x="257127" y="1438084"/>
                  </a:lnTo>
                  <a:lnTo>
                    <a:pt x="214508" y="1427547"/>
                  </a:lnTo>
                  <a:lnTo>
                    <a:pt x="198882" y="1414652"/>
                  </a:lnTo>
                  <a:lnTo>
                    <a:pt x="198882" y="757046"/>
                  </a:lnTo>
                  <a:lnTo>
                    <a:pt x="183255" y="744152"/>
                  </a:lnTo>
                  <a:lnTo>
                    <a:pt x="140636" y="733615"/>
                  </a:lnTo>
                  <a:lnTo>
                    <a:pt x="77420" y="726507"/>
                  </a:lnTo>
                  <a:lnTo>
                    <a:pt x="0" y="723900"/>
                  </a:lnTo>
                  <a:lnTo>
                    <a:pt x="77420" y="721292"/>
                  </a:lnTo>
                  <a:lnTo>
                    <a:pt x="140636" y="714184"/>
                  </a:lnTo>
                  <a:lnTo>
                    <a:pt x="183255" y="703647"/>
                  </a:lnTo>
                  <a:lnTo>
                    <a:pt x="198882" y="690752"/>
                  </a:lnTo>
                  <a:lnTo>
                    <a:pt x="198882" y="33146"/>
                  </a:lnTo>
                  <a:lnTo>
                    <a:pt x="214508" y="20252"/>
                  </a:lnTo>
                  <a:lnTo>
                    <a:pt x="257127" y="9715"/>
                  </a:lnTo>
                  <a:lnTo>
                    <a:pt x="320343" y="2607"/>
                  </a:lnTo>
                  <a:lnTo>
                    <a:pt x="397764" y="0"/>
                  </a:lnTo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304032" y="3547871"/>
              <a:ext cx="2511552" cy="1673352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3351276" y="3572255"/>
              <a:ext cx="2421890" cy="1583690"/>
            </a:xfrm>
            <a:custGeom>
              <a:avLst/>
              <a:gdLst/>
              <a:ahLst/>
              <a:cxnLst/>
              <a:rect l="l" t="t" r="r" b="b"/>
              <a:pathLst>
                <a:path w="2421890" h="1583689">
                  <a:moveTo>
                    <a:pt x="0" y="791718"/>
                  </a:moveTo>
                  <a:lnTo>
                    <a:pt x="5233" y="717620"/>
                  </a:lnTo>
                  <a:lnTo>
                    <a:pt x="20623" y="645450"/>
                  </a:lnTo>
                  <a:lnTo>
                    <a:pt x="45704" y="575509"/>
                  </a:lnTo>
                  <a:lnTo>
                    <a:pt x="80011" y="508104"/>
                  </a:lnTo>
                  <a:lnTo>
                    <a:pt x="100479" y="475446"/>
                  </a:lnTo>
                  <a:lnTo>
                    <a:pt x="123079" y="443537"/>
                  </a:lnTo>
                  <a:lnTo>
                    <a:pt x="147753" y="412413"/>
                  </a:lnTo>
                  <a:lnTo>
                    <a:pt x="174442" y="382113"/>
                  </a:lnTo>
                  <a:lnTo>
                    <a:pt x="203089" y="352675"/>
                  </a:lnTo>
                  <a:lnTo>
                    <a:pt x="233635" y="324136"/>
                  </a:lnTo>
                  <a:lnTo>
                    <a:pt x="266022" y="296535"/>
                  </a:lnTo>
                  <a:lnTo>
                    <a:pt x="300192" y="269910"/>
                  </a:lnTo>
                  <a:lnTo>
                    <a:pt x="336087" y="244299"/>
                  </a:lnTo>
                  <a:lnTo>
                    <a:pt x="373648" y="219740"/>
                  </a:lnTo>
                  <a:lnTo>
                    <a:pt x="412818" y="196270"/>
                  </a:lnTo>
                  <a:lnTo>
                    <a:pt x="453538" y="173929"/>
                  </a:lnTo>
                  <a:lnTo>
                    <a:pt x="495751" y="152753"/>
                  </a:lnTo>
                  <a:lnTo>
                    <a:pt x="539397" y="132781"/>
                  </a:lnTo>
                  <a:lnTo>
                    <a:pt x="584419" y="114051"/>
                  </a:lnTo>
                  <a:lnTo>
                    <a:pt x="630758" y="96601"/>
                  </a:lnTo>
                  <a:lnTo>
                    <a:pt x="678357" y="80469"/>
                  </a:lnTo>
                  <a:lnTo>
                    <a:pt x="727157" y="65693"/>
                  </a:lnTo>
                  <a:lnTo>
                    <a:pt x="777101" y="52311"/>
                  </a:lnTo>
                  <a:lnTo>
                    <a:pt x="828129" y="40361"/>
                  </a:lnTo>
                  <a:lnTo>
                    <a:pt x="880184" y="29881"/>
                  </a:lnTo>
                  <a:lnTo>
                    <a:pt x="933207" y="20909"/>
                  </a:lnTo>
                  <a:lnTo>
                    <a:pt x="987141" y="13483"/>
                  </a:lnTo>
                  <a:lnTo>
                    <a:pt x="1041927" y="7641"/>
                  </a:lnTo>
                  <a:lnTo>
                    <a:pt x="1097508" y="3421"/>
                  </a:lnTo>
                  <a:lnTo>
                    <a:pt x="1153824" y="861"/>
                  </a:lnTo>
                  <a:lnTo>
                    <a:pt x="1210818" y="0"/>
                  </a:lnTo>
                  <a:lnTo>
                    <a:pt x="1267811" y="861"/>
                  </a:lnTo>
                  <a:lnTo>
                    <a:pt x="1324127" y="3421"/>
                  </a:lnTo>
                  <a:lnTo>
                    <a:pt x="1379708" y="7641"/>
                  </a:lnTo>
                  <a:lnTo>
                    <a:pt x="1434494" y="13483"/>
                  </a:lnTo>
                  <a:lnTo>
                    <a:pt x="1488428" y="20909"/>
                  </a:lnTo>
                  <a:lnTo>
                    <a:pt x="1541451" y="29881"/>
                  </a:lnTo>
                  <a:lnTo>
                    <a:pt x="1593506" y="40361"/>
                  </a:lnTo>
                  <a:lnTo>
                    <a:pt x="1644534" y="52311"/>
                  </a:lnTo>
                  <a:lnTo>
                    <a:pt x="1694478" y="65693"/>
                  </a:lnTo>
                  <a:lnTo>
                    <a:pt x="1743278" y="80469"/>
                  </a:lnTo>
                  <a:lnTo>
                    <a:pt x="1790877" y="96601"/>
                  </a:lnTo>
                  <a:lnTo>
                    <a:pt x="1837216" y="114051"/>
                  </a:lnTo>
                  <a:lnTo>
                    <a:pt x="1882238" y="132781"/>
                  </a:lnTo>
                  <a:lnTo>
                    <a:pt x="1925884" y="152753"/>
                  </a:lnTo>
                  <a:lnTo>
                    <a:pt x="1968097" y="173929"/>
                  </a:lnTo>
                  <a:lnTo>
                    <a:pt x="2008817" y="196270"/>
                  </a:lnTo>
                  <a:lnTo>
                    <a:pt x="2047987" y="219740"/>
                  </a:lnTo>
                  <a:lnTo>
                    <a:pt x="2085548" y="244299"/>
                  </a:lnTo>
                  <a:lnTo>
                    <a:pt x="2121443" y="269910"/>
                  </a:lnTo>
                  <a:lnTo>
                    <a:pt x="2155613" y="296535"/>
                  </a:lnTo>
                  <a:lnTo>
                    <a:pt x="2188000" y="324136"/>
                  </a:lnTo>
                  <a:lnTo>
                    <a:pt x="2218546" y="352675"/>
                  </a:lnTo>
                  <a:lnTo>
                    <a:pt x="2247193" y="382113"/>
                  </a:lnTo>
                  <a:lnTo>
                    <a:pt x="2273882" y="412413"/>
                  </a:lnTo>
                  <a:lnTo>
                    <a:pt x="2298556" y="443537"/>
                  </a:lnTo>
                  <a:lnTo>
                    <a:pt x="2321156" y="475446"/>
                  </a:lnTo>
                  <a:lnTo>
                    <a:pt x="2341624" y="508104"/>
                  </a:lnTo>
                  <a:lnTo>
                    <a:pt x="2375931" y="575509"/>
                  </a:lnTo>
                  <a:lnTo>
                    <a:pt x="2401012" y="645450"/>
                  </a:lnTo>
                  <a:lnTo>
                    <a:pt x="2416402" y="717620"/>
                  </a:lnTo>
                  <a:lnTo>
                    <a:pt x="2421636" y="791718"/>
                  </a:lnTo>
                  <a:lnTo>
                    <a:pt x="2420317" y="828988"/>
                  </a:lnTo>
                  <a:lnTo>
                    <a:pt x="2409948" y="902160"/>
                  </a:lnTo>
                  <a:lnTo>
                    <a:pt x="2389654" y="973253"/>
                  </a:lnTo>
                  <a:lnTo>
                    <a:pt x="2359901" y="1041964"/>
                  </a:lnTo>
                  <a:lnTo>
                    <a:pt x="2321156" y="1107989"/>
                  </a:lnTo>
                  <a:lnTo>
                    <a:pt x="2298556" y="1139898"/>
                  </a:lnTo>
                  <a:lnTo>
                    <a:pt x="2273882" y="1171022"/>
                  </a:lnTo>
                  <a:lnTo>
                    <a:pt x="2247193" y="1201322"/>
                  </a:lnTo>
                  <a:lnTo>
                    <a:pt x="2218546" y="1230760"/>
                  </a:lnTo>
                  <a:lnTo>
                    <a:pt x="2188000" y="1259299"/>
                  </a:lnTo>
                  <a:lnTo>
                    <a:pt x="2155613" y="1286900"/>
                  </a:lnTo>
                  <a:lnTo>
                    <a:pt x="2121443" y="1313525"/>
                  </a:lnTo>
                  <a:lnTo>
                    <a:pt x="2085548" y="1339136"/>
                  </a:lnTo>
                  <a:lnTo>
                    <a:pt x="2047987" y="1363695"/>
                  </a:lnTo>
                  <a:lnTo>
                    <a:pt x="2008817" y="1387165"/>
                  </a:lnTo>
                  <a:lnTo>
                    <a:pt x="1968097" y="1409506"/>
                  </a:lnTo>
                  <a:lnTo>
                    <a:pt x="1925884" y="1430682"/>
                  </a:lnTo>
                  <a:lnTo>
                    <a:pt x="1882238" y="1450654"/>
                  </a:lnTo>
                  <a:lnTo>
                    <a:pt x="1837216" y="1469384"/>
                  </a:lnTo>
                  <a:lnTo>
                    <a:pt x="1790877" y="1486834"/>
                  </a:lnTo>
                  <a:lnTo>
                    <a:pt x="1743278" y="1502966"/>
                  </a:lnTo>
                  <a:lnTo>
                    <a:pt x="1694478" y="1517742"/>
                  </a:lnTo>
                  <a:lnTo>
                    <a:pt x="1644534" y="1531124"/>
                  </a:lnTo>
                  <a:lnTo>
                    <a:pt x="1593506" y="1543074"/>
                  </a:lnTo>
                  <a:lnTo>
                    <a:pt x="1541451" y="1553554"/>
                  </a:lnTo>
                  <a:lnTo>
                    <a:pt x="1488428" y="1562526"/>
                  </a:lnTo>
                  <a:lnTo>
                    <a:pt x="1434494" y="1569952"/>
                  </a:lnTo>
                  <a:lnTo>
                    <a:pt x="1379708" y="1575794"/>
                  </a:lnTo>
                  <a:lnTo>
                    <a:pt x="1324127" y="1580014"/>
                  </a:lnTo>
                  <a:lnTo>
                    <a:pt x="1267811" y="1582574"/>
                  </a:lnTo>
                  <a:lnTo>
                    <a:pt x="1210818" y="1583436"/>
                  </a:lnTo>
                  <a:lnTo>
                    <a:pt x="1153824" y="1582574"/>
                  </a:lnTo>
                  <a:lnTo>
                    <a:pt x="1097508" y="1580014"/>
                  </a:lnTo>
                  <a:lnTo>
                    <a:pt x="1041927" y="1575794"/>
                  </a:lnTo>
                  <a:lnTo>
                    <a:pt x="987141" y="1569952"/>
                  </a:lnTo>
                  <a:lnTo>
                    <a:pt x="933207" y="1562526"/>
                  </a:lnTo>
                  <a:lnTo>
                    <a:pt x="880184" y="1553554"/>
                  </a:lnTo>
                  <a:lnTo>
                    <a:pt x="828129" y="1543074"/>
                  </a:lnTo>
                  <a:lnTo>
                    <a:pt x="777101" y="1531124"/>
                  </a:lnTo>
                  <a:lnTo>
                    <a:pt x="727157" y="1517742"/>
                  </a:lnTo>
                  <a:lnTo>
                    <a:pt x="678357" y="1502966"/>
                  </a:lnTo>
                  <a:lnTo>
                    <a:pt x="630758" y="1486834"/>
                  </a:lnTo>
                  <a:lnTo>
                    <a:pt x="584419" y="1469384"/>
                  </a:lnTo>
                  <a:lnTo>
                    <a:pt x="539397" y="1450654"/>
                  </a:lnTo>
                  <a:lnTo>
                    <a:pt x="495751" y="1430682"/>
                  </a:lnTo>
                  <a:lnTo>
                    <a:pt x="453538" y="1409506"/>
                  </a:lnTo>
                  <a:lnTo>
                    <a:pt x="412818" y="1387165"/>
                  </a:lnTo>
                  <a:lnTo>
                    <a:pt x="373648" y="1363695"/>
                  </a:lnTo>
                  <a:lnTo>
                    <a:pt x="336087" y="1339136"/>
                  </a:lnTo>
                  <a:lnTo>
                    <a:pt x="300192" y="1313525"/>
                  </a:lnTo>
                  <a:lnTo>
                    <a:pt x="266022" y="1286900"/>
                  </a:lnTo>
                  <a:lnTo>
                    <a:pt x="233635" y="1259299"/>
                  </a:lnTo>
                  <a:lnTo>
                    <a:pt x="203089" y="1230760"/>
                  </a:lnTo>
                  <a:lnTo>
                    <a:pt x="174442" y="1201322"/>
                  </a:lnTo>
                  <a:lnTo>
                    <a:pt x="147753" y="1171022"/>
                  </a:lnTo>
                  <a:lnTo>
                    <a:pt x="123079" y="1139898"/>
                  </a:lnTo>
                  <a:lnTo>
                    <a:pt x="100479" y="1107989"/>
                  </a:lnTo>
                  <a:lnTo>
                    <a:pt x="80011" y="1075331"/>
                  </a:lnTo>
                  <a:lnTo>
                    <a:pt x="45704" y="1007926"/>
                  </a:lnTo>
                  <a:lnTo>
                    <a:pt x="20623" y="937985"/>
                  </a:lnTo>
                  <a:lnTo>
                    <a:pt x="5233" y="865815"/>
                  </a:lnTo>
                  <a:lnTo>
                    <a:pt x="0" y="791718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3814953" y="4170934"/>
            <a:ext cx="14649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70" dirty="0">
                <a:latin typeface="Arial"/>
                <a:cs typeface="Arial"/>
              </a:rPr>
              <a:t>Country</a:t>
            </a:r>
            <a:r>
              <a:rPr sz="1400" i="1" spc="-60" dirty="0">
                <a:latin typeface="Arial"/>
                <a:cs typeface="Arial"/>
              </a:rPr>
              <a:t> </a:t>
            </a:r>
            <a:r>
              <a:rPr sz="1400" i="1" spc="-100" dirty="0">
                <a:latin typeface="Arial"/>
                <a:cs typeface="Arial"/>
              </a:rPr>
              <a:t>Landscapes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0" y="3650005"/>
            <a:ext cx="12192000" cy="90170"/>
            <a:chOff x="0" y="3650005"/>
            <a:chExt cx="12192000" cy="90170"/>
          </a:xfrm>
        </p:grpSpPr>
        <p:pic>
          <p:nvPicPr>
            <p:cNvPr id="76" name="object 7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3650005"/>
              <a:ext cx="12191999" cy="89763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0" y="3672839"/>
              <a:ext cx="12192000" cy="9525"/>
            </a:xfrm>
            <a:custGeom>
              <a:avLst/>
              <a:gdLst/>
              <a:ahLst/>
              <a:cxnLst/>
              <a:rect l="l" t="t" r="r" b="b"/>
              <a:pathLst>
                <a:path w="12192000" h="9525">
                  <a:moveTo>
                    <a:pt x="11663172" y="0"/>
                  </a:moveTo>
                  <a:lnTo>
                    <a:pt x="0" y="0"/>
                  </a:lnTo>
                  <a:lnTo>
                    <a:pt x="0" y="9156"/>
                  </a:lnTo>
                  <a:lnTo>
                    <a:pt x="11663172" y="9156"/>
                  </a:lnTo>
                  <a:lnTo>
                    <a:pt x="11663172" y="0"/>
                  </a:lnTo>
                  <a:close/>
                </a:path>
                <a:path w="12192000" h="9525">
                  <a:moveTo>
                    <a:pt x="12191987" y="0"/>
                  </a:moveTo>
                  <a:lnTo>
                    <a:pt x="12004548" y="0"/>
                  </a:lnTo>
                  <a:lnTo>
                    <a:pt x="12004548" y="9156"/>
                  </a:lnTo>
                  <a:lnTo>
                    <a:pt x="12191987" y="9156"/>
                  </a:lnTo>
                  <a:lnTo>
                    <a:pt x="1219198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8" name="object 78"/>
          <p:cNvGrpSpPr/>
          <p:nvPr/>
        </p:nvGrpSpPr>
        <p:grpSpPr>
          <a:xfrm>
            <a:off x="0" y="5379720"/>
            <a:ext cx="12192000" cy="96520"/>
            <a:chOff x="0" y="5379720"/>
            <a:chExt cx="12192000" cy="96520"/>
          </a:xfrm>
        </p:grpSpPr>
        <p:pic>
          <p:nvPicPr>
            <p:cNvPr id="79" name="object 7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5379720"/>
              <a:ext cx="12191999" cy="96012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0" y="5410200"/>
              <a:ext cx="12192000" cy="0"/>
            </a:xfrm>
            <a:custGeom>
              <a:avLst/>
              <a:gdLst/>
              <a:ahLst/>
              <a:cxnLst/>
              <a:rect l="l" t="t" r="r" b="b"/>
              <a:pathLst>
                <a:path w="12192000">
                  <a:moveTo>
                    <a:pt x="0" y="0"/>
                  </a:moveTo>
                  <a:lnTo>
                    <a:pt x="11663172" y="0"/>
                  </a:lnTo>
                </a:path>
                <a:path w="12192000">
                  <a:moveTo>
                    <a:pt x="12004548" y="0"/>
                  </a:moveTo>
                  <a:lnTo>
                    <a:pt x="12192000" y="0"/>
                  </a:lnTo>
                </a:path>
              </a:pathLst>
            </a:custGeom>
            <a:ln w="15239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11663171" y="2532888"/>
            <a:ext cx="341630" cy="369316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31115" rIns="0" bIns="0" rtlCol="0">
            <a:spAutoFit/>
          </a:bodyPr>
          <a:lstStyle/>
          <a:p>
            <a:pPr marL="107314" marR="95885" indent="2540" algn="just">
              <a:lnSpc>
                <a:spcPct val="100000"/>
              </a:lnSpc>
              <a:spcBef>
                <a:spcPts val="245"/>
              </a:spcBef>
            </a:pPr>
            <a:r>
              <a:rPr sz="1800" spc="-405" dirty="0">
                <a:latin typeface="Arial"/>
                <a:cs typeface="Arial"/>
              </a:rPr>
              <a:t>C</a:t>
            </a:r>
            <a:r>
              <a:rPr sz="1800" spc="-50" dirty="0">
                <a:latin typeface="Arial"/>
                <a:cs typeface="Arial"/>
              </a:rPr>
              <a:t> I </a:t>
            </a:r>
            <a:r>
              <a:rPr sz="1800" spc="-220" dirty="0">
                <a:latin typeface="Arial"/>
                <a:cs typeface="Arial"/>
              </a:rPr>
              <a:t>V </a:t>
            </a:r>
            <a:r>
              <a:rPr sz="1800" spc="-50" dirty="0">
                <a:latin typeface="Arial"/>
                <a:cs typeface="Arial"/>
              </a:rPr>
              <a:t>I </a:t>
            </a:r>
            <a:r>
              <a:rPr sz="1800" spc="-305" dirty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96520" marR="85090" indent="22860" algn="just">
              <a:lnSpc>
                <a:spcPct val="100000"/>
              </a:lnSpc>
            </a:pPr>
            <a:r>
              <a:rPr sz="1800" spc="-434" dirty="0">
                <a:latin typeface="Arial"/>
                <a:cs typeface="Arial"/>
              </a:rPr>
              <a:t>S</a:t>
            </a:r>
            <a:r>
              <a:rPr sz="1800" spc="-250" dirty="0">
                <a:latin typeface="Arial"/>
                <a:cs typeface="Arial"/>
              </a:rPr>
              <a:t> O </a:t>
            </a:r>
            <a:r>
              <a:rPr sz="1800" spc="-405" dirty="0">
                <a:latin typeface="Arial"/>
                <a:cs typeface="Arial"/>
              </a:rPr>
              <a:t>C</a:t>
            </a:r>
            <a:r>
              <a:rPr sz="1800" spc="-50" dirty="0">
                <a:latin typeface="Arial"/>
                <a:cs typeface="Arial"/>
              </a:rPr>
              <a:t> I </a:t>
            </a:r>
            <a:r>
              <a:rPr sz="1800" spc="-375" dirty="0">
                <a:latin typeface="Arial"/>
                <a:cs typeface="Arial"/>
              </a:rPr>
              <a:t>E</a:t>
            </a:r>
            <a:r>
              <a:rPr sz="1800" spc="-50" dirty="0">
                <a:latin typeface="Arial"/>
                <a:cs typeface="Arial"/>
              </a:rPr>
              <a:t> T </a:t>
            </a:r>
            <a:r>
              <a:rPr sz="1800" spc="-375" dirty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3492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Intentional</a:t>
            </a:r>
            <a:r>
              <a:rPr spc="-85" dirty="0"/>
              <a:t> </a:t>
            </a:r>
            <a:r>
              <a:rPr spc="-65" dirty="0"/>
              <a:t>coordination</a:t>
            </a:r>
            <a:r>
              <a:rPr spc="-110" dirty="0"/>
              <a:t> </a:t>
            </a:r>
            <a:r>
              <a:rPr dirty="0"/>
              <a:t>will</a:t>
            </a:r>
            <a:r>
              <a:rPr spc="-95" dirty="0"/>
              <a:t> </a:t>
            </a:r>
            <a:r>
              <a:rPr spc="-75" dirty="0"/>
              <a:t>continue</a:t>
            </a:r>
            <a:r>
              <a:rPr spc="-90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spc="-120" dirty="0"/>
              <a:t>be</a:t>
            </a:r>
            <a:r>
              <a:rPr spc="-90" dirty="0"/>
              <a:t> </a:t>
            </a:r>
            <a:r>
              <a:rPr spc="-50" dirty="0"/>
              <a:t>critical</a:t>
            </a:r>
            <a:r>
              <a:rPr spc="-80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spc="-50" dirty="0"/>
              <a:t>facilitate</a:t>
            </a:r>
            <a:r>
              <a:rPr spc="-85" dirty="0"/>
              <a:t> </a:t>
            </a:r>
            <a:r>
              <a:rPr spc="-70" dirty="0"/>
              <a:t>rapid</a:t>
            </a:r>
            <a:r>
              <a:rPr spc="-105" dirty="0"/>
              <a:t> </a:t>
            </a:r>
            <a:r>
              <a:rPr spc="-80" dirty="0"/>
              <a:t>learning</a:t>
            </a:r>
            <a:r>
              <a:rPr spc="-95" dirty="0"/>
              <a:t> </a:t>
            </a:r>
            <a:r>
              <a:rPr spc="-120" dirty="0"/>
              <a:t>and</a:t>
            </a:r>
            <a:r>
              <a:rPr spc="-85" dirty="0"/>
              <a:t> </a:t>
            </a:r>
            <a:r>
              <a:rPr spc="-125" dirty="0"/>
              <a:t>achieve</a:t>
            </a:r>
            <a:r>
              <a:rPr spc="-85" dirty="0"/>
              <a:t> </a:t>
            </a:r>
            <a:r>
              <a:rPr spc="-80" dirty="0"/>
              <a:t>greater </a:t>
            </a:r>
            <a:r>
              <a:rPr spc="-10" dirty="0"/>
              <a:t>impact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2038" y="1347660"/>
            <a:ext cx="11553190" cy="3078480"/>
            <a:chOff x="462038" y="1347660"/>
            <a:chExt cx="11553190" cy="3078480"/>
          </a:xfrm>
        </p:grpSpPr>
        <p:sp>
          <p:nvSpPr>
            <p:cNvPr id="3" name="object 3"/>
            <p:cNvSpPr/>
            <p:nvPr/>
          </p:nvSpPr>
          <p:spPr>
            <a:xfrm>
              <a:off x="7517891" y="3410712"/>
              <a:ext cx="4497705" cy="1015365"/>
            </a:xfrm>
            <a:custGeom>
              <a:avLst/>
              <a:gdLst/>
              <a:ahLst/>
              <a:cxnLst/>
              <a:rect l="l" t="t" r="r" b="b"/>
              <a:pathLst>
                <a:path w="4497705" h="1015364">
                  <a:moveTo>
                    <a:pt x="3989831" y="0"/>
                  </a:moveTo>
                  <a:lnTo>
                    <a:pt x="3989831" y="253745"/>
                  </a:lnTo>
                  <a:lnTo>
                    <a:pt x="0" y="253745"/>
                  </a:lnTo>
                  <a:lnTo>
                    <a:pt x="0" y="761238"/>
                  </a:lnTo>
                  <a:lnTo>
                    <a:pt x="3989831" y="761238"/>
                  </a:lnTo>
                  <a:lnTo>
                    <a:pt x="3989831" y="1014983"/>
                  </a:lnTo>
                  <a:lnTo>
                    <a:pt x="4497324" y="507492"/>
                  </a:lnTo>
                  <a:lnTo>
                    <a:pt x="3989831" y="0"/>
                  </a:lnTo>
                  <a:close/>
                </a:path>
              </a:pathLst>
            </a:custGeom>
            <a:solidFill>
              <a:srgbClr val="F8C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1563" y="1357121"/>
              <a:ext cx="11416030" cy="396240"/>
            </a:xfrm>
            <a:custGeom>
              <a:avLst/>
              <a:gdLst/>
              <a:ahLst/>
              <a:cxnLst/>
              <a:rect l="l" t="t" r="r" b="b"/>
              <a:pathLst>
                <a:path w="11416030" h="396239">
                  <a:moveTo>
                    <a:pt x="1141564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1141564" y="396240"/>
                  </a:lnTo>
                  <a:lnTo>
                    <a:pt x="1141564" y="0"/>
                  </a:lnTo>
                  <a:close/>
                </a:path>
                <a:path w="11416030" h="396239">
                  <a:moveTo>
                    <a:pt x="3424631" y="0"/>
                  </a:moveTo>
                  <a:lnTo>
                    <a:pt x="2283142" y="0"/>
                  </a:lnTo>
                  <a:lnTo>
                    <a:pt x="1141590" y="0"/>
                  </a:lnTo>
                  <a:lnTo>
                    <a:pt x="1141590" y="396240"/>
                  </a:lnTo>
                  <a:lnTo>
                    <a:pt x="2283066" y="396240"/>
                  </a:lnTo>
                  <a:lnTo>
                    <a:pt x="3424631" y="396240"/>
                  </a:lnTo>
                  <a:lnTo>
                    <a:pt x="3424631" y="0"/>
                  </a:lnTo>
                  <a:close/>
                </a:path>
                <a:path w="11416030" h="396239">
                  <a:moveTo>
                    <a:pt x="4566234" y="0"/>
                  </a:moveTo>
                  <a:lnTo>
                    <a:pt x="3424669" y="0"/>
                  </a:lnTo>
                  <a:lnTo>
                    <a:pt x="3424669" y="396240"/>
                  </a:lnTo>
                  <a:lnTo>
                    <a:pt x="4566234" y="396240"/>
                  </a:lnTo>
                  <a:lnTo>
                    <a:pt x="4566234" y="0"/>
                  </a:lnTo>
                  <a:close/>
                </a:path>
                <a:path w="11416030" h="396239">
                  <a:moveTo>
                    <a:pt x="5707837" y="0"/>
                  </a:moveTo>
                  <a:lnTo>
                    <a:pt x="4566272" y="0"/>
                  </a:lnTo>
                  <a:lnTo>
                    <a:pt x="4566272" y="396240"/>
                  </a:lnTo>
                  <a:lnTo>
                    <a:pt x="5707837" y="396240"/>
                  </a:lnTo>
                  <a:lnTo>
                    <a:pt x="5707837" y="0"/>
                  </a:lnTo>
                  <a:close/>
                </a:path>
                <a:path w="11416030" h="396239">
                  <a:moveTo>
                    <a:pt x="7990916" y="0"/>
                  </a:moveTo>
                  <a:lnTo>
                    <a:pt x="6849440" y="0"/>
                  </a:lnTo>
                  <a:lnTo>
                    <a:pt x="5707875" y="0"/>
                  </a:lnTo>
                  <a:lnTo>
                    <a:pt x="5707875" y="396240"/>
                  </a:lnTo>
                  <a:lnTo>
                    <a:pt x="6849351" y="396240"/>
                  </a:lnTo>
                  <a:lnTo>
                    <a:pt x="7990916" y="396240"/>
                  </a:lnTo>
                  <a:lnTo>
                    <a:pt x="7990916" y="0"/>
                  </a:lnTo>
                  <a:close/>
                </a:path>
                <a:path w="11416030" h="396239">
                  <a:moveTo>
                    <a:pt x="9132519" y="0"/>
                  </a:moveTo>
                  <a:lnTo>
                    <a:pt x="7990954" y="0"/>
                  </a:lnTo>
                  <a:lnTo>
                    <a:pt x="7990954" y="396240"/>
                  </a:lnTo>
                  <a:lnTo>
                    <a:pt x="9132519" y="396240"/>
                  </a:lnTo>
                  <a:lnTo>
                    <a:pt x="9132519" y="0"/>
                  </a:lnTo>
                  <a:close/>
                </a:path>
                <a:path w="11416030" h="396239">
                  <a:moveTo>
                    <a:pt x="11415598" y="0"/>
                  </a:moveTo>
                  <a:lnTo>
                    <a:pt x="10274122" y="0"/>
                  </a:lnTo>
                  <a:lnTo>
                    <a:pt x="9132557" y="0"/>
                  </a:lnTo>
                  <a:lnTo>
                    <a:pt x="9132557" y="396240"/>
                  </a:lnTo>
                  <a:lnTo>
                    <a:pt x="10274033" y="396240"/>
                  </a:lnTo>
                  <a:lnTo>
                    <a:pt x="11415598" y="396240"/>
                  </a:lnTo>
                  <a:lnTo>
                    <a:pt x="1141559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6801" y="1352422"/>
              <a:ext cx="11425555" cy="405765"/>
            </a:xfrm>
            <a:custGeom>
              <a:avLst/>
              <a:gdLst/>
              <a:ahLst/>
              <a:cxnLst/>
              <a:rect l="l" t="t" r="r" b="b"/>
              <a:pathLst>
                <a:path w="11425555" h="405764">
                  <a:moveTo>
                    <a:pt x="4762" y="0"/>
                  </a:moveTo>
                  <a:lnTo>
                    <a:pt x="4762" y="405764"/>
                  </a:lnTo>
                </a:path>
                <a:path w="11425555" h="405764">
                  <a:moveTo>
                    <a:pt x="11420398" y="0"/>
                  </a:moveTo>
                  <a:lnTo>
                    <a:pt x="11420398" y="405764"/>
                  </a:lnTo>
                </a:path>
                <a:path w="11425555" h="405764">
                  <a:moveTo>
                    <a:pt x="0" y="4699"/>
                  </a:moveTo>
                  <a:lnTo>
                    <a:pt x="11425224" y="4699"/>
                  </a:lnTo>
                </a:path>
                <a:path w="11425555" h="405764">
                  <a:moveTo>
                    <a:pt x="0" y="400938"/>
                  </a:moveTo>
                  <a:lnTo>
                    <a:pt x="11425224" y="400938"/>
                  </a:lnTo>
                </a:path>
              </a:pathLst>
            </a:custGeom>
            <a:ln w="9525">
              <a:solidFill>
                <a:srgbClr val="A0A0A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1956542" y="6598411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8755" y="1373886"/>
            <a:ext cx="1466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390" dirty="0">
                <a:latin typeface="Arial"/>
                <a:cs typeface="Arial"/>
              </a:rPr>
              <a:t>|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9798" y="1375409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85" dirty="0">
                <a:latin typeface="Arial"/>
                <a:cs typeface="Arial"/>
              </a:rPr>
              <a:t>2020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58058" y="1375409"/>
            <a:ext cx="134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350" dirty="0">
                <a:latin typeface="Arial"/>
                <a:cs typeface="Arial"/>
              </a:rPr>
              <a:t>|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23130" y="1375409"/>
            <a:ext cx="14528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0960" algn="l"/>
              </a:tabLst>
            </a:pPr>
            <a:r>
              <a:rPr sz="1800" b="1" spc="-20" dirty="0">
                <a:latin typeface="Arial"/>
                <a:cs typeface="Arial"/>
              </a:rPr>
              <a:t>2021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295" dirty="0">
                <a:latin typeface="Arial"/>
                <a:cs typeface="Arial"/>
              </a:rPr>
              <a:t>|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06336" y="1375409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85" dirty="0">
                <a:latin typeface="Arial"/>
                <a:cs typeface="Arial"/>
              </a:rPr>
              <a:t>2022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24978" y="1375409"/>
            <a:ext cx="134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350" dirty="0">
                <a:latin typeface="Arial"/>
                <a:cs typeface="Arial"/>
              </a:rPr>
              <a:t>|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9923" y="1375409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85" dirty="0">
                <a:latin typeface="Arial"/>
                <a:cs typeface="Arial"/>
              </a:rPr>
              <a:t>2023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108438" y="1375409"/>
            <a:ext cx="134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350" dirty="0">
                <a:latin typeface="Arial"/>
                <a:cs typeface="Arial"/>
              </a:rPr>
              <a:t>|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73130" y="1375409"/>
            <a:ext cx="488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85" dirty="0">
                <a:latin typeface="Arial"/>
                <a:cs typeface="Arial"/>
              </a:rPr>
              <a:t>2024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284976" y="1763267"/>
            <a:ext cx="5730240" cy="1018540"/>
            <a:chOff x="6284976" y="1763267"/>
            <a:chExt cx="5730240" cy="1018540"/>
          </a:xfrm>
        </p:grpSpPr>
        <p:sp>
          <p:nvSpPr>
            <p:cNvPr id="17" name="object 17"/>
            <p:cNvSpPr/>
            <p:nvPr/>
          </p:nvSpPr>
          <p:spPr>
            <a:xfrm>
              <a:off x="6284976" y="1763267"/>
              <a:ext cx="5730240" cy="1018540"/>
            </a:xfrm>
            <a:custGeom>
              <a:avLst/>
              <a:gdLst/>
              <a:ahLst/>
              <a:cxnLst/>
              <a:rect l="l" t="t" r="r" b="b"/>
              <a:pathLst>
                <a:path w="5730240" h="1018539">
                  <a:moveTo>
                    <a:pt x="5221224" y="0"/>
                  </a:moveTo>
                  <a:lnTo>
                    <a:pt x="5221224" y="254508"/>
                  </a:lnTo>
                  <a:lnTo>
                    <a:pt x="0" y="254508"/>
                  </a:lnTo>
                  <a:lnTo>
                    <a:pt x="0" y="763524"/>
                  </a:lnTo>
                  <a:lnTo>
                    <a:pt x="5221224" y="763524"/>
                  </a:lnTo>
                  <a:lnTo>
                    <a:pt x="5221224" y="1018032"/>
                  </a:lnTo>
                  <a:lnTo>
                    <a:pt x="5730240" y="509016"/>
                  </a:lnTo>
                  <a:lnTo>
                    <a:pt x="5221224" y="0"/>
                  </a:lnTo>
                  <a:close/>
                </a:path>
              </a:pathLst>
            </a:custGeom>
            <a:solidFill>
              <a:srgbClr val="B4C6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345317" y="2073134"/>
              <a:ext cx="387350" cy="386715"/>
            </a:xfrm>
            <a:custGeom>
              <a:avLst/>
              <a:gdLst/>
              <a:ahLst/>
              <a:cxnLst/>
              <a:rect l="l" t="t" r="r" b="b"/>
              <a:pathLst>
                <a:path w="387350" h="386714">
                  <a:moveTo>
                    <a:pt x="255164" y="28902"/>
                  </a:moveTo>
                  <a:lnTo>
                    <a:pt x="246034" y="28902"/>
                  </a:lnTo>
                  <a:lnTo>
                    <a:pt x="240748" y="34680"/>
                  </a:lnTo>
                  <a:lnTo>
                    <a:pt x="234981" y="40459"/>
                  </a:lnTo>
                  <a:lnTo>
                    <a:pt x="234981" y="49609"/>
                  </a:lnTo>
                  <a:lnTo>
                    <a:pt x="240748" y="54906"/>
                  </a:lnTo>
                  <a:lnTo>
                    <a:pt x="249878" y="64056"/>
                  </a:lnTo>
                  <a:lnTo>
                    <a:pt x="123017" y="191189"/>
                  </a:lnTo>
                  <a:lnTo>
                    <a:pt x="107639" y="227789"/>
                  </a:lnTo>
                  <a:lnTo>
                    <a:pt x="107639" y="233086"/>
                  </a:lnTo>
                  <a:lnTo>
                    <a:pt x="108600" y="238383"/>
                  </a:lnTo>
                  <a:lnTo>
                    <a:pt x="110042" y="243680"/>
                  </a:lnTo>
                  <a:lnTo>
                    <a:pt x="85054" y="268722"/>
                  </a:lnTo>
                  <a:lnTo>
                    <a:pt x="80917" y="274335"/>
                  </a:lnTo>
                  <a:lnTo>
                    <a:pt x="78627" y="280761"/>
                  </a:lnTo>
                  <a:lnTo>
                    <a:pt x="78229" y="287548"/>
                  </a:lnTo>
                  <a:lnTo>
                    <a:pt x="79768" y="294245"/>
                  </a:lnTo>
                  <a:lnTo>
                    <a:pt x="0" y="374185"/>
                  </a:lnTo>
                  <a:lnTo>
                    <a:pt x="0" y="379964"/>
                  </a:lnTo>
                  <a:lnTo>
                    <a:pt x="5766" y="385744"/>
                  </a:lnTo>
                  <a:lnTo>
                    <a:pt x="8169" y="386707"/>
                  </a:lnTo>
                  <a:lnTo>
                    <a:pt x="12974" y="386707"/>
                  </a:lnTo>
                  <a:lnTo>
                    <a:pt x="15377" y="385744"/>
                  </a:lnTo>
                  <a:lnTo>
                    <a:pt x="93223" y="307729"/>
                  </a:lnTo>
                  <a:lnTo>
                    <a:pt x="109874" y="307729"/>
                  </a:lnTo>
                  <a:lnTo>
                    <a:pt x="113090" y="306577"/>
                  </a:lnTo>
                  <a:lnTo>
                    <a:pt x="118692" y="302431"/>
                  </a:lnTo>
                  <a:lnTo>
                    <a:pt x="143680" y="277390"/>
                  </a:lnTo>
                  <a:lnTo>
                    <a:pt x="174561" y="277390"/>
                  </a:lnTo>
                  <a:lnTo>
                    <a:pt x="179059" y="276066"/>
                  </a:lnTo>
                  <a:lnTo>
                    <a:pt x="187986" y="271265"/>
                  </a:lnTo>
                  <a:lnTo>
                    <a:pt x="196058" y="264388"/>
                  </a:lnTo>
                  <a:lnTo>
                    <a:pt x="242670" y="217676"/>
                  </a:lnTo>
                  <a:lnTo>
                    <a:pt x="202305" y="217676"/>
                  </a:lnTo>
                  <a:lnTo>
                    <a:pt x="169628" y="184929"/>
                  </a:lnTo>
                  <a:lnTo>
                    <a:pt x="270060" y="84282"/>
                  </a:lnTo>
                  <a:lnTo>
                    <a:pt x="336374" y="84282"/>
                  </a:lnTo>
                  <a:lnTo>
                    <a:pt x="348868" y="71761"/>
                  </a:lnTo>
                  <a:lnTo>
                    <a:pt x="386830" y="71761"/>
                  </a:lnTo>
                  <a:lnTo>
                    <a:pt x="386830" y="69353"/>
                  </a:lnTo>
                  <a:lnTo>
                    <a:pt x="381064" y="63574"/>
                  </a:lnTo>
                  <a:lnTo>
                    <a:pt x="289762" y="63574"/>
                  </a:lnTo>
                  <a:lnTo>
                    <a:pt x="255164" y="28902"/>
                  </a:lnTo>
                  <a:close/>
                </a:path>
                <a:path w="387350" h="386714">
                  <a:moveTo>
                    <a:pt x="109874" y="307729"/>
                  </a:moveTo>
                  <a:lnTo>
                    <a:pt x="93223" y="307729"/>
                  </a:lnTo>
                  <a:lnTo>
                    <a:pt x="99906" y="309271"/>
                  </a:lnTo>
                  <a:lnTo>
                    <a:pt x="106678" y="308872"/>
                  </a:lnTo>
                  <a:lnTo>
                    <a:pt x="109874" y="307729"/>
                  </a:lnTo>
                  <a:close/>
                </a:path>
                <a:path w="387350" h="386714">
                  <a:moveTo>
                    <a:pt x="174561" y="277390"/>
                  </a:moveTo>
                  <a:lnTo>
                    <a:pt x="143680" y="277390"/>
                  </a:lnTo>
                  <a:lnTo>
                    <a:pt x="148965" y="278835"/>
                  </a:lnTo>
                  <a:lnTo>
                    <a:pt x="154251" y="279798"/>
                  </a:lnTo>
                  <a:lnTo>
                    <a:pt x="159537" y="279798"/>
                  </a:lnTo>
                  <a:lnTo>
                    <a:pt x="169501" y="278880"/>
                  </a:lnTo>
                  <a:lnTo>
                    <a:pt x="174561" y="277390"/>
                  </a:lnTo>
                  <a:close/>
                </a:path>
                <a:path w="387350" h="386714">
                  <a:moveTo>
                    <a:pt x="214318" y="172890"/>
                  </a:moveTo>
                  <a:lnTo>
                    <a:pt x="200863" y="186374"/>
                  </a:lnTo>
                  <a:lnTo>
                    <a:pt x="217201" y="202747"/>
                  </a:lnTo>
                  <a:lnTo>
                    <a:pt x="202305" y="217676"/>
                  </a:lnTo>
                  <a:lnTo>
                    <a:pt x="242670" y="217676"/>
                  </a:lnTo>
                  <a:lnTo>
                    <a:pt x="271021" y="189263"/>
                  </a:lnTo>
                  <a:lnTo>
                    <a:pt x="230656" y="189263"/>
                  </a:lnTo>
                  <a:lnTo>
                    <a:pt x="214318" y="172890"/>
                  </a:lnTo>
                  <a:close/>
                </a:path>
                <a:path w="387350" h="386714">
                  <a:moveTo>
                    <a:pt x="243150" y="143996"/>
                  </a:moveTo>
                  <a:lnTo>
                    <a:pt x="229695" y="157480"/>
                  </a:lnTo>
                  <a:lnTo>
                    <a:pt x="246034" y="173853"/>
                  </a:lnTo>
                  <a:lnTo>
                    <a:pt x="230656" y="189263"/>
                  </a:lnTo>
                  <a:lnTo>
                    <a:pt x="271021" y="189263"/>
                  </a:lnTo>
                  <a:lnTo>
                    <a:pt x="299854" y="160369"/>
                  </a:lnTo>
                  <a:lnTo>
                    <a:pt x="259489" y="160369"/>
                  </a:lnTo>
                  <a:lnTo>
                    <a:pt x="243150" y="143996"/>
                  </a:lnTo>
                  <a:close/>
                </a:path>
                <a:path w="387350" h="386714">
                  <a:moveTo>
                    <a:pt x="271982" y="115102"/>
                  </a:moveTo>
                  <a:lnTo>
                    <a:pt x="258528" y="128586"/>
                  </a:lnTo>
                  <a:lnTo>
                    <a:pt x="274866" y="144959"/>
                  </a:lnTo>
                  <a:lnTo>
                    <a:pt x="259489" y="160369"/>
                  </a:lnTo>
                  <a:lnTo>
                    <a:pt x="299854" y="160369"/>
                  </a:lnTo>
                  <a:lnTo>
                    <a:pt x="322919" y="137254"/>
                  </a:lnTo>
                  <a:lnTo>
                    <a:pt x="357998" y="137254"/>
                  </a:lnTo>
                  <a:lnTo>
                    <a:pt x="357998" y="131475"/>
                  </a:lnTo>
                  <a:lnTo>
                    <a:pt x="288321" y="131475"/>
                  </a:lnTo>
                  <a:lnTo>
                    <a:pt x="271982" y="115102"/>
                  </a:lnTo>
                  <a:close/>
                </a:path>
                <a:path w="387350" h="386714">
                  <a:moveTo>
                    <a:pt x="357998" y="137254"/>
                  </a:moveTo>
                  <a:lnTo>
                    <a:pt x="322919" y="137254"/>
                  </a:lnTo>
                  <a:lnTo>
                    <a:pt x="334933" y="149293"/>
                  </a:lnTo>
                  <a:lnTo>
                    <a:pt x="338777" y="150738"/>
                  </a:lnTo>
                  <a:lnTo>
                    <a:pt x="345504" y="150738"/>
                  </a:lnTo>
                  <a:lnTo>
                    <a:pt x="349349" y="149293"/>
                  </a:lnTo>
                  <a:lnTo>
                    <a:pt x="357998" y="140625"/>
                  </a:lnTo>
                  <a:lnTo>
                    <a:pt x="357998" y="137254"/>
                  </a:lnTo>
                  <a:close/>
                </a:path>
                <a:path w="387350" h="386714">
                  <a:moveTo>
                    <a:pt x="336374" y="84282"/>
                  </a:moveTo>
                  <a:lnTo>
                    <a:pt x="270060" y="84282"/>
                  </a:lnTo>
                  <a:lnTo>
                    <a:pt x="302737" y="117028"/>
                  </a:lnTo>
                  <a:lnTo>
                    <a:pt x="288321" y="131475"/>
                  </a:lnTo>
                  <a:lnTo>
                    <a:pt x="357998" y="131475"/>
                  </a:lnTo>
                  <a:lnTo>
                    <a:pt x="352232" y="126178"/>
                  </a:lnTo>
                  <a:lnTo>
                    <a:pt x="323400" y="97284"/>
                  </a:lnTo>
                  <a:lnTo>
                    <a:pt x="336374" y="84282"/>
                  </a:lnTo>
                  <a:close/>
                </a:path>
                <a:path w="387350" h="386714">
                  <a:moveTo>
                    <a:pt x="386830" y="71761"/>
                  </a:moveTo>
                  <a:lnTo>
                    <a:pt x="348868" y="71761"/>
                  </a:lnTo>
                  <a:lnTo>
                    <a:pt x="363765" y="86690"/>
                  </a:lnTo>
                  <a:lnTo>
                    <a:pt x="367609" y="88134"/>
                  </a:lnTo>
                  <a:lnTo>
                    <a:pt x="374337" y="88134"/>
                  </a:lnTo>
                  <a:lnTo>
                    <a:pt x="378181" y="86690"/>
                  </a:lnTo>
                  <a:lnTo>
                    <a:pt x="386830" y="78021"/>
                  </a:lnTo>
                  <a:lnTo>
                    <a:pt x="386830" y="71761"/>
                  </a:lnTo>
                  <a:close/>
                </a:path>
                <a:path w="387350" h="386714">
                  <a:moveTo>
                    <a:pt x="317633" y="0"/>
                  </a:moveTo>
                  <a:lnTo>
                    <a:pt x="308503" y="0"/>
                  </a:lnTo>
                  <a:lnTo>
                    <a:pt x="303217" y="5778"/>
                  </a:lnTo>
                  <a:lnTo>
                    <a:pt x="297451" y="11557"/>
                  </a:lnTo>
                  <a:lnTo>
                    <a:pt x="297451" y="20707"/>
                  </a:lnTo>
                  <a:lnTo>
                    <a:pt x="303217" y="26012"/>
                  </a:lnTo>
                  <a:lnTo>
                    <a:pt x="315231" y="38051"/>
                  </a:lnTo>
                  <a:lnTo>
                    <a:pt x="289762" y="63574"/>
                  </a:lnTo>
                  <a:lnTo>
                    <a:pt x="381064" y="63574"/>
                  </a:lnTo>
                  <a:lnTo>
                    <a:pt x="317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769100" y="2084958"/>
            <a:ext cx="49898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10" dirty="0">
                <a:latin typeface="Arial"/>
                <a:cs typeface="Arial"/>
              </a:rPr>
              <a:t>Possible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regulatory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approval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&amp;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early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introduction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80" dirty="0">
                <a:latin typeface="Arial"/>
                <a:cs typeface="Arial"/>
              </a:rPr>
              <a:t>CAB-</a:t>
            </a:r>
            <a:r>
              <a:rPr sz="1600" spc="-25" dirty="0">
                <a:latin typeface="Arial"/>
                <a:cs typeface="Arial"/>
              </a:rPr>
              <a:t>LA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933444" y="2735579"/>
            <a:ext cx="8053070" cy="2478405"/>
            <a:chOff x="3933444" y="2735579"/>
            <a:chExt cx="8053070" cy="2478405"/>
          </a:xfrm>
        </p:grpSpPr>
        <p:sp>
          <p:nvSpPr>
            <p:cNvPr id="21" name="object 21"/>
            <p:cNvSpPr/>
            <p:nvPr/>
          </p:nvSpPr>
          <p:spPr>
            <a:xfrm>
              <a:off x="3933444" y="2735579"/>
              <a:ext cx="8053070" cy="1015365"/>
            </a:xfrm>
            <a:custGeom>
              <a:avLst/>
              <a:gdLst/>
              <a:ahLst/>
              <a:cxnLst/>
              <a:rect l="l" t="t" r="r" b="b"/>
              <a:pathLst>
                <a:path w="8053070" h="1015364">
                  <a:moveTo>
                    <a:pt x="7545324" y="0"/>
                  </a:moveTo>
                  <a:lnTo>
                    <a:pt x="7545324" y="253746"/>
                  </a:lnTo>
                  <a:lnTo>
                    <a:pt x="0" y="253746"/>
                  </a:lnTo>
                  <a:lnTo>
                    <a:pt x="0" y="761238"/>
                  </a:lnTo>
                  <a:lnTo>
                    <a:pt x="7545324" y="761238"/>
                  </a:lnTo>
                  <a:lnTo>
                    <a:pt x="7545324" y="1014984"/>
                  </a:lnTo>
                  <a:lnTo>
                    <a:pt x="8052815" y="507492"/>
                  </a:lnTo>
                  <a:lnTo>
                    <a:pt x="7545324" y="0"/>
                  </a:lnTo>
                  <a:close/>
                </a:path>
              </a:pathLst>
            </a:custGeom>
            <a:solidFill>
              <a:srgbClr val="DAC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85082" y="3056381"/>
              <a:ext cx="376555" cy="338455"/>
            </a:xfrm>
            <a:custGeom>
              <a:avLst/>
              <a:gdLst/>
              <a:ahLst/>
              <a:cxnLst/>
              <a:rect l="l" t="t" r="r" b="b"/>
              <a:pathLst>
                <a:path w="376554" h="338454">
                  <a:moveTo>
                    <a:pt x="0" y="169163"/>
                  </a:moveTo>
                  <a:lnTo>
                    <a:pt x="6727" y="124177"/>
                  </a:lnTo>
                  <a:lnTo>
                    <a:pt x="25710" y="83763"/>
                  </a:lnTo>
                  <a:lnTo>
                    <a:pt x="55149" y="49530"/>
                  </a:lnTo>
                  <a:lnTo>
                    <a:pt x="93246" y="23085"/>
                  </a:lnTo>
                  <a:lnTo>
                    <a:pt x="138200" y="6039"/>
                  </a:lnTo>
                  <a:lnTo>
                    <a:pt x="188213" y="0"/>
                  </a:lnTo>
                  <a:lnTo>
                    <a:pt x="238227" y="6039"/>
                  </a:lnTo>
                  <a:lnTo>
                    <a:pt x="283181" y="23085"/>
                  </a:lnTo>
                  <a:lnTo>
                    <a:pt x="321278" y="49530"/>
                  </a:lnTo>
                  <a:lnTo>
                    <a:pt x="350717" y="83763"/>
                  </a:lnTo>
                  <a:lnTo>
                    <a:pt x="369700" y="124177"/>
                  </a:lnTo>
                  <a:lnTo>
                    <a:pt x="376427" y="169163"/>
                  </a:lnTo>
                  <a:lnTo>
                    <a:pt x="369700" y="214150"/>
                  </a:lnTo>
                  <a:lnTo>
                    <a:pt x="350717" y="254564"/>
                  </a:lnTo>
                  <a:lnTo>
                    <a:pt x="321278" y="288797"/>
                  </a:lnTo>
                  <a:lnTo>
                    <a:pt x="283181" y="315242"/>
                  </a:lnTo>
                  <a:lnTo>
                    <a:pt x="238227" y="332288"/>
                  </a:lnTo>
                  <a:lnTo>
                    <a:pt x="188213" y="338327"/>
                  </a:lnTo>
                  <a:lnTo>
                    <a:pt x="138200" y="332288"/>
                  </a:lnTo>
                  <a:lnTo>
                    <a:pt x="93246" y="315242"/>
                  </a:lnTo>
                  <a:lnTo>
                    <a:pt x="55149" y="288797"/>
                  </a:lnTo>
                  <a:lnTo>
                    <a:pt x="25710" y="254564"/>
                  </a:lnTo>
                  <a:lnTo>
                    <a:pt x="6727" y="214150"/>
                  </a:lnTo>
                  <a:lnTo>
                    <a:pt x="0" y="169163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62272" y="4198619"/>
              <a:ext cx="6318885" cy="1015365"/>
            </a:xfrm>
            <a:custGeom>
              <a:avLst/>
              <a:gdLst/>
              <a:ahLst/>
              <a:cxnLst/>
              <a:rect l="l" t="t" r="r" b="b"/>
              <a:pathLst>
                <a:path w="6318884" h="1015364">
                  <a:moveTo>
                    <a:pt x="5811011" y="0"/>
                  </a:moveTo>
                  <a:lnTo>
                    <a:pt x="5811011" y="253745"/>
                  </a:lnTo>
                  <a:lnTo>
                    <a:pt x="0" y="253745"/>
                  </a:lnTo>
                  <a:lnTo>
                    <a:pt x="0" y="761237"/>
                  </a:lnTo>
                  <a:lnTo>
                    <a:pt x="5811011" y="761237"/>
                  </a:lnTo>
                  <a:lnTo>
                    <a:pt x="5811011" y="1014983"/>
                  </a:lnTo>
                  <a:lnTo>
                    <a:pt x="6318504" y="507491"/>
                  </a:lnTo>
                  <a:lnTo>
                    <a:pt x="5811011" y="0"/>
                  </a:lnTo>
                  <a:close/>
                </a:path>
              </a:pathLst>
            </a:custGeom>
            <a:solidFill>
              <a:srgbClr val="FFA7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97235" y="4526825"/>
              <a:ext cx="203200" cy="334645"/>
            </a:xfrm>
            <a:custGeom>
              <a:avLst/>
              <a:gdLst/>
              <a:ahLst/>
              <a:cxnLst/>
              <a:rect l="l" t="t" r="r" b="b"/>
              <a:pathLst>
                <a:path w="203200" h="334645">
                  <a:moveTo>
                    <a:pt x="203060" y="148513"/>
                  </a:moveTo>
                  <a:lnTo>
                    <a:pt x="57226" y="148513"/>
                  </a:lnTo>
                  <a:lnTo>
                    <a:pt x="55384" y="150368"/>
                  </a:lnTo>
                  <a:lnTo>
                    <a:pt x="55384" y="153149"/>
                  </a:lnTo>
                  <a:lnTo>
                    <a:pt x="55384" y="220916"/>
                  </a:lnTo>
                  <a:lnTo>
                    <a:pt x="57226" y="222770"/>
                  </a:lnTo>
                  <a:lnTo>
                    <a:pt x="203060" y="222770"/>
                  </a:lnTo>
                  <a:lnTo>
                    <a:pt x="203060" y="148513"/>
                  </a:lnTo>
                  <a:close/>
                </a:path>
                <a:path w="203200" h="334645">
                  <a:moveTo>
                    <a:pt x="203060" y="92824"/>
                  </a:moveTo>
                  <a:lnTo>
                    <a:pt x="201612" y="85610"/>
                  </a:lnTo>
                  <a:lnTo>
                    <a:pt x="197637" y="79717"/>
                  </a:lnTo>
                  <a:lnTo>
                    <a:pt x="191770" y="75730"/>
                  </a:lnTo>
                  <a:lnTo>
                    <a:pt x="184607" y="74256"/>
                  </a:lnTo>
                  <a:lnTo>
                    <a:pt x="167068" y="74256"/>
                  </a:lnTo>
                  <a:lnTo>
                    <a:pt x="166141" y="73329"/>
                  </a:lnTo>
                  <a:lnTo>
                    <a:pt x="166141" y="56629"/>
                  </a:lnTo>
                  <a:lnTo>
                    <a:pt x="167068" y="55702"/>
                  </a:lnTo>
                  <a:lnTo>
                    <a:pt x="182753" y="55702"/>
                  </a:lnTo>
                  <a:lnTo>
                    <a:pt x="184607" y="53835"/>
                  </a:lnTo>
                  <a:lnTo>
                    <a:pt x="184607" y="18567"/>
                  </a:lnTo>
                  <a:lnTo>
                    <a:pt x="183146" y="11353"/>
                  </a:lnTo>
                  <a:lnTo>
                    <a:pt x="179184" y="5448"/>
                  </a:lnTo>
                  <a:lnTo>
                    <a:pt x="173316" y="1460"/>
                  </a:lnTo>
                  <a:lnTo>
                    <a:pt x="166141" y="0"/>
                  </a:lnTo>
                  <a:lnTo>
                    <a:pt x="36918" y="0"/>
                  </a:lnTo>
                  <a:lnTo>
                    <a:pt x="29756" y="1460"/>
                  </a:lnTo>
                  <a:lnTo>
                    <a:pt x="23888" y="5448"/>
                  </a:lnTo>
                  <a:lnTo>
                    <a:pt x="19926" y="11353"/>
                  </a:lnTo>
                  <a:lnTo>
                    <a:pt x="18465" y="18567"/>
                  </a:lnTo>
                  <a:lnTo>
                    <a:pt x="18465" y="53835"/>
                  </a:lnTo>
                  <a:lnTo>
                    <a:pt x="20307" y="55702"/>
                  </a:lnTo>
                  <a:lnTo>
                    <a:pt x="36004" y="55702"/>
                  </a:lnTo>
                  <a:lnTo>
                    <a:pt x="36918" y="56629"/>
                  </a:lnTo>
                  <a:lnTo>
                    <a:pt x="36918" y="73329"/>
                  </a:lnTo>
                  <a:lnTo>
                    <a:pt x="36004" y="74256"/>
                  </a:lnTo>
                  <a:lnTo>
                    <a:pt x="18465" y="74256"/>
                  </a:lnTo>
                  <a:lnTo>
                    <a:pt x="11290" y="75730"/>
                  </a:lnTo>
                  <a:lnTo>
                    <a:pt x="5422" y="79717"/>
                  </a:lnTo>
                  <a:lnTo>
                    <a:pt x="1460" y="85610"/>
                  </a:lnTo>
                  <a:lnTo>
                    <a:pt x="0" y="92824"/>
                  </a:lnTo>
                  <a:lnTo>
                    <a:pt x="0" y="315582"/>
                  </a:lnTo>
                  <a:lnTo>
                    <a:pt x="1460" y="322795"/>
                  </a:lnTo>
                  <a:lnTo>
                    <a:pt x="5422" y="328701"/>
                  </a:lnTo>
                  <a:lnTo>
                    <a:pt x="11290" y="332689"/>
                  </a:lnTo>
                  <a:lnTo>
                    <a:pt x="18465" y="334149"/>
                  </a:lnTo>
                  <a:lnTo>
                    <a:pt x="83070" y="334149"/>
                  </a:lnTo>
                  <a:lnTo>
                    <a:pt x="87439" y="312521"/>
                  </a:lnTo>
                  <a:lnTo>
                    <a:pt x="99339" y="294817"/>
                  </a:lnTo>
                  <a:lnTo>
                    <a:pt x="116954" y="282854"/>
                  </a:lnTo>
                  <a:lnTo>
                    <a:pt x="138455" y="278460"/>
                  </a:lnTo>
                  <a:lnTo>
                    <a:pt x="203060" y="278460"/>
                  </a:lnTo>
                  <a:lnTo>
                    <a:pt x="203060" y="241325"/>
                  </a:lnTo>
                  <a:lnTo>
                    <a:pt x="41071" y="241325"/>
                  </a:lnTo>
                  <a:lnTo>
                    <a:pt x="36918" y="237159"/>
                  </a:lnTo>
                  <a:lnTo>
                    <a:pt x="36918" y="134124"/>
                  </a:lnTo>
                  <a:lnTo>
                    <a:pt x="41071" y="129946"/>
                  </a:lnTo>
                  <a:lnTo>
                    <a:pt x="203060" y="129946"/>
                  </a:lnTo>
                  <a:lnTo>
                    <a:pt x="203060" y="92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98775" y="4823841"/>
              <a:ext cx="156911" cy="74255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4569078" y="3063367"/>
            <a:ext cx="6892925" cy="1781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10" dirty="0">
                <a:latin typeface="Arial"/>
                <a:cs typeface="Arial"/>
              </a:rPr>
              <a:t>Possible</a:t>
            </a:r>
            <a:r>
              <a:rPr sz="1600" spc="-55" dirty="0">
                <a:latin typeface="Arial"/>
                <a:cs typeface="Arial"/>
              </a:rPr>
              <a:t> regulatory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approval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&amp;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early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introduction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10" dirty="0">
                <a:latin typeface="Arial"/>
                <a:cs typeface="Arial"/>
              </a:rPr>
              <a:t>DPV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ring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 marL="3472815">
              <a:lnSpc>
                <a:spcPct val="100000"/>
              </a:lnSpc>
              <a:spcBef>
                <a:spcPts val="1050"/>
              </a:spcBef>
            </a:pPr>
            <a:r>
              <a:rPr sz="1600" spc="-110" dirty="0">
                <a:latin typeface="Arial"/>
                <a:cs typeface="Arial"/>
              </a:rPr>
              <a:t>Possible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regulatory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approval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&amp;</a:t>
            </a:r>
            <a:r>
              <a:rPr sz="1600" spc="-60" dirty="0">
                <a:latin typeface="Arial"/>
                <a:cs typeface="Arial"/>
              </a:rPr>
              <a:t> early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intro</a:t>
            </a:r>
            <a:endParaRPr sz="1600">
              <a:latin typeface="Arial"/>
              <a:cs typeface="Arial"/>
            </a:endParaRPr>
          </a:p>
          <a:p>
            <a:pPr marL="3472815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of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Dual </a:t>
            </a:r>
            <a:r>
              <a:rPr sz="1600" spc="-185" dirty="0">
                <a:latin typeface="Arial"/>
                <a:cs typeface="Arial"/>
              </a:rPr>
              <a:t>Px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Pill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 marL="440055">
              <a:lnSpc>
                <a:spcPct val="100000"/>
              </a:lnSpc>
              <a:spcBef>
                <a:spcPts val="1420"/>
              </a:spcBef>
            </a:pPr>
            <a:r>
              <a:rPr sz="1600" spc="-170" dirty="0">
                <a:latin typeface="Arial"/>
                <a:cs typeface="Arial"/>
              </a:rPr>
              <a:t>F/TAF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efficacy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trial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in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women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49723" y="5530596"/>
            <a:ext cx="6274435" cy="1115695"/>
          </a:xfrm>
          <a:custGeom>
            <a:avLst/>
            <a:gdLst/>
            <a:ahLst/>
            <a:cxnLst/>
            <a:rect l="l" t="t" r="r" b="b"/>
            <a:pathLst>
              <a:path w="6274434" h="1115695">
                <a:moveTo>
                  <a:pt x="5716524" y="0"/>
                </a:moveTo>
                <a:lnTo>
                  <a:pt x="5716524" y="278891"/>
                </a:lnTo>
                <a:lnTo>
                  <a:pt x="0" y="278891"/>
                </a:lnTo>
                <a:lnTo>
                  <a:pt x="0" y="836675"/>
                </a:lnTo>
                <a:lnTo>
                  <a:pt x="5716524" y="836675"/>
                </a:lnTo>
                <a:lnTo>
                  <a:pt x="5716524" y="1115567"/>
                </a:lnTo>
                <a:lnTo>
                  <a:pt x="6274308" y="557783"/>
                </a:lnTo>
                <a:lnTo>
                  <a:pt x="5716524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289296" y="5946749"/>
            <a:ext cx="351980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Arial"/>
                <a:cs typeface="Arial"/>
              </a:rPr>
              <a:t>Monthly</a:t>
            </a:r>
            <a:r>
              <a:rPr sz="1600" spc="-60" dirty="0">
                <a:latin typeface="Arial"/>
                <a:cs typeface="Arial"/>
              </a:rPr>
              <a:t> oral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204" dirty="0">
                <a:latin typeface="Arial"/>
                <a:cs typeface="Arial"/>
              </a:rPr>
              <a:t>PrEP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(Islatravir)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efficacy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trials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833642" y="5904514"/>
            <a:ext cx="293370" cy="371475"/>
            <a:chOff x="4833642" y="5904514"/>
            <a:chExt cx="293370" cy="371475"/>
          </a:xfrm>
        </p:grpSpPr>
        <p:sp>
          <p:nvSpPr>
            <p:cNvPr id="30" name="object 30"/>
            <p:cNvSpPr/>
            <p:nvPr/>
          </p:nvSpPr>
          <p:spPr>
            <a:xfrm>
              <a:off x="4833632" y="5904522"/>
              <a:ext cx="230504" cy="334645"/>
            </a:xfrm>
            <a:custGeom>
              <a:avLst/>
              <a:gdLst/>
              <a:ahLst/>
              <a:cxnLst/>
              <a:rect l="l" t="t" r="r" b="b"/>
              <a:pathLst>
                <a:path w="230504" h="334645">
                  <a:moveTo>
                    <a:pt x="230276" y="148513"/>
                  </a:moveTo>
                  <a:lnTo>
                    <a:pt x="64897" y="148513"/>
                  </a:lnTo>
                  <a:lnTo>
                    <a:pt x="62801" y="150368"/>
                  </a:lnTo>
                  <a:lnTo>
                    <a:pt x="62801" y="153149"/>
                  </a:lnTo>
                  <a:lnTo>
                    <a:pt x="62801" y="220916"/>
                  </a:lnTo>
                  <a:lnTo>
                    <a:pt x="64897" y="222770"/>
                  </a:lnTo>
                  <a:lnTo>
                    <a:pt x="230276" y="222770"/>
                  </a:lnTo>
                  <a:lnTo>
                    <a:pt x="230276" y="148513"/>
                  </a:lnTo>
                  <a:close/>
                </a:path>
                <a:path w="230504" h="334645">
                  <a:moveTo>
                    <a:pt x="230276" y="92824"/>
                  </a:moveTo>
                  <a:lnTo>
                    <a:pt x="228625" y="85610"/>
                  </a:lnTo>
                  <a:lnTo>
                    <a:pt x="224129" y="79717"/>
                  </a:lnTo>
                  <a:lnTo>
                    <a:pt x="217474" y="75730"/>
                  </a:lnTo>
                  <a:lnTo>
                    <a:pt x="209346" y="74256"/>
                  </a:lnTo>
                  <a:lnTo>
                    <a:pt x="189458" y="74256"/>
                  </a:lnTo>
                  <a:lnTo>
                    <a:pt x="188417" y="73329"/>
                  </a:lnTo>
                  <a:lnTo>
                    <a:pt x="188417" y="56629"/>
                  </a:lnTo>
                  <a:lnTo>
                    <a:pt x="189458" y="55702"/>
                  </a:lnTo>
                  <a:lnTo>
                    <a:pt x="207251" y="55702"/>
                  </a:lnTo>
                  <a:lnTo>
                    <a:pt x="209346" y="53835"/>
                  </a:lnTo>
                  <a:lnTo>
                    <a:pt x="209346" y="18567"/>
                  </a:lnTo>
                  <a:lnTo>
                    <a:pt x="207695" y="11353"/>
                  </a:lnTo>
                  <a:lnTo>
                    <a:pt x="203200" y="5448"/>
                  </a:lnTo>
                  <a:lnTo>
                    <a:pt x="196545" y="1460"/>
                  </a:lnTo>
                  <a:lnTo>
                    <a:pt x="188417" y="0"/>
                  </a:lnTo>
                  <a:lnTo>
                    <a:pt x="41871" y="0"/>
                  </a:lnTo>
                  <a:lnTo>
                    <a:pt x="33743" y="1460"/>
                  </a:lnTo>
                  <a:lnTo>
                    <a:pt x="27089" y="5448"/>
                  </a:lnTo>
                  <a:lnTo>
                    <a:pt x="22593" y="11353"/>
                  </a:lnTo>
                  <a:lnTo>
                    <a:pt x="20942" y="18567"/>
                  </a:lnTo>
                  <a:lnTo>
                    <a:pt x="20942" y="53835"/>
                  </a:lnTo>
                  <a:lnTo>
                    <a:pt x="23037" y="55702"/>
                  </a:lnTo>
                  <a:lnTo>
                    <a:pt x="40830" y="55702"/>
                  </a:lnTo>
                  <a:lnTo>
                    <a:pt x="41871" y="56629"/>
                  </a:lnTo>
                  <a:lnTo>
                    <a:pt x="41871" y="73329"/>
                  </a:lnTo>
                  <a:lnTo>
                    <a:pt x="40830" y="74256"/>
                  </a:lnTo>
                  <a:lnTo>
                    <a:pt x="20942" y="74256"/>
                  </a:lnTo>
                  <a:lnTo>
                    <a:pt x="12814" y="75730"/>
                  </a:lnTo>
                  <a:lnTo>
                    <a:pt x="6159" y="79717"/>
                  </a:lnTo>
                  <a:lnTo>
                    <a:pt x="1651" y="85610"/>
                  </a:lnTo>
                  <a:lnTo>
                    <a:pt x="0" y="92824"/>
                  </a:lnTo>
                  <a:lnTo>
                    <a:pt x="0" y="315582"/>
                  </a:lnTo>
                  <a:lnTo>
                    <a:pt x="1651" y="322795"/>
                  </a:lnTo>
                  <a:lnTo>
                    <a:pt x="6159" y="328701"/>
                  </a:lnTo>
                  <a:lnTo>
                    <a:pt x="12814" y="332689"/>
                  </a:lnTo>
                  <a:lnTo>
                    <a:pt x="20942" y="334149"/>
                  </a:lnTo>
                  <a:lnTo>
                    <a:pt x="94208" y="334149"/>
                  </a:lnTo>
                  <a:lnTo>
                    <a:pt x="99161" y="312521"/>
                  </a:lnTo>
                  <a:lnTo>
                    <a:pt x="112661" y="294817"/>
                  </a:lnTo>
                  <a:lnTo>
                    <a:pt x="132626" y="282854"/>
                  </a:lnTo>
                  <a:lnTo>
                    <a:pt x="157010" y="278460"/>
                  </a:lnTo>
                  <a:lnTo>
                    <a:pt x="230276" y="278460"/>
                  </a:lnTo>
                  <a:lnTo>
                    <a:pt x="230276" y="241325"/>
                  </a:lnTo>
                  <a:lnTo>
                    <a:pt x="46583" y="241325"/>
                  </a:lnTo>
                  <a:lnTo>
                    <a:pt x="41871" y="237159"/>
                  </a:lnTo>
                  <a:lnTo>
                    <a:pt x="41871" y="134124"/>
                  </a:lnTo>
                  <a:lnTo>
                    <a:pt x="46583" y="129946"/>
                  </a:lnTo>
                  <a:lnTo>
                    <a:pt x="230276" y="129946"/>
                  </a:lnTo>
                  <a:lnTo>
                    <a:pt x="230276" y="92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48781" y="6201537"/>
              <a:ext cx="177940" cy="74255"/>
            </a:xfrm>
            <a:prstGeom prst="rect">
              <a:avLst/>
            </a:prstGeom>
          </p:spPr>
        </p:pic>
      </p:grpSp>
      <p:sp>
        <p:nvSpPr>
          <p:cNvPr id="32" name="object 32"/>
          <p:cNvSpPr/>
          <p:nvPr/>
        </p:nvSpPr>
        <p:spPr>
          <a:xfrm>
            <a:off x="603504" y="5564123"/>
            <a:ext cx="3990340" cy="1015365"/>
          </a:xfrm>
          <a:custGeom>
            <a:avLst/>
            <a:gdLst/>
            <a:ahLst/>
            <a:cxnLst/>
            <a:rect l="l" t="t" r="r" b="b"/>
            <a:pathLst>
              <a:path w="3990340" h="1015365">
                <a:moveTo>
                  <a:pt x="3482340" y="0"/>
                </a:moveTo>
                <a:lnTo>
                  <a:pt x="3482340" y="253745"/>
                </a:lnTo>
                <a:lnTo>
                  <a:pt x="0" y="253745"/>
                </a:lnTo>
                <a:lnTo>
                  <a:pt x="0" y="761238"/>
                </a:lnTo>
                <a:lnTo>
                  <a:pt x="3482340" y="761238"/>
                </a:lnTo>
                <a:lnTo>
                  <a:pt x="3482340" y="1014983"/>
                </a:lnTo>
                <a:lnTo>
                  <a:pt x="3989832" y="507491"/>
                </a:lnTo>
                <a:lnTo>
                  <a:pt x="3482340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995273" y="5945835"/>
            <a:ext cx="34505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Arial"/>
                <a:cs typeface="Arial"/>
              </a:rPr>
              <a:t>Monthly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oral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4" dirty="0">
                <a:latin typeface="Arial"/>
                <a:cs typeface="Arial"/>
              </a:rPr>
              <a:t>PrEP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(Islatravir)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55" dirty="0">
                <a:latin typeface="Arial"/>
                <a:cs typeface="Arial"/>
              </a:rPr>
              <a:t>Phase</a:t>
            </a:r>
            <a:r>
              <a:rPr sz="1600" spc="-45" dirty="0">
                <a:latin typeface="Arial"/>
                <a:cs typeface="Arial"/>
              </a:rPr>
              <a:t> II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trial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744572" y="5892197"/>
            <a:ext cx="258445" cy="370205"/>
            <a:chOff x="744572" y="5892197"/>
            <a:chExt cx="258445" cy="370205"/>
          </a:xfrm>
        </p:grpSpPr>
        <p:sp>
          <p:nvSpPr>
            <p:cNvPr id="35" name="object 35"/>
            <p:cNvSpPr/>
            <p:nvPr/>
          </p:nvSpPr>
          <p:spPr>
            <a:xfrm>
              <a:off x="744562" y="5892203"/>
              <a:ext cx="203200" cy="333375"/>
            </a:xfrm>
            <a:custGeom>
              <a:avLst/>
              <a:gdLst/>
              <a:ahLst/>
              <a:cxnLst/>
              <a:rect l="l" t="t" r="r" b="b"/>
              <a:pathLst>
                <a:path w="203200" h="333375">
                  <a:moveTo>
                    <a:pt x="203060" y="148005"/>
                  </a:moveTo>
                  <a:lnTo>
                    <a:pt x="57226" y="148005"/>
                  </a:lnTo>
                  <a:lnTo>
                    <a:pt x="55384" y="149860"/>
                  </a:lnTo>
                  <a:lnTo>
                    <a:pt x="55384" y="152628"/>
                  </a:lnTo>
                  <a:lnTo>
                    <a:pt x="55384" y="220154"/>
                  </a:lnTo>
                  <a:lnTo>
                    <a:pt x="57226" y="222008"/>
                  </a:lnTo>
                  <a:lnTo>
                    <a:pt x="203060" y="222008"/>
                  </a:lnTo>
                  <a:lnTo>
                    <a:pt x="203060" y="148005"/>
                  </a:lnTo>
                  <a:close/>
                </a:path>
                <a:path w="203200" h="333375">
                  <a:moveTo>
                    <a:pt x="203060" y="92506"/>
                  </a:moveTo>
                  <a:lnTo>
                    <a:pt x="201612" y="85318"/>
                  </a:lnTo>
                  <a:lnTo>
                    <a:pt x="197637" y="79438"/>
                  </a:lnTo>
                  <a:lnTo>
                    <a:pt x="191770" y="75463"/>
                  </a:lnTo>
                  <a:lnTo>
                    <a:pt x="184607" y="74002"/>
                  </a:lnTo>
                  <a:lnTo>
                    <a:pt x="167068" y="74002"/>
                  </a:lnTo>
                  <a:lnTo>
                    <a:pt x="166141" y="73088"/>
                  </a:lnTo>
                  <a:lnTo>
                    <a:pt x="166141" y="56438"/>
                  </a:lnTo>
                  <a:lnTo>
                    <a:pt x="167068" y="55511"/>
                  </a:lnTo>
                  <a:lnTo>
                    <a:pt x="182753" y="55511"/>
                  </a:lnTo>
                  <a:lnTo>
                    <a:pt x="184607" y="53657"/>
                  </a:lnTo>
                  <a:lnTo>
                    <a:pt x="184607" y="18503"/>
                  </a:lnTo>
                  <a:lnTo>
                    <a:pt x="183146" y="11315"/>
                  </a:lnTo>
                  <a:lnTo>
                    <a:pt x="179184" y="5435"/>
                  </a:lnTo>
                  <a:lnTo>
                    <a:pt x="173316" y="1460"/>
                  </a:lnTo>
                  <a:lnTo>
                    <a:pt x="166141" y="0"/>
                  </a:lnTo>
                  <a:lnTo>
                    <a:pt x="36918" y="0"/>
                  </a:lnTo>
                  <a:lnTo>
                    <a:pt x="29756" y="1460"/>
                  </a:lnTo>
                  <a:lnTo>
                    <a:pt x="23888" y="5435"/>
                  </a:lnTo>
                  <a:lnTo>
                    <a:pt x="19926" y="11315"/>
                  </a:lnTo>
                  <a:lnTo>
                    <a:pt x="18465" y="18503"/>
                  </a:lnTo>
                  <a:lnTo>
                    <a:pt x="18465" y="53657"/>
                  </a:lnTo>
                  <a:lnTo>
                    <a:pt x="20307" y="55511"/>
                  </a:lnTo>
                  <a:lnTo>
                    <a:pt x="36004" y="55511"/>
                  </a:lnTo>
                  <a:lnTo>
                    <a:pt x="36918" y="56438"/>
                  </a:lnTo>
                  <a:lnTo>
                    <a:pt x="36918" y="73088"/>
                  </a:lnTo>
                  <a:lnTo>
                    <a:pt x="36004" y="74002"/>
                  </a:lnTo>
                  <a:lnTo>
                    <a:pt x="18465" y="74002"/>
                  </a:lnTo>
                  <a:lnTo>
                    <a:pt x="11290" y="75463"/>
                  </a:lnTo>
                  <a:lnTo>
                    <a:pt x="5422" y="79438"/>
                  </a:lnTo>
                  <a:lnTo>
                    <a:pt x="1460" y="85318"/>
                  </a:lnTo>
                  <a:lnTo>
                    <a:pt x="0" y="92506"/>
                  </a:lnTo>
                  <a:lnTo>
                    <a:pt x="0" y="314502"/>
                  </a:lnTo>
                  <a:lnTo>
                    <a:pt x="1460" y="321691"/>
                  </a:lnTo>
                  <a:lnTo>
                    <a:pt x="5422" y="327571"/>
                  </a:lnTo>
                  <a:lnTo>
                    <a:pt x="11290" y="331546"/>
                  </a:lnTo>
                  <a:lnTo>
                    <a:pt x="18465" y="333006"/>
                  </a:lnTo>
                  <a:lnTo>
                    <a:pt x="83070" y="333006"/>
                  </a:lnTo>
                  <a:lnTo>
                    <a:pt x="87439" y="311454"/>
                  </a:lnTo>
                  <a:lnTo>
                    <a:pt x="99339" y="293814"/>
                  </a:lnTo>
                  <a:lnTo>
                    <a:pt x="116954" y="281889"/>
                  </a:lnTo>
                  <a:lnTo>
                    <a:pt x="138455" y="277507"/>
                  </a:lnTo>
                  <a:lnTo>
                    <a:pt x="203060" y="277507"/>
                  </a:lnTo>
                  <a:lnTo>
                    <a:pt x="203060" y="240499"/>
                  </a:lnTo>
                  <a:lnTo>
                    <a:pt x="41071" y="240499"/>
                  </a:lnTo>
                  <a:lnTo>
                    <a:pt x="36918" y="236347"/>
                  </a:lnTo>
                  <a:lnTo>
                    <a:pt x="36918" y="133667"/>
                  </a:lnTo>
                  <a:lnTo>
                    <a:pt x="41071" y="129501"/>
                  </a:lnTo>
                  <a:lnTo>
                    <a:pt x="203060" y="129501"/>
                  </a:lnTo>
                  <a:lnTo>
                    <a:pt x="203060" y="925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6103" y="6188202"/>
              <a:ext cx="156911" cy="74000"/>
            </a:xfrm>
            <a:prstGeom prst="rect">
              <a:avLst/>
            </a:prstGeom>
          </p:spPr>
        </p:pic>
      </p:grpSp>
      <p:sp>
        <p:nvSpPr>
          <p:cNvPr id="37" name="object 37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175" dirty="0"/>
              <a:t>The</a:t>
            </a:r>
            <a:r>
              <a:rPr spc="-85" dirty="0"/>
              <a:t> </a:t>
            </a:r>
            <a:r>
              <a:rPr spc="-114" dirty="0"/>
              <a:t>need</a:t>
            </a:r>
            <a:r>
              <a:rPr spc="-95" dirty="0"/>
              <a:t> </a:t>
            </a:r>
            <a:r>
              <a:rPr dirty="0"/>
              <a:t>for</a:t>
            </a:r>
            <a:r>
              <a:rPr spc="-85" dirty="0"/>
              <a:t> </a:t>
            </a:r>
            <a:r>
              <a:rPr spc="-45" dirty="0"/>
              <a:t>intentional</a:t>
            </a:r>
            <a:r>
              <a:rPr spc="-90" dirty="0"/>
              <a:t> </a:t>
            </a:r>
            <a:r>
              <a:rPr spc="-65" dirty="0"/>
              <a:t>coordination</a:t>
            </a:r>
            <a:r>
              <a:rPr spc="-120" dirty="0"/>
              <a:t> and</a:t>
            </a:r>
            <a:r>
              <a:rPr spc="-114" dirty="0"/>
              <a:t> </a:t>
            </a:r>
            <a:r>
              <a:rPr spc="-90" dirty="0"/>
              <a:t>planning</a:t>
            </a:r>
            <a:r>
              <a:rPr spc="-105" dirty="0"/>
              <a:t> </a:t>
            </a:r>
            <a:r>
              <a:rPr dirty="0"/>
              <a:t>will</a:t>
            </a:r>
            <a:r>
              <a:rPr spc="-105" dirty="0"/>
              <a:t> </a:t>
            </a:r>
            <a:r>
              <a:rPr spc="-125" dirty="0"/>
              <a:t>increase</a:t>
            </a:r>
            <a:r>
              <a:rPr spc="-95" dirty="0"/>
              <a:t> </a:t>
            </a:r>
            <a:r>
              <a:rPr spc="-35" dirty="0"/>
              <a:t>in</a:t>
            </a:r>
            <a:r>
              <a:rPr spc="-100" dirty="0"/>
              <a:t> </a:t>
            </a:r>
            <a:r>
              <a:rPr spc="-40" dirty="0"/>
              <a:t>the</a:t>
            </a:r>
            <a:r>
              <a:rPr spc="-90" dirty="0"/>
              <a:t> </a:t>
            </a:r>
            <a:r>
              <a:rPr spc="-140" dirty="0"/>
              <a:t>years</a:t>
            </a:r>
            <a:r>
              <a:rPr spc="-90" dirty="0"/>
              <a:t> </a:t>
            </a:r>
            <a:r>
              <a:rPr spc="-114" dirty="0"/>
              <a:t>ahead,</a:t>
            </a:r>
            <a:r>
              <a:rPr spc="-95" dirty="0"/>
              <a:t> </a:t>
            </a:r>
            <a:r>
              <a:rPr spc="-215" dirty="0"/>
              <a:t>as</a:t>
            </a:r>
            <a:r>
              <a:rPr spc="-90" dirty="0"/>
              <a:t> </a:t>
            </a:r>
            <a:r>
              <a:rPr spc="-35" dirty="0"/>
              <a:t>the</a:t>
            </a:r>
            <a:r>
              <a:rPr spc="-95" dirty="0"/>
              <a:t> </a:t>
            </a:r>
            <a:r>
              <a:rPr spc="-25" dirty="0"/>
              <a:t>HIV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65" dirty="0"/>
              <a:t>prevention</a:t>
            </a:r>
            <a:r>
              <a:rPr spc="-90" dirty="0"/>
              <a:t> </a:t>
            </a:r>
            <a:r>
              <a:rPr spc="-65" dirty="0"/>
              <a:t>pipeline</a:t>
            </a:r>
            <a:r>
              <a:rPr spc="-105" dirty="0"/>
              <a:t> </a:t>
            </a:r>
            <a:r>
              <a:rPr spc="-90" dirty="0"/>
              <a:t>continues</a:t>
            </a:r>
            <a:r>
              <a:rPr spc="-75" dirty="0"/>
              <a:t> </a:t>
            </a:r>
            <a:r>
              <a:rPr dirty="0"/>
              <a:t>to</a:t>
            </a:r>
            <a:r>
              <a:rPr spc="-85" dirty="0"/>
              <a:t> grow</a:t>
            </a:r>
            <a:r>
              <a:rPr spc="-100" dirty="0"/>
              <a:t> </a:t>
            </a:r>
            <a:r>
              <a:rPr spc="-120" dirty="0"/>
              <a:t>and</a:t>
            </a:r>
            <a:r>
              <a:rPr spc="-100" dirty="0"/>
              <a:t> </a:t>
            </a:r>
            <a:r>
              <a:rPr spc="-10" dirty="0"/>
              <a:t>diversify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73296" y="2031492"/>
            <a:ext cx="1923414" cy="502920"/>
          </a:xfrm>
          <a:prstGeom prst="rect">
            <a:avLst/>
          </a:prstGeom>
          <a:solidFill>
            <a:srgbClr val="DEEBF7"/>
          </a:solidFill>
        </p:spPr>
        <p:txBody>
          <a:bodyPr vert="horz" wrap="square" lIns="0" tIns="0" rIns="0" bIns="0" rtlCol="0">
            <a:spAutoFit/>
          </a:bodyPr>
          <a:lstStyle/>
          <a:p>
            <a:pPr marL="443230">
              <a:lnSpc>
                <a:spcPts val="1880"/>
              </a:lnSpc>
            </a:pPr>
            <a:r>
              <a:rPr sz="1600" i="1" spc="-120" dirty="0">
                <a:latin typeface="Arial"/>
                <a:cs typeface="Arial"/>
              </a:rPr>
              <a:t>Possible</a:t>
            </a:r>
            <a:r>
              <a:rPr sz="1600" i="1" spc="-40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FDA</a:t>
            </a:r>
            <a:endParaRPr sz="1600">
              <a:latin typeface="Arial"/>
              <a:cs typeface="Arial"/>
            </a:endParaRPr>
          </a:p>
          <a:p>
            <a:pPr marL="502284">
              <a:lnSpc>
                <a:spcPct val="100000"/>
              </a:lnSpc>
            </a:pPr>
            <a:r>
              <a:rPr sz="1600" i="1" spc="-10" dirty="0">
                <a:latin typeface="Arial"/>
                <a:cs typeface="Arial"/>
              </a:rPr>
              <a:t>Submission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91383" y="2031492"/>
            <a:ext cx="1469390" cy="502920"/>
          </a:xfrm>
          <a:prstGeom prst="rect">
            <a:avLst/>
          </a:prstGeom>
          <a:solidFill>
            <a:srgbClr val="DEEBF7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80"/>
              </a:lnSpc>
            </a:pPr>
            <a:r>
              <a:rPr sz="1600" i="1" spc="-120" dirty="0">
                <a:latin typeface="Arial"/>
                <a:cs typeface="Arial"/>
              </a:rPr>
              <a:t>Possible</a:t>
            </a:r>
            <a:r>
              <a:rPr sz="1600" i="1" spc="-40" dirty="0">
                <a:latin typeface="Arial"/>
                <a:cs typeface="Arial"/>
              </a:rPr>
              <a:t> </a:t>
            </a:r>
            <a:r>
              <a:rPr sz="1600" i="1" spc="-20" dirty="0">
                <a:latin typeface="Arial"/>
                <a:cs typeface="Arial"/>
              </a:rPr>
              <a:t>HPTN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i="1" spc="-95" dirty="0">
                <a:latin typeface="Arial"/>
                <a:cs typeface="Arial"/>
              </a:rPr>
              <a:t>084</a:t>
            </a:r>
            <a:r>
              <a:rPr sz="1600" i="1" spc="-5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results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41" name="object 4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505700" y="3718559"/>
            <a:ext cx="562355" cy="4678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85497" y="6576161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033272"/>
            <a:ext cx="12192000" cy="1080770"/>
          </a:xfrm>
          <a:custGeom>
            <a:avLst/>
            <a:gdLst/>
            <a:ahLst/>
            <a:cxnLst/>
            <a:rect l="l" t="t" r="r" b="b"/>
            <a:pathLst>
              <a:path w="12192000" h="1080770">
                <a:moveTo>
                  <a:pt x="12192000" y="0"/>
                </a:moveTo>
                <a:lnTo>
                  <a:pt x="0" y="0"/>
                </a:lnTo>
                <a:lnTo>
                  <a:pt x="0" y="1080515"/>
                </a:lnTo>
                <a:lnTo>
                  <a:pt x="12192000" y="10805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5673" y="1087882"/>
            <a:ext cx="11694160" cy="16567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50" dirty="0">
                <a:solidFill>
                  <a:srgbClr val="1F3863"/>
                </a:solidFill>
                <a:latin typeface="Arial"/>
                <a:cs typeface="Arial"/>
              </a:rPr>
              <a:t>PMM</a:t>
            </a:r>
            <a:r>
              <a:rPr sz="2000" b="1" spc="-8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1F3863"/>
                </a:solidFill>
                <a:latin typeface="Arial"/>
                <a:cs typeface="Arial"/>
              </a:rPr>
              <a:t>has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1F3863"/>
                </a:solidFill>
                <a:latin typeface="Arial"/>
                <a:cs typeface="Arial"/>
              </a:rPr>
              <a:t>undertaken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80" dirty="0">
                <a:solidFill>
                  <a:srgbClr val="1F3863"/>
                </a:solidFill>
                <a:latin typeface="Arial"/>
                <a:cs typeface="Arial"/>
              </a:rPr>
              <a:t>landscaping</a:t>
            </a:r>
            <a:r>
              <a:rPr sz="2000" b="1" spc="-9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4" dirty="0">
                <a:solidFill>
                  <a:srgbClr val="1F3863"/>
                </a:solidFill>
                <a:latin typeface="Arial"/>
                <a:cs typeface="Arial"/>
              </a:rPr>
              <a:t>in</a:t>
            </a:r>
            <a:r>
              <a:rPr sz="2000" b="1" spc="-9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Malawi</a:t>
            </a:r>
            <a:r>
              <a:rPr sz="2000" b="1" spc="-9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1F3863"/>
                </a:solidFill>
                <a:latin typeface="Arial"/>
                <a:cs typeface="Arial"/>
              </a:rPr>
              <a:t>and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5" dirty="0">
                <a:solidFill>
                  <a:srgbClr val="1F3863"/>
                </a:solidFill>
                <a:latin typeface="Arial"/>
                <a:cs typeface="Arial"/>
              </a:rPr>
              <a:t>Zimbabwe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to</a:t>
            </a:r>
            <a:r>
              <a:rPr sz="2000" b="1" spc="-9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4" dirty="0">
                <a:solidFill>
                  <a:srgbClr val="1F3863"/>
                </a:solidFill>
                <a:latin typeface="Arial"/>
                <a:cs typeface="Arial"/>
              </a:rPr>
              <a:t>inform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1F3863"/>
                </a:solidFill>
                <a:latin typeface="Arial"/>
                <a:cs typeface="Arial"/>
              </a:rPr>
              <a:t>design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of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4" dirty="0">
                <a:solidFill>
                  <a:srgbClr val="1F3863"/>
                </a:solidFill>
                <a:latin typeface="Arial"/>
                <a:cs typeface="Arial"/>
              </a:rPr>
              <a:t>early</a:t>
            </a:r>
            <a:r>
              <a:rPr sz="2000" b="1" spc="-8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1F3863"/>
                </a:solidFill>
                <a:latin typeface="Arial"/>
                <a:cs typeface="Arial"/>
              </a:rPr>
              <a:t>implementation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45" dirty="0">
                <a:solidFill>
                  <a:srgbClr val="1F3863"/>
                </a:solidFill>
                <a:latin typeface="Arial"/>
                <a:cs typeface="Arial"/>
              </a:rPr>
              <a:t>projects.</a:t>
            </a:r>
            <a:endParaRPr sz="2000">
              <a:latin typeface="Arial"/>
              <a:cs typeface="Arial"/>
            </a:endParaRPr>
          </a:p>
          <a:p>
            <a:pPr marL="337185" marR="325755" algn="ctr">
              <a:lnSpc>
                <a:spcPct val="100000"/>
              </a:lnSpc>
            </a:pPr>
            <a:r>
              <a:rPr sz="2000" b="1" spc="-200" dirty="0">
                <a:solidFill>
                  <a:srgbClr val="1F3863"/>
                </a:solidFill>
                <a:latin typeface="Arial"/>
                <a:cs typeface="Arial"/>
              </a:rPr>
              <a:t>Using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1F3863"/>
                </a:solidFill>
                <a:latin typeface="Arial"/>
                <a:cs typeface="Arial"/>
              </a:rPr>
              <a:t>a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1F3863"/>
                </a:solidFill>
                <a:latin typeface="Arial"/>
                <a:cs typeface="Arial"/>
              </a:rPr>
              <a:t>comment</a:t>
            </a:r>
            <a:r>
              <a:rPr sz="2000" b="1" spc="-10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1F3863"/>
                </a:solidFill>
                <a:latin typeface="Arial"/>
                <a:cs typeface="Arial"/>
              </a:rPr>
              <a:t>framework,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25" dirty="0">
                <a:solidFill>
                  <a:srgbClr val="1F3863"/>
                </a:solidFill>
                <a:latin typeface="Arial"/>
                <a:cs typeface="Arial"/>
              </a:rPr>
              <a:t>this</a:t>
            </a:r>
            <a:r>
              <a:rPr sz="2000" b="1" spc="-9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60" dirty="0">
                <a:solidFill>
                  <a:srgbClr val="1F3863"/>
                </a:solidFill>
                <a:latin typeface="Arial"/>
                <a:cs typeface="Arial"/>
              </a:rPr>
              <a:t>approach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will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1F3863"/>
                </a:solidFill>
                <a:latin typeface="Arial"/>
                <a:cs typeface="Arial"/>
              </a:rPr>
              <a:t>yield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1F3863"/>
                </a:solidFill>
                <a:latin typeface="Arial"/>
                <a:cs typeface="Arial"/>
              </a:rPr>
              <a:t>standardized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1F3863"/>
                </a:solidFill>
                <a:latin typeface="Arial"/>
                <a:cs typeface="Arial"/>
              </a:rPr>
              <a:t>outputs</a:t>
            </a:r>
            <a:r>
              <a:rPr sz="2000" b="1" spc="-10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1F3863"/>
                </a:solidFill>
                <a:latin typeface="Arial"/>
                <a:cs typeface="Arial"/>
              </a:rPr>
              <a:t>and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5" dirty="0">
                <a:solidFill>
                  <a:srgbClr val="1F3863"/>
                </a:solidFill>
                <a:latin typeface="Arial"/>
                <a:cs typeface="Arial"/>
              </a:rPr>
              <a:t>establish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1F3863"/>
                </a:solidFill>
                <a:latin typeface="Arial"/>
                <a:cs typeface="Arial"/>
              </a:rPr>
              <a:t>a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35" dirty="0">
                <a:solidFill>
                  <a:srgbClr val="1F3863"/>
                </a:solidFill>
                <a:latin typeface="Arial"/>
                <a:cs typeface="Arial"/>
              </a:rPr>
              <a:t>precedent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1F3863"/>
                </a:solidFill>
                <a:latin typeface="Arial"/>
                <a:cs typeface="Arial"/>
              </a:rPr>
              <a:t>for </a:t>
            </a:r>
            <a:r>
              <a:rPr sz="2000" b="1" spc="-135" dirty="0">
                <a:solidFill>
                  <a:srgbClr val="1F3863"/>
                </a:solidFill>
                <a:latin typeface="Arial"/>
                <a:cs typeface="Arial"/>
              </a:rPr>
              <a:t>similar</a:t>
            </a:r>
            <a:r>
              <a:rPr sz="2000" b="1" spc="-11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204" dirty="0">
                <a:solidFill>
                  <a:srgbClr val="1F3863"/>
                </a:solidFill>
                <a:latin typeface="Arial"/>
                <a:cs typeface="Arial"/>
              </a:rPr>
              <a:t>assessments</a:t>
            </a:r>
            <a:r>
              <a:rPr sz="2000" b="1" spc="-9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90" dirty="0">
                <a:solidFill>
                  <a:srgbClr val="1F3863"/>
                </a:solidFill>
                <a:latin typeface="Arial"/>
                <a:cs typeface="Arial"/>
              </a:rPr>
              <a:t>going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1F3863"/>
                </a:solidFill>
                <a:latin typeface="Arial"/>
                <a:cs typeface="Arial"/>
              </a:rPr>
              <a:t>forward</a:t>
            </a:r>
            <a:r>
              <a:rPr sz="2000" b="1" spc="-7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30" dirty="0">
                <a:solidFill>
                  <a:srgbClr val="1F3863"/>
                </a:solidFill>
                <a:latin typeface="Arial"/>
                <a:cs typeface="Arial"/>
              </a:rPr>
              <a:t>–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10" dirty="0">
                <a:solidFill>
                  <a:srgbClr val="1F3863"/>
                </a:solidFill>
                <a:latin typeface="Arial"/>
                <a:cs typeface="Arial"/>
              </a:rPr>
              <a:t>both</a:t>
            </a:r>
            <a:r>
              <a:rPr sz="2000" b="1" spc="-9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05" dirty="0">
                <a:solidFill>
                  <a:srgbClr val="1F3863"/>
                </a:solidFill>
                <a:latin typeface="Arial"/>
                <a:cs typeface="Arial"/>
              </a:rPr>
              <a:t>for</a:t>
            </a:r>
            <a:r>
              <a:rPr sz="2000" b="1" spc="-8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260" dirty="0">
                <a:solidFill>
                  <a:srgbClr val="1F3863"/>
                </a:solidFill>
                <a:latin typeface="Arial"/>
                <a:cs typeface="Arial"/>
              </a:rPr>
              <a:t>CAB-</a:t>
            </a:r>
            <a:r>
              <a:rPr sz="2000" b="1" spc="-310" dirty="0">
                <a:solidFill>
                  <a:srgbClr val="1F3863"/>
                </a:solidFill>
                <a:latin typeface="Arial"/>
                <a:cs typeface="Arial"/>
              </a:rPr>
              <a:t>LA</a:t>
            </a:r>
            <a:r>
              <a:rPr sz="2000" b="1" spc="-9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50" dirty="0">
                <a:solidFill>
                  <a:srgbClr val="1F3863"/>
                </a:solidFill>
                <a:latin typeface="Arial"/>
                <a:cs typeface="Arial"/>
              </a:rPr>
              <a:t>and</a:t>
            </a:r>
            <a:r>
              <a:rPr sz="2000" b="1" spc="-8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95" dirty="0">
                <a:solidFill>
                  <a:srgbClr val="1F3863"/>
                </a:solidFill>
                <a:latin typeface="Arial"/>
                <a:cs typeface="Arial"/>
              </a:rPr>
              <a:t>other </a:t>
            </a:r>
            <a:r>
              <a:rPr sz="2000" b="1" spc="-114" dirty="0">
                <a:solidFill>
                  <a:srgbClr val="1F3863"/>
                </a:solidFill>
                <a:latin typeface="Arial"/>
                <a:cs typeface="Arial"/>
              </a:rPr>
              <a:t>pipeline</a:t>
            </a:r>
            <a:r>
              <a:rPr sz="2000" b="1" spc="-10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1F3863"/>
                </a:solidFill>
                <a:latin typeface="Arial"/>
                <a:cs typeface="Arial"/>
              </a:rPr>
              <a:t>products.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Arial"/>
              <a:cs typeface="Arial"/>
            </a:endParaRPr>
          </a:p>
          <a:p>
            <a:pPr marL="423545">
              <a:lnSpc>
                <a:spcPct val="100000"/>
              </a:lnSpc>
            </a:pPr>
            <a:r>
              <a:rPr sz="2000" b="1" spc="-175" dirty="0">
                <a:latin typeface="Arial"/>
                <a:cs typeface="Arial"/>
              </a:rPr>
              <a:t>The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175" dirty="0">
                <a:latin typeface="Arial"/>
                <a:cs typeface="Arial"/>
              </a:rPr>
              <a:t>outcomes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100" dirty="0">
                <a:latin typeface="Arial"/>
                <a:cs typeface="Arial"/>
              </a:rPr>
              <a:t>of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30" dirty="0">
                <a:latin typeface="Arial"/>
                <a:cs typeface="Arial"/>
              </a:rPr>
              <a:t>this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spc="-175" dirty="0">
                <a:latin typeface="Arial"/>
                <a:cs typeface="Arial"/>
              </a:rPr>
              <a:t>analysis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80" dirty="0">
                <a:latin typeface="Arial"/>
                <a:cs typeface="Arial"/>
              </a:rPr>
              <a:t>will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-114" dirty="0">
                <a:latin typeface="Arial"/>
                <a:cs typeface="Arial"/>
              </a:rPr>
              <a:t>inform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14" dirty="0">
                <a:latin typeface="Arial"/>
                <a:cs typeface="Arial"/>
              </a:rPr>
              <a:t>early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10" dirty="0">
                <a:latin typeface="Arial"/>
                <a:cs typeface="Arial"/>
              </a:rPr>
              <a:t>implementation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spc="-150" dirty="0">
                <a:latin typeface="Arial"/>
                <a:cs typeface="Arial"/>
              </a:rPr>
              <a:t>planning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150" dirty="0">
                <a:latin typeface="Arial"/>
                <a:cs typeface="Arial"/>
              </a:rPr>
              <a:t>and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0" dirty="0">
                <a:latin typeface="Arial"/>
                <a:cs typeface="Arial"/>
              </a:rPr>
              <a:t>prioritization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including: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160" dirty="0"/>
              <a:t>Successful</a:t>
            </a:r>
            <a:r>
              <a:rPr spc="-90" dirty="0"/>
              <a:t> </a:t>
            </a:r>
            <a:r>
              <a:rPr spc="-55" dirty="0"/>
              <a:t>product</a:t>
            </a:r>
            <a:r>
              <a:rPr spc="-95" dirty="0"/>
              <a:t> </a:t>
            </a:r>
            <a:r>
              <a:rPr spc="-40" dirty="0"/>
              <a:t>introduction</a:t>
            </a:r>
            <a:r>
              <a:rPr spc="-95" dirty="0"/>
              <a:t> </a:t>
            </a:r>
            <a:r>
              <a:rPr dirty="0"/>
              <a:t>will</a:t>
            </a:r>
            <a:r>
              <a:rPr spc="-100" dirty="0"/>
              <a:t> </a:t>
            </a:r>
            <a:r>
              <a:rPr spc="-85" dirty="0"/>
              <a:t>involve</a:t>
            </a:r>
            <a:r>
              <a:rPr spc="-110" dirty="0"/>
              <a:t> </a:t>
            </a:r>
            <a:r>
              <a:rPr spc="-55" dirty="0"/>
              <a:t>well-</a:t>
            </a:r>
            <a:r>
              <a:rPr spc="-114" dirty="0"/>
              <a:t>designed,</a:t>
            </a:r>
            <a:r>
              <a:rPr spc="-70" dirty="0"/>
              <a:t> </a:t>
            </a:r>
            <a:r>
              <a:rPr spc="-140" dirty="0"/>
              <a:t>phased</a:t>
            </a:r>
            <a:r>
              <a:rPr spc="-100" dirty="0"/>
              <a:t> </a:t>
            </a:r>
            <a:r>
              <a:rPr spc="-55" dirty="0"/>
              <a:t>implementation</a:t>
            </a:r>
            <a:r>
              <a:rPr spc="-65" dirty="0"/>
              <a:t> </a:t>
            </a:r>
            <a:r>
              <a:rPr spc="-70" dirty="0"/>
              <a:t>projects</a:t>
            </a:r>
            <a:r>
              <a:rPr spc="-85" dirty="0"/>
              <a:t> </a:t>
            </a:r>
            <a:r>
              <a:rPr spc="-35" dirty="0"/>
              <a:t>in</a:t>
            </a:r>
            <a:r>
              <a:rPr spc="-100" dirty="0"/>
              <a:t> </a:t>
            </a:r>
            <a:r>
              <a:rPr spc="-10" dirty="0"/>
              <a:t>priority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80" dirty="0"/>
              <a:t>countries </a:t>
            </a:r>
            <a:r>
              <a:rPr dirty="0"/>
              <a:t>to</a:t>
            </a:r>
            <a:r>
              <a:rPr spc="-70" dirty="0"/>
              <a:t> </a:t>
            </a:r>
            <a:r>
              <a:rPr spc="-120" dirty="0"/>
              <a:t>answer</a:t>
            </a:r>
            <a:r>
              <a:rPr spc="-75" dirty="0"/>
              <a:t> </a:t>
            </a:r>
            <a:r>
              <a:rPr spc="-155" dirty="0"/>
              <a:t>key</a:t>
            </a:r>
            <a:r>
              <a:rPr spc="-60" dirty="0"/>
              <a:t> </a:t>
            </a:r>
            <a:r>
              <a:rPr spc="-120" dirty="0"/>
              <a:t>demand</a:t>
            </a:r>
            <a:r>
              <a:rPr spc="-85" dirty="0"/>
              <a:t> </a:t>
            </a:r>
            <a:r>
              <a:rPr spc="-120" dirty="0"/>
              <a:t>and</a:t>
            </a:r>
            <a:r>
              <a:rPr spc="-85" dirty="0"/>
              <a:t> </a:t>
            </a:r>
            <a:r>
              <a:rPr spc="-100" dirty="0"/>
              <a:t>supply-</a:t>
            </a:r>
            <a:r>
              <a:rPr spc="-120" dirty="0"/>
              <a:t>side</a:t>
            </a:r>
            <a:r>
              <a:rPr spc="-85" dirty="0"/>
              <a:t> </a:t>
            </a:r>
            <a:r>
              <a:rPr spc="-95" dirty="0"/>
              <a:t>questions</a:t>
            </a:r>
            <a:r>
              <a:rPr spc="-85" dirty="0"/>
              <a:t> </a:t>
            </a:r>
            <a:r>
              <a:rPr spc="-120" dirty="0"/>
              <a:t>and</a:t>
            </a:r>
            <a:r>
              <a:rPr spc="-80" dirty="0"/>
              <a:t> </a:t>
            </a:r>
            <a:r>
              <a:rPr spc="-35" dirty="0"/>
              <a:t>inform</a:t>
            </a:r>
            <a:r>
              <a:rPr spc="-75" dirty="0"/>
              <a:t> </a:t>
            </a:r>
            <a:r>
              <a:rPr spc="-90" dirty="0"/>
              <a:t>planning</a:t>
            </a:r>
            <a:r>
              <a:rPr spc="-110" dirty="0"/>
              <a:t> </a:t>
            </a:r>
            <a:r>
              <a:rPr dirty="0"/>
              <a:t>for</a:t>
            </a:r>
            <a:r>
              <a:rPr spc="-75" dirty="0"/>
              <a:t> broader</a:t>
            </a:r>
            <a:r>
              <a:rPr spc="-95" dirty="0"/>
              <a:t> </a:t>
            </a:r>
            <a:r>
              <a:rPr spc="-160" dirty="0"/>
              <a:t>scale</a:t>
            </a:r>
            <a:r>
              <a:rPr spc="-75" dirty="0"/>
              <a:t> </a:t>
            </a:r>
            <a:r>
              <a:rPr spc="-25" dirty="0"/>
              <a:t>up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480554" y="2995930"/>
            <a:ext cx="3667125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150" dirty="0">
                <a:latin typeface="Arial"/>
                <a:cs typeface="Arial"/>
              </a:rPr>
              <a:t>How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-150" dirty="0">
                <a:latin typeface="Arial"/>
                <a:cs typeface="Arial"/>
              </a:rPr>
              <a:t>and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125" dirty="0">
                <a:latin typeface="Arial"/>
                <a:cs typeface="Arial"/>
              </a:rPr>
              <a:t>where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can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prevention </a:t>
            </a:r>
            <a:r>
              <a:rPr sz="2000" spc="-70" dirty="0">
                <a:latin typeface="Arial"/>
                <a:cs typeface="Arial"/>
              </a:rPr>
              <a:t>products</a:t>
            </a:r>
            <a:r>
              <a:rPr sz="2000" spc="-100" dirty="0">
                <a:latin typeface="Arial"/>
                <a:cs typeface="Arial"/>
              </a:rPr>
              <a:t> be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effectively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delivered </a:t>
            </a:r>
            <a:r>
              <a:rPr sz="2000" spc="-25" dirty="0">
                <a:latin typeface="Arial"/>
                <a:cs typeface="Arial"/>
              </a:rPr>
              <a:t>to </a:t>
            </a:r>
            <a:r>
              <a:rPr sz="2000" spc="-50" dirty="0">
                <a:latin typeface="Arial"/>
                <a:cs typeface="Arial"/>
              </a:rPr>
              <a:t>target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populations?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368796" y="3000755"/>
            <a:ext cx="929640" cy="958850"/>
            <a:chOff x="6368796" y="3000755"/>
            <a:chExt cx="929640" cy="958850"/>
          </a:xfrm>
        </p:grpSpPr>
        <p:sp>
          <p:nvSpPr>
            <p:cNvPr id="9" name="object 9"/>
            <p:cNvSpPr/>
            <p:nvPr/>
          </p:nvSpPr>
          <p:spPr>
            <a:xfrm>
              <a:off x="6371844" y="3041903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371844" y="3041903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6332" y="3000755"/>
              <a:ext cx="832104" cy="886968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702689" y="3162045"/>
            <a:ext cx="3764279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120" dirty="0">
                <a:latin typeface="Arial"/>
                <a:cs typeface="Arial"/>
              </a:rPr>
              <a:t>Where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should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early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implementation </a:t>
            </a:r>
            <a:r>
              <a:rPr sz="2000" spc="-70" dirty="0">
                <a:latin typeface="Arial"/>
                <a:cs typeface="Arial"/>
              </a:rPr>
              <a:t>projects </a:t>
            </a:r>
            <a:r>
              <a:rPr sz="2000" spc="-10" dirty="0">
                <a:latin typeface="Arial"/>
                <a:cs typeface="Arial"/>
              </a:rPr>
              <a:t>focus?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91312" y="3038855"/>
            <a:ext cx="920750" cy="920750"/>
            <a:chOff x="591312" y="3038855"/>
            <a:chExt cx="920750" cy="920750"/>
          </a:xfrm>
        </p:grpSpPr>
        <p:sp>
          <p:nvSpPr>
            <p:cNvPr id="14" name="object 14"/>
            <p:cNvSpPr/>
            <p:nvPr/>
          </p:nvSpPr>
          <p:spPr>
            <a:xfrm>
              <a:off x="594360" y="3041903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4" y="2360"/>
                  </a:lnTo>
                  <a:lnTo>
                    <a:pt x="365059" y="9289"/>
                  </a:lnTo>
                  <a:lnTo>
                    <a:pt x="321243" y="20557"/>
                  </a:lnTo>
                  <a:lnTo>
                    <a:pt x="279238" y="35933"/>
                  </a:lnTo>
                  <a:lnTo>
                    <a:pt x="239272" y="55187"/>
                  </a:lnTo>
                  <a:lnTo>
                    <a:pt x="201576" y="78090"/>
                  </a:lnTo>
                  <a:lnTo>
                    <a:pt x="166379" y="104411"/>
                  </a:lnTo>
                  <a:lnTo>
                    <a:pt x="133911" y="133921"/>
                  </a:lnTo>
                  <a:lnTo>
                    <a:pt x="104403" y="166390"/>
                  </a:lnTo>
                  <a:lnTo>
                    <a:pt x="78083" y="201587"/>
                  </a:lnTo>
                  <a:lnTo>
                    <a:pt x="55182" y="239283"/>
                  </a:lnTo>
                  <a:lnTo>
                    <a:pt x="35929" y="279249"/>
                  </a:lnTo>
                  <a:lnTo>
                    <a:pt x="20555" y="321253"/>
                  </a:lnTo>
                  <a:lnTo>
                    <a:pt x="9288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8" y="549333"/>
                  </a:lnTo>
                  <a:lnTo>
                    <a:pt x="20555" y="593146"/>
                  </a:lnTo>
                  <a:lnTo>
                    <a:pt x="35929" y="635150"/>
                  </a:lnTo>
                  <a:lnTo>
                    <a:pt x="55182" y="675116"/>
                  </a:lnTo>
                  <a:lnTo>
                    <a:pt x="78083" y="712812"/>
                  </a:lnTo>
                  <a:lnTo>
                    <a:pt x="104403" y="748009"/>
                  </a:lnTo>
                  <a:lnTo>
                    <a:pt x="133911" y="780478"/>
                  </a:lnTo>
                  <a:lnTo>
                    <a:pt x="166379" y="809988"/>
                  </a:lnTo>
                  <a:lnTo>
                    <a:pt x="201576" y="836309"/>
                  </a:lnTo>
                  <a:lnTo>
                    <a:pt x="239272" y="859212"/>
                  </a:lnTo>
                  <a:lnTo>
                    <a:pt x="279238" y="878466"/>
                  </a:lnTo>
                  <a:lnTo>
                    <a:pt x="321243" y="893842"/>
                  </a:lnTo>
                  <a:lnTo>
                    <a:pt x="365059" y="905110"/>
                  </a:lnTo>
                  <a:lnTo>
                    <a:pt x="410454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4360" y="3041903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8" y="365066"/>
                  </a:lnTo>
                  <a:lnTo>
                    <a:pt x="20555" y="321253"/>
                  </a:lnTo>
                  <a:lnTo>
                    <a:pt x="35929" y="279249"/>
                  </a:lnTo>
                  <a:lnTo>
                    <a:pt x="55182" y="239283"/>
                  </a:lnTo>
                  <a:lnTo>
                    <a:pt x="78083" y="201587"/>
                  </a:lnTo>
                  <a:lnTo>
                    <a:pt x="104403" y="166390"/>
                  </a:lnTo>
                  <a:lnTo>
                    <a:pt x="133911" y="133921"/>
                  </a:lnTo>
                  <a:lnTo>
                    <a:pt x="166379" y="104411"/>
                  </a:lnTo>
                  <a:lnTo>
                    <a:pt x="201576" y="78090"/>
                  </a:lnTo>
                  <a:lnTo>
                    <a:pt x="239272" y="55187"/>
                  </a:lnTo>
                  <a:lnTo>
                    <a:pt x="279238" y="35933"/>
                  </a:lnTo>
                  <a:lnTo>
                    <a:pt x="321243" y="20557"/>
                  </a:lnTo>
                  <a:lnTo>
                    <a:pt x="365059" y="9289"/>
                  </a:lnTo>
                  <a:lnTo>
                    <a:pt x="410454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4" y="912039"/>
                  </a:lnTo>
                  <a:lnTo>
                    <a:pt x="365059" y="905110"/>
                  </a:lnTo>
                  <a:lnTo>
                    <a:pt x="321243" y="893842"/>
                  </a:lnTo>
                  <a:lnTo>
                    <a:pt x="279238" y="878466"/>
                  </a:lnTo>
                  <a:lnTo>
                    <a:pt x="239272" y="859212"/>
                  </a:lnTo>
                  <a:lnTo>
                    <a:pt x="201576" y="836309"/>
                  </a:lnTo>
                  <a:lnTo>
                    <a:pt x="166379" y="809988"/>
                  </a:lnTo>
                  <a:lnTo>
                    <a:pt x="133911" y="780478"/>
                  </a:lnTo>
                  <a:lnTo>
                    <a:pt x="104403" y="748009"/>
                  </a:lnTo>
                  <a:lnTo>
                    <a:pt x="78083" y="712812"/>
                  </a:lnTo>
                  <a:lnTo>
                    <a:pt x="55182" y="675116"/>
                  </a:lnTo>
                  <a:lnTo>
                    <a:pt x="35929" y="635150"/>
                  </a:lnTo>
                  <a:lnTo>
                    <a:pt x="20555" y="593146"/>
                  </a:lnTo>
                  <a:lnTo>
                    <a:pt x="9288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3713" y="3275729"/>
              <a:ext cx="144788" cy="2203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82138" y="3337388"/>
              <a:ext cx="552450" cy="386715"/>
            </a:xfrm>
            <a:custGeom>
              <a:avLst/>
              <a:gdLst/>
              <a:ahLst/>
              <a:cxnLst/>
              <a:rect l="l" t="t" r="r" b="b"/>
              <a:pathLst>
                <a:path w="552450" h="386714">
                  <a:moveTo>
                    <a:pt x="137975" y="0"/>
                  </a:moveTo>
                  <a:lnTo>
                    <a:pt x="0" y="68976"/>
                  </a:lnTo>
                  <a:lnTo>
                    <a:pt x="0" y="386268"/>
                  </a:lnTo>
                  <a:lnTo>
                    <a:pt x="133836" y="319361"/>
                  </a:lnTo>
                  <a:lnTo>
                    <a:pt x="41392" y="319361"/>
                  </a:lnTo>
                  <a:lnTo>
                    <a:pt x="41392" y="94497"/>
                  </a:lnTo>
                  <a:lnTo>
                    <a:pt x="124177" y="53111"/>
                  </a:lnTo>
                  <a:lnTo>
                    <a:pt x="244216" y="53111"/>
                  </a:lnTo>
                  <a:lnTo>
                    <a:pt x="137975" y="0"/>
                  </a:lnTo>
                  <a:close/>
                </a:path>
                <a:path w="552450" h="386714">
                  <a:moveTo>
                    <a:pt x="230419" y="317292"/>
                  </a:moveTo>
                  <a:lnTo>
                    <a:pt x="137975" y="317292"/>
                  </a:lnTo>
                  <a:lnTo>
                    <a:pt x="275950" y="386268"/>
                  </a:lnTo>
                  <a:lnTo>
                    <a:pt x="382192" y="333156"/>
                  </a:lnTo>
                  <a:lnTo>
                    <a:pt x="262153" y="333156"/>
                  </a:lnTo>
                  <a:lnTo>
                    <a:pt x="230419" y="317292"/>
                  </a:lnTo>
                  <a:close/>
                </a:path>
                <a:path w="552450" h="386714">
                  <a:moveTo>
                    <a:pt x="506370" y="317292"/>
                  </a:moveTo>
                  <a:lnTo>
                    <a:pt x="413926" y="317292"/>
                  </a:lnTo>
                  <a:lnTo>
                    <a:pt x="551901" y="386268"/>
                  </a:lnTo>
                  <a:lnTo>
                    <a:pt x="551901" y="319361"/>
                  </a:lnTo>
                  <a:lnTo>
                    <a:pt x="510509" y="319361"/>
                  </a:lnTo>
                  <a:lnTo>
                    <a:pt x="506370" y="317292"/>
                  </a:lnTo>
                  <a:close/>
                </a:path>
                <a:path w="552450" h="386714">
                  <a:moveTo>
                    <a:pt x="244216" y="53111"/>
                  </a:moveTo>
                  <a:lnTo>
                    <a:pt x="151773" y="53111"/>
                  </a:lnTo>
                  <a:lnTo>
                    <a:pt x="262153" y="108293"/>
                  </a:lnTo>
                  <a:lnTo>
                    <a:pt x="262153" y="333156"/>
                  </a:lnTo>
                  <a:lnTo>
                    <a:pt x="289748" y="333156"/>
                  </a:lnTo>
                  <a:lnTo>
                    <a:pt x="289748" y="108293"/>
                  </a:lnTo>
                  <a:lnTo>
                    <a:pt x="338729" y="83461"/>
                  </a:lnTo>
                  <a:lnTo>
                    <a:pt x="332022" y="68976"/>
                  </a:lnTo>
                  <a:lnTo>
                    <a:pt x="275950" y="68976"/>
                  </a:lnTo>
                  <a:lnTo>
                    <a:pt x="244216" y="53111"/>
                  </a:lnTo>
                  <a:close/>
                </a:path>
                <a:path w="552450" h="386714">
                  <a:moveTo>
                    <a:pt x="427724" y="186236"/>
                  </a:moveTo>
                  <a:lnTo>
                    <a:pt x="400128" y="186236"/>
                  </a:lnTo>
                  <a:lnTo>
                    <a:pt x="400128" y="277975"/>
                  </a:lnTo>
                  <a:lnTo>
                    <a:pt x="289748" y="333156"/>
                  </a:lnTo>
                  <a:lnTo>
                    <a:pt x="382192" y="333156"/>
                  </a:lnTo>
                  <a:lnTo>
                    <a:pt x="413926" y="317292"/>
                  </a:lnTo>
                  <a:lnTo>
                    <a:pt x="506370" y="317292"/>
                  </a:lnTo>
                  <a:lnTo>
                    <a:pt x="427724" y="277975"/>
                  </a:lnTo>
                  <a:lnTo>
                    <a:pt x="427724" y="186236"/>
                  </a:lnTo>
                  <a:close/>
                </a:path>
                <a:path w="552450" h="386714">
                  <a:moveTo>
                    <a:pt x="151773" y="53111"/>
                  </a:moveTo>
                  <a:lnTo>
                    <a:pt x="124177" y="53111"/>
                  </a:lnTo>
                  <a:lnTo>
                    <a:pt x="124177" y="277975"/>
                  </a:lnTo>
                  <a:lnTo>
                    <a:pt x="41392" y="319361"/>
                  </a:lnTo>
                  <a:lnTo>
                    <a:pt x="133836" y="319361"/>
                  </a:lnTo>
                  <a:lnTo>
                    <a:pt x="137975" y="317292"/>
                  </a:lnTo>
                  <a:lnTo>
                    <a:pt x="230419" y="317292"/>
                  </a:lnTo>
                  <a:lnTo>
                    <a:pt x="151773" y="277975"/>
                  </a:lnTo>
                  <a:lnTo>
                    <a:pt x="151773" y="53111"/>
                  </a:lnTo>
                  <a:close/>
                </a:path>
                <a:path w="552450" h="386714">
                  <a:moveTo>
                    <a:pt x="506370" y="46214"/>
                  </a:moveTo>
                  <a:lnTo>
                    <a:pt x="489123" y="83461"/>
                  </a:lnTo>
                  <a:lnTo>
                    <a:pt x="510509" y="94497"/>
                  </a:lnTo>
                  <a:lnTo>
                    <a:pt x="510509" y="319361"/>
                  </a:lnTo>
                  <a:lnTo>
                    <a:pt x="551901" y="319361"/>
                  </a:lnTo>
                  <a:lnTo>
                    <a:pt x="551901" y="68976"/>
                  </a:lnTo>
                  <a:lnTo>
                    <a:pt x="506370" y="46214"/>
                  </a:lnTo>
                  <a:close/>
                </a:path>
                <a:path w="552450" h="386714">
                  <a:moveTo>
                    <a:pt x="321482" y="46214"/>
                  </a:moveTo>
                  <a:lnTo>
                    <a:pt x="275950" y="68976"/>
                  </a:lnTo>
                  <a:lnTo>
                    <a:pt x="332022" y="68976"/>
                  </a:lnTo>
                  <a:lnTo>
                    <a:pt x="321482" y="462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368796" y="4351020"/>
            <a:ext cx="920750" cy="920750"/>
            <a:chOff x="6368796" y="4351020"/>
            <a:chExt cx="920750" cy="920750"/>
          </a:xfrm>
        </p:grpSpPr>
        <p:sp>
          <p:nvSpPr>
            <p:cNvPr id="19" name="object 19"/>
            <p:cNvSpPr/>
            <p:nvPr/>
          </p:nvSpPr>
          <p:spPr>
            <a:xfrm>
              <a:off x="6371844" y="43540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199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399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199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71844" y="43540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199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199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399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19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31102" y="4566323"/>
              <a:ext cx="395605" cy="511175"/>
            </a:xfrm>
            <a:custGeom>
              <a:avLst/>
              <a:gdLst/>
              <a:ahLst/>
              <a:cxnLst/>
              <a:rect l="l" t="t" r="r" b="b"/>
              <a:pathLst>
                <a:path w="395604" h="511175">
                  <a:moveTo>
                    <a:pt x="318770" y="402920"/>
                  </a:moveTo>
                  <a:lnTo>
                    <a:pt x="210388" y="402920"/>
                  </a:lnTo>
                  <a:lnTo>
                    <a:pt x="210388" y="428472"/>
                  </a:lnTo>
                  <a:lnTo>
                    <a:pt x="318770" y="428472"/>
                  </a:lnTo>
                  <a:lnTo>
                    <a:pt x="318770" y="402920"/>
                  </a:lnTo>
                  <a:close/>
                </a:path>
                <a:path w="395604" h="511175">
                  <a:moveTo>
                    <a:pt x="318770" y="300697"/>
                  </a:moveTo>
                  <a:lnTo>
                    <a:pt x="210388" y="300697"/>
                  </a:lnTo>
                  <a:lnTo>
                    <a:pt x="210388" y="326250"/>
                  </a:lnTo>
                  <a:lnTo>
                    <a:pt x="318770" y="326250"/>
                  </a:lnTo>
                  <a:lnTo>
                    <a:pt x="318770" y="300697"/>
                  </a:lnTo>
                  <a:close/>
                </a:path>
                <a:path w="395604" h="511175">
                  <a:moveTo>
                    <a:pt x="318770" y="198462"/>
                  </a:moveTo>
                  <a:lnTo>
                    <a:pt x="210388" y="198462"/>
                  </a:lnTo>
                  <a:lnTo>
                    <a:pt x="210388" y="224028"/>
                  </a:lnTo>
                  <a:lnTo>
                    <a:pt x="318770" y="224028"/>
                  </a:lnTo>
                  <a:lnTo>
                    <a:pt x="318770" y="198462"/>
                  </a:lnTo>
                  <a:close/>
                </a:path>
                <a:path w="395604" h="511175">
                  <a:moveTo>
                    <a:pt x="318770" y="96240"/>
                  </a:moveTo>
                  <a:lnTo>
                    <a:pt x="210388" y="96240"/>
                  </a:lnTo>
                  <a:lnTo>
                    <a:pt x="210388" y="121793"/>
                  </a:lnTo>
                  <a:lnTo>
                    <a:pt x="318770" y="121793"/>
                  </a:lnTo>
                  <a:lnTo>
                    <a:pt x="318770" y="96240"/>
                  </a:lnTo>
                  <a:close/>
                </a:path>
                <a:path w="395604" h="511175">
                  <a:moveTo>
                    <a:pt x="395274" y="0"/>
                  </a:moveTo>
                  <a:lnTo>
                    <a:pt x="0" y="0"/>
                  </a:lnTo>
                  <a:lnTo>
                    <a:pt x="0" y="38138"/>
                  </a:lnTo>
                  <a:lnTo>
                    <a:pt x="0" y="472948"/>
                  </a:lnTo>
                  <a:lnTo>
                    <a:pt x="0" y="511086"/>
                  </a:lnTo>
                  <a:lnTo>
                    <a:pt x="395274" y="511086"/>
                  </a:lnTo>
                  <a:lnTo>
                    <a:pt x="395274" y="473202"/>
                  </a:lnTo>
                  <a:lnTo>
                    <a:pt x="395274" y="472948"/>
                  </a:lnTo>
                  <a:lnTo>
                    <a:pt x="395274" y="38735"/>
                  </a:lnTo>
                  <a:lnTo>
                    <a:pt x="357022" y="38735"/>
                  </a:lnTo>
                  <a:lnTo>
                    <a:pt x="357022" y="472948"/>
                  </a:lnTo>
                  <a:lnTo>
                    <a:pt x="38252" y="472948"/>
                  </a:lnTo>
                  <a:lnTo>
                    <a:pt x="38252" y="38138"/>
                  </a:lnTo>
                  <a:lnTo>
                    <a:pt x="395274" y="38138"/>
                  </a:lnTo>
                  <a:lnTo>
                    <a:pt x="3952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07607" y="4630612"/>
              <a:ext cx="94356" cy="7794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07607" y="4732838"/>
              <a:ext cx="94356" cy="77947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07607" y="4835064"/>
              <a:ext cx="94356" cy="7794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07607" y="4936012"/>
              <a:ext cx="94356" cy="77947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7480554" y="4204792"/>
            <a:ext cx="3962400" cy="1246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90" dirty="0">
                <a:latin typeface="Arial"/>
                <a:cs typeface="Arial"/>
              </a:rPr>
              <a:t>What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pending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questions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should </a:t>
            </a:r>
            <a:r>
              <a:rPr sz="2000" spc="-65" dirty="0">
                <a:latin typeface="Arial"/>
                <a:cs typeface="Arial"/>
              </a:rPr>
              <a:t>demonstration </a:t>
            </a:r>
            <a:r>
              <a:rPr sz="2000" spc="-70" dirty="0">
                <a:latin typeface="Arial"/>
                <a:cs typeface="Arial"/>
              </a:rPr>
              <a:t>projects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aim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answer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inform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broader, </a:t>
            </a:r>
            <a:r>
              <a:rPr sz="2000" spc="-70" dirty="0">
                <a:latin typeface="Arial"/>
                <a:cs typeface="Arial"/>
              </a:rPr>
              <a:t>more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effective implementation?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91312" y="4351020"/>
            <a:ext cx="920750" cy="920750"/>
            <a:chOff x="591312" y="4351020"/>
            <a:chExt cx="920750" cy="920750"/>
          </a:xfrm>
        </p:grpSpPr>
        <p:sp>
          <p:nvSpPr>
            <p:cNvPr id="28" name="object 28"/>
            <p:cNvSpPr/>
            <p:nvPr/>
          </p:nvSpPr>
          <p:spPr>
            <a:xfrm>
              <a:off x="594360" y="43540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4" y="2360"/>
                  </a:lnTo>
                  <a:lnTo>
                    <a:pt x="365059" y="9289"/>
                  </a:lnTo>
                  <a:lnTo>
                    <a:pt x="321243" y="20557"/>
                  </a:lnTo>
                  <a:lnTo>
                    <a:pt x="279238" y="35933"/>
                  </a:lnTo>
                  <a:lnTo>
                    <a:pt x="239272" y="55187"/>
                  </a:lnTo>
                  <a:lnTo>
                    <a:pt x="201576" y="78090"/>
                  </a:lnTo>
                  <a:lnTo>
                    <a:pt x="166379" y="104411"/>
                  </a:lnTo>
                  <a:lnTo>
                    <a:pt x="133911" y="133921"/>
                  </a:lnTo>
                  <a:lnTo>
                    <a:pt x="104403" y="166390"/>
                  </a:lnTo>
                  <a:lnTo>
                    <a:pt x="78083" y="201587"/>
                  </a:lnTo>
                  <a:lnTo>
                    <a:pt x="55182" y="239283"/>
                  </a:lnTo>
                  <a:lnTo>
                    <a:pt x="35929" y="279249"/>
                  </a:lnTo>
                  <a:lnTo>
                    <a:pt x="20555" y="321253"/>
                  </a:lnTo>
                  <a:lnTo>
                    <a:pt x="9288" y="365066"/>
                  </a:lnTo>
                  <a:lnTo>
                    <a:pt x="2360" y="410458"/>
                  </a:lnTo>
                  <a:lnTo>
                    <a:pt x="0" y="457199"/>
                  </a:lnTo>
                  <a:lnTo>
                    <a:pt x="2360" y="503941"/>
                  </a:lnTo>
                  <a:lnTo>
                    <a:pt x="9288" y="549333"/>
                  </a:lnTo>
                  <a:lnTo>
                    <a:pt x="20555" y="593146"/>
                  </a:lnTo>
                  <a:lnTo>
                    <a:pt x="35929" y="635150"/>
                  </a:lnTo>
                  <a:lnTo>
                    <a:pt x="55182" y="675116"/>
                  </a:lnTo>
                  <a:lnTo>
                    <a:pt x="78083" y="712812"/>
                  </a:lnTo>
                  <a:lnTo>
                    <a:pt x="104403" y="748009"/>
                  </a:lnTo>
                  <a:lnTo>
                    <a:pt x="133911" y="780478"/>
                  </a:lnTo>
                  <a:lnTo>
                    <a:pt x="166379" y="809988"/>
                  </a:lnTo>
                  <a:lnTo>
                    <a:pt x="201576" y="836309"/>
                  </a:lnTo>
                  <a:lnTo>
                    <a:pt x="239272" y="859212"/>
                  </a:lnTo>
                  <a:lnTo>
                    <a:pt x="279238" y="878466"/>
                  </a:lnTo>
                  <a:lnTo>
                    <a:pt x="321243" y="893842"/>
                  </a:lnTo>
                  <a:lnTo>
                    <a:pt x="365059" y="905110"/>
                  </a:lnTo>
                  <a:lnTo>
                    <a:pt x="410454" y="912039"/>
                  </a:lnTo>
                  <a:lnTo>
                    <a:pt x="457200" y="914399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199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94360" y="43540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199"/>
                  </a:moveTo>
                  <a:lnTo>
                    <a:pt x="2360" y="410458"/>
                  </a:lnTo>
                  <a:lnTo>
                    <a:pt x="9288" y="365066"/>
                  </a:lnTo>
                  <a:lnTo>
                    <a:pt x="20555" y="321253"/>
                  </a:lnTo>
                  <a:lnTo>
                    <a:pt x="35929" y="279249"/>
                  </a:lnTo>
                  <a:lnTo>
                    <a:pt x="55182" y="239283"/>
                  </a:lnTo>
                  <a:lnTo>
                    <a:pt x="78083" y="201587"/>
                  </a:lnTo>
                  <a:lnTo>
                    <a:pt x="104403" y="166390"/>
                  </a:lnTo>
                  <a:lnTo>
                    <a:pt x="133911" y="133921"/>
                  </a:lnTo>
                  <a:lnTo>
                    <a:pt x="166379" y="104411"/>
                  </a:lnTo>
                  <a:lnTo>
                    <a:pt x="201576" y="78090"/>
                  </a:lnTo>
                  <a:lnTo>
                    <a:pt x="239272" y="55187"/>
                  </a:lnTo>
                  <a:lnTo>
                    <a:pt x="279238" y="35933"/>
                  </a:lnTo>
                  <a:lnTo>
                    <a:pt x="321243" y="20557"/>
                  </a:lnTo>
                  <a:lnTo>
                    <a:pt x="365059" y="9289"/>
                  </a:lnTo>
                  <a:lnTo>
                    <a:pt x="410454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199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399"/>
                  </a:lnTo>
                  <a:lnTo>
                    <a:pt x="410454" y="912039"/>
                  </a:lnTo>
                  <a:lnTo>
                    <a:pt x="365059" y="905110"/>
                  </a:lnTo>
                  <a:lnTo>
                    <a:pt x="321243" y="893842"/>
                  </a:lnTo>
                  <a:lnTo>
                    <a:pt x="279238" y="878466"/>
                  </a:lnTo>
                  <a:lnTo>
                    <a:pt x="239272" y="859212"/>
                  </a:lnTo>
                  <a:lnTo>
                    <a:pt x="201576" y="836309"/>
                  </a:lnTo>
                  <a:lnTo>
                    <a:pt x="166379" y="809988"/>
                  </a:lnTo>
                  <a:lnTo>
                    <a:pt x="133911" y="780478"/>
                  </a:lnTo>
                  <a:lnTo>
                    <a:pt x="104403" y="748009"/>
                  </a:lnTo>
                  <a:lnTo>
                    <a:pt x="78083" y="712812"/>
                  </a:lnTo>
                  <a:lnTo>
                    <a:pt x="55182" y="675116"/>
                  </a:lnTo>
                  <a:lnTo>
                    <a:pt x="35929" y="635150"/>
                  </a:lnTo>
                  <a:lnTo>
                    <a:pt x="20555" y="593146"/>
                  </a:lnTo>
                  <a:lnTo>
                    <a:pt x="9288" y="549333"/>
                  </a:lnTo>
                  <a:lnTo>
                    <a:pt x="2360" y="503941"/>
                  </a:lnTo>
                  <a:lnTo>
                    <a:pt x="0" y="45719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0476" y="4520184"/>
              <a:ext cx="606552" cy="626363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1702689" y="4576698"/>
            <a:ext cx="339915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40" dirty="0">
                <a:latin typeface="Arial"/>
                <a:cs typeface="Arial"/>
              </a:rPr>
              <a:t>Who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are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the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target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populations?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02689" y="5683402"/>
            <a:ext cx="4034154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150" dirty="0">
                <a:latin typeface="Arial"/>
                <a:cs typeface="Arial"/>
              </a:rPr>
              <a:t>How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can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target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populations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be </a:t>
            </a:r>
            <a:r>
              <a:rPr sz="2000" spc="-70" dirty="0">
                <a:latin typeface="Arial"/>
                <a:cs typeface="Arial"/>
              </a:rPr>
              <a:t>supported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take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up </a:t>
            </a:r>
            <a:r>
              <a:rPr sz="2000" spc="-165" dirty="0">
                <a:latin typeface="Arial"/>
                <a:cs typeface="Arial"/>
              </a:rPr>
              <a:t>a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product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using </a:t>
            </a:r>
            <a:r>
              <a:rPr sz="2000" spc="-35" dirty="0">
                <a:latin typeface="Arial"/>
                <a:cs typeface="Arial"/>
              </a:rPr>
              <a:t>attract,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engage,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and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enable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interfaces?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88263" y="5663184"/>
            <a:ext cx="920750" cy="920750"/>
            <a:chOff x="588263" y="5663184"/>
            <a:chExt cx="920750" cy="920750"/>
          </a:xfrm>
        </p:grpSpPr>
        <p:sp>
          <p:nvSpPr>
            <p:cNvPr id="34" name="object 34"/>
            <p:cNvSpPr/>
            <p:nvPr/>
          </p:nvSpPr>
          <p:spPr>
            <a:xfrm>
              <a:off x="591311" y="5666232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4" y="2360"/>
                  </a:lnTo>
                  <a:lnTo>
                    <a:pt x="365059" y="9288"/>
                  </a:lnTo>
                  <a:lnTo>
                    <a:pt x="321243" y="20555"/>
                  </a:lnTo>
                  <a:lnTo>
                    <a:pt x="279238" y="35929"/>
                  </a:lnTo>
                  <a:lnTo>
                    <a:pt x="239272" y="55182"/>
                  </a:lnTo>
                  <a:lnTo>
                    <a:pt x="201576" y="78083"/>
                  </a:lnTo>
                  <a:lnTo>
                    <a:pt x="166379" y="104403"/>
                  </a:lnTo>
                  <a:lnTo>
                    <a:pt x="133911" y="133911"/>
                  </a:lnTo>
                  <a:lnTo>
                    <a:pt x="104403" y="166379"/>
                  </a:lnTo>
                  <a:lnTo>
                    <a:pt x="78083" y="201576"/>
                  </a:lnTo>
                  <a:lnTo>
                    <a:pt x="55182" y="239272"/>
                  </a:lnTo>
                  <a:lnTo>
                    <a:pt x="35929" y="279238"/>
                  </a:lnTo>
                  <a:lnTo>
                    <a:pt x="20555" y="321243"/>
                  </a:lnTo>
                  <a:lnTo>
                    <a:pt x="9288" y="365059"/>
                  </a:lnTo>
                  <a:lnTo>
                    <a:pt x="2360" y="410454"/>
                  </a:lnTo>
                  <a:lnTo>
                    <a:pt x="0" y="457200"/>
                  </a:lnTo>
                  <a:lnTo>
                    <a:pt x="2360" y="503945"/>
                  </a:lnTo>
                  <a:lnTo>
                    <a:pt x="9288" y="549340"/>
                  </a:lnTo>
                  <a:lnTo>
                    <a:pt x="20555" y="593156"/>
                  </a:lnTo>
                  <a:lnTo>
                    <a:pt x="35929" y="635161"/>
                  </a:lnTo>
                  <a:lnTo>
                    <a:pt x="55182" y="675127"/>
                  </a:lnTo>
                  <a:lnTo>
                    <a:pt x="78083" y="712823"/>
                  </a:lnTo>
                  <a:lnTo>
                    <a:pt x="104403" y="748020"/>
                  </a:lnTo>
                  <a:lnTo>
                    <a:pt x="133911" y="780488"/>
                  </a:lnTo>
                  <a:lnTo>
                    <a:pt x="166379" y="809996"/>
                  </a:lnTo>
                  <a:lnTo>
                    <a:pt x="201576" y="836316"/>
                  </a:lnTo>
                  <a:lnTo>
                    <a:pt x="239272" y="859217"/>
                  </a:lnTo>
                  <a:lnTo>
                    <a:pt x="279238" y="878470"/>
                  </a:lnTo>
                  <a:lnTo>
                    <a:pt x="321243" y="893844"/>
                  </a:lnTo>
                  <a:lnTo>
                    <a:pt x="365059" y="905111"/>
                  </a:lnTo>
                  <a:lnTo>
                    <a:pt x="410454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1"/>
                  </a:lnTo>
                  <a:lnTo>
                    <a:pt x="593146" y="893844"/>
                  </a:lnTo>
                  <a:lnTo>
                    <a:pt x="635150" y="878470"/>
                  </a:lnTo>
                  <a:lnTo>
                    <a:pt x="675116" y="859217"/>
                  </a:lnTo>
                  <a:lnTo>
                    <a:pt x="712812" y="836316"/>
                  </a:lnTo>
                  <a:lnTo>
                    <a:pt x="748009" y="809996"/>
                  </a:lnTo>
                  <a:lnTo>
                    <a:pt x="780478" y="780488"/>
                  </a:lnTo>
                  <a:lnTo>
                    <a:pt x="809988" y="748020"/>
                  </a:lnTo>
                  <a:lnTo>
                    <a:pt x="836309" y="712823"/>
                  </a:lnTo>
                  <a:lnTo>
                    <a:pt x="859212" y="675127"/>
                  </a:lnTo>
                  <a:lnTo>
                    <a:pt x="878466" y="635161"/>
                  </a:lnTo>
                  <a:lnTo>
                    <a:pt x="893842" y="593156"/>
                  </a:lnTo>
                  <a:lnTo>
                    <a:pt x="905110" y="549340"/>
                  </a:lnTo>
                  <a:lnTo>
                    <a:pt x="912039" y="503945"/>
                  </a:lnTo>
                  <a:lnTo>
                    <a:pt x="914400" y="457200"/>
                  </a:lnTo>
                  <a:lnTo>
                    <a:pt x="912039" y="410454"/>
                  </a:lnTo>
                  <a:lnTo>
                    <a:pt x="905110" y="365059"/>
                  </a:lnTo>
                  <a:lnTo>
                    <a:pt x="893842" y="321243"/>
                  </a:lnTo>
                  <a:lnTo>
                    <a:pt x="878466" y="279238"/>
                  </a:lnTo>
                  <a:lnTo>
                    <a:pt x="859212" y="239272"/>
                  </a:lnTo>
                  <a:lnTo>
                    <a:pt x="836309" y="201576"/>
                  </a:lnTo>
                  <a:lnTo>
                    <a:pt x="809988" y="166379"/>
                  </a:lnTo>
                  <a:lnTo>
                    <a:pt x="780478" y="133911"/>
                  </a:lnTo>
                  <a:lnTo>
                    <a:pt x="748009" y="104403"/>
                  </a:lnTo>
                  <a:lnTo>
                    <a:pt x="712812" y="78083"/>
                  </a:lnTo>
                  <a:lnTo>
                    <a:pt x="675116" y="55182"/>
                  </a:lnTo>
                  <a:lnTo>
                    <a:pt x="635150" y="35929"/>
                  </a:lnTo>
                  <a:lnTo>
                    <a:pt x="593146" y="20555"/>
                  </a:lnTo>
                  <a:lnTo>
                    <a:pt x="549333" y="9288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91311" y="5666232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4"/>
                  </a:lnTo>
                  <a:lnTo>
                    <a:pt x="9288" y="365059"/>
                  </a:lnTo>
                  <a:lnTo>
                    <a:pt x="20555" y="321243"/>
                  </a:lnTo>
                  <a:lnTo>
                    <a:pt x="35929" y="279238"/>
                  </a:lnTo>
                  <a:lnTo>
                    <a:pt x="55182" y="239272"/>
                  </a:lnTo>
                  <a:lnTo>
                    <a:pt x="78083" y="201576"/>
                  </a:lnTo>
                  <a:lnTo>
                    <a:pt x="104403" y="166379"/>
                  </a:lnTo>
                  <a:lnTo>
                    <a:pt x="133911" y="133911"/>
                  </a:lnTo>
                  <a:lnTo>
                    <a:pt x="166379" y="104403"/>
                  </a:lnTo>
                  <a:lnTo>
                    <a:pt x="201576" y="78083"/>
                  </a:lnTo>
                  <a:lnTo>
                    <a:pt x="239272" y="55182"/>
                  </a:lnTo>
                  <a:lnTo>
                    <a:pt x="279238" y="35929"/>
                  </a:lnTo>
                  <a:lnTo>
                    <a:pt x="321243" y="20555"/>
                  </a:lnTo>
                  <a:lnTo>
                    <a:pt x="365059" y="9288"/>
                  </a:lnTo>
                  <a:lnTo>
                    <a:pt x="410454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8"/>
                  </a:lnTo>
                  <a:lnTo>
                    <a:pt x="593146" y="20555"/>
                  </a:lnTo>
                  <a:lnTo>
                    <a:pt x="635150" y="35929"/>
                  </a:lnTo>
                  <a:lnTo>
                    <a:pt x="675116" y="55182"/>
                  </a:lnTo>
                  <a:lnTo>
                    <a:pt x="712812" y="78083"/>
                  </a:lnTo>
                  <a:lnTo>
                    <a:pt x="748009" y="104403"/>
                  </a:lnTo>
                  <a:lnTo>
                    <a:pt x="780478" y="133911"/>
                  </a:lnTo>
                  <a:lnTo>
                    <a:pt x="809988" y="166379"/>
                  </a:lnTo>
                  <a:lnTo>
                    <a:pt x="836309" y="201576"/>
                  </a:lnTo>
                  <a:lnTo>
                    <a:pt x="859212" y="239272"/>
                  </a:lnTo>
                  <a:lnTo>
                    <a:pt x="878466" y="279238"/>
                  </a:lnTo>
                  <a:lnTo>
                    <a:pt x="893842" y="321243"/>
                  </a:lnTo>
                  <a:lnTo>
                    <a:pt x="905110" y="365059"/>
                  </a:lnTo>
                  <a:lnTo>
                    <a:pt x="912039" y="410454"/>
                  </a:lnTo>
                  <a:lnTo>
                    <a:pt x="914400" y="457200"/>
                  </a:lnTo>
                  <a:lnTo>
                    <a:pt x="912039" y="503945"/>
                  </a:lnTo>
                  <a:lnTo>
                    <a:pt x="905110" y="549340"/>
                  </a:lnTo>
                  <a:lnTo>
                    <a:pt x="893842" y="593156"/>
                  </a:lnTo>
                  <a:lnTo>
                    <a:pt x="878466" y="635161"/>
                  </a:lnTo>
                  <a:lnTo>
                    <a:pt x="859212" y="675127"/>
                  </a:lnTo>
                  <a:lnTo>
                    <a:pt x="836309" y="712823"/>
                  </a:lnTo>
                  <a:lnTo>
                    <a:pt x="809988" y="748020"/>
                  </a:lnTo>
                  <a:lnTo>
                    <a:pt x="780478" y="780488"/>
                  </a:lnTo>
                  <a:lnTo>
                    <a:pt x="748009" y="809996"/>
                  </a:lnTo>
                  <a:lnTo>
                    <a:pt x="712812" y="836316"/>
                  </a:lnTo>
                  <a:lnTo>
                    <a:pt x="675116" y="859217"/>
                  </a:lnTo>
                  <a:lnTo>
                    <a:pt x="635150" y="878470"/>
                  </a:lnTo>
                  <a:lnTo>
                    <a:pt x="593146" y="893844"/>
                  </a:lnTo>
                  <a:lnTo>
                    <a:pt x="549333" y="905111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4" y="912039"/>
                  </a:lnTo>
                  <a:lnTo>
                    <a:pt x="365059" y="905111"/>
                  </a:lnTo>
                  <a:lnTo>
                    <a:pt x="321243" y="893844"/>
                  </a:lnTo>
                  <a:lnTo>
                    <a:pt x="279238" y="878470"/>
                  </a:lnTo>
                  <a:lnTo>
                    <a:pt x="239272" y="859217"/>
                  </a:lnTo>
                  <a:lnTo>
                    <a:pt x="201576" y="836316"/>
                  </a:lnTo>
                  <a:lnTo>
                    <a:pt x="166379" y="809996"/>
                  </a:lnTo>
                  <a:lnTo>
                    <a:pt x="133911" y="780488"/>
                  </a:lnTo>
                  <a:lnTo>
                    <a:pt x="104403" y="748020"/>
                  </a:lnTo>
                  <a:lnTo>
                    <a:pt x="78083" y="712823"/>
                  </a:lnTo>
                  <a:lnTo>
                    <a:pt x="55182" y="675127"/>
                  </a:lnTo>
                  <a:lnTo>
                    <a:pt x="35929" y="635161"/>
                  </a:lnTo>
                  <a:lnTo>
                    <a:pt x="20555" y="593156"/>
                  </a:lnTo>
                  <a:lnTo>
                    <a:pt x="9288" y="549340"/>
                  </a:lnTo>
                  <a:lnTo>
                    <a:pt x="2360" y="503945"/>
                  </a:lnTo>
                  <a:lnTo>
                    <a:pt x="0" y="45720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82891" y="5917361"/>
              <a:ext cx="590550" cy="413384"/>
            </a:xfrm>
            <a:custGeom>
              <a:avLst/>
              <a:gdLst/>
              <a:ahLst/>
              <a:cxnLst/>
              <a:rect l="l" t="t" r="r" b="b"/>
              <a:pathLst>
                <a:path w="590550" h="413385">
                  <a:moveTo>
                    <a:pt x="368731" y="29489"/>
                  </a:moveTo>
                  <a:lnTo>
                    <a:pt x="366395" y="18046"/>
                  </a:lnTo>
                  <a:lnTo>
                    <a:pt x="360057" y="8661"/>
                  </a:lnTo>
                  <a:lnTo>
                    <a:pt x="350685" y="2324"/>
                  </a:lnTo>
                  <a:lnTo>
                    <a:pt x="339229" y="0"/>
                  </a:lnTo>
                  <a:lnTo>
                    <a:pt x="29502" y="0"/>
                  </a:lnTo>
                  <a:lnTo>
                    <a:pt x="18046" y="2324"/>
                  </a:lnTo>
                  <a:lnTo>
                    <a:pt x="8661" y="8661"/>
                  </a:lnTo>
                  <a:lnTo>
                    <a:pt x="2324" y="18046"/>
                  </a:lnTo>
                  <a:lnTo>
                    <a:pt x="0" y="29489"/>
                  </a:lnTo>
                  <a:lnTo>
                    <a:pt x="0" y="228600"/>
                  </a:lnTo>
                  <a:lnTo>
                    <a:pt x="2324" y="240055"/>
                  </a:lnTo>
                  <a:lnTo>
                    <a:pt x="8661" y="249440"/>
                  </a:lnTo>
                  <a:lnTo>
                    <a:pt x="18046" y="255778"/>
                  </a:lnTo>
                  <a:lnTo>
                    <a:pt x="29502" y="258102"/>
                  </a:lnTo>
                  <a:lnTo>
                    <a:pt x="73748" y="258102"/>
                  </a:lnTo>
                  <a:lnTo>
                    <a:pt x="73748" y="331851"/>
                  </a:lnTo>
                  <a:lnTo>
                    <a:pt x="147485" y="258102"/>
                  </a:lnTo>
                  <a:lnTo>
                    <a:pt x="191731" y="258102"/>
                  </a:lnTo>
                  <a:lnTo>
                    <a:pt x="191731" y="110617"/>
                  </a:lnTo>
                  <a:lnTo>
                    <a:pt x="196392" y="87706"/>
                  </a:lnTo>
                  <a:lnTo>
                    <a:pt x="209067" y="68948"/>
                  </a:lnTo>
                  <a:lnTo>
                    <a:pt x="227825" y="56273"/>
                  </a:lnTo>
                  <a:lnTo>
                    <a:pt x="250736" y="51612"/>
                  </a:lnTo>
                  <a:lnTo>
                    <a:pt x="368731" y="51612"/>
                  </a:lnTo>
                  <a:lnTo>
                    <a:pt x="368731" y="29489"/>
                  </a:lnTo>
                  <a:close/>
                </a:path>
                <a:path w="590550" h="413385">
                  <a:moveTo>
                    <a:pt x="589965" y="110617"/>
                  </a:moveTo>
                  <a:lnTo>
                    <a:pt x="587629" y="99161"/>
                  </a:lnTo>
                  <a:lnTo>
                    <a:pt x="581291" y="89776"/>
                  </a:lnTo>
                  <a:lnTo>
                    <a:pt x="571919" y="83439"/>
                  </a:lnTo>
                  <a:lnTo>
                    <a:pt x="560463" y="81114"/>
                  </a:lnTo>
                  <a:lnTo>
                    <a:pt x="250736" y="81114"/>
                  </a:lnTo>
                  <a:lnTo>
                    <a:pt x="239280" y="83439"/>
                  </a:lnTo>
                  <a:lnTo>
                    <a:pt x="229895" y="89776"/>
                  </a:lnTo>
                  <a:lnTo>
                    <a:pt x="223558" y="99161"/>
                  </a:lnTo>
                  <a:lnTo>
                    <a:pt x="221234" y="110617"/>
                  </a:lnTo>
                  <a:lnTo>
                    <a:pt x="221234" y="309727"/>
                  </a:lnTo>
                  <a:lnTo>
                    <a:pt x="223558" y="321183"/>
                  </a:lnTo>
                  <a:lnTo>
                    <a:pt x="229895" y="330555"/>
                  </a:lnTo>
                  <a:lnTo>
                    <a:pt x="239280" y="336892"/>
                  </a:lnTo>
                  <a:lnTo>
                    <a:pt x="250736" y="339217"/>
                  </a:lnTo>
                  <a:lnTo>
                    <a:pt x="442468" y="339217"/>
                  </a:lnTo>
                  <a:lnTo>
                    <a:pt x="516216" y="412965"/>
                  </a:lnTo>
                  <a:lnTo>
                    <a:pt x="516216" y="339217"/>
                  </a:lnTo>
                  <a:lnTo>
                    <a:pt x="560463" y="339217"/>
                  </a:lnTo>
                  <a:lnTo>
                    <a:pt x="571919" y="336892"/>
                  </a:lnTo>
                  <a:lnTo>
                    <a:pt x="581291" y="330555"/>
                  </a:lnTo>
                  <a:lnTo>
                    <a:pt x="587629" y="321183"/>
                  </a:lnTo>
                  <a:lnTo>
                    <a:pt x="589965" y="309727"/>
                  </a:lnTo>
                  <a:lnTo>
                    <a:pt x="589965" y="1106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02892"/>
            <a:ext cx="12192000" cy="669290"/>
          </a:xfrm>
          <a:custGeom>
            <a:avLst/>
            <a:gdLst/>
            <a:ahLst/>
            <a:cxnLst/>
            <a:rect l="l" t="t" r="r" b="b"/>
            <a:pathLst>
              <a:path w="12192000" h="669289">
                <a:moveTo>
                  <a:pt x="12192000" y="0"/>
                </a:moveTo>
                <a:lnTo>
                  <a:pt x="0" y="0"/>
                </a:lnTo>
                <a:lnTo>
                  <a:pt x="0" y="669036"/>
                </a:lnTo>
                <a:lnTo>
                  <a:pt x="12192000" y="669036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37820"/>
            <a:ext cx="10407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Contents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1148283"/>
            <a:ext cx="23596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3000" b="1" spc="-25" dirty="0">
                <a:solidFill>
                  <a:srgbClr val="A6A6A6"/>
                </a:solidFill>
                <a:latin typeface="Arial"/>
                <a:cs typeface="Arial"/>
              </a:rPr>
              <a:t>1.</a:t>
            </a:r>
            <a:r>
              <a:rPr sz="3000" b="1" dirty="0">
                <a:solidFill>
                  <a:srgbClr val="A6A6A6"/>
                </a:solidFill>
                <a:latin typeface="Arial"/>
                <a:cs typeface="Arial"/>
              </a:rPr>
              <a:t>	</a:t>
            </a:r>
            <a:r>
              <a:rPr sz="3000" b="1" spc="-300" dirty="0">
                <a:solidFill>
                  <a:srgbClr val="A6A6A6"/>
                </a:solidFill>
                <a:latin typeface="Arial"/>
                <a:cs typeface="Arial"/>
              </a:rPr>
              <a:t>Background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1606553"/>
            <a:ext cx="10441940" cy="4320540"/>
          </a:xfrm>
          <a:prstGeom prst="rect">
            <a:avLst/>
          </a:prstGeom>
        </p:spPr>
        <p:txBody>
          <a:bodyPr vert="horz" wrap="square" lIns="0" tIns="27114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213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185" dirty="0">
                <a:latin typeface="Arial"/>
                <a:cs typeface="Arial"/>
              </a:rPr>
              <a:t>Methodology</a:t>
            </a:r>
            <a:r>
              <a:rPr sz="3000" b="1" spc="-105" dirty="0">
                <a:latin typeface="Arial"/>
                <a:cs typeface="Arial"/>
              </a:rPr>
              <a:t> </a:t>
            </a:r>
            <a:r>
              <a:rPr sz="3000" b="1" spc="-55" dirty="0">
                <a:latin typeface="Arial"/>
                <a:cs typeface="Arial"/>
              </a:rPr>
              <a:t>Overview</a:t>
            </a:r>
            <a:endParaRPr sz="3000">
              <a:latin typeface="Arial"/>
              <a:cs typeface="Arial"/>
            </a:endParaRPr>
          </a:p>
          <a:p>
            <a:pPr marL="469265" marR="5080" indent="-456565">
              <a:lnSpc>
                <a:spcPts val="3240"/>
              </a:lnSpc>
              <a:spcBef>
                <a:spcPts val="244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285" dirty="0">
                <a:solidFill>
                  <a:srgbClr val="A6A6A6"/>
                </a:solidFill>
                <a:latin typeface="Arial"/>
                <a:cs typeface="Arial"/>
              </a:rPr>
              <a:t>Findings</a:t>
            </a:r>
            <a:r>
              <a:rPr sz="3000" b="1" spc="-11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0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40" dirty="0">
                <a:solidFill>
                  <a:srgbClr val="A6A6A6"/>
                </a:solidFill>
                <a:latin typeface="Arial"/>
                <a:cs typeface="Arial"/>
              </a:rPr>
              <a:t>for</a:t>
            </a:r>
            <a:r>
              <a:rPr sz="3000" b="1" spc="-14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54" dirty="0">
                <a:solidFill>
                  <a:srgbClr val="A6A6A6"/>
                </a:solidFill>
                <a:latin typeface="Arial"/>
                <a:cs typeface="Arial"/>
              </a:rPr>
              <a:t>Early</a:t>
            </a:r>
            <a:r>
              <a:rPr sz="3000" b="1" spc="-12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60" dirty="0">
                <a:solidFill>
                  <a:srgbClr val="A6A6A6"/>
                </a:solidFill>
                <a:latin typeface="Arial"/>
                <a:cs typeface="Arial"/>
              </a:rPr>
              <a:t>Implementation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150" dirty="0">
                <a:solidFill>
                  <a:srgbClr val="A6A6A6"/>
                </a:solidFill>
                <a:latin typeface="Arial"/>
                <a:cs typeface="Arial"/>
              </a:rPr>
              <a:t>Project </a:t>
            </a:r>
            <a:r>
              <a:rPr sz="3000" b="1" spc="-380" dirty="0">
                <a:solidFill>
                  <a:srgbClr val="A6A6A6"/>
                </a:solidFill>
                <a:latin typeface="Arial"/>
                <a:cs typeface="Arial"/>
              </a:rPr>
              <a:t>Focus</a:t>
            </a:r>
            <a:endParaRPr sz="30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75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10" dirty="0">
                <a:solidFill>
                  <a:srgbClr val="A6A6A6"/>
                </a:solidFill>
                <a:latin typeface="Arial"/>
                <a:cs typeface="Arial"/>
              </a:rPr>
              <a:t>Malawi</a:t>
            </a:r>
            <a:endParaRPr sz="26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2090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70" dirty="0">
                <a:solidFill>
                  <a:srgbClr val="A6A6A6"/>
                </a:solidFill>
                <a:latin typeface="Arial"/>
                <a:cs typeface="Arial"/>
              </a:rPr>
              <a:t>Zimbabwe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A6A6A6"/>
              </a:buClr>
              <a:buFont typeface="Arial"/>
              <a:buAutoNum type="alphaLcPeriod"/>
            </a:pPr>
            <a:endParaRPr sz="2100">
              <a:latin typeface="Arial"/>
              <a:cs typeface="Arial"/>
            </a:endParaRPr>
          </a:p>
          <a:p>
            <a:pPr marL="527685" marR="1754505" indent="-515620">
              <a:lnSpc>
                <a:spcPts val="324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3000" b="1" spc="-245" dirty="0">
                <a:solidFill>
                  <a:srgbClr val="A6A6A6"/>
                </a:solidFill>
                <a:latin typeface="Arial"/>
                <a:cs typeface="Arial"/>
              </a:rPr>
              <a:t>Translating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70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14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Operationalizing</a:t>
            </a:r>
            <a:r>
              <a:rPr sz="3000" b="1" spc="-105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35" dirty="0">
                <a:solidFill>
                  <a:srgbClr val="A6A6A6"/>
                </a:solidFill>
                <a:latin typeface="Arial"/>
                <a:cs typeface="Arial"/>
              </a:rPr>
              <a:t>Country</a:t>
            </a:r>
            <a:r>
              <a:rPr sz="3000" b="1" spc="-12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310" dirty="0">
                <a:solidFill>
                  <a:srgbClr val="A6A6A6"/>
                </a:solidFill>
                <a:latin typeface="Arial"/>
                <a:cs typeface="Arial"/>
              </a:rPr>
              <a:t>Landscaping </a:t>
            </a: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85497" y="6576161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886700" y="4853940"/>
            <a:ext cx="3209925" cy="1615440"/>
            <a:chOff x="7886700" y="4853940"/>
            <a:chExt cx="3209925" cy="1615440"/>
          </a:xfrm>
        </p:grpSpPr>
        <p:sp>
          <p:nvSpPr>
            <p:cNvPr id="3" name="object 3"/>
            <p:cNvSpPr/>
            <p:nvPr/>
          </p:nvSpPr>
          <p:spPr>
            <a:xfrm>
              <a:off x="7886700" y="4853940"/>
              <a:ext cx="1666239" cy="1615440"/>
            </a:xfrm>
            <a:custGeom>
              <a:avLst/>
              <a:gdLst/>
              <a:ahLst/>
              <a:cxnLst/>
              <a:rect l="l" t="t" r="r" b="b"/>
              <a:pathLst>
                <a:path w="1666240" h="1615439">
                  <a:moveTo>
                    <a:pt x="0" y="0"/>
                  </a:moveTo>
                  <a:lnTo>
                    <a:pt x="0" y="1615440"/>
                  </a:lnTo>
                  <a:lnTo>
                    <a:pt x="1665731" y="901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192767" y="5006340"/>
              <a:ext cx="1903730" cy="1365885"/>
            </a:xfrm>
            <a:custGeom>
              <a:avLst/>
              <a:gdLst/>
              <a:ahLst/>
              <a:cxnLst/>
              <a:rect l="l" t="t" r="r" b="b"/>
              <a:pathLst>
                <a:path w="1903729" h="1365885">
                  <a:moveTo>
                    <a:pt x="0" y="0"/>
                  </a:moveTo>
                  <a:lnTo>
                    <a:pt x="0" y="1365504"/>
                  </a:lnTo>
                  <a:lnTo>
                    <a:pt x="1903476" y="6827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12192000" cy="944880"/>
          </a:xfrm>
          <a:custGeom>
            <a:avLst/>
            <a:gdLst/>
            <a:ahLst/>
            <a:cxnLst/>
            <a:rect l="l" t="t" r="r" b="b"/>
            <a:pathLst>
              <a:path w="12192000" h="944880">
                <a:moveTo>
                  <a:pt x="12192000" y="0"/>
                </a:moveTo>
                <a:lnTo>
                  <a:pt x="0" y="0"/>
                </a:lnTo>
                <a:lnTo>
                  <a:pt x="0" y="944879"/>
                </a:lnTo>
                <a:lnTo>
                  <a:pt x="12192000" y="9448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PMM</a:t>
            </a:r>
            <a:r>
              <a:rPr spc="-100" dirty="0"/>
              <a:t> </a:t>
            </a:r>
            <a:r>
              <a:rPr spc="-135" dirty="0"/>
              <a:t>used</a:t>
            </a:r>
            <a:r>
              <a:rPr spc="-90" dirty="0"/>
              <a:t> </a:t>
            </a:r>
            <a:r>
              <a:rPr spc="-50" dirty="0"/>
              <a:t>quantitative</a:t>
            </a:r>
            <a:r>
              <a:rPr spc="-90" dirty="0"/>
              <a:t> </a:t>
            </a:r>
            <a:r>
              <a:rPr spc="-120" dirty="0"/>
              <a:t>and</a:t>
            </a:r>
            <a:r>
              <a:rPr spc="-85" dirty="0"/>
              <a:t> </a:t>
            </a:r>
            <a:r>
              <a:rPr spc="-55" dirty="0"/>
              <a:t>qualitative</a:t>
            </a:r>
            <a:r>
              <a:rPr spc="-90" dirty="0"/>
              <a:t> </a:t>
            </a:r>
            <a:r>
              <a:rPr spc="-85" dirty="0"/>
              <a:t>methods</a:t>
            </a:r>
            <a:r>
              <a:rPr spc="-65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spc="-30" dirty="0"/>
              <a:t>identify</a:t>
            </a:r>
            <a:r>
              <a:rPr spc="-80" dirty="0"/>
              <a:t> </a:t>
            </a:r>
            <a:r>
              <a:rPr spc="-120" dirty="0"/>
              <a:t>sub-</a:t>
            </a:r>
            <a:r>
              <a:rPr spc="-65" dirty="0"/>
              <a:t>national</a:t>
            </a:r>
            <a:r>
              <a:rPr spc="-105" dirty="0"/>
              <a:t> </a:t>
            </a:r>
            <a:r>
              <a:rPr spc="-120" dirty="0"/>
              <a:t>geographies,</a:t>
            </a:r>
            <a:r>
              <a:rPr spc="-70" dirty="0"/>
              <a:t> </a:t>
            </a:r>
            <a:r>
              <a:rPr spc="-55" dirty="0"/>
              <a:t>target</a:t>
            </a:r>
            <a:r>
              <a:rPr spc="-85" dirty="0"/>
              <a:t> </a:t>
            </a:r>
            <a:r>
              <a:rPr spc="-25" dirty="0"/>
              <a:t>populations,</a:t>
            </a:r>
          </a:p>
          <a:p>
            <a:pPr marL="55880">
              <a:lnSpc>
                <a:spcPct val="100000"/>
              </a:lnSpc>
              <a:spcBef>
                <a:spcPts val="5"/>
              </a:spcBef>
            </a:pPr>
            <a:r>
              <a:rPr spc="-75" dirty="0"/>
              <a:t>delivery</a:t>
            </a:r>
            <a:r>
              <a:rPr spc="-85" dirty="0"/>
              <a:t> </a:t>
            </a:r>
            <a:r>
              <a:rPr spc="-120" dirty="0"/>
              <a:t>channels,</a:t>
            </a:r>
            <a:r>
              <a:rPr spc="-75" dirty="0"/>
              <a:t> </a:t>
            </a:r>
            <a:r>
              <a:rPr spc="-120" dirty="0"/>
              <a:t>and</a:t>
            </a:r>
            <a:r>
              <a:rPr spc="-85" dirty="0"/>
              <a:t> </a:t>
            </a:r>
            <a:r>
              <a:rPr spc="-65" dirty="0"/>
              <a:t>prevention</a:t>
            </a:r>
            <a:r>
              <a:rPr spc="-75" dirty="0"/>
              <a:t> </a:t>
            </a:r>
            <a:r>
              <a:rPr spc="-85" dirty="0"/>
              <a:t>networks</a:t>
            </a:r>
            <a:r>
              <a:rPr spc="-65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spc="-40" dirty="0"/>
              <a:t>prioritize</a:t>
            </a:r>
            <a:r>
              <a:rPr spc="-80" dirty="0"/>
              <a:t> </a:t>
            </a:r>
            <a:r>
              <a:rPr spc="-35" dirty="0"/>
              <a:t>in</a:t>
            </a:r>
            <a:r>
              <a:rPr spc="-90" dirty="0"/>
              <a:t> </a:t>
            </a:r>
            <a:r>
              <a:rPr spc="-85" dirty="0"/>
              <a:t>early</a:t>
            </a:r>
            <a:r>
              <a:rPr spc="-70" dirty="0"/>
              <a:t> </a:t>
            </a:r>
            <a:r>
              <a:rPr spc="-40" dirty="0"/>
              <a:t>introduction</a:t>
            </a:r>
            <a:r>
              <a:rPr spc="-90" dirty="0"/>
              <a:t> </a:t>
            </a:r>
            <a:r>
              <a:rPr spc="-60" dirty="0"/>
              <a:t>activities</a:t>
            </a:r>
            <a:r>
              <a:rPr spc="-90" dirty="0"/>
              <a:t> </a:t>
            </a:r>
            <a:r>
              <a:rPr spc="-10" dirty="0"/>
              <a:t>for</a:t>
            </a:r>
            <a:r>
              <a:rPr spc="-80" dirty="0"/>
              <a:t> </a:t>
            </a:r>
            <a:r>
              <a:rPr spc="-240" dirty="0"/>
              <a:t>CAB-</a:t>
            </a:r>
            <a:r>
              <a:rPr spc="-285" dirty="0"/>
              <a:t>LA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11061" y="1068133"/>
            <a:ext cx="11968480" cy="2649220"/>
            <a:chOff x="111061" y="1068133"/>
            <a:chExt cx="11968480" cy="2649220"/>
          </a:xfrm>
        </p:grpSpPr>
        <p:sp>
          <p:nvSpPr>
            <p:cNvPr id="8" name="object 8"/>
            <p:cNvSpPr/>
            <p:nvPr/>
          </p:nvSpPr>
          <p:spPr>
            <a:xfrm>
              <a:off x="127253" y="1293114"/>
              <a:ext cx="5655945" cy="2411095"/>
            </a:xfrm>
            <a:custGeom>
              <a:avLst/>
              <a:gdLst/>
              <a:ahLst/>
              <a:cxnLst/>
              <a:rect l="l" t="t" r="r" b="b"/>
              <a:pathLst>
                <a:path w="5655945" h="2411095">
                  <a:moveTo>
                    <a:pt x="0" y="2410968"/>
                  </a:moveTo>
                  <a:lnTo>
                    <a:pt x="5655564" y="2410968"/>
                  </a:lnTo>
                  <a:lnTo>
                    <a:pt x="5655564" y="0"/>
                  </a:lnTo>
                  <a:lnTo>
                    <a:pt x="0" y="0"/>
                  </a:lnTo>
                  <a:lnTo>
                    <a:pt x="0" y="2410968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823" y="1072896"/>
              <a:ext cx="5664835" cy="340360"/>
            </a:xfrm>
            <a:custGeom>
              <a:avLst/>
              <a:gdLst/>
              <a:ahLst/>
              <a:cxnLst/>
              <a:rect l="l" t="t" r="r" b="b"/>
              <a:pathLst>
                <a:path w="5664835" h="340359">
                  <a:moveTo>
                    <a:pt x="5664708" y="0"/>
                  </a:moveTo>
                  <a:lnTo>
                    <a:pt x="0" y="0"/>
                  </a:lnTo>
                  <a:lnTo>
                    <a:pt x="0" y="339851"/>
                  </a:lnTo>
                  <a:lnTo>
                    <a:pt x="5664708" y="339851"/>
                  </a:lnTo>
                  <a:lnTo>
                    <a:pt x="566470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823" y="1072896"/>
              <a:ext cx="5664835" cy="340360"/>
            </a:xfrm>
            <a:custGeom>
              <a:avLst/>
              <a:gdLst/>
              <a:ahLst/>
              <a:cxnLst/>
              <a:rect l="l" t="t" r="r" b="b"/>
              <a:pathLst>
                <a:path w="5664835" h="340359">
                  <a:moveTo>
                    <a:pt x="0" y="339851"/>
                  </a:moveTo>
                  <a:lnTo>
                    <a:pt x="5664708" y="339851"/>
                  </a:lnTo>
                  <a:lnTo>
                    <a:pt x="5664708" y="0"/>
                  </a:lnTo>
                  <a:lnTo>
                    <a:pt x="0" y="0"/>
                  </a:lnTo>
                  <a:lnTo>
                    <a:pt x="0" y="339851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10706" y="1293114"/>
              <a:ext cx="5655945" cy="2411095"/>
            </a:xfrm>
            <a:custGeom>
              <a:avLst/>
              <a:gdLst/>
              <a:ahLst/>
              <a:cxnLst/>
              <a:rect l="l" t="t" r="r" b="b"/>
              <a:pathLst>
                <a:path w="5655945" h="2411095">
                  <a:moveTo>
                    <a:pt x="0" y="2410968"/>
                  </a:moveTo>
                  <a:lnTo>
                    <a:pt x="5655563" y="2410968"/>
                  </a:lnTo>
                  <a:lnTo>
                    <a:pt x="5655563" y="0"/>
                  </a:lnTo>
                  <a:lnTo>
                    <a:pt x="0" y="0"/>
                  </a:lnTo>
                  <a:lnTo>
                    <a:pt x="0" y="2410968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99276" y="1072896"/>
              <a:ext cx="5666740" cy="340360"/>
            </a:xfrm>
            <a:custGeom>
              <a:avLst/>
              <a:gdLst/>
              <a:ahLst/>
              <a:cxnLst/>
              <a:rect l="l" t="t" r="r" b="b"/>
              <a:pathLst>
                <a:path w="5666740" h="340359">
                  <a:moveTo>
                    <a:pt x="5666232" y="0"/>
                  </a:moveTo>
                  <a:lnTo>
                    <a:pt x="0" y="0"/>
                  </a:lnTo>
                  <a:lnTo>
                    <a:pt x="0" y="339851"/>
                  </a:lnTo>
                  <a:lnTo>
                    <a:pt x="5666232" y="339851"/>
                  </a:lnTo>
                  <a:lnTo>
                    <a:pt x="5666232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99276" y="1072896"/>
              <a:ext cx="5666740" cy="340360"/>
            </a:xfrm>
            <a:custGeom>
              <a:avLst/>
              <a:gdLst/>
              <a:ahLst/>
              <a:cxnLst/>
              <a:rect l="l" t="t" r="r" b="b"/>
              <a:pathLst>
                <a:path w="5666740" h="340359">
                  <a:moveTo>
                    <a:pt x="0" y="339851"/>
                  </a:moveTo>
                  <a:lnTo>
                    <a:pt x="5666232" y="339851"/>
                  </a:lnTo>
                  <a:lnTo>
                    <a:pt x="5666232" y="0"/>
                  </a:lnTo>
                  <a:lnTo>
                    <a:pt x="0" y="0"/>
                  </a:lnTo>
                  <a:lnTo>
                    <a:pt x="0" y="339851"/>
                  </a:lnTo>
                  <a:close/>
                </a:path>
              </a:pathLst>
            </a:custGeom>
            <a:ln w="9144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604261" y="1094612"/>
            <a:ext cx="68884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79210" algn="l"/>
              </a:tabLst>
            </a:pPr>
            <a:r>
              <a:rPr sz="1600" b="1" spc="-10" dirty="0">
                <a:latin typeface="Arial"/>
                <a:cs typeface="Arial"/>
              </a:rPr>
              <a:t>Where?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spc="-130" dirty="0">
                <a:latin typeface="Arial"/>
                <a:cs typeface="Arial"/>
              </a:rPr>
              <a:t>Who?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11061" y="3840289"/>
            <a:ext cx="5685155" cy="2647950"/>
            <a:chOff x="111061" y="3840289"/>
            <a:chExt cx="5685155" cy="2647950"/>
          </a:xfrm>
        </p:grpSpPr>
        <p:sp>
          <p:nvSpPr>
            <p:cNvPr id="16" name="object 16"/>
            <p:cNvSpPr/>
            <p:nvPr/>
          </p:nvSpPr>
          <p:spPr>
            <a:xfrm>
              <a:off x="127253" y="4063746"/>
              <a:ext cx="5655945" cy="2411095"/>
            </a:xfrm>
            <a:custGeom>
              <a:avLst/>
              <a:gdLst/>
              <a:ahLst/>
              <a:cxnLst/>
              <a:rect l="l" t="t" r="r" b="b"/>
              <a:pathLst>
                <a:path w="5655945" h="2411095">
                  <a:moveTo>
                    <a:pt x="0" y="2410967"/>
                  </a:moveTo>
                  <a:lnTo>
                    <a:pt x="5655564" y="2410967"/>
                  </a:lnTo>
                  <a:lnTo>
                    <a:pt x="5655564" y="0"/>
                  </a:lnTo>
                  <a:lnTo>
                    <a:pt x="0" y="0"/>
                  </a:lnTo>
                  <a:lnTo>
                    <a:pt x="0" y="2410967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5823" y="3845052"/>
              <a:ext cx="5664835" cy="338455"/>
            </a:xfrm>
            <a:custGeom>
              <a:avLst/>
              <a:gdLst/>
              <a:ahLst/>
              <a:cxnLst/>
              <a:rect l="l" t="t" r="r" b="b"/>
              <a:pathLst>
                <a:path w="5664835" h="338454">
                  <a:moveTo>
                    <a:pt x="5664708" y="0"/>
                  </a:moveTo>
                  <a:lnTo>
                    <a:pt x="0" y="0"/>
                  </a:lnTo>
                  <a:lnTo>
                    <a:pt x="0" y="338328"/>
                  </a:lnTo>
                  <a:lnTo>
                    <a:pt x="5664708" y="338328"/>
                  </a:lnTo>
                  <a:lnTo>
                    <a:pt x="5664708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5823" y="3845052"/>
              <a:ext cx="5664835" cy="338455"/>
            </a:xfrm>
            <a:custGeom>
              <a:avLst/>
              <a:gdLst/>
              <a:ahLst/>
              <a:cxnLst/>
              <a:rect l="l" t="t" r="r" b="b"/>
              <a:pathLst>
                <a:path w="5664835" h="338454">
                  <a:moveTo>
                    <a:pt x="0" y="338328"/>
                  </a:moveTo>
                  <a:lnTo>
                    <a:pt x="5664708" y="338328"/>
                  </a:lnTo>
                  <a:lnTo>
                    <a:pt x="5664708" y="0"/>
                  </a:lnTo>
                  <a:lnTo>
                    <a:pt x="0" y="0"/>
                  </a:lnTo>
                  <a:lnTo>
                    <a:pt x="0" y="338328"/>
                  </a:lnTo>
                  <a:close/>
                </a:path>
              </a:pathLst>
            </a:custGeom>
            <a:ln w="9143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41731" y="3866463"/>
            <a:ext cx="56286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95"/>
              </a:spcBef>
            </a:pPr>
            <a:r>
              <a:rPr sz="1600" b="1" spc="-120" dirty="0">
                <a:latin typeface="Arial"/>
                <a:cs typeface="Arial"/>
              </a:rPr>
              <a:t>Which</a:t>
            </a:r>
            <a:r>
              <a:rPr sz="1600" b="1" spc="-80" dirty="0">
                <a:latin typeface="Arial"/>
                <a:cs typeface="Arial"/>
              </a:rPr>
              <a:t> </a:t>
            </a:r>
            <a:r>
              <a:rPr sz="1600" b="1" spc="-60" dirty="0">
                <a:latin typeface="Arial"/>
                <a:cs typeface="Arial"/>
              </a:rPr>
              <a:t>Channels?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30904" y="969757"/>
            <a:ext cx="6989445" cy="473075"/>
            <a:chOff x="330904" y="969757"/>
            <a:chExt cx="6989445" cy="473075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0538" y="969757"/>
              <a:ext cx="152442" cy="23248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30904" y="1034825"/>
              <a:ext cx="581660" cy="407670"/>
            </a:xfrm>
            <a:custGeom>
              <a:avLst/>
              <a:gdLst/>
              <a:ahLst/>
              <a:cxnLst/>
              <a:rect l="l" t="t" r="r" b="b"/>
              <a:pathLst>
                <a:path w="581660" h="407669">
                  <a:moveTo>
                    <a:pt x="145270" y="0"/>
                  </a:moveTo>
                  <a:lnTo>
                    <a:pt x="0" y="72790"/>
                  </a:lnTo>
                  <a:lnTo>
                    <a:pt x="0" y="407629"/>
                  </a:lnTo>
                  <a:lnTo>
                    <a:pt x="140912" y="337022"/>
                  </a:lnTo>
                  <a:lnTo>
                    <a:pt x="43581" y="337022"/>
                  </a:lnTo>
                  <a:lnTo>
                    <a:pt x="43581" y="99723"/>
                  </a:lnTo>
                  <a:lnTo>
                    <a:pt x="130743" y="56049"/>
                  </a:lnTo>
                  <a:lnTo>
                    <a:pt x="257128" y="56049"/>
                  </a:lnTo>
                  <a:lnTo>
                    <a:pt x="145270" y="0"/>
                  </a:lnTo>
                  <a:close/>
                </a:path>
                <a:path w="581660" h="407669">
                  <a:moveTo>
                    <a:pt x="242601" y="334838"/>
                  </a:moveTo>
                  <a:lnTo>
                    <a:pt x="145270" y="334838"/>
                  </a:lnTo>
                  <a:lnTo>
                    <a:pt x="290540" y="407629"/>
                  </a:lnTo>
                  <a:lnTo>
                    <a:pt x="402398" y="351580"/>
                  </a:lnTo>
                  <a:lnTo>
                    <a:pt x="276013" y="351580"/>
                  </a:lnTo>
                  <a:lnTo>
                    <a:pt x="242601" y="334838"/>
                  </a:lnTo>
                  <a:close/>
                </a:path>
                <a:path w="581660" h="407669">
                  <a:moveTo>
                    <a:pt x="533141" y="334838"/>
                  </a:moveTo>
                  <a:lnTo>
                    <a:pt x="435810" y="334838"/>
                  </a:lnTo>
                  <a:lnTo>
                    <a:pt x="581080" y="407629"/>
                  </a:lnTo>
                  <a:lnTo>
                    <a:pt x="581080" y="337022"/>
                  </a:lnTo>
                  <a:lnTo>
                    <a:pt x="537499" y="337022"/>
                  </a:lnTo>
                  <a:lnTo>
                    <a:pt x="533141" y="334838"/>
                  </a:lnTo>
                  <a:close/>
                </a:path>
                <a:path w="581660" h="407669">
                  <a:moveTo>
                    <a:pt x="257128" y="56049"/>
                  </a:moveTo>
                  <a:lnTo>
                    <a:pt x="159797" y="56049"/>
                  </a:lnTo>
                  <a:lnTo>
                    <a:pt x="276013" y="114281"/>
                  </a:lnTo>
                  <a:lnTo>
                    <a:pt x="276013" y="351580"/>
                  </a:lnTo>
                  <a:lnTo>
                    <a:pt x="305067" y="351580"/>
                  </a:lnTo>
                  <a:lnTo>
                    <a:pt x="305067" y="114281"/>
                  </a:lnTo>
                  <a:lnTo>
                    <a:pt x="356638" y="88077"/>
                  </a:lnTo>
                  <a:lnTo>
                    <a:pt x="349576" y="72790"/>
                  </a:lnTo>
                  <a:lnTo>
                    <a:pt x="290540" y="72790"/>
                  </a:lnTo>
                  <a:lnTo>
                    <a:pt x="257128" y="56049"/>
                  </a:lnTo>
                  <a:close/>
                </a:path>
                <a:path w="581660" h="407669">
                  <a:moveTo>
                    <a:pt x="450337" y="196535"/>
                  </a:moveTo>
                  <a:lnTo>
                    <a:pt x="421283" y="196535"/>
                  </a:lnTo>
                  <a:lnTo>
                    <a:pt x="421283" y="293347"/>
                  </a:lnTo>
                  <a:lnTo>
                    <a:pt x="305067" y="351580"/>
                  </a:lnTo>
                  <a:lnTo>
                    <a:pt x="402398" y="351580"/>
                  </a:lnTo>
                  <a:lnTo>
                    <a:pt x="435810" y="334838"/>
                  </a:lnTo>
                  <a:lnTo>
                    <a:pt x="533141" y="334838"/>
                  </a:lnTo>
                  <a:lnTo>
                    <a:pt x="450337" y="293347"/>
                  </a:lnTo>
                  <a:lnTo>
                    <a:pt x="450337" y="196535"/>
                  </a:lnTo>
                  <a:close/>
                </a:path>
                <a:path w="581660" h="407669">
                  <a:moveTo>
                    <a:pt x="159797" y="56049"/>
                  </a:moveTo>
                  <a:lnTo>
                    <a:pt x="130743" y="56049"/>
                  </a:lnTo>
                  <a:lnTo>
                    <a:pt x="130743" y="293347"/>
                  </a:lnTo>
                  <a:lnTo>
                    <a:pt x="43581" y="337022"/>
                  </a:lnTo>
                  <a:lnTo>
                    <a:pt x="140912" y="337022"/>
                  </a:lnTo>
                  <a:lnTo>
                    <a:pt x="145270" y="334838"/>
                  </a:lnTo>
                  <a:lnTo>
                    <a:pt x="242601" y="334838"/>
                  </a:lnTo>
                  <a:lnTo>
                    <a:pt x="159797" y="293347"/>
                  </a:lnTo>
                  <a:lnTo>
                    <a:pt x="159797" y="56049"/>
                  </a:lnTo>
                  <a:close/>
                </a:path>
                <a:path w="581660" h="407669">
                  <a:moveTo>
                    <a:pt x="533141" y="48769"/>
                  </a:moveTo>
                  <a:lnTo>
                    <a:pt x="514982" y="88077"/>
                  </a:lnTo>
                  <a:lnTo>
                    <a:pt x="537499" y="99723"/>
                  </a:lnTo>
                  <a:lnTo>
                    <a:pt x="537499" y="337022"/>
                  </a:lnTo>
                  <a:lnTo>
                    <a:pt x="581080" y="337022"/>
                  </a:lnTo>
                  <a:lnTo>
                    <a:pt x="581080" y="72790"/>
                  </a:lnTo>
                  <a:lnTo>
                    <a:pt x="533141" y="48769"/>
                  </a:lnTo>
                  <a:close/>
                </a:path>
                <a:path w="581660" h="407669">
                  <a:moveTo>
                    <a:pt x="338479" y="48769"/>
                  </a:moveTo>
                  <a:lnTo>
                    <a:pt x="290540" y="72790"/>
                  </a:lnTo>
                  <a:lnTo>
                    <a:pt x="349576" y="72790"/>
                  </a:lnTo>
                  <a:lnTo>
                    <a:pt x="338479" y="487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06430" y="1009700"/>
              <a:ext cx="147300" cy="14790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99232" y="1009700"/>
              <a:ext cx="147300" cy="147903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6829181" y="1292360"/>
              <a:ext cx="294640" cy="147955"/>
            </a:xfrm>
            <a:custGeom>
              <a:avLst/>
              <a:gdLst/>
              <a:ahLst/>
              <a:cxnLst/>
              <a:rect l="l" t="t" r="r" b="b"/>
              <a:pathLst>
                <a:path w="294640" h="147955">
                  <a:moveTo>
                    <a:pt x="147300" y="0"/>
                  </a:moveTo>
                  <a:lnTo>
                    <a:pt x="101729" y="5546"/>
                  </a:lnTo>
                  <a:lnTo>
                    <a:pt x="48895" y="24034"/>
                  </a:lnTo>
                  <a:lnTo>
                    <a:pt x="14730" y="44371"/>
                  </a:lnTo>
                  <a:lnTo>
                    <a:pt x="0" y="73951"/>
                  </a:lnTo>
                  <a:lnTo>
                    <a:pt x="0" y="147903"/>
                  </a:lnTo>
                  <a:lnTo>
                    <a:pt x="294601" y="147903"/>
                  </a:lnTo>
                  <a:lnTo>
                    <a:pt x="294601" y="73951"/>
                  </a:lnTo>
                  <a:lnTo>
                    <a:pt x="264016" y="32970"/>
                  </a:lnTo>
                  <a:lnTo>
                    <a:pt x="227395" y="15714"/>
                  </a:lnTo>
                  <a:lnTo>
                    <a:pt x="178806" y="3081"/>
                  </a:lnTo>
                  <a:lnTo>
                    <a:pt x="1473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02831" y="1124736"/>
              <a:ext cx="147300" cy="147903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6632778" y="1177327"/>
              <a:ext cx="687705" cy="147955"/>
            </a:xfrm>
            <a:custGeom>
              <a:avLst/>
              <a:gdLst/>
              <a:ahLst/>
              <a:cxnLst/>
              <a:rect l="l" t="t" r="r" b="b"/>
              <a:pathLst>
                <a:path w="687704" h="147955">
                  <a:moveTo>
                    <a:pt x="266776" y="95313"/>
                  </a:moveTo>
                  <a:lnTo>
                    <a:pt x="254571" y="79629"/>
                  </a:lnTo>
                  <a:lnTo>
                    <a:pt x="245287" y="62242"/>
                  </a:lnTo>
                  <a:lnTo>
                    <a:pt x="239382" y="43319"/>
                  </a:lnTo>
                  <a:lnTo>
                    <a:pt x="237312" y="19723"/>
                  </a:lnTo>
                  <a:lnTo>
                    <a:pt x="215214" y="11633"/>
                  </a:lnTo>
                  <a:lnTo>
                    <a:pt x="193789" y="6248"/>
                  </a:lnTo>
                  <a:lnTo>
                    <a:pt x="178803" y="3086"/>
                  </a:lnTo>
                  <a:lnTo>
                    <a:pt x="163207" y="850"/>
                  </a:lnTo>
                  <a:lnTo>
                    <a:pt x="147294" y="0"/>
                  </a:lnTo>
                  <a:lnTo>
                    <a:pt x="132308" y="622"/>
                  </a:lnTo>
                  <a:lnTo>
                    <a:pt x="86741" y="9867"/>
                  </a:lnTo>
                  <a:lnTo>
                    <a:pt x="48895" y="24650"/>
                  </a:lnTo>
                  <a:lnTo>
                    <a:pt x="14732" y="44373"/>
                  </a:lnTo>
                  <a:lnTo>
                    <a:pt x="0" y="73952"/>
                  </a:lnTo>
                  <a:lnTo>
                    <a:pt x="0" y="147904"/>
                  </a:lnTo>
                  <a:lnTo>
                    <a:pt x="176758" y="147904"/>
                  </a:lnTo>
                  <a:lnTo>
                    <a:pt x="181660" y="141338"/>
                  </a:lnTo>
                  <a:lnTo>
                    <a:pt x="184937" y="138049"/>
                  </a:lnTo>
                  <a:lnTo>
                    <a:pt x="191490" y="133121"/>
                  </a:lnTo>
                  <a:lnTo>
                    <a:pt x="209232" y="121437"/>
                  </a:lnTo>
                  <a:lnTo>
                    <a:pt x="227901" y="111137"/>
                  </a:lnTo>
                  <a:lnTo>
                    <a:pt x="247180" y="102374"/>
                  </a:lnTo>
                  <a:lnTo>
                    <a:pt x="266776" y="95313"/>
                  </a:lnTo>
                  <a:close/>
                </a:path>
                <a:path w="687704" h="147955">
                  <a:moveTo>
                    <a:pt x="687400" y="73952"/>
                  </a:moveTo>
                  <a:lnTo>
                    <a:pt x="656818" y="32969"/>
                  </a:lnTo>
                  <a:lnTo>
                    <a:pt x="620191" y="15722"/>
                  </a:lnTo>
                  <a:lnTo>
                    <a:pt x="571601" y="3086"/>
                  </a:lnTo>
                  <a:lnTo>
                    <a:pt x="540092" y="0"/>
                  </a:lnTo>
                  <a:lnTo>
                    <a:pt x="525106" y="622"/>
                  </a:lnTo>
                  <a:lnTo>
                    <a:pt x="472173" y="12357"/>
                  </a:lnTo>
                  <a:lnTo>
                    <a:pt x="448005" y="43548"/>
                  </a:lnTo>
                  <a:lnTo>
                    <a:pt x="442099" y="62865"/>
                  </a:lnTo>
                  <a:lnTo>
                    <a:pt x="432816" y="80327"/>
                  </a:lnTo>
                  <a:lnTo>
                    <a:pt x="420624" y="95313"/>
                  </a:lnTo>
                  <a:lnTo>
                    <a:pt x="442747" y="103301"/>
                  </a:lnTo>
                  <a:lnTo>
                    <a:pt x="462559" y="112369"/>
                  </a:lnTo>
                  <a:lnTo>
                    <a:pt x="480237" y="122351"/>
                  </a:lnTo>
                  <a:lnTo>
                    <a:pt x="495909" y="133121"/>
                  </a:lnTo>
                  <a:lnTo>
                    <a:pt x="500824" y="138049"/>
                  </a:lnTo>
                  <a:lnTo>
                    <a:pt x="505726" y="141338"/>
                  </a:lnTo>
                  <a:lnTo>
                    <a:pt x="509003" y="147904"/>
                  </a:lnTo>
                  <a:lnTo>
                    <a:pt x="687400" y="147904"/>
                  </a:lnTo>
                  <a:lnTo>
                    <a:pt x="687400" y="739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6394513" y="3840289"/>
            <a:ext cx="5685155" cy="2647950"/>
            <a:chOff x="6394513" y="3840289"/>
            <a:chExt cx="5685155" cy="2647950"/>
          </a:xfrm>
        </p:grpSpPr>
        <p:sp>
          <p:nvSpPr>
            <p:cNvPr id="29" name="object 29"/>
            <p:cNvSpPr/>
            <p:nvPr/>
          </p:nvSpPr>
          <p:spPr>
            <a:xfrm>
              <a:off x="6410706" y="4063746"/>
              <a:ext cx="5655945" cy="2411095"/>
            </a:xfrm>
            <a:custGeom>
              <a:avLst/>
              <a:gdLst/>
              <a:ahLst/>
              <a:cxnLst/>
              <a:rect l="l" t="t" r="r" b="b"/>
              <a:pathLst>
                <a:path w="5655945" h="2411095">
                  <a:moveTo>
                    <a:pt x="0" y="2410967"/>
                  </a:moveTo>
                  <a:lnTo>
                    <a:pt x="5655563" y="2410967"/>
                  </a:lnTo>
                  <a:lnTo>
                    <a:pt x="5655563" y="0"/>
                  </a:lnTo>
                  <a:lnTo>
                    <a:pt x="0" y="0"/>
                  </a:lnTo>
                  <a:lnTo>
                    <a:pt x="0" y="2410967"/>
                  </a:lnTo>
                  <a:close/>
                </a:path>
              </a:pathLst>
            </a:custGeom>
            <a:ln w="2590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99276" y="3845052"/>
              <a:ext cx="5666740" cy="338455"/>
            </a:xfrm>
            <a:custGeom>
              <a:avLst/>
              <a:gdLst/>
              <a:ahLst/>
              <a:cxnLst/>
              <a:rect l="l" t="t" r="r" b="b"/>
              <a:pathLst>
                <a:path w="5666740" h="338454">
                  <a:moveTo>
                    <a:pt x="5666232" y="0"/>
                  </a:moveTo>
                  <a:lnTo>
                    <a:pt x="0" y="0"/>
                  </a:lnTo>
                  <a:lnTo>
                    <a:pt x="0" y="338328"/>
                  </a:lnTo>
                  <a:lnTo>
                    <a:pt x="5666232" y="338328"/>
                  </a:lnTo>
                  <a:lnTo>
                    <a:pt x="5666232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99276" y="3845052"/>
              <a:ext cx="5666740" cy="338455"/>
            </a:xfrm>
            <a:custGeom>
              <a:avLst/>
              <a:gdLst/>
              <a:ahLst/>
              <a:cxnLst/>
              <a:rect l="l" t="t" r="r" b="b"/>
              <a:pathLst>
                <a:path w="5666740" h="338454">
                  <a:moveTo>
                    <a:pt x="0" y="338328"/>
                  </a:moveTo>
                  <a:lnTo>
                    <a:pt x="5666232" y="338328"/>
                  </a:lnTo>
                  <a:lnTo>
                    <a:pt x="5666232" y="0"/>
                  </a:lnTo>
                  <a:lnTo>
                    <a:pt x="0" y="0"/>
                  </a:lnTo>
                  <a:lnTo>
                    <a:pt x="0" y="338328"/>
                  </a:lnTo>
                  <a:close/>
                </a:path>
              </a:pathLst>
            </a:custGeom>
            <a:ln w="9144">
              <a:solidFill>
                <a:srgbClr val="DAE2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425184" y="3866463"/>
            <a:ext cx="56286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latin typeface="Arial"/>
                <a:cs typeface="Arial"/>
              </a:rPr>
              <a:t>How?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12983" y="3843461"/>
            <a:ext cx="471170" cy="390525"/>
            <a:chOff x="312983" y="3843461"/>
            <a:chExt cx="471170" cy="390525"/>
          </a:xfrm>
        </p:grpSpPr>
        <p:sp>
          <p:nvSpPr>
            <p:cNvPr id="34" name="object 34"/>
            <p:cNvSpPr/>
            <p:nvPr/>
          </p:nvSpPr>
          <p:spPr>
            <a:xfrm>
              <a:off x="312983" y="3905751"/>
              <a:ext cx="471170" cy="328295"/>
            </a:xfrm>
            <a:custGeom>
              <a:avLst/>
              <a:gdLst/>
              <a:ahLst/>
              <a:cxnLst/>
              <a:rect l="l" t="t" r="r" b="b"/>
              <a:pathLst>
                <a:path w="471170" h="328295">
                  <a:moveTo>
                    <a:pt x="235381" y="0"/>
                  </a:moveTo>
                  <a:lnTo>
                    <a:pt x="166489" y="69040"/>
                  </a:lnTo>
                  <a:lnTo>
                    <a:pt x="166489" y="86300"/>
                  </a:lnTo>
                  <a:lnTo>
                    <a:pt x="0" y="86300"/>
                  </a:lnTo>
                  <a:lnTo>
                    <a:pt x="0" y="109313"/>
                  </a:lnTo>
                  <a:lnTo>
                    <a:pt x="11482" y="109313"/>
                  </a:lnTo>
                  <a:lnTo>
                    <a:pt x="11482" y="327940"/>
                  </a:lnTo>
                  <a:lnTo>
                    <a:pt x="459281" y="327940"/>
                  </a:lnTo>
                  <a:lnTo>
                    <a:pt x="459281" y="304926"/>
                  </a:lnTo>
                  <a:lnTo>
                    <a:pt x="212417" y="304926"/>
                  </a:lnTo>
                  <a:lnTo>
                    <a:pt x="212417" y="281913"/>
                  </a:lnTo>
                  <a:lnTo>
                    <a:pt x="34446" y="281913"/>
                  </a:lnTo>
                  <a:lnTo>
                    <a:pt x="34446" y="247393"/>
                  </a:lnTo>
                  <a:lnTo>
                    <a:pt x="212417" y="247393"/>
                  </a:lnTo>
                  <a:lnTo>
                    <a:pt x="212417" y="224380"/>
                  </a:lnTo>
                  <a:lnTo>
                    <a:pt x="34446" y="224380"/>
                  </a:lnTo>
                  <a:lnTo>
                    <a:pt x="34446" y="189860"/>
                  </a:lnTo>
                  <a:lnTo>
                    <a:pt x="459281" y="189860"/>
                  </a:lnTo>
                  <a:lnTo>
                    <a:pt x="459281" y="166846"/>
                  </a:lnTo>
                  <a:lnTo>
                    <a:pt x="34446" y="166846"/>
                  </a:lnTo>
                  <a:lnTo>
                    <a:pt x="34446" y="132326"/>
                  </a:lnTo>
                  <a:lnTo>
                    <a:pt x="224646" y="132326"/>
                  </a:lnTo>
                  <a:lnTo>
                    <a:pt x="224646" y="127263"/>
                  </a:lnTo>
                  <a:lnTo>
                    <a:pt x="205930" y="127263"/>
                  </a:lnTo>
                  <a:lnTo>
                    <a:pt x="195194" y="108623"/>
                  </a:lnTo>
                  <a:lnTo>
                    <a:pt x="213967" y="97806"/>
                  </a:lnTo>
                  <a:lnTo>
                    <a:pt x="195194" y="86990"/>
                  </a:lnTo>
                  <a:lnTo>
                    <a:pt x="205930" y="68349"/>
                  </a:lnTo>
                  <a:lnTo>
                    <a:pt x="224646" y="68349"/>
                  </a:lnTo>
                  <a:lnTo>
                    <a:pt x="224646" y="57533"/>
                  </a:lnTo>
                  <a:lnTo>
                    <a:pt x="292791" y="57533"/>
                  </a:lnTo>
                  <a:lnTo>
                    <a:pt x="235381" y="0"/>
                  </a:lnTo>
                  <a:close/>
                </a:path>
                <a:path w="471170" h="328295">
                  <a:moveTo>
                    <a:pt x="459281" y="189860"/>
                  </a:moveTo>
                  <a:lnTo>
                    <a:pt x="436317" y="189860"/>
                  </a:lnTo>
                  <a:lnTo>
                    <a:pt x="436317" y="224380"/>
                  </a:lnTo>
                  <a:lnTo>
                    <a:pt x="258345" y="224380"/>
                  </a:lnTo>
                  <a:lnTo>
                    <a:pt x="258345" y="304926"/>
                  </a:lnTo>
                  <a:lnTo>
                    <a:pt x="459281" y="304926"/>
                  </a:lnTo>
                  <a:lnTo>
                    <a:pt x="459281" y="281913"/>
                  </a:lnTo>
                  <a:lnTo>
                    <a:pt x="287050" y="281913"/>
                  </a:lnTo>
                  <a:lnTo>
                    <a:pt x="287050" y="247393"/>
                  </a:lnTo>
                  <a:lnTo>
                    <a:pt x="459281" y="247393"/>
                  </a:lnTo>
                  <a:lnTo>
                    <a:pt x="459281" y="189860"/>
                  </a:lnTo>
                  <a:close/>
                </a:path>
                <a:path w="471170" h="328295">
                  <a:moveTo>
                    <a:pt x="91856" y="247393"/>
                  </a:moveTo>
                  <a:lnTo>
                    <a:pt x="68892" y="247393"/>
                  </a:lnTo>
                  <a:lnTo>
                    <a:pt x="68892" y="281913"/>
                  </a:lnTo>
                  <a:lnTo>
                    <a:pt x="91856" y="281913"/>
                  </a:lnTo>
                  <a:lnTo>
                    <a:pt x="91856" y="247393"/>
                  </a:lnTo>
                  <a:close/>
                </a:path>
                <a:path w="471170" h="328295">
                  <a:moveTo>
                    <a:pt x="149266" y="247393"/>
                  </a:moveTo>
                  <a:lnTo>
                    <a:pt x="126302" y="247393"/>
                  </a:lnTo>
                  <a:lnTo>
                    <a:pt x="126302" y="281913"/>
                  </a:lnTo>
                  <a:lnTo>
                    <a:pt x="149266" y="281913"/>
                  </a:lnTo>
                  <a:lnTo>
                    <a:pt x="149266" y="247393"/>
                  </a:lnTo>
                  <a:close/>
                </a:path>
                <a:path w="471170" h="328295">
                  <a:moveTo>
                    <a:pt x="212417" y="247393"/>
                  </a:moveTo>
                  <a:lnTo>
                    <a:pt x="183712" y="247393"/>
                  </a:lnTo>
                  <a:lnTo>
                    <a:pt x="183712" y="281913"/>
                  </a:lnTo>
                  <a:lnTo>
                    <a:pt x="212417" y="281913"/>
                  </a:lnTo>
                  <a:lnTo>
                    <a:pt x="212417" y="247393"/>
                  </a:lnTo>
                  <a:close/>
                </a:path>
                <a:path w="471170" h="328295">
                  <a:moveTo>
                    <a:pt x="344461" y="247393"/>
                  </a:moveTo>
                  <a:lnTo>
                    <a:pt x="321496" y="247393"/>
                  </a:lnTo>
                  <a:lnTo>
                    <a:pt x="321496" y="281913"/>
                  </a:lnTo>
                  <a:lnTo>
                    <a:pt x="344461" y="281913"/>
                  </a:lnTo>
                  <a:lnTo>
                    <a:pt x="344461" y="247393"/>
                  </a:lnTo>
                  <a:close/>
                </a:path>
                <a:path w="471170" h="328295">
                  <a:moveTo>
                    <a:pt x="401871" y="247393"/>
                  </a:moveTo>
                  <a:lnTo>
                    <a:pt x="378907" y="247393"/>
                  </a:lnTo>
                  <a:lnTo>
                    <a:pt x="378907" y="281913"/>
                  </a:lnTo>
                  <a:lnTo>
                    <a:pt x="401871" y="281913"/>
                  </a:lnTo>
                  <a:lnTo>
                    <a:pt x="401871" y="247393"/>
                  </a:lnTo>
                  <a:close/>
                </a:path>
                <a:path w="471170" h="328295">
                  <a:moveTo>
                    <a:pt x="459281" y="247393"/>
                  </a:moveTo>
                  <a:lnTo>
                    <a:pt x="436317" y="247393"/>
                  </a:lnTo>
                  <a:lnTo>
                    <a:pt x="436317" y="281913"/>
                  </a:lnTo>
                  <a:lnTo>
                    <a:pt x="459281" y="281913"/>
                  </a:lnTo>
                  <a:lnTo>
                    <a:pt x="459281" y="247393"/>
                  </a:lnTo>
                  <a:close/>
                </a:path>
                <a:path w="471170" h="328295">
                  <a:moveTo>
                    <a:pt x="91856" y="189860"/>
                  </a:moveTo>
                  <a:lnTo>
                    <a:pt x="68892" y="189860"/>
                  </a:lnTo>
                  <a:lnTo>
                    <a:pt x="68892" y="224380"/>
                  </a:lnTo>
                  <a:lnTo>
                    <a:pt x="91856" y="224380"/>
                  </a:lnTo>
                  <a:lnTo>
                    <a:pt x="91856" y="189860"/>
                  </a:lnTo>
                  <a:close/>
                </a:path>
                <a:path w="471170" h="328295">
                  <a:moveTo>
                    <a:pt x="149266" y="189860"/>
                  </a:moveTo>
                  <a:lnTo>
                    <a:pt x="126302" y="189860"/>
                  </a:lnTo>
                  <a:lnTo>
                    <a:pt x="126302" y="224380"/>
                  </a:lnTo>
                  <a:lnTo>
                    <a:pt x="149266" y="224380"/>
                  </a:lnTo>
                  <a:lnTo>
                    <a:pt x="149266" y="189860"/>
                  </a:lnTo>
                  <a:close/>
                </a:path>
                <a:path w="471170" h="328295">
                  <a:moveTo>
                    <a:pt x="287050" y="189860"/>
                  </a:moveTo>
                  <a:lnTo>
                    <a:pt x="183712" y="189860"/>
                  </a:lnTo>
                  <a:lnTo>
                    <a:pt x="183712" y="224380"/>
                  </a:lnTo>
                  <a:lnTo>
                    <a:pt x="287050" y="224380"/>
                  </a:lnTo>
                  <a:lnTo>
                    <a:pt x="287050" y="189860"/>
                  </a:lnTo>
                  <a:close/>
                </a:path>
                <a:path w="471170" h="328295">
                  <a:moveTo>
                    <a:pt x="344461" y="189860"/>
                  </a:moveTo>
                  <a:lnTo>
                    <a:pt x="321496" y="189860"/>
                  </a:lnTo>
                  <a:lnTo>
                    <a:pt x="321496" y="224380"/>
                  </a:lnTo>
                  <a:lnTo>
                    <a:pt x="344461" y="224380"/>
                  </a:lnTo>
                  <a:lnTo>
                    <a:pt x="344461" y="189860"/>
                  </a:lnTo>
                  <a:close/>
                </a:path>
                <a:path w="471170" h="328295">
                  <a:moveTo>
                    <a:pt x="401871" y="189860"/>
                  </a:moveTo>
                  <a:lnTo>
                    <a:pt x="378907" y="189860"/>
                  </a:lnTo>
                  <a:lnTo>
                    <a:pt x="378907" y="224380"/>
                  </a:lnTo>
                  <a:lnTo>
                    <a:pt x="401871" y="224380"/>
                  </a:lnTo>
                  <a:lnTo>
                    <a:pt x="401871" y="189860"/>
                  </a:lnTo>
                  <a:close/>
                </a:path>
                <a:path w="471170" h="328295">
                  <a:moveTo>
                    <a:pt x="91856" y="132326"/>
                  </a:moveTo>
                  <a:lnTo>
                    <a:pt x="68892" y="132326"/>
                  </a:lnTo>
                  <a:lnTo>
                    <a:pt x="68892" y="166846"/>
                  </a:lnTo>
                  <a:lnTo>
                    <a:pt x="91856" y="166846"/>
                  </a:lnTo>
                  <a:lnTo>
                    <a:pt x="91856" y="132326"/>
                  </a:lnTo>
                  <a:close/>
                </a:path>
                <a:path w="471170" h="328295">
                  <a:moveTo>
                    <a:pt x="149266" y="132326"/>
                  </a:moveTo>
                  <a:lnTo>
                    <a:pt x="126302" y="132326"/>
                  </a:lnTo>
                  <a:lnTo>
                    <a:pt x="126302" y="166846"/>
                  </a:lnTo>
                  <a:lnTo>
                    <a:pt x="149266" y="166846"/>
                  </a:lnTo>
                  <a:lnTo>
                    <a:pt x="149266" y="132326"/>
                  </a:lnTo>
                  <a:close/>
                </a:path>
                <a:path w="471170" h="328295">
                  <a:moveTo>
                    <a:pt x="224646" y="132326"/>
                  </a:moveTo>
                  <a:lnTo>
                    <a:pt x="183712" y="132326"/>
                  </a:lnTo>
                  <a:lnTo>
                    <a:pt x="183712" y="166846"/>
                  </a:lnTo>
                  <a:lnTo>
                    <a:pt x="287050" y="166846"/>
                  </a:lnTo>
                  <a:lnTo>
                    <a:pt x="287050" y="138080"/>
                  </a:lnTo>
                  <a:lnTo>
                    <a:pt x="224646" y="138080"/>
                  </a:lnTo>
                  <a:lnTo>
                    <a:pt x="224646" y="132326"/>
                  </a:lnTo>
                  <a:close/>
                </a:path>
                <a:path w="471170" h="328295">
                  <a:moveTo>
                    <a:pt x="344461" y="132326"/>
                  </a:moveTo>
                  <a:lnTo>
                    <a:pt x="321496" y="132326"/>
                  </a:lnTo>
                  <a:lnTo>
                    <a:pt x="321496" y="166846"/>
                  </a:lnTo>
                  <a:lnTo>
                    <a:pt x="344461" y="166846"/>
                  </a:lnTo>
                  <a:lnTo>
                    <a:pt x="344461" y="132326"/>
                  </a:lnTo>
                  <a:close/>
                </a:path>
                <a:path w="471170" h="328295">
                  <a:moveTo>
                    <a:pt x="401871" y="132326"/>
                  </a:moveTo>
                  <a:lnTo>
                    <a:pt x="378907" y="132326"/>
                  </a:lnTo>
                  <a:lnTo>
                    <a:pt x="378907" y="166846"/>
                  </a:lnTo>
                  <a:lnTo>
                    <a:pt x="401871" y="166846"/>
                  </a:lnTo>
                  <a:lnTo>
                    <a:pt x="401871" y="132326"/>
                  </a:lnTo>
                  <a:close/>
                </a:path>
                <a:path w="471170" h="328295">
                  <a:moveTo>
                    <a:pt x="459281" y="132326"/>
                  </a:moveTo>
                  <a:lnTo>
                    <a:pt x="436317" y="132326"/>
                  </a:lnTo>
                  <a:lnTo>
                    <a:pt x="436317" y="166846"/>
                  </a:lnTo>
                  <a:lnTo>
                    <a:pt x="459281" y="166846"/>
                  </a:lnTo>
                  <a:lnTo>
                    <a:pt x="459281" y="132326"/>
                  </a:lnTo>
                  <a:close/>
                </a:path>
                <a:path w="471170" h="328295">
                  <a:moveTo>
                    <a:pt x="246117" y="116390"/>
                  </a:moveTo>
                  <a:lnTo>
                    <a:pt x="246117" y="138080"/>
                  </a:lnTo>
                  <a:lnTo>
                    <a:pt x="287050" y="138080"/>
                  </a:lnTo>
                  <a:lnTo>
                    <a:pt x="287050" y="132326"/>
                  </a:lnTo>
                  <a:lnTo>
                    <a:pt x="459281" y="132326"/>
                  </a:lnTo>
                  <a:lnTo>
                    <a:pt x="459281" y="127263"/>
                  </a:lnTo>
                  <a:lnTo>
                    <a:pt x="264833" y="127263"/>
                  </a:lnTo>
                  <a:lnTo>
                    <a:pt x="246117" y="116390"/>
                  </a:lnTo>
                  <a:close/>
                </a:path>
                <a:path w="471170" h="328295">
                  <a:moveTo>
                    <a:pt x="224646" y="116390"/>
                  </a:moveTo>
                  <a:lnTo>
                    <a:pt x="205930" y="127263"/>
                  </a:lnTo>
                  <a:lnTo>
                    <a:pt x="224646" y="127263"/>
                  </a:lnTo>
                  <a:lnTo>
                    <a:pt x="224646" y="116390"/>
                  </a:lnTo>
                  <a:close/>
                </a:path>
                <a:path w="471170" h="328295">
                  <a:moveTo>
                    <a:pt x="303585" y="68349"/>
                  </a:moveTo>
                  <a:lnTo>
                    <a:pt x="264833" y="68349"/>
                  </a:lnTo>
                  <a:lnTo>
                    <a:pt x="275568" y="86990"/>
                  </a:lnTo>
                  <a:lnTo>
                    <a:pt x="256795" y="97806"/>
                  </a:lnTo>
                  <a:lnTo>
                    <a:pt x="275568" y="108623"/>
                  </a:lnTo>
                  <a:lnTo>
                    <a:pt x="264833" y="127263"/>
                  </a:lnTo>
                  <a:lnTo>
                    <a:pt x="459281" y="127263"/>
                  </a:lnTo>
                  <a:lnTo>
                    <a:pt x="459281" y="109313"/>
                  </a:lnTo>
                  <a:lnTo>
                    <a:pt x="470763" y="109313"/>
                  </a:lnTo>
                  <a:lnTo>
                    <a:pt x="470763" y="86300"/>
                  </a:lnTo>
                  <a:lnTo>
                    <a:pt x="304273" y="86300"/>
                  </a:lnTo>
                  <a:lnTo>
                    <a:pt x="304273" y="69040"/>
                  </a:lnTo>
                  <a:lnTo>
                    <a:pt x="303585" y="68349"/>
                  </a:lnTo>
                  <a:close/>
                </a:path>
                <a:path w="471170" h="328295">
                  <a:moveTo>
                    <a:pt x="224646" y="68349"/>
                  </a:moveTo>
                  <a:lnTo>
                    <a:pt x="205930" y="68349"/>
                  </a:lnTo>
                  <a:lnTo>
                    <a:pt x="224646" y="79223"/>
                  </a:lnTo>
                  <a:lnTo>
                    <a:pt x="224646" y="68349"/>
                  </a:lnTo>
                  <a:close/>
                </a:path>
                <a:path w="471170" h="328295">
                  <a:moveTo>
                    <a:pt x="292791" y="57533"/>
                  </a:moveTo>
                  <a:lnTo>
                    <a:pt x="246117" y="57533"/>
                  </a:lnTo>
                  <a:lnTo>
                    <a:pt x="246117" y="79223"/>
                  </a:lnTo>
                  <a:lnTo>
                    <a:pt x="264833" y="68349"/>
                  </a:lnTo>
                  <a:lnTo>
                    <a:pt x="303585" y="68349"/>
                  </a:lnTo>
                  <a:lnTo>
                    <a:pt x="292791" y="5753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8413" y="3843461"/>
              <a:ext cx="199902" cy="116428"/>
            </a:xfrm>
            <a:prstGeom prst="rect">
              <a:avLst/>
            </a:prstGeom>
          </p:spPr>
        </p:pic>
      </p:grpSp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61423" y="3804030"/>
            <a:ext cx="374314" cy="453947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140207" y="1444498"/>
            <a:ext cx="5629910" cy="2204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0" marR="159385" algn="just">
              <a:lnSpc>
                <a:spcPct val="100000"/>
              </a:lnSpc>
              <a:spcBef>
                <a:spcPts val="95"/>
              </a:spcBef>
            </a:pPr>
            <a:r>
              <a:rPr sz="1600" spc="-90" dirty="0">
                <a:latin typeface="Arial"/>
                <a:cs typeface="Arial"/>
              </a:rPr>
              <a:t>In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collaboration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10" dirty="0">
                <a:latin typeface="Arial"/>
                <a:cs typeface="Arial"/>
              </a:rPr>
              <a:t>BMGF,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PMM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identified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priority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sub-</a:t>
            </a:r>
            <a:r>
              <a:rPr sz="1600" spc="-10" dirty="0">
                <a:latin typeface="Arial"/>
                <a:cs typeface="Arial"/>
              </a:rPr>
              <a:t>national </a:t>
            </a:r>
            <a:r>
              <a:rPr sz="1600" spc="-95" dirty="0">
                <a:latin typeface="Arial"/>
                <a:cs typeface="Arial"/>
              </a:rPr>
              <a:t>geographies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based</a:t>
            </a:r>
            <a:r>
              <a:rPr sz="1600" spc="-65" dirty="0">
                <a:latin typeface="Arial"/>
                <a:cs typeface="Arial"/>
              </a:rPr>
              <a:t> on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three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filters:</a:t>
            </a:r>
            <a:endParaRPr sz="1600">
              <a:latin typeface="Arial"/>
              <a:cs typeface="Arial"/>
            </a:endParaRPr>
          </a:p>
          <a:p>
            <a:pPr marL="85788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858519" algn="l"/>
              </a:tabLst>
            </a:pPr>
            <a:r>
              <a:rPr sz="1600" spc="-90" dirty="0">
                <a:latin typeface="Arial"/>
                <a:cs typeface="Arial"/>
              </a:rPr>
              <a:t>High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need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geographies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based</a:t>
            </a:r>
            <a:r>
              <a:rPr sz="1600" spc="-65" dirty="0">
                <a:latin typeface="Arial"/>
                <a:cs typeface="Arial"/>
              </a:rPr>
              <a:t> 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incidence</a:t>
            </a:r>
            <a:endParaRPr sz="1600">
              <a:latin typeface="Arial"/>
              <a:cs typeface="Arial"/>
            </a:endParaRPr>
          </a:p>
          <a:p>
            <a:pPr marL="857885" marR="79311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858519" algn="l"/>
              </a:tabLst>
            </a:pPr>
            <a:r>
              <a:rPr sz="1600" spc="-105" dirty="0">
                <a:latin typeface="Arial"/>
                <a:cs typeface="Arial"/>
              </a:rPr>
              <a:t>Geographies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existing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145" dirty="0">
                <a:latin typeface="Arial"/>
                <a:cs typeface="Arial"/>
              </a:rPr>
              <a:t>programming</a:t>
            </a:r>
            <a:r>
              <a:rPr sz="1600" b="1" spc="7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and/or </a:t>
            </a:r>
            <a:r>
              <a:rPr sz="1600" b="1" spc="-105" dirty="0">
                <a:latin typeface="Arial"/>
                <a:cs typeface="Arial"/>
              </a:rPr>
              <a:t>infrastructure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support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sustainability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future investments</a:t>
            </a:r>
            <a:endParaRPr sz="1600">
              <a:latin typeface="Arial"/>
              <a:cs typeface="Arial"/>
            </a:endParaRPr>
          </a:p>
          <a:p>
            <a:pPr marL="857885" marR="41846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858519" algn="l"/>
              </a:tabLst>
            </a:pPr>
            <a:r>
              <a:rPr sz="1600" spc="-105" dirty="0">
                <a:latin typeface="Arial"/>
                <a:cs typeface="Arial"/>
              </a:rPr>
              <a:t>Geographies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documented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275" dirty="0">
                <a:latin typeface="Arial"/>
                <a:cs typeface="Arial"/>
              </a:rPr>
              <a:t>as</a:t>
            </a:r>
            <a:r>
              <a:rPr sz="1600" spc="165" dirty="0">
                <a:latin typeface="Arial"/>
                <a:cs typeface="Arial"/>
              </a:rPr>
              <a:t> </a:t>
            </a:r>
            <a:r>
              <a:rPr sz="1600" b="1" spc="-204" dirty="0">
                <a:latin typeface="Arial"/>
                <a:cs typeface="Arial"/>
              </a:rPr>
              <a:t>key</a:t>
            </a:r>
            <a:r>
              <a:rPr sz="1600" b="1" spc="95" dirty="0">
                <a:latin typeface="Arial"/>
                <a:cs typeface="Arial"/>
              </a:rPr>
              <a:t> </a:t>
            </a:r>
            <a:r>
              <a:rPr sz="1600" b="1" spc="-100" dirty="0">
                <a:latin typeface="Arial"/>
                <a:cs typeface="Arial"/>
              </a:rPr>
              <a:t>population-</a:t>
            </a:r>
            <a:r>
              <a:rPr sz="1600" b="1" spc="-110" dirty="0">
                <a:latin typeface="Arial"/>
                <a:cs typeface="Arial"/>
              </a:rPr>
              <a:t>specific </a:t>
            </a:r>
            <a:r>
              <a:rPr sz="1600" b="1" spc="-10" dirty="0">
                <a:latin typeface="Arial"/>
                <a:cs typeface="Arial"/>
              </a:rPr>
              <a:t>priorities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91351" y="1421638"/>
            <a:ext cx="5146040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60" dirty="0">
                <a:latin typeface="Arial"/>
                <a:cs typeface="Arial"/>
              </a:rPr>
              <a:t>PMM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first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identified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target</a:t>
            </a:r>
            <a:r>
              <a:rPr sz="1400" spc="-45" dirty="0">
                <a:latin typeface="Arial"/>
                <a:cs typeface="Arial"/>
              </a:rPr>
              <a:t> populations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through:</a:t>
            </a:r>
            <a:endParaRPr sz="1400">
              <a:latin typeface="Arial"/>
              <a:cs typeface="Arial"/>
            </a:endParaRPr>
          </a:p>
          <a:p>
            <a:pPr marL="342265" indent="-342265">
              <a:lnSpc>
                <a:spcPct val="100000"/>
              </a:lnSpc>
              <a:buAutoNum type="arabicPeriod"/>
              <a:tabLst>
                <a:tab pos="342265" algn="l"/>
                <a:tab pos="342900" algn="l"/>
              </a:tabLst>
            </a:pPr>
            <a:r>
              <a:rPr sz="1400" b="1" spc="-75" dirty="0">
                <a:latin typeface="Arial"/>
                <a:cs typeface="Arial"/>
              </a:rPr>
              <a:t>Quantitative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25" dirty="0">
                <a:latin typeface="Arial"/>
                <a:cs typeface="Arial"/>
              </a:rPr>
              <a:t>analysis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comparing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incidence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5" dirty="0">
                <a:latin typeface="Arial"/>
                <a:cs typeface="Arial"/>
              </a:rPr>
              <a:t>across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sub-</a:t>
            </a:r>
            <a:r>
              <a:rPr sz="1400" spc="-10" dirty="0">
                <a:latin typeface="Arial"/>
                <a:cs typeface="Arial"/>
              </a:rPr>
              <a:t>populations</a:t>
            </a:r>
            <a:endParaRPr sz="1400">
              <a:latin typeface="Arial"/>
              <a:cs typeface="Arial"/>
            </a:endParaRPr>
          </a:p>
          <a:p>
            <a:pPr marL="342265" marR="180340" indent="-342265">
              <a:lnSpc>
                <a:spcPct val="100000"/>
              </a:lnSpc>
              <a:buAutoNum type="arabicPeriod"/>
              <a:tabLst>
                <a:tab pos="342265" algn="l"/>
                <a:tab pos="342900" algn="l"/>
              </a:tabLst>
            </a:pPr>
            <a:r>
              <a:rPr sz="1400" b="1" spc="-75" dirty="0">
                <a:latin typeface="Arial"/>
                <a:cs typeface="Arial"/>
              </a:rPr>
              <a:t>Qualitative</a:t>
            </a:r>
            <a:r>
              <a:rPr sz="1400" b="1" spc="-80" dirty="0">
                <a:latin typeface="Arial"/>
                <a:cs typeface="Arial"/>
              </a:rPr>
              <a:t> review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government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strategic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documents,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seminal </a:t>
            </a:r>
            <a:r>
              <a:rPr sz="1400" spc="-60" dirty="0">
                <a:latin typeface="Arial"/>
                <a:cs typeface="Arial"/>
              </a:rPr>
              <a:t>studies,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in-</a:t>
            </a:r>
            <a:r>
              <a:rPr sz="1400" spc="-45" dirty="0">
                <a:latin typeface="Arial"/>
                <a:cs typeface="Arial"/>
              </a:rPr>
              <a:t>country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programming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30" dirty="0">
                <a:latin typeface="Arial"/>
                <a:cs typeface="Arial"/>
              </a:rPr>
              <a:t>gaps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data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539483" y="2385060"/>
            <a:ext cx="3985260" cy="978535"/>
            <a:chOff x="6539483" y="2385060"/>
            <a:chExt cx="3985260" cy="978535"/>
          </a:xfrm>
        </p:grpSpPr>
        <p:sp>
          <p:nvSpPr>
            <p:cNvPr id="40" name="object 40"/>
            <p:cNvSpPr/>
            <p:nvPr/>
          </p:nvSpPr>
          <p:spPr>
            <a:xfrm>
              <a:off x="6539483" y="2820924"/>
              <a:ext cx="542925" cy="542925"/>
            </a:xfrm>
            <a:custGeom>
              <a:avLst/>
              <a:gdLst/>
              <a:ahLst/>
              <a:cxnLst/>
              <a:rect l="l" t="t" r="r" b="b"/>
              <a:pathLst>
                <a:path w="542925" h="542925">
                  <a:moveTo>
                    <a:pt x="271272" y="0"/>
                  </a:moveTo>
                  <a:lnTo>
                    <a:pt x="222499" y="4369"/>
                  </a:lnTo>
                  <a:lnTo>
                    <a:pt x="176600" y="16966"/>
                  </a:lnTo>
                  <a:lnTo>
                    <a:pt x="134337" y="37027"/>
                  </a:lnTo>
                  <a:lnTo>
                    <a:pt x="96478" y="63786"/>
                  </a:lnTo>
                  <a:lnTo>
                    <a:pt x="63786" y="96478"/>
                  </a:lnTo>
                  <a:lnTo>
                    <a:pt x="37027" y="134337"/>
                  </a:lnTo>
                  <a:lnTo>
                    <a:pt x="16966" y="176600"/>
                  </a:lnTo>
                  <a:lnTo>
                    <a:pt x="4369" y="222499"/>
                  </a:lnTo>
                  <a:lnTo>
                    <a:pt x="0" y="271272"/>
                  </a:lnTo>
                  <a:lnTo>
                    <a:pt x="4369" y="320044"/>
                  </a:lnTo>
                  <a:lnTo>
                    <a:pt x="16966" y="365943"/>
                  </a:lnTo>
                  <a:lnTo>
                    <a:pt x="37027" y="408206"/>
                  </a:lnTo>
                  <a:lnTo>
                    <a:pt x="63786" y="446065"/>
                  </a:lnTo>
                  <a:lnTo>
                    <a:pt x="96478" y="478757"/>
                  </a:lnTo>
                  <a:lnTo>
                    <a:pt x="134337" y="505516"/>
                  </a:lnTo>
                  <a:lnTo>
                    <a:pt x="176600" y="525577"/>
                  </a:lnTo>
                  <a:lnTo>
                    <a:pt x="222499" y="538174"/>
                  </a:lnTo>
                  <a:lnTo>
                    <a:pt x="271272" y="542543"/>
                  </a:lnTo>
                  <a:lnTo>
                    <a:pt x="320044" y="538174"/>
                  </a:lnTo>
                  <a:lnTo>
                    <a:pt x="365943" y="525577"/>
                  </a:lnTo>
                  <a:lnTo>
                    <a:pt x="408206" y="505516"/>
                  </a:lnTo>
                  <a:lnTo>
                    <a:pt x="446065" y="478757"/>
                  </a:lnTo>
                  <a:lnTo>
                    <a:pt x="478757" y="446065"/>
                  </a:lnTo>
                  <a:lnTo>
                    <a:pt x="505516" y="408206"/>
                  </a:lnTo>
                  <a:lnTo>
                    <a:pt x="525577" y="365943"/>
                  </a:lnTo>
                  <a:lnTo>
                    <a:pt x="538174" y="320044"/>
                  </a:lnTo>
                  <a:lnTo>
                    <a:pt x="542544" y="271272"/>
                  </a:lnTo>
                  <a:lnTo>
                    <a:pt x="538174" y="222499"/>
                  </a:lnTo>
                  <a:lnTo>
                    <a:pt x="525577" y="176600"/>
                  </a:lnTo>
                  <a:lnTo>
                    <a:pt x="505516" y="134337"/>
                  </a:lnTo>
                  <a:lnTo>
                    <a:pt x="478757" y="96478"/>
                  </a:lnTo>
                  <a:lnTo>
                    <a:pt x="446065" y="63786"/>
                  </a:lnTo>
                  <a:lnTo>
                    <a:pt x="408206" y="37027"/>
                  </a:lnTo>
                  <a:lnTo>
                    <a:pt x="365943" y="16966"/>
                  </a:lnTo>
                  <a:lnTo>
                    <a:pt x="320044" y="4369"/>
                  </a:lnTo>
                  <a:lnTo>
                    <a:pt x="27127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690715" y="2939376"/>
              <a:ext cx="254000" cy="301625"/>
            </a:xfrm>
            <a:custGeom>
              <a:avLst/>
              <a:gdLst/>
              <a:ahLst/>
              <a:cxnLst/>
              <a:rect l="l" t="t" r="r" b="b"/>
              <a:pathLst>
                <a:path w="254000" h="301625">
                  <a:moveTo>
                    <a:pt x="92049" y="135509"/>
                  </a:moveTo>
                  <a:lnTo>
                    <a:pt x="85051" y="128485"/>
                  </a:lnTo>
                  <a:lnTo>
                    <a:pt x="67754" y="128485"/>
                  </a:lnTo>
                  <a:lnTo>
                    <a:pt x="60744" y="135509"/>
                  </a:lnTo>
                  <a:lnTo>
                    <a:pt x="60744" y="152831"/>
                  </a:lnTo>
                  <a:lnTo>
                    <a:pt x="67754" y="159854"/>
                  </a:lnTo>
                  <a:lnTo>
                    <a:pt x="85051" y="159854"/>
                  </a:lnTo>
                  <a:lnTo>
                    <a:pt x="92049" y="152831"/>
                  </a:lnTo>
                  <a:lnTo>
                    <a:pt x="92049" y="144170"/>
                  </a:lnTo>
                  <a:lnTo>
                    <a:pt x="92049" y="135509"/>
                  </a:lnTo>
                  <a:close/>
                </a:path>
                <a:path w="254000" h="301625">
                  <a:moveTo>
                    <a:pt x="139014" y="59753"/>
                  </a:moveTo>
                  <a:lnTo>
                    <a:pt x="131927" y="52666"/>
                  </a:lnTo>
                  <a:lnTo>
                    <a:pt x="123367" y="52666"/>
                  </a:lnTo>
                  <a:lnTo>
                    <a:pt x="114795" y="52666"/>
                  </a:lnTo>
                  <a:lnTo>
                    <a:pt x="107708" y="59753"/>
                  </a:lnTo>
                  <a:lnTo>
                    <a:pt x="107708" y="76936"/>
                  </a:lnTo>
                  <a:lnTo>
                    <a:pt x="114795" y="84035"/>
                  </a:lnTo>
                  <a:lnTo>
                    <a:pt x="131927" y="84035"/>
                  </a:lnTo>
                  <a:lnTo>
                    <a:pt x="139014" y="76936"/>
                  </a:lnTo>
                  <a:lnTo>
                    <a:pt x="139014" y="59753"/>
                  </a:lnTo>
                  <a:close/>
                </a:path>
                <a:path w="254000" h="301625">
                  <a:moveTo>
                    <a:pt x="253390" y="172974"/>
                  </a:moveTo>
                  <a:lnTo>
                    <a:pt x="249707" y="163220"/>
                  </a:lnTo>
                  <a:lnTo>
                    <a:pt x="223989" y="118402"/>
                  </a:lnTo>
                  <a:lnTo>
                    <a:pt x="223913" y="115785"/>
                  </a:lnTo>
                  <a:lnTo>
                    <a:pt x="223583" y="112420"/>
                  </a:lnTo>
                  <a:lnTo>
                    <a:pt x="222707" y="103454"/>
                  </a:lnTo>
                  <a:lnTo>
                    <a:pt x="221030" y="86436"/>
                  </a:lnTo>
                  <a:lnTo>
                    <a:pt x="210439" y="58686"/>
                  </a:lnTo>
                  <a:lnTo>
                    <a:pt x="192913" y="34645"/>
                  </a:lnTo>
                  <a:lnTo>
                    <a:pt x="190220" y="32499"/>
                  </a:lnTo>
                  <a:lnTo>
                    <a:pt x="179006" y="23520"/>
                  </a:lnTo>
                  <a:lnTo>
                    <a:pt x="169202" y="15684"/>
                  </a:lnTo>
                  <a:lnTo>
                    <a:pt x="167716" y="15062"/>
                  </a:lnTo>
                  <a:lnTo>
                    <a:pt x="167716" y="62369"/>
                  </a:lnTo>
                  <a:lnTo>
                    <a:pt x="167716" y="73583"/>
                  </a:lnTo>
                  <a:lnTo>
                    <a:pt x="158394" y="78066"/>
                  </a:lnTo>
                  <a:lnTo>
                    <a:pt x="157645" y="81051"/>
                  </a:lnTo>
                  <a:lnTo>
                    <a:pt x="154673" y="86283"/>
                  </a:lnTo>
                  <a:lnTo>
                    <a:pt x="158026" y="95986"/>
                  </a:lnTo>
                  <a:lnTo>
                    <a:pt x="150571" y="103454"/>
                  </a:lnTo>
                  <a:lnTo>
                    <a:pt x="140881" y="100101"/>
                  </a:lnTo>
                  <a:lnTo>
                    <a:pt x="138264" y="101587"/>
                  </a:lnTo>
                  <a:lnTo>
                    <a:pt x="135661" y="102717"/>
                  </a:lnTo>
                  <a:lnTo>
                    <a:pt x="132676" y="103454"/>
                  </a:lnTo>
                  <a:lnTo>
                    <a:pt x="128206" y="112420"/>
                  </a:lnTo>
                  <a:lnTo>
                    <a:pt x="121119" y="112420"/>
                  </a:lnTo>
                  <a:lnTo>
                    <a:pt x="121119" y="138188"/>
                  </a:lnTo>
                  <a:lnTo>
                    <a:pt x="120751" y="149402"/>
                  </a:lnTo>
                  <a:lnTo>
                    <a:pt x="111429" y="153885"/>
                  </a:lnTo>
                  <a:lnTo>
                    <a:pt x="110693" y="156870"/>
                  </a:lnTo>
                  <a:lnTo>
                    <a:pt x="109575" y="159486"/>
                  </a:lnTo>
                  <a:lnTo>
                    <a:pt x="108077" y="162102"/>
                  </a:lnTo>
                  <a:lnTo>
                    <a:pt x="111061" y="171805"/>
                  </a:lnTo>
                  <a:lnTo>
                    <a:pt x="103606" y="179273"/>
                  </a:lnTo>
                  <a:lnTo>
                    <a:pt x="93916" y="175920"/>
                  </a:lnTo>
                  <a:lnTo>
                    <a:pt x="91313" y="177406"/>
                  </a:lnTo>
                  <a:lnTo>
                    <a:pt x="88696" y="178536"/>
                  </a:lnTo>
                  <a:lnTo>
                    <a:pt x="85725" y="179273"/>
                  </a:lnTo>
                  <a:lnTo>
                    <a:pt x="81622" y="188239"/>
                  </a:lnTo>
                  <a:lnTo>
                    <a:pt x="71183" y="188239"/>
                  </a:lnTo>
                  <a:lnTo>
                    <a:pt x="66713" y="178904"/>
                  </a:lnTo>
                  <a:lnTo>
                    <a:pt x="65227" y="178536"/>
                  </a:lnTo>
                  <a:lnTo>
                    <a:pt x="63728" y="178155"/>
                  </a:lnTo>
                  <a:lnTo>
                    <a:pt x="61125" y="177038"/>
                  </a:lnTo>
                  <a:lnTo>
                    <a:pt x="58508" y="175539"/>
                  </a:lnTo>
                  <a:lnTo>
                    <a:pt x="48818" y="178536"/>
                  </a:lnTo>
                  <a:lnTo>
                    <a:pt x="41363" y="171056"/>
                  </a:lnTo>
                  <a:lnTo>
                    <a:pt x="44716" y="161353"/>
                  </a:lnTo>
                  <a:lnTo>
                    <a:pt x="43230" y="158737"/>
                  </a:lnTo>
                  <a:lnTo>
                    <a:pt x="42113" y="156121"/>
                  </a:lnTo>
                  <a:lnTo>
                    <a:pt x="41363" y="153136"/>
                  </a:lnTo>
                  <a:lnTo>
                    <a:pt x="32054" y="148653"/>
                  </a:lnTo>
                  <a:lnTo>
                    <a:pt x="32054" y="138188"/>
                  </a:lnTo>
                  <a:lnTo>
                    <a:pt x="41363" y="133705"/>
                  </a:lnTo>
                  <a:lnTo>
                    <a:pt x="42113" y="130721"/>
                  </a:lnTo>
                  <a:lnTo>
                    <a:pt x="43230" y="128104"/>
                  </a:lnTo>
                  <a:lnTo>
                    <a:pt x="44716" y="125488"/>
                  </a:lnTo>
                  <a:lnTo>
                    <a:pt x="41363" y="115785"/>
                  </a:lnTo>
                  <a:lnTo>
                    <a:pt x="48818" y="108318"/>
                  </a:lnTo>
                  <a:lnTo>
                    <a:pt x="58508" y="111671"/>
                  </a:lnTo>
                  <a:lnTo>
                    <a:pt x="61125" y="110185"/>
                  </a:lnTo>
                  <a:lnTo>
                    <a:pt x="63728" y="109054"/>
                  </a:lnTo>
                  <a:lnTo>
                    <a:pt x="66713" y="108318"/>
                  </a:lnTo>
                  <a:lnTo>
                    <a:pt x="71183" y="98971"/>
                  </a:lnTo>
                  <a:lnTo>
                    <a:pt x="81991" y="98971"/>
                  </a:lnTo>
                  <a:lnTo>
                    <a:pt x="86461" y="108318"/>
                  </a:lnTo>
                  <a:lnTo>
                    <a:pt x="89446" y="109054"/>
                  </a:lnTo>
                  <a:lnTo>
                    <a:pt x="92049" y="110185"/>
                  </a:lnTo>
                  <a:lnTo>
                    <a:pt x="94665" y="111671"/>
                  </a:lnTo>
                  <a:lnTo>
                    <a:pt x="104355" y="108318"/>
                  </a:lnTo>
                  <a:lnTo>
                    <a:pt x="111810" y="115785"/>
                  </a:lnTo>
                  <a:lnTo>
                    <a:pt x="108458" y="125488"/>
                  </a:lnTo>
                  <a:lnTo>
                    <a:pt x="109943" y="128104"/>
                  </a:lnTo>
                  <a:lnTo>
                    <a:pt x="111061" y="130721"/>
                  </a:lnTo>
                  <a:lnTo>
                    <a:pt x="111810" y="133705"/>
                  </a:lnTo>
                  <a:lnTo>
                    <a:pt x="121119" y="138188"/>
                  </a:lnTo>
                  <a:lnTo>
                    <a:pt x="121119" y="112420"/>
                  </a:lnTo>
                  <a:lnTo>
                    <a:pt x="117767" y="112420"/>
                  </a:lnTo>
                  <a:lnTo>
                    <a:pt x="115798" y="108318"/>
                  </a:lnTo>
                  <a:lnTo>
                    <a:pt x="113296" y="103085"/>
                  </a:lnTo>
                  <a:lnTo>
                    <a:pt x="110312" y="102336"/>
                  </a:lnTo>
                  <a:lnTo>
                    <a:pt x="107708" y="101219"/>
                  </a:lnTo>
                  <a:lnTo>
                    <a:pt x="105105" y="99720"/>
                  </a:lnTo>
                  <a:lnTo>
                    <a:pt x="95415" y="103085"/>
                  </a:lnTo>
                  <a:lnTo>
                    <a:pt x="91313" y="98971"/>
                  </a:lnTo>
                  <a:lnTo>
                    <a:pt x="87960" y="95618"/>
                  </a:lnTo>
                  <a:lnTo>
                    <a:pt x="91313" y="85902"/>
                  </a:lnTo>
                  <a:lnTo>
                    <a:pt x="89814" y="83286"/>
                  </a:lnTo>
                  <a:lnTo>
                    <a:pt x="88696" y="80670"/>
                  </a:lnTo>
                  <a:lnTo>
                    <a:pt x="87960" y="77685"/>
                  </a:lnTo>
                  <a:lnTo>
                    <a:pt x="78638" y="73202"/>
                  </a:lnTo>
                  <a:lnTo>
                    <a:pt x="78638" y="62750"/>
                  </a:lnTo>
                  <a:lnTo>
                    <a:pt x="87960" y="58267"/>
                  </a:lnTo>
                  <a:lnTo>
                    <a:pt x="88696" y="55283"/>
                  </a:lnTo>
                  <a:lnTo>
                    <a:pt x="89814" y="52666"/>
                  </a:lnTo>
                  <a:lnTo>
                    <a:pt x="91313" y="50050"/>
                  </a:lnTo>
                  <a:lnTo>
                    <a:pt x="88328" y="40335"/>
                  </a:lnTo>
                  <a:lnTo>
                    <a:pt x="95783" y="32867"/>
                  </a:lnTo>
                  <a:lnTo>
                    <a:pt x="105473" y="36233"/>
                  </a:lnTo>
                  <a:lnTo>
                    <a:pt x="108077" y="34734"/>
                  </a:lnTo>
                  <a:lnTo>
                    <a:pt x="110693" y="33616"/>
                  </a:lnTo>
                  <a:lnTo>
                    <a:pt x="113677" y="32867"/>
                  </a:lnTo>
                  <a:lnTo>
                    <a:pt x="118148" y="23520"/>
                  </a:lnTo>
                  <a:lnTo>
                    <a:pt x="128574" y="23520"/>
                  </a:lnTo>
                  <a:lnTo>
                    <a:pt x="133057" y="32499"/>
                  </a:lnTo>
                  <a:lnTo>
                    <a:pt x="136029" y="33235"/>
                  </a:lnTo>
                  <a:lnTo>
                    <a:pt x="138645" y="34366"/>
                  </a:lnTo>
                  <a:lnTo>
                    <a:pt x="141249" y="35852"/>
                  </a:lnTo>
                  <a:lnTo>
                    <a:pt x="150939" y="32499"/>
                  </a:lnTo>
                  <a:lnTo>
                    <a:pt x="158394" y="39966"/>
                  </a:lnTo>
                  <a:lnTo>
                    <a:pt x="155041" y="49669"/>
                  </a:lnTo>
                  <a:lnTo>
                    <a:pt x="156527" y="52285"/>
                  </a:lnTo>
                  <a:lnTo>
                    <a:pt x="157645" y="54902"/>
                  </a:lnTo>
                  <a:lnTo>
                    <a:pt x="158394" y="57886"/>
                  </a:lnTo>
                  <a:lnTo>
                    <a:pt x="167716" y="62369"/>
                  </a:lnTo>
                  <a:lnTo>
                    <a:pt x="167716" y="15062"/>
                  </a:lnTo>
                  <a:lnTo>
                    <a:pt x="141363" y="3911"/>
                  </a:lnTo>
                  <a:lnTo>
                    <a:pt x="111988" y="0"/>
                  </a:lnTo>
                  <a:lnTo>
                    <a:pt x="82626" y="3911"/>
                  </a:lnTo>
                  <a:lnTo>
                    <a:pt x="31076" y="34493"/>
                  </a:lnTo>
                  <a:lnTo>
                    <a:pt x="2997" y="86283"/>
                  </a:lnTo>
                  <a:lnTo>
                    <a:pt x="0" y="116535"/>
                  </a:lnTo>
                  <a:lnTo>
                    <a:pt x="2946" y="142570"/>
                  </a:lnTo>
                  <a:lnTo>
                    <a:pt x="11506" y="166903"/>
                  </a:lnTo>
                  <a:lnTo>
                    <a:pt x="25311" y="188645"/>
                  </a:lnTo>
                  <a:lnTo>
                    <a:pt x="43980" y="206921"/>
                  </a:lnTo>
                  <a:lnTo>
                    <a:pt x="43980" y="301409"/>
                  </a:lnTo>
                  <a:lnTo>
                    <a:pt x="161747" y="301409"/>
                  </a:lnTo>
                  <a:lnTo>
                    <a:pt x="161747" y="256590"/>
                  </a:lnTo>
                  <a:lnTo>
                    <a:pt x="180009" y="256590"/>
                  </a:lnTo>
                  <a:lnTo>
                    <a:pt x="216750" y="236613"/>
                  </a:lnTo>
                  <a:lnTo>
                    <a:pt x="223989" y="211772"/>
                  </a:lnTo>
                  <a:lnTo>
                    <a:pt x="223989" y="189357"/>
                  </a:lnTo>
                  <a:lnTo>
                    <a:pt x="240385" y="189357"/>
                  </a:lnTo>
                  <a:lnTo>
                    <a:pt x="243306" y="188239"/>
                  </a:lnTo>
                  <a:lnTo>
                    <a:pt x="247192" y="186753"/>
                  </a:lnTo>
                  <a:lnTo>
                    <a:pt x="252031" y="181051"/>
                  </a:lnTo>
                  <a:lnTo>
                    <a:pt x="252336" y="179273"/>
                  </a:lnTo>
                  <a:lnTo>
                    <a:pt x="253390" y="17297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724393" y="2398014"/>
              <a:ext cx="2787650" cy="151130"/>
            </a:xfrm>
            <a:custGeom>
              <a:avLst/>
              <a:gdLst/>
              <a:ahLst/>
              <a:cxnLst/>
              <a:rect l="l" t="t" r="r" b="b"/>
              <a:pathLst>
                <a:path w="2787650" h="151130">
                  <a:moveTo>
                    <a:pt x="2787396" y="0"/>
                  </a:moveTo>
                  <a:lnTo>
                    <a:pt x="0" y="0"/>
                  </a:lnTo>
                  <a:lnTo>
                    <a:pt x="1393698" y="150875"/>
                  </a:lnTo>
                  <a:lnTo>
                    <a:pt x="278739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724393" y="2398014"/>
              <a:ext cx="2787650" cy="151130"/>
            </a:xfrm>
            <a:custGeom>
              <a:avLst/>
              <a:gdLst/>
              <a:ahLst/>
              <a:cxnLst/>
              <a:rect l="l" t="t" r="r" b="b"/>
              <a:pathLst>
                <a:path w="2787650" h="151130">
                  <a:moveTo>
                    <a:pt x="2787396" y="0"/>
                  </a:moveTo>
                  <a:lnTo>
                    <a:pt x="1393698" y="150875"/>
                  </a:lnTo>
                  <a:lnTo>
                    <a:pt x="0" y="0"/>
                  </a:lnTo>
                  <a:lnTo>
                    <a:pt x="2787396" y="0"/>
                  </a:lnTo>
                  <a:close/>
                </a:path>
              </a:pathLst>
            </a:custGeom>
            <a:ln w="25907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7325232" y="2631693"/>
            <a:ext cx="453771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1600" spc="-65" dirty="0">
                <a:latin typeface="Arial"/>
                <a:cs typeface="Arial"/>
              </a:rPr>
              <a:t>PMM </a:t>
            </a:r>
            <a:r>
              <a:rPr sz="1600" spc="-35" dirty="0">
                <a:latin typeface="Arial"/>
                <a:cs typeface="Arial"/>
              </a:rPr>
              <a:t>then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conducted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in-</a:t>
            </a:r>
            <a:r>
              <a:rPr sz="1600" spc="-45" dirty="0">
                <a:latin typeface="Arial"/>
                <a:cs typeface="Arial"/>
              </a:rPr>
              <a:t>depth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reviews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barriers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and </a:t>
            </a:r>
            <a:r>
              <a:rPr sz="1600" spc="-85" dirty="0">
                <a:latin typeface="Arial"/>
                <a:cs typeface="Arial"/>
              </a:rPr>
              <a:t>enablers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b="1" spc="-200" dirty="0">
                <a:latin typeface="Arial"/>
                <a:cs typeface="Arial"/>
              </a:rPr>
              <a:t>AGYW,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220" dirty="0">
                <a:latin typeface="Arial"/>
                <a:cs typeface="Arial"/>
              </a:rPr>
              <a:t>FSW,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30" dirty="0">
                <a:latin typeface="Arial"/>
                <a:cs typeface="Arial"/>
              </a:rPr>
              <a:t>and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85" dirty="0">
                <a:latin typeface="Arial"/>
                <a:cs typeface="Arial"/>
              </a:rPr>
              <a:t>MSM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along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product </a:t>
            </a:r>
            <a:r>
              <a:rPr sz="1600" spc="-45" dirty="0">
                <a:latin typeface="Arial"/>
                <a:cs typeface="Arial"/>
              </a:rPr>
              <a:t>adoption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pathway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identify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optimal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b="1" spc="-75" dirty="0">
                <a:latin typeface="Arial"/>
                <a:cs typeface="Arial"/>
              </a:rPr>
              <a:t>attract,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engage, </a:t>
            </a:r>
            <a:r>
              <a:rPr sz="1600" b="1" spc="-120" dirty="0">
                <a:latin typeface="Arial"/>
                <a:cs typeface="Arial"/>
              </a:rPr>
              <a:t>and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5" dirty="0">
                <a:latin typeface="Arial"/>
                <a:cs typeface="Arial"/>
              </a:rPr>
              <a:t>enable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50" dirty="0">
                <a:latin typeface="Arial"/>
                <a:cs typeface="Arial"/>
              </a:rPr>
              <a:t>(AE&amp;E)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3954" y="4256277"/>
            <a:ext cx="539305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60" dirty="0">
                <a:latin typeface="Arial"/>
                <a:cs typeface="Arial"/>
              </a:rPr>
              <a:t>PMM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mapped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existing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potential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user-</a:t>
            </a:r>
            <a:r>
              <a:rPr sz="1400" spc="-40" dirty="0">
                <a:latin typeface="Arial"/>
                <a:cs typeface="Arial"/>
              </a:rPr>
              <a:t>provider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interfaces </a:t>
            </a:r>
            <a:r>
              <a:rPr sz="1400" spc="-110" dirty="0">
                <a:latin typeface="Arial"/>
                <a:cs typeface="Arial"/>
              </a:rPr>
              <a:t>(UPIs)</a:t>
            </a:r>
            <a:r>
              <a:rPr sz="1400" spc="-45" dirty="0">
                <a:latin typeface="Arial"/>
                <a:cs typeface="Arial"/>
              </a:rPr>
              <a:t> across </a:t>
            </a:r>
            <a:r>
              <a:rPr sz="1400" spc="-35" dirty="0">
                <a:latin typeface="Arial"/>
                <a:cs typeface="Arial"/>
              </a:rPr>
              <a:t>target population </a:t>
            </a:r>
            <a:r>
              <a:rPr sz="1400" spc="-75" dirty="0">
                <a:latin typeface="Arial"/>
                <a:cs typeface="Arial"/>
              </a:rPr>
              <a:t>groups,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documenting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readiness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deliver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5" dirty="0">
                <a:latin typeface="Arial"/>
                <a:cs typeface="Arial"/>
              </a:rPr>
              <a:t>CAB-</a:t>
            </a:r>
            <a:r>
              <a:rPr sz="1400" spc="-170" dirty="0">
                <a:latin typeface="Arial"/>
                <a:cs typeface="Arial"/>
              </a:rPr>
              <a:t>LA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spc="-70" dirty="0">
                <a:latin typeface="Arial"/>
                <a:cs typeface="Arial"/>
              </a:rPr>
              <a:t>effectiveness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in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reaching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target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populations: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339661" y="4977193"/>
            <a:ext cx="2455545" cy="1015365"/>
            <a:chOff x="339661" y="4977193"/>
            <a:chExt cx="2455545" cy="1015365"/>
          </a:xfrm>
        </p:grpSpPr>
        <p:sp>
          <p:nvSpPr>
            <p:cNvPr id="47" name="object 47"/>
            <p:cNvSpPr/>
            <p:nvPr/>
          </p:nvSpPr>
          <p:spPr>
            <a:xfrm>
              <a:off x="344424" y="4981955"/>
              <a:ext cx="2446020" cy="1005840"/>
            </a:xfrm>
            <a:custGeom>
              <a:avLst/>
              <a:gdLst/>
              <a:ahLst/>
              <a:cxnLst/>
              <a:rect l="l" t="t" r="r" b="b"/>
              <a:pathLst>
                <a:path w="2446020" h="1005839">
                  <a:moveTo>
                    <a:pt x="2446020" y="0"/>
                  </a:moveTo>
                  <a:lnTo>
                    <a:pt x="0" y="0"/>
                  </a:lnTo>
                  <a:lnTo>
                    <a:pt x="0" y="1005840"/>
                  </a:lnTo>
                  <a:lnTo>
                    <a:pt x="2446020" y="1005840"/>
                  </a:lnTo>
                  <a:lnTo>
                    <a:pt x="244602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44424" y="4981955"/>
              <a:ext cx="2446020" cy="1005840"/>
            </a:xfrm>
            <a:custGeom>
              <a:avLst/>
              <a:gdLst/>
              <a:ahLst/>
              <a:cxnLst/>
              <a:rect l="l" t="t" r="r" b="b"/>
              <a:pathLst>
                <a:path w="2446020" h="1005839">
                  <a:moveTo>
                    <a:pt x="0" y="1005840"/>
                  </a:moveTo>
                  <a:lnTo>
                    <a:pt x="2446020" y="1005840"/>
                  </a:lnTo>
                  <a:lnTo>
                    <a:pt x="2446020" y="0"/>
                  </a:lnTo>
                  <a:lnTo>
                    <a:pt x="0" y="0"/>
                  </a:lnTo>
                  <a:lnTo>
                    <a:pt x="0" y="1005840"/>
                  </a:lnTo>
                  <a:close/>
                </a:path>
              </a:pathLst>
            </a:custGeom>
            <a:ln w="9144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59279" y="5070347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39" h="548639">
                  <a:moveTo>
                    <a:pt x="274319" y="0"/>
                  </a:moveTo>
                  <a:lnTo>
                    <a:pt x="225008" y="4419"/>
                  </a:lnTo>
                  <a:lnTo>
                    <a:pt x="178597" y="17161"/>
                  </a:lnTo>
                  <a:lnTo>
                    <a:pt x="135861" y="37450"/>
                  </a:lnTo>
                  <a:lnTo>
                    <a:pt x="97575" y="64513"/>
                  </a:lnTo>
                  <a:lnTo>
                    <a:pt x="64513" y="97575"/>
                  </a:lnTo>
                  <a:lnTo>
                    <a:pt x="37450" y="135861"/>
                  </a:lnTo>
                  <a:lnTo>
                    <a:pt x="17161" y="178597"/>
                  </a:lnTo>
                  <a:lnTo>
                    <a:pt x="4419" y="225008"/>
                  </a:lnTo>
                  <a:lnTo>
                    <a:pt x="0" y="274319"/>
                  </a:lnTo>
                  <a:lnTo>
                    <a:pt x="4419" y="323631"/>
                  </a:lnTo>
                  <a:lnTo>
                    <a:pt x="17161" y="370042"/>
                  </a:lnTo>
                  <a:lnTo>
                    <a:pt x="37450" y="412778"/>
                  </a:lnTo>
                  <a:lnTo>
                    <a:pt x="64513" y="451064"/>
                  </a:lnTo>
                  <a:lnTo>
                    <a:pt x="97575" y="484126"/>
                  </a:lnTo>
                  <a:lnTo>
                    <a:pt x="135861" y="511189"/>
                  </a:lnTo>
                  <a:lnTo>
                    <a:pt x="178597" y="531478"/>
                  </a:lnTo>
                  <a:lnTo>
                    <a:pt x="225008" y="544220"/>
                  </a:lnTo>
                  <a:lnTo>
                    <a:pt x="274319" y="548639"/>
                  </a:lnTo>
                  <a:lnTo>
                    <a:pt x="323631" y="544220"/>
                  </a:lnTo>
                  <a:lnTo>
                    <a:pt x="370042" y="531478"/>
                  </a:lnTo>
                  <a:lnTo>
                    <a:pt x="412778" y="511189"/>
                  </a:lnTo>
                  <a:lnTo>
                    <a:pt x="451064" y="484126"/>
                  </a:lnTo>
                  <a:lnTo>
                    <a:pt x="484126" y="451064"/>
                  </a:lnTo>
                  <a:lnTo>
                    <a:pt x="511189" y="412778"/>
                  </a:lnTo>
                  <a:lnTo>
                    <a:pt x="531478" y="370042"/>
                  </a:lnTo>
                  <a:lnTo>
                    <a:pt x="544220" y="323631"/>
                  </a:lnTo>
                  <a:lnTo>
                    <a:pt x="548639" y="274319"/>
                  </a:lnTo>
                  <a:lnTo>
                    <a:pt x="544220" y="225008"/>
                  </a:lnTo>
                  <a:lnTo>
                    <a:pt x="531478" y="178597"/>
                  </a:lnTo>
                  <a:lnTo>
                    <a:pt x="511189" y="135861"/>
                  </a:lnTo>
                  <a:lnTo>
                    <a:pt x="484126" y="97575"/>
                  </a:lnTo>
                  <a:lnTo>
                    <a:pt x="451064" y="64513"/>
                  </a:lnTo>
                  <a:lnTo>
                    <a:pt x="412778" y="37450"/>
                  </a:lnTo>
                  <a:lnTo>
                    <a:pt x="370042" y="17161"/>
                  </a:lnTo>
                  <a:lnTo>
                    <a:pt x="323631" y="4419"/>
                  </a:lnTo>
                  <a:lnTo>
                    <a:pt x="274319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911705" y="5182679"/>
              <a:ext cx="452120" cy="302260"/>
            </a:xfrm>
            <a:custGeom>
              <a:avLst/>
              <a:gdLst/>
              <a:ahLst/>
              <a:cxnLst/>
              <a:rect l="l" t="t" r="r" b="b"/>
              <a:pathLst>
                <a:path w="452119" h="302260">
                  <a:moveTo>
                    <a:pt x="92189" y="26936"/>
                  </a:moveTo>
                  <a:lnTo>
                    <a:pt x="90081" y="16459"/>
                  </a:lnTo>
                  <a:lnTo>
                    <a:pt x="84340" y="7886"/>
                  </a:lnTo>
                  <a:lnTo>
                    <a:pt x="75819" y="2120"/>
                  </a:lnTo>
                  <a:lnTo>
                    <a:pt x="65392" y="0"/>
                  </a:lnTo>
                  <a:lnTo>
                    <a:pt x="54952" y="2120"/>
                  </a:lnTo>
                  <a:lnTo>
                    <a:pt x="46443" y="7886"/>
                  </a:lnTo>
                  <a:lnTo>
                    <a:pt x="40690" y="16459"/>
                  </a:lnTo>
                  <a:lnTo>
                    <a:pt x="38595" y="26936"/>
                  </a:lnTo>
                  <a:lnTo>
                    <a:pt x="40690" y="37426"/>
                  </a:lnTo>
                  <a:lnTo>
                    <a:pt x="46443" y="45986"/>
                  </a:lnTo>
                  <a:lnTo>
                    <a:pt x="54952" y="51765"/>
                  </a:lnTo>
                  <a:lnTo>
                    <a:pt x="65392" y="53873"/>
                  </a:lnTo>
                  <a:lnTo>
                    <a:pt x="75819" y="51765"/>
                  </a:lnTo>
                  <a:lnTo>
                    <a:pt x="84340" y="45986"/>
                  </a:lnTo>
                  <a:lnTo>
                    <a:pt x="90081" y="37426"/>
                  </a:lnTo>
                  <a:lnTo>
                    <a:pt x="92189" y="26936"/>
                  </a:lnTo>
                  <a:close/>
                </a:path>
                <a:path w="452119" h="302260">
                  <a:moveTo>
                    <a:pt x="199402" y="26936"/>
                  </a:moveTo>
                  <a:lnTo>
                    <a:pt x="197294" y="16459"/>
                  </a:lnTo>
                  <a:lnTo>
                    <a:pt x="191554" y="7886"/>
                  </a:lnTo>
                  <a:lnTo>
                    <a:pt x="183032" y="2120"/>
                  </a:lnTo>
                  <a:lnTo>
                    <a:pt x="172593" y="0"/>
                  </a:lnTo>
                  <a:lnTo>
                    <a:pt x="162166" y="2120"/>
                  </a:lnTo>
                  <a:lnTo>
                    <a:pt x="153644" y="7886"/>
                  </a:lnTo>
                  <a:lnTo>
                    <a:pt x="147904" y="16459"/>
                  </a:lnTo>
                  <a:lnTo>
                    <a:pt x="145796" y="26936"/>
                  </a:lnTo>
                  <a:lnTo>
                    <a:pt x="147904" y="37426"/>
                  </a:lnTo>
                  <a:lnTo>
                    <a:pt x="153644" y="45986"/>
                  </a:lnTo>
                  <a:lnTo>
                    <a:pt x="162166" y="51765"/>
                  </a:lnTo>
                  <a:lnTo>
                    <a:pt x="172593" y="53873"/>
                  </a:lnTo>
                  <a:lnTo>
                    <a:pt x="183032" y="51765"/>
                  </a:lnTo>
                  <a:lnTo>
                    <a:pt x="191554" y="45986"/>
                  </a:lnTo>
                  <a:lnTo>
                    <a:pt x="197294" y="37426"/>
                  </a:lnTo>
                  <a:lnTo>
                    <a:pt x="199402" y="26936"/>
                  </a:lnTo>
                  <a:close/>
                </a:path>
                <a:path w="452119" h="302260">
                  <a:moveTo>
                    <a:pt x="306603" y="26936"/>
                  </a:moveTo>
                  <a:lnTo>
                    <a:pt x="304507" y="16459"/>
                  </a:lnTo>
                  <a:lnTo>
                    <a:pt x="298754" y="7886"/>
                  </a:lnTo>
                  <a:lnTo>
                    <a:pt x="290245" y="2120"/>
                  </a:lnTo>
                  <a:lnTo>
                    <a:pt x="279806" y="0"/>
                  </a:lnTo>
                  <a:lnTo>
                    <a:pt x="269379" y="2120"/>
                  </a:lnTo>
                  <a:lnTo>
                    <a:pt x="260858" y="7886"/>
                  </a:lnTo>
                  <a:lnTo>
                    <a:pt x="255104" y="16459"/>
                  </a:lnTo>
                  <a:lnTo>
                    <a:pt x="253009" y="26936"/>
                  </a:lnTo>
                  <a:lnTo>
                    <a:pt x="255104" y="37426"/>
                  </a:lnTo>
                  <a:lnTo>
                    <a:pt x="260858" y="45986"/>
                  </a:lnTo>
                  <a:lnTo>
                    <a:pt x="269379" y="51765"/>
                  </a:lnTo>
                  <a:lnTo>
                    <a:pt x="279806" y="53873"/>
                  </a:lnTo>
                  <a:lnTo>
                    <a:pt x="290245" y="51765"/>
                  </a:lnTo>
                  <a:lnTo>
                    <a:pt x="298754" y="45986"/>
                  </a:lnTo>
                  <a:lnTo>
                    <a:pt x="304507" y="37426"/>
                  </a:lnTo>
                  <a:lnTo>
                    <a:pt x="306603" y="26936"/>
                  </a:lnTo>
                  <a:close/>
                </a:path>
                <a:path w="452119" h="302260">
                  <a:moveTo>
                    <a:pt x="413816" y="26936"/>
                  </a:moveTo>
                  <a:lnTo>
                    <a:pt x="411708" y="16459"/>
                  </a:lnTo>
                  <a:lnTo>
                    <a:pt x="405968" y="7886"/>
                  </a:lnTo>
                  <a:lnTo>
                    <a:pt x="397446" y="2120"/>
                  </a:lnTo>
                  <a:lnTo>
                    <a:pt x="387019" y="0"/>
                  </a:lnTo>
                  <a:lnTo>
                    <a:pt x="376580" y="2120"/>
                  </a:lnTo>
                  <a:lnTo>
                    <a:pt x="368058" y="7886"/>
                  </a:lnTo>
                  <a:lnTo>
                    <a:pt x="362318" y="16459"/>
                  </a:lnTo>
                  <a:lnTo>
                    <a:pt x="360210" y="26936"/>
                  </a:lnTo>
                  <a:lnTo>
                    <a:pt x="362318" y="37426"/>
                  </a:lnTo>
                  <a:lnTo>
                    <a:pt x="368058" y="45986"/>
                  </a:lnTo>
                  <a:lnTo>
                    <a:pt x="376580" y="51765"/>
                  </a:lnTo>
                  <a:lnTo>
                    <a:pt x="387019" y="53873"/>
                  </a:lnTo>
                  <a:lnTo>
                    <a:pt x="397446" y="51765"/>
                  </a:lnTo>
                  <a:lnTo>
                    <a:pt x="405968" y="45986"/>
                  </a:lnTo>
                  <a:lnTo>
                    <a:pt x="411708" y="37426"/>
                  </a:lnTo>
                  <a:lnTo>
                    <a:pt x="413816" y="26936"/>
                  </a:lnTo>
                  <a:close/>
                </a:path>
                <a:path w="452119" h="302260">
                  <a:moveTo>
                    <a:pt x="451878" y="164325"/>
                  </a:moveTo>
                  <a:lnTo>
                    <a:pt x="450684" y="158407"/>
                  </a:lnTo>
                  <a:lnTo>
                    <a:pt x="436118" y="91592"/>
                  </a:lnTo>
                  <a:lnTo>
                    <a:pt x="433654" y="80276"/>
                  </a:lnTo>
                  <a:lnTo>
                    <a:pt x="408457" y="63042"/>
                  </a:lnTo>
                  <a:lnTo>
                    <a:pt x="401485" y="60883"/>
                  </a:lnTo>
                  <a:lnTo>
                    <a:pt x="394525" y="59270"/>
                  </a:lnTo>
                  <a:lnTo>
                    <a:pt x="379514" y="59270"/>
                  </a:lnTo>
                  <a:lnTo>
                    <a:pt x="372008" y="60350"/>
                  </a:lnTo>
                  <a:lnTo>
                    <a:pt x="365569" y="63042"/>
                  </a:lnTo>
                  <a:lnTo>
                    <a:pt x="357530" y="65735"/>
                  </a:lnTo>
                  <a:lnTo>
                    <a:pt x="333413" y="112064"/>
                  </a:lnTo>
                  <a:lnTo>
                    <a:pt x="328917" y="91592"/>
                  </a:lnTo>
                  <a:lnTo>
                    <a:pt x="301244" y="63042"/>
                  </a:lnTo>
                  <a:lnTo>
                    <a:pt x="294284" y="60883"/>
                  </a:lnTo>
                  <a:lnTo>
                    <a:pt x="287312" y="59270"/>
                  </a:lnTo>
                  <a:lnTo>
                    <a:pt x="272300" y="59270"/>
                  </a:lnTo>
                  <a:lnTo>
                    <a:pt x="264795" y="60350"/>
                  </a:lnTo>
                  <a:lnTo>
                    <a:pt x="258368" y="63042"/>
                  </a:lnTo>
                  <a:lnTo>
                    <a:pt x="250329" y="65735"/>
                  </a:lnTo>
                  <a:lnTo>
                    <a:pt x="226199" y="111531"/>
                  </a:lnTo>
                  <a:lnTo>
                    <a:pt x="226199" y="112064"/>
                  </a:lnTo>
                  <a:lnTo>
                    <a:pt x="221716" y="91592"/>
                  </a:lnTo>
                  <a:lnTo>
                    <a:pt x="194043" y="63042"/>
                  </a:lnTo>
                  <a:lnTo>
                    <a:pt x="187071" y="60883"/>
                  </a:lnTo>
                  <a:lnTo>
                    <a:pt x="180098" y="59270"/>
                  </a:lnTo>
                  <a:lnTo>
                    <a:pt x="165100" y="59270"/>
                  </a:lnTo>
                  <a:lnTo>
                    <a:pt x="157594" y="60350"/>
                  </a:lnTo>
                  <a:lnTo>
                    <a:pt x="151155" y="63042"/>
                  </a:lnTo>
                  <a:lnTo>
                    <a:pt x="143116" y="65735"/>
                  </a:lnTo>
                  <a:lnTo>
                    <a:pt x="118999" y="111531"/>
                  </a:lnTo>
                  <a:lnTo>
                    <a:pt x="114554" y="91592"/>
                  </a:lnTo>
                  <a:lnTo>
                    <a:pt x="86829" y="63042"/>
                  </a:lnTo>
                  <a:lnTo>
                    <a:pt x="79870" y="60883"/>
                  </a:lnTo>
                  <a:lnTo>
                    <a:pt x="72898" y="59270"/>
                  </a:lnTo>
                  <a:lnTo>
                    <a:pt x="57886" y="59270"/>
                  </a:lnTo>
                  <a:lnTo>
                    <a:pt x="50380" y="60350"/>
                  </a:lnTo>
                  <a:lnTo>
                    <a:pt x="43954" y="63042"/>
                  </a:lnTo>
                  <a:lnTo>
                    <a:pt x="35902" y="65735"/>
                  </a:lnTo>
                  <a:lnTo>
                    <a:pt x="1600" y="158407"/>
                  </a:lnTo>
                  <a:lnTo>
                    <a:pt x="0" y="164325"/>
                  </a:lnTo>
                  <a:lnTo>
                    <a:pt x="3746" y="170789"/>
                  </a:lnTo>
                  <a:lnTo>
                    <a:pt x="10185" y="171869"/>
                  </a:lnTo>
                  <a:lnTo>
                    <a:pt x="16611" y="171869"/>
                  </a:lnTo>
                  <a:lnTo>
                    <a:pt x="20904" y="168643"/>
                  </a:lnTo>
                  <a:lnTo>
                    <a:pt x="22504" y="163245"/>
                  </a:lnTo>
                  <a:lnTo>
                    <a:pt x="38595" y="91592"/>
                  </a:lnTo>
                  <a:lnTo>
                    <a:pt x="38481" y="130390"/>
                  </a:lnTo>
                  <a:lnTo>
                    <a:pt x="22504" y="210121"/>
                  </a:lnTo>
                  <a:lnTo>
                    <a:pt x="38595" y="210121"/>
                  </a:lnTo>
                  <a:lnTo>
                    <a:pt x="38595" y="301713"/>
                  </a:lnTo>
                  <a:lnTo>
                    <a:pt x="60032" y="301713"/>
                  </a:lnTo>
                  <a:lnTo>
                    <a:pt x="60032" y="210121"/>
                  </a:lnTo>
                  <a:lnTo>
                    <a:pt x="70751" y="210121"/>
                  </a:lnTo>
                  <a:lnTo>
                    <a:pt x="70751" y="301713"/>
                  </a:lnTo>
                  <a:lnTo>
                    <a:pt x="92189" y="301713"/>
                  </a:lnTo>
                  <a:lnTo>
                    <a:pt x="92189" y="210121"/>
                  </a:lnTo>
                  <a:lnTo>
                    <a:pt x="108280" y="210121"/>
                  </a:lnTo>
                  <a:lnTo>
                    <a:pt x="92303" y="130390"/>
                  </a:lnTo>
                  <a:lnTo>
                    <a:pt x="92189" y="91592"/>
                  </a:lnTo>
                  <a:lnTo>
                    <a:pt x="109347" y="168643"/>
                  </a:lnTo>
                  <a:lnTo>
                    <a:pt x="113639" y="172415"/>
                  </a:lnTo>
                  <a:lnTo>
                    <a:pt x="123278" y="172415"/>
                  </a:lnTo>
                  <a:lnTo>
                    <a:pt x="127571" y="169176"/>
                  </a:lnTo>
                  <a:lnTo>
                    <a:pt x="128638" y="163791"/>
                  </a:lnTo>
                  <a:lnTo>
                    <a:pt x="141058" y="111531"/>
                  </a:lnTo>
                  <a:lnTo>
                    <a:pt x="145796" y="91592"/>
                  </a:lnTo>
                  <a:lnTo>
                    <a:pt x="145796" y="301713"/>
                  </a:lnTo>
                  <a:lnTo>
                    <a:pt x="167233" y="301713"/>
                  </a:lnTo>
                  <a:lnTo>
                    <a:pt x="167233" y="177800"/>
                  </a:lnTo>
                  <a:lnTo>
                    <a:pt x="177965" y="177800"/>
                  </a:lnTo>
                  <a:lnTo>
                    <a:pt x="177965" y="301713"/>
                  </a:lnTo>
                  <a:lnTo>
                    <a:pt x="199402" y="301713"/>
                  </a:lnTo>
                  <a:lnTo>
                    <a:pt x="199402" y="177800"/>
                  </a:lnTo>
                  <a:lnTo>
                    <a:pt x="199402" y="91592"/>
                  </a:lnTo>
                  <a:lnTo>
                    <a:pt x="216560" y="168643"/>
                  </a:lnTo>
                  <a:lnTo>
                    <a:pt x="220840" y="172415"/>
                  </a:lnTo>
                  <a:lnTo>
                    <a:pt x="231025" y="172415"/>
                  </a:lnTo>
                  <a:lnTo>
                    <a:pt x="235318" y="169176"/>
                  </a:lnTo>
                  <a:lnTo>
                    <a:pt x="236385" y="163791"/>
                  </a:lnTo>
                  <a:lnTo>
                    <a:pt x="248297" y="112064"/>
                  </a:lnTo>
                  <a:lnTo>
                    <a:pt x="253009" y="91592"/>
                  </a:lnTo>
                  <a:lnTo>
                    <a:pt x="253009" y="130390"/>
                  </a:lnTo>
                  <a:lnTo>
                    <a:pt x="236918" y="210121"/>
                  </a:lnTo>
                  <a:lnTo>
                    <a:pt x="253009" y="210121"/>
                  </a:lnTo>
                  <a:lnTo>
                    <a:pt x="253009" y="301713"/>
                  </a:lnTo>
                  <a:lnTo>
                    <a:pt x="274447" y="301713"/>
                  </a:lnTo>
                  <a:lnTo>
                    <a:pt x="274447" y="210121"/>
                  </a:lnTo>
                  <a:lnTo>
                    <a:pt x="285165" y="210121"/>
                  </a:lnTo>
                  <a:lnTo>
                    <a:pt x="285165" y="301713"/>
                  </a:lnTo>
                  <a:lnTo>
                    <a:pt x="306603" y="301713"/>
                  </a:lnTo>
                  <a:lnTo>
                    <a:pt x="306603" y="210121"/>
                  </a:lnTo>
                  <a:lnTo>
                    <a:pt x="322694" y="210121"/>
                  </a:lnTo>
                  <a:lnTo>
                    <a:pt x="306717" y="129844"/>
                  </a:lnTo>
                  <a:lnTo>
                    <a:pt x="306603" y="91592"/>
                  </a:lnTo>
                  <a:lnTo>
                    <a:pt x="323761" y="168643"/>
                  </a:lnTo>
                  <a:lnTo>
                    <a:pt x="328053" y="172415"/>
                  </a:lnTo>
                  <a:lnTo>
                    <a:pt x="338239" y="172415"/>
                  </a:lnTo>
                  <a:lnTo>
                    <a:pt x="342519" y="169176"/>
                  </a:lnTo>
                  <a:lnTo>
                    <a:pt x="344131" y="163791"/>
                  </a:lnTo>
                  <a:lnTo>
                    <a:pt x="355650" y="112064"/>
                  </a:lnTo>
                  <a:lnTo>
                    <a:pt x="360210" y="91592"/>
                  </a:lnTo>
                  <a:lnTo>
                    <a:pt x="360210" y="301713"/>
                  </a:lnTo>
                  <a:lnTo>
                    <a:pt x="381660" y="301713"/>
                  </a:lnTo>
                  <a:lnTo>
                    <a:pt x="381660" y="177800"/>
                  </a:lnTo>
                  <a:lnTo>
                    <a:pt x="392379" y="177800"/>
                  </a:lnTo>
                  <a:lnTo>
                    <a:pt x="392379" y="301713"/>
                  </a:lnTo>
                  <a:lnTo>
                    <a:pt x="413816" y="301713"/>
                  </a:lnTo>
                  <a:lnTo>
                    <a:pt x="413816" y="177800"/>
                  </a:lnTo>
                  <a:lnTo>
                    <a:pt x="413816" y="91592"/>
                  </a:lnTo>
                  <a:lnTo>
                    <a:pt x="430974" y="168643"/>
                  </a:lnTo>
                  <a:lnTo>
                    <a:pt x="435254" y="172415"/>
                  </a:lnTo>
                  <a:lnTo>
                    <a:pt x="443293" y="172415"/>
                  </a:lnTo>
                  <a:lnTo>
                    <a:pt x="444373" y="171869"/>
                  </a:lnTo>
                  <a:lnTo>
                    <a:pt x="449199" y="169722"/>
                  </a:lnTo>
                  <a:lnTo>
                    <a:pt x="451878" y="1643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36675" y="5064251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39">
                  <a:moveTo>
                    <a:pt x="274320" y="0"/>
                  </a:moveTo>
                  <a:lnTo>
                    <a:pt x="225011" y="4419"/>
                  </a:lnTo>
                  <a:lnTo>
                    <a:pt x="178602" y="17161"/>
                  </a:lnTo>
                  <a:lnTo>
                    <a:pt x="135867" y="37450"/>
                  </a:lnTo>
                  <a:lnTo>
                    <a:pt x="97580" y="64513"/>
                  </a:lnTo>
                  <a:lnTo>
                    <a:pt x="64518" y="97575"/>
                  </a:lnTo>
                  <a:lnTo>
                    <a:pt x="37453" y="135861"/>
                  </a:lnTo>
                  <a:lnTo>
                    <a:pt x="17162" y="178597"/>
                  </a:lnTo>
                  <a:lnTo>
                    <a:pt x="4419" y="225008"/>
                  </a:lnTo>
                  <a:lnTo>
                    <a:pt x="0" y="274320"/>
                  </a:lnTo>
                  <a:lnTo>
                    <a:pt x="4419" y="323631"/>
                  </a:lnTo>
                  <a:lnTo>
                    <a:pt x="17162" y="370042"/>
                  </a:lnTo>
                  <a:lnTo>
                    <a:pt x="37453" y="412778"/>
                  </a:lnTo>
                  <a:lnTo>
                    <a:pt x="64518" y="451064"/>
                  </a:lnTo>
                  <a:lnTo>
                    <a:pt x="97580" y="484126"/>
                  </a:lnTo>
                  <a:lnTo>
                    <a:pt x="135867" y="511189"/>
                  </a:lnTo>
                  <a:lnTo>
                    <a:pt x="178602" y="531478"/>
                  </a:lnTo>
                  <a:lnTo>
                    <a:pt x="225011" y="544220"/>
                  </a:lnTo>
                  <a:lnTo>
                    <a:pt x="274320" y="548640"/>
                  </a:lnTo>
                  <a:lnTo>
                    <a:pt x="323628" y="544220"/>
                  </a:lnTo>
                  <a:lnTo>
                    <a:pt x="370037" y="531478"/>
                  </a:lnTo>
                  <a:lnTo>
                    <a:pt x="412772" y="511189"/>
                  </a:lnTo>
                  <a:lnTo>
                    <a:pt x="451059" y="484126"/>
                  </a:lnTo>
                  <a:lnTo>
                    <a:pt x="484121" y="451064"/>
                  </a:lnTo>
                  <a:lnTo>
                    <a:pt x="511186" y="412778"/>
                  </a:lnTo>
                  <a:lnTo>
                    <a:pt x="531477" y="370042"/>
                  </a:lnTo>
                  <a:lnTo>
                    <a:pt x="544220" y="323631"/>
                  </a:lnTo>
                  <a:lnTo>
                    <a:pt x="548640" y="274320"/>
                  </a:lnTo>
                  <a:lnTo>
                    <a:pt x="544220" y="225008"/>
                  </a:lnTo>
                  <a:lnTo>
                    <a:pt x="531477" y="178597"/>
                  </a:lnTo>
                  <a:lnTo>
                    <a:pt x="511186" y="135861"/>
                  </a:lnTo>
                  <a:lnTo>
                    <a:pt x="484121" y="97575"/>
                  </a:lnTo>
                  <a:lnTo>
                    <a:pt x="451059" y="64513"/>
                  </a:lnTo>
                  <a:lnTo>
                    <a:pt x="412772" y="37450"/>
                  </a:lnTo>
                  <a:lnTo>
                    <a:pt x="370037" y="17161"/>
                  </a:lnTo>
                  <a:lnTo>
                    <a:pt x="323628" y="441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26065" y="5184032"/>
              <a:ext cx="404495" cy="281940"/>
            </a:xfrm>
            <a:custGeom>
              <a:avLst/>
              <a:gdLst/>
              <a:ahLst/>
              <a:cxnLst/>
              <a:rect l="l" t="t" r="r" b="b"/>
              <a:pathLst>
                <a:path w="404494" h="281939">
                  <a:moveTo>
                    <a:pt x="202220" y="0"/>
                  </a:moveTo>
                  <a:lnTo>
                    <a:pt x="143033" y="59313"/>
                  </a:lnTo>
                  <a:lnTo>
                    <a:pt x="143033" y="74141"/>
                  </a:lnTo>
                  <a:lnTo>
                    <a:pt x="0" y="74141"/>
                  </a:lnTo>
                  <a:lnTo>
                    <a:pt x="0" y="93912"/>
                  </a:lnTo>
                  <a:lnTo>
                    <a:pt x="9864" y="93912"/>
                  </a:lnTo>
                  <a:lnTo>
                    <a:pt x="9864" y="281738"/>
                  </a:lnTo>
                  <a:lnTo>
                    <a:pt x="394575" y="281738"/>
                  </a:lnTo>
                  <a:lnTo>
                    <a:pt x="394575" y="261967"/>
                  </a:lnTo>
                  <a:lnTo>
                    <a:pt x="182491" y="261967"/>
                  </a:lnTo>
                  <a:lnTo>
                    <a:pt x="182491" y="242196"/>
                  </a:lnTo>
                  <a:lnTo>
                    <a:pt x="29593" y="242196"/>
                  </a:lnTo>
                  <a:lnTo>
                    <a:pt x="29593" y="212539"/>
                  </a:lnTo>
                  <a:lnTo>
                    <a:pt x="182491" y="212539"/>
                  </a:lnTo>
                  <a:lnTo>
                    <a:pt x="182491" y="192768"/>
                  </a:lnTo>
                  <a:lnTo>
                    <a:pt x="29593" y="192768"/>
                  </a:lnTo>
                  <a:lnTo>
                    <a:pt x="29593" y="163111"/>
                  </a:lnTo>
                  <a:lnTo>
                    <a:pt x="394575" y="163111"/>
                  </a:lnTo>
                  <a:lnTo>
                    <a:pt x="394575" y="143340"/>
                  </a:lnTo>
                  <a:lnTo>
                    <a:pt x="29593" y="143340"/>
                  </a:lnTo>
                  <a:lnTo>
                    <a:pt x="29593" y="113683"/>
                  </a:lnTo>
                  <a:lnTo>
                    <a:pt x="192996" y="113683"/>
                  </a:lnTo>
                  <a:lnTo>
                    <a:pt x="192996" y="109334"/>
                  </a:lnTo>
                  <a:lnTo>
                    <a:pt x="176917" y="109334"/>
                  </a:lnTo>
                  <a:lnTo>
                    <a:pt x="167694" y="93319"/>
                  </a:lnTo>
                  <a:lnTo>
                    <a:pt x="183822" y="84027"/>
                  </a:lnTo>
                  <a:lnTo>
                    <a:pt x="167694" y="74734"/>
                  </a:lnTo>
                  <a:lnTo>
                    <a:pt x="176917" y="58720"/>
                  </a:lnTo>
                  <a:lnTo>
                    <a:pt x="192996" y="58720"/>
                  </a:lnTo>
                  <a:lnTo>
                    <a:pt x="192996" y="49427"/>
                  </a:lnTo>
                  <a:lnTo>
                    <a:pt x="251541" y="49427"/>
                  </a:lnTo>
                  <a:lnTo>
                    <a:pt x="202220" y="0"/>
                  </a:lnTo>
                  <a:close/>
                </a:path>
                <a:path w="404494" h="281939">
                  <a:moveTo>
                    <a:pt x="394575" y="163111"/>
                  </a:moveTo>
                  <a:lnTo>
                    <a:pt x="374846" y="163111"/>
                  </a:lnTo>
                  <a:lnTo>
                    <a:pt x="374846" y="192768"/>
                  </a:lnTo>
                  <a:lnTo>
                    <a:pt x="221948" y="192768"/>
                  </a:lnTo>
                  <a:lnTo>
                    <a:pt x="221948" y="261967"/>
                  </a:lnTo>
                  <a:lnTo>
                    <a:pt x="394575" y="261967"/>
                  </a:lnTo>
                  <a:lnTo>
                    <a:pt x="394575" y="242196"/>
                  </a:lnTo>
                  <a:lnTo>
                    <a:pt x="246609" y="242196"/>
                  </a:lnTo>
                  <a:lnTo>
                    <a:pt x="246609" y="212539"/>
                  </a:lnTo>
                  <a:lnTo>
                    <a:pt x="394575" y="212539"/>
                  </a:lnTo>
                  <a:lnTo>
                    <a:pt x="394575" y="163111"/>
                  </a:lnTo>
                  <a:close/>
                </a:path>
                <a:path w="404494" h="281939">
                  <a:moveTo>
                    <a:pt x="78915" y="212539"/>
                  </a:moveTo>
                  <a:lnTo>
                    <a:pt x="59186" y="212539"/>
                  </a:lnTo>
                  <a:lnTo>
                    <a:pt x="59186" y="242196"/>
                  </a:lnTo>
                  <a:lnTo>
                    <a:pt x="78915" y="242196"/>
                  </a:lnTo>
                  <a:lnTo>
                    <a:pt x="78915" y="212539"/>
                  </a:lnTo>
                  <a:close/>
                </a:path>
                <a:path w="404494" h="281939">
                  <a:moveTo>
                    <a:pt x="128237" y="212539"/>
                  </a:moveTo>
                  <a:lnTo>
                    <a:pt x="108508" y="212539"/>
                  </a:lnTo>
                  <a:lnTo>
                    <a:pt x="108508" y="242196"/>
                  </a:lnTo>
                  <a:lnTo>
                    <a:pt x="128237" y="242196"/>
                  </a:lnTo>
                  <a:lnTo>
                    <a:pt x="128237" y="212539"/>
                  </a:lnTo>
                  <a:close/>
                </a:path>
                <a:path w="404494" h="281939">
                  <a:moveTo>
                    <a:pt x="182491" y="212539"/>
                  </a:moveTo>
                  <a:lnTo>
                    <a:pt x="157830" y="212539"/>
                  </a:lnTo>
                  <a:lnTo>
                    <a:pt x="157830" y="242196"/>
                  </a:lnTo>
                  <a:lnTo>
                    <a:pt x="182491" y="242196"/>
                  </a:lnTo>
                  <a:lnTo>
                    <a:pt x="182491" y="212539"/>
                  </a:lnTo>
                  <a:close/>
                </a:path>
                <a:path w="404494" h="281939">
                  <a:moveTo>
                    <a:pt x="295931" y="212539"/>
                  </a:moveTo>
                  <a:lnTo>
                    <a:pt x="276202" y="212539"/>
                  </a:lnTo>
                  <a:lnTo>
                    <a:pt x="276202" y="242196"/>
                  </a:lnTo>
                  <a:lnTo>
                    <a:pt x="295931" y="242196"/>
                  </a:lnTo>
                  <a:lnTo>
                    <a:pt x="295931" y="212539"/>
                  </a:lnTo>
                  <a:close/>
                </a:path>
                <a:path w="404494" h="281939">
                  <a:moveTo>
                    <a:pt x="345253" y="212539"/>
                  </a:moveTo>
                  <a:lnTo>
                    <a:pt x="325524" y="212539"/>
                  </a:lnTo>
                  <a:lnTo>
                    <a:pt x="325524" y="242196"/>
                  </a:lnTo>
                  <a:lnTo>
                    <a:pt x="345253" y="242196"/>
                  </a:lnTo>
                  <a:lnTo>
                    <a:pt x="345253" y="212539"/>
                  </a:lnTo>
                  <a:close/>
                </a:path>
                <a:path w="404494" h="281939">
                  <a:moveTo>
                    <a:pt x="394575" y="212539"/>
                  </a:moveTo>
                  <a:lnTo>
                    <a:pt x="374846" y="212539"/>
                  </a:lnTo>
                  <a:lnTo>
                    <a:pt x="374846" y="242196"/>
                  </a:lnTo>
                  <a:lnTo>
                    <a:pt x="394575" y="242196"/>
                  </a:lnTo>
                  <a:lnTo>
                    <a:pt x="394575" y="212539"/>
                  </a:lnTo>
                  <a:close/>
                </a:path>
                <a:path w="404494" h="281939">
                  <a:moveTo>
                    <a:pt x="78915" y="163111"/>
                  </a:moveTo>
                  <a:lnTo>
                    <a:pt x="59186" y="163111"/>
                  </a:lnTo>
                  <a:lnTo>
                    <a:pt x="59186" y="192768"/>
                  </a:lnTo>
                  <a:lnTo>
                    <a:pt x="78915" y="192768"/>
                  </a:lnTo>
                  <a:lnTo>
                    <a:pt x="78915" y="163111"/>
                  </a:lnTo>
                  <a:close/>
                </a:path>
                <a:path w="404494" h="281939">
                  <a:moveTo>
                    <a:pt x="128237" y="163111"/>
                  </a:moveTo>
                  <a:lnTo>
                    <a:pt x="108508" y="163111"/>
                  </a:lnTo>
                  <a:lnTo>
                    <a:pt x="108508" y="192768"/>
                  </a:lnTo>
                  <a:lnTo>
                    <a:pt x="128237" y="192768"/>
                  </a:lnTo>
                  <a:lnTo>
                    <a:pt x="128237" y="163111"/>
                  </a:lnTo>
                  <a:close/>
                </a:path>
                <a:path w="404494" h="281939">
                  <a:moveTo>
                    <a:pt x="246609" y="163111"/>
                  </a:moveTo>
                  <a:lnTo>
                    <a:pt x="157830" y="163111"/>
                  </a:lnTo>
                  <a:lnTo>
                    <a:pt x="157830" y="192768"/>
                  </a:lnTo>
                  <a:lnTo>
                    <a:pt x="246609" y="192768"/>
                  </a:lnTo>
                  <a:lnTo>
                    <a:pt x="246609" y="163111"/>
                  </a:lnTo>
                  <a:close/>
                </a:path>
                <a:path w="404494" h="281939">
                  <a:moveTo>
                    <a:pt x="295931" y="163111"/>
                  </a:moveTo>
                  <a:lnTo>
                    <a:pt x="276202" y="163111"/>
                  </a:lnTo>
                  <a:lnTo>
                    <a:pt x="276202" y="192768"/>
                  </a:lnTo>
                  <a:lnTo>
                    <a:pt x="295931" y="192768"/>
                  </a:lnTo>
                  <a:lnTo>
                    <a:pt x="295931" y="163111"/>
                  </a:lnTo>
                  <a:close/>
                </a:path>
                <a:path w="404494" h="281939">
                  <a:moveTo>
                    <a:pt x="345253" y="163111"/>
                  </a:moveTo>
                  <a:lnTo>
                    <a:pt x="325524" y="163111"/>
                  </a:lnTo>
                  <a:lnTo>
                    <a:pt x="325524" y="192768"/>
                  </a:lnTo>
                  <a:lnTo>
                    <a:pt x="345253" y="192768"/>
                  </a:lnTo>
                  <a:lnTo>
                    <a:pt x="345253" y="163111"/>
                  </a:lnTo>
                  <a:close/>
                </a:path>
                <a:path w="404494" h="281939">
                  <a:moveTo>
                    <a:pt x="78915" y="113683"/>
                  </a:moveTo>
                  <a:lnTo>
                    <a:pt x="59186" y="113683"/>
                  </a:lnTo>
                  <a:lnTo>
                    <a:pt x="59186" y="143340"/>
                  </a:lnTo>
                  <a:lnTo>
                    <a:pt x="78915" y="143340"/>
                  </a:lnTo>
                  <a:lnTo>
                    <a:pt x="78915" y="113683"/>
                  </a:lnTo>
                  <a:close/>
                </a:path>
                <a:path w="404494" h="281939">
                  <a:moveTo>
                    <a:pt x="128237" y="113683"/>
                  </a:moveTo>
                  <a:lnTo>
                    <a:pt x="108508" y="113683"/>
                  </a:lnTo>
                  <a:lnTo>
                    <a:pt x="108508" y="143340"/>
                  </a:lnTo>
                  <a:lnTo>
                    <a:pt x="128237" y="143340"/>
                  </a:lnTo>
                  <a:lnTo>
                    <a:pt x="128237" y="113683"/>
                  </a:lnTo>
                  <a:close/>
                </a:path>
                <a:path w="404494" h="281939">
                  <a:moveTo>
                    <a:pt x="192996" y="113683"/>
                  </a:moveTo>
                  <a:lnTo>
                    <a:pt x="157830" y="113683"/>
                  </a:lnTo>
                  <a:lnTo>
                    <a:pt x="157830" y="143340"/>
                  </a:lnTo>
                  <a:lnTo>
                    <a:pt x="246609" y="143340"/>
                  </a:lnTo>
                  <a:lnTo>
                    <a:pt x="246609" y="118626"/>
                  </a:lnTo>
                  <a:lnTo>
                    <a:pt x="192996" y="118626"/>
                  </a:lnTo>
                  <a:lnTo>
                    <a:pt x="192996" y="113683"/>
                  </a:lnTo>
                  <a:close/>
                </a:path>
                <a:path w="404494" h="281939">
                  <a:moveTo>
                    <a:pt x="295931" y="113683"/>
                  </a:moveTo>
                  <a:lnTo>
                    <a:pt x="276202" y="113683"/>
                  </a:lnTo>
                  <a:lnTo>
                    <a:pt x="276202" y="143340"/>
                  </a:lnTo>
                  <a:lnTo>
                    <a:pt x="295931" y="143340"/>
                  </a:lnTo>
                  <a:lnTo>
                    <a:pt x="295931" y="113683"/>
                  </a:lnTo>
                  <a:close/>
                </a:path>
                <a:path w="404494" h="281939">
                  <a:moveTo>
                    <a:pt x="345253" y="113683"/>
                  </a:moveTo>
                  <a:lnTo>
                    <a:pt x="325524" y="113683"/>
                  </a:lnTo>
                  <a:lnTo>
                    <a:pt x="325524" y="143340"/>
                  </a:lnTo>
                  <a:lnTo>
                    <a:pt x="345253" y="143340"/>
                  </a:lnTo>
                  <a:lnTo>
                    <a:pt x="345253" y="113683"/>
                  </a:lnTo>
                  <a:close/>
                </a:path>
                <a:path w="404494" h="281939">
                  <a:moveTo>
                    <a:pt x="394575" y="113683"/>
                  </a:moveTo>
                  <a:lnTo>
                    <a:pt x="374846" y="113683"/>
                  </a:lnTo>
                  <a:lnTo>
                    <a:pt x="374846" y="143340"/>
                  </a:lnTo>
                  <a:lnTo>
                    <a:pt x="394575" y="143340"/>
                  </a:lnTo>
                  <a:lnTo>
                    <a:pt x="394575" y="113683"/>
                  </a:lnTo>
                  <a:close/>
                </a:path>
                <a:path w="404494" h="281939">
                  <a:moveTo>
                    <a:pt x="211443" y="99992"/>
                  </a:moveTo>
                  <a:lnTo>
                    <a:pt x="211443" y="118626"/>
                  </a:lnTo>
                  <a:lnTo>
                    <a:pt x="246609" y="118626"/>
                  </a:lnTo>
                  <a:lnTo>
                    <a:pt x="246609" y="113683"/>
                  </a:lnTo>
                  <a:lnTo>
                    <a:pt x="394575" y="113683"/>
                  </a:lnTo>
                  <a:lnTo>
                    <a:pt x="394575" y="109334"/>
                  </a:lnTo>
                  <a:lnTo>
                    <a:pt x="227522" y="109334"/>
                  </a:lnTo>
                  <a:lnTo>
                    <a:pt x="211443" y="99992"/>
                  </a:lnTo>
                  <a:close/>
                </a:path>
                <a:path w="404494" h="281939">
                  <a:moveTo>
                    <a:pt x="192996" y="99992"/>
                  </a:moveTo>
                  <a:lnTo>
                    <a:pt x="176917" y="109334"/>
                  </a:lnTo>
                  <a:lnTo>
                    <a:pt x="192996" y="109334"/>
                  </a:lnTo>
                  <a:lnTo>
                    <a:pt x="192996" y="99992"/>
                  </a:lnTo>
                  <a:close/>
                </a:path>
                <a:path w="404494" h="281939">
                  <a:moveTo>
                    <a:pt x="260814" y="58720"/>
                  </a:moveTo>
                  <a:lnTo>
                    <a:pt x="227522" y="58720"/>
                  </a:lnTo>
                  <a:lnTo>
                    <a:pt x="236745" y="74734"/>
                  </a:lnTo>
                  <a:lnTo>
                    <a:pt x="220617" y="84027"/>
                  </a:lnTo>
                  <a:lnTo>
                    <a:pt x="236745" y="93319"/>
                  </a:lnTo>
                  <a:lnTo>
                    <a:pt x="227522" y="109334"/>
                  </a:lnTo>
                  <a:lnTo>
                    <a:pt x="394575" y="109334"/>
                  </a:lnTo>
                  <a:lnTo>
                    <a:pt x="394575" y="93912"/>
                  </a:lnTo>
                  <a:lnTo>
                    <a:pt x="404440" y="93912"/>
                  </a:lnTo>
                  <a:lnTo>
                    <a:pt x="404440" y="74141"/>
                  </a:lnTo>
                  <a:lnTo>
                    <a:pt x="261406" y="74141"/>
                  </a:lnTo>
                  <a:lnTo>
                    <a:pt x="261406" y="59313"/>
                  </a:lnTo>
                  <a:lnTo>
                    <a:pt x="260814" y="58720"/>
                  </a:lnTo>
                  <a:close/>
                </a:path>
                <a:path w="404494" h="281939">
                  <a:moveTo>
                    <a:pt x="192996" y="58720"/>
                  </a:moveTo>
                  <a:lnTo>
                    <a:pt x="176917" y="58720"/>
                  </a:lnTo>
                  <a:lnTo>
                    <a:pt x="192996" y="68062"/>
                  </a:lnTo>
                  <a:lnTo>
                    <a:pt x="192996" y="58720"/>
                  </a:lnTo>
                  <a:close/>
                </a:path>
                <a:path w="404494" h="281939">
                  <a:moveTo>
                    <a:pt x="251541" y="49427"/>
                  </a:moveTo>
                  <a:lnTo>
                    <a:pt x="211443" y="49427"/>
                  </a:lnTo>
                  <a:lnTo>
                    <a:pt x="211443" y="68062"/>
                  </a:lnTo>
                  <a:lnTo>
                    <a:pt x="227522" y="58720"/>
                  </a:lnTo>
                  <a:lnTo>
                    <a:pt x="260814" y="58720"/>
                  </a:lnTo>
                  <a:lnTo>
                    <a:pt x="251541" y="494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42415" y="5130518"/>
              <a:ext cx="171739" cy="100025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379653" y="5254109"/>
            <a:ext cx="203835" cy="4603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5"/>
              </a:lnSpc>
            </a:pPr>
            <a:r>
              <a:rPr sz="1400" spc="-65" dirty="0">
                <a:latin typeface="Arial"/>
                <a:cs typeface="Arial"/>
              </a:rPr>
              <a:t>Public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545934" y="4977193"/>
            <a:ext cx="4887595" cy="1015365"/>
            <a:chOff x="545934" y="4977193"/>
            <a:chExt cx="4887595" cy="1015365"/>
          </a:xfrm>
        </p:grpSpPr>
        <p:sp>
          <p:nvSpPr>
            <p:cNvPr id="56" name="object 56"/>
            <p:cNvSpPr/>
            <p:nvPr/>
          </p:nvSpPr>
          <p:spPr>
            <a:xfrm>
              <a:off x="545934" y="5266054"/>
              <a:ext cx="12700" cy="434340"/>
            </a:xfrm>
            <a:custGeom>
              <a:avLst/>
              <a:gdLst/>
              <a:ahLst/>
              <a:cxnLst/>
              <a:rect l="l" t="t" r="r" b="b"/>
              <a:pathLst>
                <a:path w="12700" h="434339">
                  <a:moveTo>
                    <a:pt x="12192" y="0"/>
                  </a:moveTo>
                  <a:lnTo>
                    <a:pt x="0" y="0"/>
                  </a:lnTo>
                  <a:lnTo>
                    <a:pt x="0" y="434289"/>
                  </a:lnTo>
                  <a:lnTo>
                    <a:pt x="12192" y="434289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982467" y="4981955"/>
              <a:ext cx="2446020" cy="1005840"/>
            </a:xfrm>
            <a:custGeom>
              <a:avLst/>
              <a:gdLst/>
              <a:ahLst/>
              <a:cxnLst/>
              <a:rect l="l" t="t" r="r" b="b"/>
              <a:pathLst>
                <a:path w="2446020" h="1005839">
                  <a:moveTo>
                    <a:pt x="2446020" y="0"/>
                  </a:moveTo>
                  <a:lnTo>
                    <a:pt x="0" y="0"/>
                  </a:lnTo>
                  <a:lnTo>
                    <a:pt x="0" y="1005840"/>
                  </a:lnTo>
                  <a:lnTo>
                    <a:pt x="2446020" y="1005840"/>
                  </a:lnTo>
                  <a:lnTo>
                    <a:pt x="244602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982467" y="4981955"/>
              <a:ext cx="2446020" cy="1005840"/>
            </a:xfrm>
            <a:custGeom>
              <a:avLst/>
              <a:gdLst/>
              <a:ahLst/>
              <a:cxnLst/>
              <a:rect l="l" t="t" r="r" b="b"/>
              <a:pathLst>
                <a:path w="2446020" h="1005839">
                  <a:moveTo>
                    <a:pt x="0" y="1005840"/>
                  </a:moveTo>
                  <a:lnTo>
                    <a:pt x="2446020" y="1005840"/>
                  </a:lnTo>
                  <a:lnTo>
                    <a:pt x="2446020" y="0"/>
                  </a:lnTo>
                  <a:lnTo>
                    <a:pt x="0" y="0"/>
                  </a:lnTo>
                  <a:lnTo>
                    <a:pt x="0" y="1005840"/>
                  </a:lnTo>
                  <a:close/>
                </a:path>
              </a:pathLst>
            </a:custGeom>
            <a:ln w="9144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497323" y="5070347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39" h="548639">
                  <a:moveTo>
                    <a:pt x="274320" y="0"/>
                  </a:moveTo>
                  <a:lnTo>
                    <a:pt x="225008" y="4419"/>
                  </a:lnTo>
                  <a:lnTo>
                    <a:pt x="178597" y="17161"/>
                  </a:lnTo>
                  <a:lnTo>
                    <a:pt x="135861" y="37450"/>
                  </a:lnTo>
                  <a:lnTo>
                    <a:pt x="97575" y="64513"/>
                  </a:lnTo>
                  <a:lnTo>
                    <a:pt x="64513" y="97575"/>
                  </a:lnTo>
                  <a:lnTo>
                    <a:pt x="37450" y="135861"/>
                  </a:lnTo>
                  <a:lnTo>
                    <a:pt x="17161" y="178597"/>
                  </a:lnTo>
                  <a:lnTo>
                    <a:pt x="4419" y="225008"/>
                  </a:lnTo>
                  <a:lnTo>
                    <a:pt x="0" y="274319"/>
                  </a:lnTo>
                  <a:lnTo>
                    <a:pt x="4419" y="323631"/>
                  </a:lnTo>
                  <a:lnTo>
                    <a:pt x="17161" y="370042"/>
                  </a:lnTo>
                  <a:lnTo>
                    <a:pt x="37450" y="412778"/>
                  </a:lnTo>
                  <a:lnTo>
                    <a:pt x="64513" y="451064"/>
                  </a:lnTo>
                  <a:lnTo>
                    <a:pt x="97575" y="484126"/>
                  </a:lnTo>
                  <a:lnTo>
                    <a:pt x="135861" y="511189"/>
                  </a:lnTo>
                  <a:lnTo>
                    <a:pt x="178597" y="531478"/>
                  </a:lnTo>
                  <a:lnTo>
                    <a:pt x="225008" y="544220"/>
                  </a:lnTo>
                  <a:lnTo>
                    <a:pt x="274320" y="548639"/>
                  </a:lnTo>
                  <a:lnTo>
                    <a:pt x="323631" y="544220"/>
                  </a:lnTo>
                  <a:lnTo>
                    <a:pt x="370042" y="531478"/>
                  </a:lnTo>
                  <a:lnTo>
                    <a:pt x="412778" y="511189"/>
                  </a:lnTo>
                  <a:lnTo>
                    <a:pt x="451064" y="484126"/>
                  </a:lnTo>
                  <a:lnTo>
                    <a:pt x="484126" y="451064"/>
                  </a:lnTo>
                  <a:lnTo>
                    <a:pt x="511189" y="412778"/>
                  </a:lnTo>
                  <a:lnTo>
                    <a:pt x="531478" y="370042"/>
                  </a:lnTo>
                  <a:lnTo>
                    <a:pt x="544220" y="323631"/>
                  </a:lnTo>
                  <a:lnTo>
                    <a:pt x="548639" y="274319"/>
                  </a:lnTo>
                  <a:lnTo>
                    <a:pt x="544220" y="225008"/>
                  </a:lnTo>
                  <a:lnTo>
                    <a:pt x="531478" y="178597"/>
                  </a:lnTo>
                  <a:lnTo>
                    <a:pt x="511189" y="135861"/>
                  </a:lnTo>
                  <a:lnTo>
                    <a:pt x="484126" y="97575"/>
                  </a:lnTo>
                  <a:lnTo>
                    <a:pt x="451064" y="64513"/>
                  </a:lnTo>
                  <a:lnTo>
                    <a:pt x="412778" y="37450"/>
                  </a:lnTo>
                  <a:lnTo>
                    <a:pt x="370042" y="17161"/>
                  </a:lnTo>
                  <a:lnTo>
                    <a:pt x="323631" y="441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549749" y="5182679"/>
              <a:ext cx="452120" cy="302260"/>
            </a:xfrm>
            <a:custGeom>
              <a:avLst/>
              <a:gdLst/>
              <a:ahLst/>
              <a:cxnLst/>
              <a:rect l="l" t="t" r="r" b="b"/>
              <a:pathLst>
                <a:path w="452120" h="302260">
                  <a:moveTo>
                    <a:pt x="92189" y="26936"/>
                  </a:moveTo>
                  <a:lnTo>
                    <a:pt x="90081" y="16459"/>
                  </a:lnTo>
                  <a:lnTo>
                    <a:pt x="84340" y="7886"/>
                  </a:lnTo>
                  <a:lnTo>
                    <a:pt x="75819" y="2120"/>
                  </a:lnTo>
                  <a:lnTo>
                    <a:pt x="65392" y="0"/>
                  </a:lnTo>
                  <a:lnTo>
                    <a:pt x="54952" y="2120"/>
                  </a:lnTo>
                  <a:lnTo>
                    <a:pt x="46443" y="7886"/>
                  </a:lnTo>
                  <a:lnTo>
                    <a:pt x="40690" y="16459"/>
                  </a:lnTo>
                  <a:lnTo>
                    <a:pt x="38595" y="26936"/>
                  </a:lnTo>
                  <a:lnTo>
                    <a:pt x="40690" y="37426"/>
                  </a:lnTo>
                  <a:lnTo>
                    <a:pt x="46443" y="45986"/>
                  </a:lnTo>
                  <a:lnTo>
                    <a:pt x="54952" y="51765"/>
                  </a:lnTo>
                  <a:lnTo>
                    <a:pt x="65392" y="53873"/>
                  </a:lnTo>
                  <a:lnTo>
                    <a:pt x="75819" y="51765"/>
                  </a:lnTo>
                  <a:lnTo>
                    <a:pt x="84340" y="45986"/>
                  </a:lnTo>
                  <a:lnTo>
                    <a:pt x="90081" y="37426"/>
                  </a:lnTo>
                  <a:lnTo>
                    <a:pt x="92189" y="26936"/>
                  </a:lnTo>
                  <a:close/>
                </a:path>
                <a:path w="452120" h="302260">
                  <a:moveTo>
                    <a:pt x="199402" y="26936"/>
                  </a:moveTo>
                  <a:lnTo>
                    <a:pt x="197294" y="16459"/>
                  </a:lnTo>
                  <a:lnTo>
                    <a:pt x="191554" y="7886"/>
                  </a:lnTo>
                  <a:lnTo>
                    <a:pt x="183032" y="2120"/>
                  </a:lnTo>
                  <a:lnTo>
                    <a:pt x="172593" y="0"/>
                  </a:lnTo>
                  <a:lnTo>
                    <a:pt x="162166" y="2120"/>
                  </a:lnTo>
                  <a:lnTo>
                    <a:pt x="153644" y="7886"/>
                  </a:lnTo>
                  <a:lnTo>
                    <a:pt x="147904" y="16459"/>
                  </a:lnTo>
                  <a:lnTo>
                    <a:pt x="145796" y="26936"/>
                  </a:lnTo>
                  <a:lnTo>
                    <a:pt x="147904" y="37426"/>
                  </a:lnTo>
                  <a:lnTo>
                    <a:pt x="153644" y="45986"/>
                  </a:lnTo>
                  <a:lnTo>
                    <a:pt x="162166" y="51765"/>
                  </a:lnTo>
                  <a:lnTo>
                    <a:pt x="172593" y="53873"/>
                  </a:lnTo>
                  <a:lnTo>
                    <a:pt x="183032" y="51765"/>
                  </a:lnTo>
                  <a:lnTo>
                    <a:pt x="191554" y="45986"/>
                  </a:lnTo>
                  <a:lnTo>
                    <a:pt x="197294" y="37426"/>
                  </a:lnTo>
                  <a:lnTo>
                    <a:pt x="199402" y="26936"/>
                  </a:lnTo>
                  <a:close/>
                </a:path>
                <a:path w="452120" h="302260">
                  <a:moveTo>
                    <a:pt x="306603" y="26936"/>
                  </a:moveTo>
                  <a:lnTo>
                    <a:pt x="304507" y="16459"/>
                  </a:lnTo>
                  <a:lnTo>
                    <a:pt x="298754" y="7886"/>
                  </a:lnTo>
                  <a:lnTo>
                    <a:pt x="290245" y="2120"/>
                  </a:lnTo>
                  <a:lnTo>
                    <a:pt x="279806" y="0"/>
                  </a:lnTo>
                  <a:lnTo>
                    <a:pt x="269379" y="2120"/>
                  </a:lnTo>
                  <a:lnTo>
                    <a:pt x="260858" y="7886"/>
                  </a:lnTo>
                  <a:lnTo>
                    <a:pt x="255104" y="16459"/>
                  </a:lnTo>
                  <a:lnTo>
                    <a:pt x="253009" y="26936"/>
                  </a:lnTo>
                  <a:lnTo>
                    <a:pt x="255104" y="37426"/>
                  </a:lnTo>
                  <a:lnTo>
                    <a:pt x="260858" y="45986"/>
                  </a:lnTo>
                  <a:lnTo>
                    <a:pt x="269379" y="51765"/>
                  </a:lnTo>
                  <a:lnTo>
                    <a:pt x="279806" y="53873"/>
                  </a:lnTo>
                  <a:lnTo>
                    <a:pt x="290245" y="51765"/>
                  </a:lnTo>
                  <a:lnTo>
                    <a:pt x="298754" y="45986"/>
                  </a:lnTo>
                  <a:lnTo>
                    <a:pt x="304507" y="37426"/>
                  </a:lnTo>
                  <a:lnTo>
                    <a:pt x="306603" y="26936"/>
                  </a:lnTo>
                  <a:close/>
                </a:path>
                <a:path w="452120" h="302260">
                  <a:moveTo>
                    <a:pt x="413816" y="26936"/>
                  </a:moveTo>
                  <a:lnTo>
                    <a:pt x="411708" y="16459"/>
                  </a:lnTo>
                  <a:lnTo>
                    <a:pt x="405968" y="7886"/>
                  </a:lnTo>
                  <a:lnTo>
                    <a:pt x="397446" y="2120"/>
                  </a:lnTo>
                  <a:lnTo>
                    <a:pt x="387019" y="0"/>
                  </a:lnTo>
                  <a:lnTo>
                    <a:pt x="376580" y="2120"/>
                  </a:lnTo>
                  <a:lnTo>
                    <a:pt x="368058" y="7886"/>
                  </a:lnTo>
                  <a:lnTo>
                    <a:pt x="362318" y="16459"/>
                  </a:lnTo>
                  <a:lnTo>
                    <a:pt x="360210" y="26936"/>
                  </a:lnTo>
                  <a:lnTo>
                    <a:pt x="362318" y="37426"/>
                  </a:lnTo>
                  <a:lnTo>
                    <a:pt x="368058" y="45986"/>
                  </a:lnTo>
                  <a:lnTo>
                    <a:pt x="376580" y="51765"/>
                  </a:lnTo>
                  <a:lnTo>
                    <a:pt x="387019" y="53873"/>
                  </a:lnTo>
                  <a:lnTo>
                    <a:pt x="397446" y="51765"/>
                  </a:lnTo>
                  <a:lnTo>
                    <a:pt x="405968" y="45986"/>
                  </a:lnTo>
                  <a:lnTo>
                    <a:pt x="411708" y="37426"/>
                  </a:lnTo>
                  <a:lnTo>
                    <a:pt x="413816" y="26936"/>
                  </a:lnTo>
                  <a:close/>
                </a:path>
                <a:path w="452120" h="302260">
                  <a:moveTo>
                    <a:pt x="451878" y="164325"/>
                  </a:moveTo>
                  <a:lnTo>
                    <a:pt x="450684" y="158407"/>
                  </a:lnTo>
                  <a:lnTo>
                    <a:pt x="436118" y="91592"/>
                  </a:lnTo>
                  <a:lnTo>
                    <a:pt x="433654" y="80276"/>
                  </a:lnTo>
                  <a:lnTo>
                    <a:pt x="408457" y="63042"/>
                  </a:lnTo>
                  <a:lnTo>
                    <a:pt x="401485" y="60883"/>
                  </a:lnTo>
                  <a:lnTo>
                    <a:pt x="394525" y="59270"/>
                  </a:lnTo>
                  <a:lnTo>
                    <a:pt x="379514" y="59270"/>
                  </a:lnTo>
                  <a:lnTo>
                    <a:pt x="372008" y="60350"/>
                  </a:lnTo>
                  <a:lnTo>
                    <a:pt x="365569" y="63042"/>
                  </a:lnTo>
                  <a:lnTo>
                    <a:pt x="357530" y="65735"/>
                  </a:lnTo>
                  <a:lnTo>
                    <a:pt x="333413" y="112064"/>
                  </a:lnTo>
                  <a:lnTo>
                    <a:pt x="328917" y="91592"/>
                  </a:lnTo>
                  <a:lnTo>
                    <a:pt x="301244" y="63042"/>
                  </a:lnTo>
                  <a:lnTo>
                    <a:pt x="294284" y="60883"/>
                  </a:lnTo>
                  <a:lnTo>
                    <a:pt x="287312" y="59270"/>
                  </a:lnTo>
                  <a:lnTo>
                    <a:pt x="272300" y="59270"/>
                  </a:lnTo>
                  <a:lnTo>
                    <a:pt x="264795" y="60350"/>
                  </a:lnTo>
                  <a:lnTo>
                    <a:pt x="258368" y="63042"/>
                  </a:lnTo>
                  <a:lnTo>
                    <a:pt x="250329" y="65735"/>
                  </a:lnTo>
                  <a:lnTo>
                    <a:pt x="226199" y="111531"/>
                  </a:lnTo>
                  <a:lnTo>
                    <a:pt x="226199" y="112064"/>
                  </a:lnTo>
                  <a:lnTo>
                    <a:pt x="221716" y="91592"/>
                  </a:lnTo>
                  <a:lnTo>
                    <a:pt x="194043" y="63042"/>
                  </a:lnTo>
                  <a:lnTo>
                    <a:pt x="187071" y="60883"/>
                  </a:lnTo>
                  <a:lnTo>
                    <a:pt x="180098" y="59270"/>
                  </a:lnTo>
                  <a:lnTo>
                    <a:pt x="165100" y="59270"/>
                  </a:lnTo>
                  <a:lnTo>
                    <a:pt x="157594" y="60350"/>
                  </a:lnTo>
                  <a:lnTo>
                    <a:pt x="151155" y="63042"/>
                  </a:lnTo>
                  <a:lnTo>
                    <a:pt x="143116" y="65735"/>
                  </a:lnTo>
                  <a:lnTo>
                    <a:pt x="118999" y="111531"/>
                  </a:lnTo>
                  <a:lnTo>
                    <a:pt x="114554" y="91592"/>
                  </a:lnTo>
                  <a:lnTo>
                    <a:pt x="86829" y="63042"/>
                  </a:lnTo>
                  <a:lnTo>
                    <a:pt x="79870" y="60883"/>
                  </a:lnTo>
                  <a:lnTo>
                    <a:pt x="72898" y="59270"/>
                  </a:lnTo>
                  <a:lnTo>
                    <a:pt x="57886" y="59270"/>
                  </a:lnTo>
                  <a:lnTo>
                    <a:pt x="50380" y="60350"/>
                  </a:lnTo>
                  <a:lnTo>
                    <a:pt x="43954" y="63042"/>
                  </a:lnTo>
                  <a:lnTo>
                    <a:pt x="35902" y="65735"/>
                  </a:lnTo>
                  <a:lnTo>
                    <a:pt x="1600" y="158407"/>
                  </a:lnTo>
                  <a:lnTo>
                    <a:pt x="0" y="164325"/>
                  </a:lnTo>
                  <a:lnTo>
                    <a:pt x="3746" y="170789"/>
                  </a:lnTo>
                  <a:lnTo>
                    <a:pt x="10185" y="171869"/>
                  </a:lnTo>
                  <a:lnTo>
                    <a:pt x="16611" y="171869"/>
                  </a:lnTo>
                  <a:lnTo>
                    <a:pt x="20904" y="168643"/>
                  </a:lnTo>
                  <a:lnTo>
                    <a:pt x="22504" y="163245"/>
                  </a:lnTo>
                  <a:lnTo>
                    <a:pt x="38595" y="91592"/>
                  </a:lnTo>
                  <a:lnTo>
                    <a:pt x="38481" y="130390"/>
                  </a:lnTo>
                  <a:lnTo>
                    <a:pt x="22504" y="210121"/>
                  </a:lnTo>
                  <a:lnTo>
                    <a:pt x="38595" y="210121"/>
                  </a:lnTo>
                  <a:lnTo>
                    <a:pt x="38595" y="301713"/>
                  </a:lnTo>
                  <a:lnTo>
                    <a:pt x="60032" y="301713"/>
                  </a:lnTo>
                  <a:lnTo>
                    <a:pt x="60032" y="210121"/>
                  </a:lnTo>
                  <a:lnTo>
                    <a:pt x="70751" y="210121"/>
                  </a:lnTo>
                  <a:lnTo>
                    <a:pt x="70751" y="301713"/>
                  </a:lnTo>
                  <a:lnTo>
                    <a:pt x="92189" y="301713"/>
                  </a:lnTo>
                  <a:lnTo>
                    <a:pt x="92189" y="210121"/>
                  </a:lnTo>
                  <a:lnTo>
                    <a:pt x="108280" y="210121"/>
                  </a:lnTo>
                  <a:lnTo>
                    <a:pt x="92303" y="130390"/>
                  </a:lnTo>
                  <a:lnTo>
                    <a:pt x="92189" y="91592"/>
                  </a:lnTo>
                  <a:lnTo>
                    <a:pt x="109347" y="168643"/>
                  </a:lnTo>
                  <a:lnTo>
                    <a:pt x="113639" y="172415"/>
                  </a:lnTo>
                  <a:lnTo>
                    <a:pt x="123278" y="172415"/>
                  </a:lnTo>
                  <a:lnTo>
                    <a:pt x="127571" y="169176"/>
                  </a:lnTo>
                  <a:lnTo>
                    <a:pt x="128638" y="163791"/>
                  </a:lnTo>
                  <a:lnTo>
                    <a:pt x="141058" y="111531"/>
                  </a:lnTo>
                  <a:lnTo>
                    <a:pt x="145796" y="91592"/>
                  </a:lnTo>
                  <a:lnTo>
                    <a:pt x="145796" y="301713"/>
                  </a:lnTo>
                  <a:lnTo>
                    <a:pt x="167233" y="301713"/>
                  </a:lnTo>
                  <a:lnTo>
                    <a:pt x="167233" y="177800"/>
                  </a:lnTo>
                  <a:lnTo>
                    <a:pt x="177965" y="177800"/>
                  </a:lnTo>
                  <a:lnTo>
                    <a:pt x="177965" y="301713"/>
                  </a:lnTo>
                  <a:lnTo>
                    <a:pt x="199402" y="301713"/>
                  </a:lnTo>
                  <a:lnTo>
                    <a:pt x="199402" y="177800"/>
                  </a:lnTo>
                  <a:lnTo>
                    <a:pt x="199402" y="91592"/>
                  </a:lnTo>
                  <a:lnTo>
                    <a:pt x="216560" y="168643"/>
                  </a:lnTo>
                  <a:lnTo>
                    <a:pt x="220840" y="172415"/>
                  </a:lnTo>
                  <a:lnTo>
                    <a:pt x="231025" y="172415"/>
                  </a:lnTo>
                  <a:lnTo>
                    <a:pt x="235318" y="169176"/>
                  </a:lnTo>
                  <a:lnTo>
                    <a:pt x="236385" y="163791"/>
                  </a:lnTo>
                  <a:lnTo>
                    <a:pt x="248297" y="112064"/>
                  </a:lnTo>
                  <a:lnTo>
                    <a:pt x="253009" y="91592"/>
                  </a:lnTo>
                  <a:lnTo>
                    <a:pt x="253009" y="130390"/>
                  </a:lnTo>
                  <a:lnTo>
                    <a:pt x="236918" y="210121"/>
                  </a:lnTo>
                  <a:lnTo>
                    <a:pt x="253009" y="210121"/>
                  </a:lnTo>
                  <a:lnTo>
                    <a:pt x="253009" y="301713"/>
                  </a:lnTo>
                  <a:lnTo>
                    <a:pt x="274447" y="301713"/>
                  </a:lnTo>
                  <a:lnTo>
                    <a:pt x="274447" y="210121"/>
                  </a:lnTo>
                  <a:lnTo>
                    <a:pt x="285165" y="210121"/>
                  </a:lnTo>
                  <a:lnTo>
                    <a:pt x="285165" y="301713"/>
                  </a:lnTo>
                  <a:lnTo>
                    <a:pt x="306603" y="301713"/>
                  </a:lnTo>
                  <a:lnTo>
                    <a:pt x="306603" y="210121"/>
                  </a:lnTo>
                  <a:lnTo>
                    <a:pt x="322694" y="210121"/>
                  </a:lnTo>
                  <a:lnTo>
                    <a:pt x="306717" y="129844"/>
                  </a:lnTo>
                  <a:lnTo>
                    <a:pt x="306603" y="91592"/>
                  </a:lnTo>
                  <a:lnTo>
                    <a:pt x="323761" y="168643"/>
                  </a:lnTo>
                  <a:lnTo>
                    <a:pt x="328053" y="172415"/>
                  </a:lnTo>
                  <a:lnTo>
                    <a:pt x="338239" y="172415"/>
                  </a:lnTo>
                  <a:lnTo>
                    <a:pt x="342519" y="169176"/>
                  </a:lnTo>
                  <a:lnTo>
                    <a:pt x="344131" y="163791"/>
                  </a:lnTo>
                  <a:lnTo>
                    <a:pt x="355650" y="112064"/>
                  </a:lnTo>
                  <a:lnTo>
                    <a:pt x="360210" y="91592"/>
                  </a:lnTo>
                  <a:lnTo>
                    <a:pt x="360210" y="301713"/>
                  </a:lnTo>
                  <a:lnTo>
                    <a:pt x="381660" y="301713"/>
                  </a:lnTo>
                  <a:lnTo>
                    <a:pt x="381660" y="177800"/>
                  </a:lnTo>
                  <a:lnTo>
                    <a:pt x="392379" y="177800"/>
                  </a:lnTo>
                  <a:lnTo>
                    <a:pt x="392379" y="301713"/>
                  </a:lnTo>
                  <a:lnTo>
                    <a:pt x="413816" y="301713"/>
                  </a:lnTo>
                  <a:lnTo>
                    <a:pt x="413816" y="177800"/>
                  </a:lnTo>
                  <a:lnTo>
                    <a:pt x="413816" y="91592"/>
                  </a:lnTo>
                  <a:lnTo>
                    <a:pt x="430974" y="168643"/>
                  </a:lnTo>
                  <a:lnTo>
                    <a:pt x="435254" y="172415"/>
                  </a:lnTo>
                  <a:lnTo>
                    <a:pt x="443293" y="172415"/>
                  </a:lnTo>
                  <a:lnTo>
                    <a:pt x="444373" y="171869"/>
                  </a:lnTo>
                  <a:lnTo>
                    <a:pt x="449199" y="169722"/>
                  </a:lnTo>
                  <a:lnTo>
                    <a:pt x="451878" y="1643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474720" y="5064251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39" h="548639">
                  <a:moveTo>
                    <a:pt x="274319" y="0"/>
                  </a:moveTo>
                  <a:lnTo>
                    <a:pt x="225008" y="4419"/>
                  </a:lnTo>
                  <a:lnTo>
                    <a:pt x="178597" y="17161"/>
                  </a:lnTo>
                  <a:lnTo>
                    <a:pt x="135861" y="37450"/>
                  </a:lnTo>
                  <a:lnTo>
                    <a:pt x="97575" y="64513"/>
                  </a:lnTo>
                  <a:lnTo>
                    <a:pt x="64513" y="97575"/>
                  </a:lnTo>
                  <a:lnTo>
                    <a:pt x="37450" y="135861"/>
                  </a:lnTo>
                  <a:lnTo>
                    <a:pt x="17161" y="178597"/>
                  </a:lnTo>
                  <a:lnTo>
                    <a:pt x="4419" y="225008"/>
                  </a:lnTo>
                  <a:lnTo>
                    <a:pt x="0" y="274320"/>
                  </a:lnTo>
                  <a:lnTo>
                    <a:pt x="4419" y="323631"/>
                  </a:lnTo>
                  <a:lnTo>
                    <a:pt x="17161" y="370042"/>
                  </a:lnTo>
                  <a:lnTo>
                    <a:pt x="37450" y="412778"/>
                  </a:lnTo>
                  <a:lnTo>
                    <a:pt x="64513" y="451064"/>
                  </a:lnTo>
                  <a:lnTo>
                    <a:pt x="97575" y="484126"/>
                  </a:lnTo>
                  <a:lnTo>
                    <a:pt x="135861" y="511189"/>
                  </a:lnTo>
                  <a:lnTo>
                    <a:pt x="178597" y="531478"/>
                  </a:lnTo>
                  <a:lnTo>
                    <a:pt x="225008" y="544220"/>
                  </a:lnTo>
                  <a:lnTo>
                    <a:pt x="274319" y="548640"/>
                  </a:lnTo>
                  <a:lnTo>
                    <a:pt x="323631" y="544220"/>
                  </a:lnTo>
                  <a:lnTo>
                    <a:pt x="370042" y="531478"/>
                  </a:lnTo>
                  <a:lnTo>
                    <a:pt x="412778" y="511189"/>
                  </a:lnTo>
                  <a:lnTo>
                    <a:pt x="451064" y="484126"/>
                  </a:lnTo>
                  <a:lnTo>
                    <a:pt x="484126" y="451064"/>
                  </a:lnTo>
                  <a:lnTo>
                    <a:pt x="511189" y="412778"/>
                  </a:lnTo>
                  <a:lnTo>
                    <a:pt x="531478" y="370042"/>
                  </a:lnTo>
                  <a:lnTo>
                    <a:pt x="544220" y="323631"/>
                  </a:lnTo>
                  <a:lnTo>
                    <a:pt x="548639" y="274320"/>
                  </a:lnTo>
                  <a:lnTo>
                    <a:pt x="544220" y="225008"/>
                  </a:lnTo>
                  <a:lnTo>
                    <a:pt x="531478" y="178597"/>
                  </a:lnTo>
                  <a:lnTo>
                    <a:pt x="511189" y="135861"/>
                  </a:lnTo>
                  <a:lnTo>
                    <a:pt x="484126" y="97575"/>
                  </a:lnTo>
                  <a:lnTo>
                    <a:pt x="451064" y="64513"/>
                  </a:lnTo>
                  <a:lnTo>
                    <a:pt x="412778" y="37450"/>
                  </a:lnTo>
                  <a:lnTo>
                    <a:pt x="370042" y="17161"/>
                  </a:lnTo>
                  <a:lnTo>
                    <a:pt x="323631" y="4419"/>
                  </a:lnTo>
                  <a:lnTo>
                    <a:pt x="274319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539725" y="5184032"/>
              <a:ext cx="404495" cy="281940"/>
            </a:xfrm>
            <a:custGeom>
              <a:avLst/>
              <a:gdLst/>
              <a:ahLst/>
              <a:cxnLst/>
              <a:rect l="l" t="t" r="r" b="b"/>
              <a:pathLst>
                <a:path w="404495" h="281939">
                  <a:moveTo>
                    <a:pt x="202220" y="0"/>
                  </a:moveTo>
                  <a:lnTo>
                    <a:pt x="143033" y="59313"/>
                  </a:lnTo>
                  <a:lnTo>
                    <a:pt x="143033" y="74141"/>
                  </a:lnTo>
                  <a:lnTo>
                    <a:pt x="0" y="74141"/>
                  </a:lnTo>
                  <a:lnTo>
                    <a:pt x="0" y="93912"/>
                  </a:lnTo>
                  <a:lnTo>
                    <a:pt x="9864" y="93912"/>
                  </a:lnTo>
                  <a:lnTo>
                    <a:pt x="9864" y="281738"/>
                  </a:lnTo>
                  <a:lnTo>
                    <a:pt x="394575" y="281738"/>
                  </a:lnTo>
                  <a:lnTo>
                    <a:pt x="394575" y="261967"/>
                  </a:lnTo>
                  <a:lnTo>
                    <a:pt x="182491" y="261967"/>
                  </a:lnTo>
                  <a:lnTo>
                    <a:pt x="182491" y="242196"/>
                  </a:lnTo>
                  <a:lnTo>
                    <a:pt x="29593" y="242196"/>
                  </a:lnTo>
                  <a:lnTo>
                    <a:pt x="29593" y="212539"/>
                  </a:lnTo>
                  <a:lnTo>
                    <a:pt x="182491" y="212539"/>
                  </a:lnTo>
                  <a:lnTo>
                    <a:pt x="182491" y="192768"/>
                  </a:lnTo>
                  <a:lnTo>
                    <a:pt x="29593" y="192768"/>
                  </a:lnTo>
                  <a:lnTo>
                    <a:pt x="29593" y="163111"/>
                  </a:lnTo>
                  <a:lnTo>
                    <a:pt x="394575" y="163111"/>
                  </a:lnTo>
                  <a:lnTo>
                    <a:pt x="394575" y="143340"/>
                  </a:lnTo>
                  <a:lnTo>
                    <a:pt x="29593" y="143340"/>
                  </a:lnTo>
                  <a:lnTo>
                    <a:pt x="29593" y="113683"/>
                  </a:lnTo>
                  <a:lnTo>
                    <a:pt x="192996" y="113683"/>
                  </a:lnTo>
                  <a:lnTo>
                    <a:pt x="192996" y="109334"/>
                  </a:lnTo>
                  <a:lnTo>
                    <a:pt x="176917" y="109334"/>
                  </a:lnTo>
                  <a:lnTo>
                    <a:pt x="167694" y="93319"/>
                  </a:lnTo>
                  <a:lnTo>
                    <a:pt x="183822" y="84027"/>
                  </a:lnTo>
                  <a:lnTo>
                    <a:pt x="167694" y="74734"/>
                  </a:lnTo>
                  <a:lnTo>
                    <a:pt x="176917" y="58720"/>
                  </a:lnTo>
                  <a:lnTo>
                    <a:pt x="192996" y="58720"/>
                  </a:lnTo>
                  <a:lnTo>
                    <a:pt x="192996" y="49427"/>
                  </a:lnTo>
                  <a:lnTo>
                    <a:pt x="251541" y="49427"/>
                  </a:lnTo>
                  <a:lnTo>
                    <a:pt x="202220" y="0"/>
                  </a:lnTo>
                  <a:close/>
                </a:path>
                <a:path w="404495" h="281939">
                  <a:moveTo>
                    <a:pt x="394575" y="163111"/>
                  </a:moveTo>
                  <a:lnTo>
                    <a:pt x="374846" y="163111"/>
                  </a:lnTo>
                  <a:lnTo>
                    <a:pt x="374846" y="192768"/>
                  </a:lnTo>
                  <a:lnTo>
                    <a:pt x="221948" y="192768"/>
                  </a:lnTo>
                  <a:lnTo>
                    <a:pt x="221948" y="261967"/>
                  </a:lnTo>
                  <a:lnTo>
                    <a:pt x="394575" y="261967"/>
                  </a:lnTo>
                  <a:lnTo>
                    <a:pt x="394575" y="242196"/>
                  </a:lnTo>
                  <a:lnTo>
                    <a:pt x="246609" y="242196"/>
                  </a:lnTo>
                  <a:lnTo>
                    <a:pt x="246609" y="212539"/>
                  </a:lnTo>
                  <a:lnTo>
                    <a:pt x="394575" y="212539"/>
                  </a:lnTo>
                  <a:lnTo>
                    <a:pt x="394575" y="163111"/>
                  </a:lnTo>
                  <a:close/>
                </a:path>
                <a:path w="404495" h="281939">
                  <a:moveTo>
                    <a:pt x="78915" y="212539"/>
                  </a:moveTo>
                  <a:lnTo>
                    <a:pt x="59186" y="212539"/>
                  </a:lnTo>
                  <a:lnTo>
                    <a:pt x="59186" y="242196"/>
                  </a:lnTo>
                  <a:lnTo>
                    <a:pt x="78915" y="242196"/>
                  </a:lnTo>
                  <a:lnTo>
                    <a:pt x="78915" y="212539"/>
                  </a:lnTo>
                  <a:close/>
                </a:path>
                <a:path w="404495" h="281939">
                  <a:moveTo>
                    <a:pt x="128237" y="212539"/>
                  </a:moveTo>
                  <a:lnTo>
                    <a:pt x="108508" y="212539"/>
                  </a:lnTo>
                  <a:lnTo>
                    <a:pt x="108508" y="242196"/>
                  </a:lnTo>
                  <a:lnTo>
                    <a:pt x="128237" y="242196"/>
                  </a:lnTo>
                  <a:lnTo>
                    <a:pt x="128237" y="212539"/>
                  </a:lnTo>
                  <a:close/>
                </a:path>
                <a:path w="404495" h="281939">
                  <a:moveTo>
                    <a:pt x="182491" y="212539"/>
                  </a:moveTo>
                  <a:lnTo>
                    <a:pt x="157830" y="212539"/>
                  </a:lnTo>
                  <a:lnTo>
                    <a:pt x="157830" y="242196"/>
                  </a:lnTo>
                  <a:lnTo>
                    <a:pt x="182491" y="242196"/>
                  </a:lnTo>
                  <a:lnTo>
                    <a:pt x="182491" y="212539"/>
                  </a:lnTo>
                  <a:close/>
                </a:path>
                <a:path w="404495" h="281939">
                  <a:moveTo>
                    <a:pt x="295931" y="212539"/>
                  </a:moveTo>
                  <a:lnTo>
                    <a:pt x="276202" y="212539"/>
                  </a:lnTo>
                  <a:lnTo>
                    <a:pt x="276202" y="242196"/>
                  </a:lnTo>
                  <a:lnTo>
                    <a:pt x="295931" y="242196"/>
                  </a:lnTo>
                  <a:lnTo>
                    <a:pt x="295931" y="212539"/>
                  </a:lnTo>
                  <a:close/>
                </a:path>
                <a:path w="404495" h="281939">
                  <a:moveTo>
                    <a:pt x="345253" y="212539"/>
                  </a:moveTo>
                  <a:lnTo>
                    <a:pt x="325524" y="212539"/>
                  </a:lnTo>
                  <a:lnTo>
                    <a:pt x="325524" y="242196"/>
                  </a:lnTo>
                  <a:lnTo>
                    <a:pt x="345253" y="242196"/>
                  </a:lnTo>
                  <a:lnTo>
                    <a:pt x="345253" y="212539"/>
                  </a:lnTo>
                  <a:close/>
                </a:path>
                <a:path w="404495" h="281939">
                  <a:moveTo>
                    <a:pt x="394575" y="212539"/>
                  </a:moveTo>
                  <a:lnTo>
                    <a:pt x="374846" y="212539"/>
                  </a:lnTo>
                  <a:lnTo>
                    <a:pt x="374846" y="242196"/>
                  </a:lnTo>
                  <a:lnTo>
                    <a:pt x="394575" y="242196"/>
                  </a:lnTo>
                  <a:lnTo>
                    <a:pt x="394575" y="212539"/>
                  </a:lnTo>
                  <a:close/>
                </a:path>
                <a:path w="404495" h="281939">
                  <a:moveTo>
                    <a:pt x="78915" y="163111"/>
                  </a:moveTo>
                  <a:lnTo>
                    <a:pt x="59186" y="163111"/>
                  </a:lnTo>
                  <a:lnTo>
                    <a:pt x="59186" y="192768"/>
                  </a:lnTo>
                  <a:lnTo>
                    <a:pt x="78915" y="192768"/>
                  </a:lnTo>
                  <a:lnTo>
                    <a:pt x="78915" y="163111"/>
                  </a:lnTo>
                  <a:close/>
                </a:path>
                <a:path w="404495" h="281939">
                  <a:moveTo>
                    <a:pt x="128237" y="163111"/>
                  </a:moveTo>
                  <a:lnTo>
                    <a:pt x="108508" y="163111"/>
                  </a:lnTo>
                  <a:lnTo>
                    <a:pt x="108508" y="192768"/>
                  </a:lnTo>
                  <a:lnTo>
                    <a:pt x="128237" y="192768"/>
                  </a:lnTo>
                  <a:lnTo>
                    <a:pt x="128237" y="163111"/>
                  </a:lnTo>
                  <a:close/>
                </a:path>
                <a:path w="404495" h="281939">
                  <a:moveTo>
                    <a:pt x="246609" y="163111"/>
                  </a:moveTo>
                  <a:lnTo>
                    <a:pt x="157830" y="163111"/>
                  </a:lnTo>
                  <a:lnTo>
                    <a:pt x="157830" y="192768"/>
                  </a:lnTo>
                  <a:lnTo>
                    <a:pt x="246609" y="192768"/>
                  </a:lnTo>
                  <a:lnTo>
                    <a:pt x="246609" y="163111"/>
                  </a:lnTo>
                  <a:close/>
                </a:path>
                <a:path w="404495" h="281939">
                  <a:moveTo>
                    <a:pt x="295931" y="163111"/>
                  </a:moveTo>
                  <a:lnTo>
                    <a:pt x="276202" y="163111"/>
                  </a:lnTo>
                  <a:lnTo>
                    <a:pt x="276202" y="192768"/>
                  </a:lnTo>
                  <a:lnTo>
                    <a:pt x="295931" y="192768"/>
                  </a:lnTo>
                  <a:lnTo>
                    <a:pt x="295931" y="163111"/>
                  </a:lnTo>
                  <a:close/>
                </a:path>
                <a:path w="404495" h="281939">
                  <a:moveTo>
                    <a:pt x="345253" y="163111"/>
                  </a:moveTo>
                  <a:lnTo>
                    <a:pt x="325524" y="163111"/>
                  </a:lnTo>
                  <a:lnTo>
                    <a:pt x="325524" y="192768"/>
                  </a:lnTo>
                  <a:lnTo>
                    <a:pt x="345253" y="192768"/>
                  </a:lnTo>
                  <a:lnTo>
                    <a:pt x="345253" y="163111"/>
                  </a:lnTo>
                  <a:close/>
                </a:path>
                <a:path w="404495" h="281939">
                  <a:moveTo>
                    <a:pt x="78915" y="113683"/>
                  </a:moveTo>
                  <a:lnTo>
                    <a:pt x="59186" y="113683"/>
                  </a:lnTo>
                  <a:lnTo>
                    <a:pt x="59186" y="143340"/>
                  </a:lnTo>
                  <a:lnTo>
                    <a:pt x="78915" y="143340"/>
                  </a:lnTo>
                  <a:lnTo>
                    <a:pt x="78915" y="113683"/>
                  </a:lnTo>
                  <a:close/>
                </a:path>
                <a:path w="404495" h="281939">
                  <a:moveTo>
                    <a:pt x="128237" y="113683"/>
                  </a:moveTo>
                  <a:lnTo>
                    <a:pt x="108508" y="113683"/>
                  </a:lnTo>
                  <a:lnTo>
                    <a:pt x="108508" y="143340"/>
                  </a:lnTo>
                  <a:lnTo>
                    <a:pt x="128237" y="143340"/>
                  </a:lnTo>
                  <a:lnTo>
                    <a:pt x="128237" y="113683"/>
                  </a:lnTo>
                  <a:close/>
                </a:path>
                <a:path w="404495" h="281939">
                  <a:moveTo>
                    <a:pt x="192996" y="113683"/>
                  </a:moveTo>
                  <a:lnTo>
                    <a:pt x="157830" y="113683"/>
                  </a:lnTo>
                  <a:lnTo>
                    <a:pt x="157830" y="143340"/>
                  </a:lnTo>
                  <a:lnTo>
                    <a:pt x="246609" y="143340"/>
                  </a:lnTo>
                  <a:lnTo>
                    <a:pt x="246609" y="118626"/>
                  </a:lnTo>
                  <a:lnTo>
                    <a:pt x="192996" y="118626"/>
                  </a:lnTo>
                  <a:lnTo>
                    <a:pt x="192996" y="113683"/>
                  </a:lnTo>
                  <a:close/>
                </a:path>
                <a:path w="404495" h="281939">
                  <a:moveTo>
                    <a:pt x="295931" y="113683"/>
                  </a:moveTo>
                  <a:lnTo>
                    <a:pt x="276202" y="113683"/>
                  </a:lnTo>
                  <a:lnTo>
                    <a:pt x="276202" y="143340"/>
                  </a:lnTo>
                  <a:lnTo>
                    <a:pt x="295931" y="143340"/>
                  </a:lnTo>
                  <a:lnTo>
                    <a:pt x="295931" y="113683"/>
                  </a:lnTo>
                  <a:close/>
                </a:path>
                <a:path w="404495" h="281939">
                  <a:moveTo>
                    <a:pt x="345253" y="113683"/>
                  </a:moveTo>
                  <a:lnTo>
                    <a:pt x="325524" y="113683"/>
                  </a:lnTo>
                  <a:lnTo>
                    <a:pt x="325524" y="143340"/>
                  </a:lnTo>
                  <a:lnTo>
                    <a:pt x="345253" y="143340"/>
                  </a:lnTo>
                  <a:lnTo>
                    <a:pt x="345253" y="113683"/>
                  </a:lnTo>
                  <a:close/>
                </a:path>
                <a:path w="404495" h="281939">
                  <a:moveTo>
                    <a:pt x="394575" y="113683"/>
                  </a:moveTo>
                  <a:lnTo>
                    <a:pt x="374846" y="113683"/>
                  </a:lnTo>
                  <a:lnTo>
                    <a:pt x="374846" y="143340"/>
                  </a:lnTo>
                  <a:lnTo>
                    <a:pt x="394575" y="143340"/>
                  </a:lnTo>
                  <a:lnTo>
                    <a:pt x="394575" y="113683"/>
                  </a:lnTo>
                  <a:close/>
                </a:path>
                <a:path w="404495" h="281939">
                  <a:moveTo>
                    <a:pt x="211443" y="99992"/>
                  </a:moveTo>
                  <a:lnTo>
                    <a:pt x="211443" y="118626"/>
                  </a:lnTo>
                  <a:lnTo>
                    <a:pt x="246609" y="118626"/>
                  </a:lnTo>
                  <a:lnTo>
                    <a:pt x="246609" y="113683"/>
                  </a:lnTo>
                  <a:lnTo>
                    <a:pt x="394575" y="113683"/>
                  </a:lnTo>
                  <a:lnTo>
                    <a:pt x="394575" y="109334"/>
                  </a:lnTo>
                  <a:lnTo>
                    <a:pt x="227522" y="109334"/>
                  </a:lnTo>
                  <a:lnTo>
                    <a:pt x="211443" y="99992"/>
                  </a:lnTo>
                  <a:close/>
                </a:path>
                <a:path w="404495" h="281939">
                  <a:moveTo>
                    <a:pt x="192996" y="99992"/>
                  </a:moveTo>
                  <a:lnTo>
                    <a:pt x="176917" y="109334"/>
                  </a:lnTo>
                  <a:lnTo>
                    <a:pt x="192996" y="109334"/>
                  </a:lnTo>
                  <a:lnTo>
                    <a:pt x="192996" y="99992"/>
                  </a:lnTo>
                  <a:close/>
                </a:path>
                <a:path w="404495" h="281939">
                  <a:moveTo>
                    <a:pt x="260814" y="58720"/>
                  </a:moveTo>
                  <a:lnTo>
                    <a:pt x="227522" y="58720"/>
                  </a:lnTo>
                  <a:lnTo>
                    <a:pt x="236745" y="74734"/>
                  </a:lnTo>
                  <a:lnTo>
                    <a:pt x="220617" y="84027"/>
                  </a:lnTo>
                  <a:lnTo>
                    <a:pt x="236745" y="93319"/>
                  </a:lnTo>
                  <a:lnTo>
                    <a:pt x="227522" y="109334"/>
                  </a:lnTo>
                  <a:lnTo>
                    <a:pt x="394575" y="109334"/>
                  </a:lnTo>
                  <a:lnTo>
                    <a:pt x="394575" y="93912"/>
                  </a:lnTo>
                  <a:lnTo>
                    <a:pt x="404440" y="93912"/>
                  </a:lnTo>
                  <a:lnTo>
                    <a:pt x="404440" y="74141"/>
                  </a:lnTo>
                  <a:lnTo>
                    <a:pt x="261406" y="74141"/>
                  </a:lnTo>
                  <a:lnTo>
                    <a:pt x="261406" y="59313"/>
                  </a:lnTo>
                  <a:lnTo>
                    <a:pt x="260814" y="58720"/>
                  </a:lnTo>
                  <a:close/>
                </a:path>
                <a:path w="404495" h="281939">
                  <a:moveTo>
                    <a:pt x="192996" y="58720"/>
                  </a:moveTo>
                  <a:lnTo>
                    <a:pt x="176917" y="58720"/>
                  </a:lnTo>
                  <a:lnTo>
                    <a:pt x="192996" y="68062"/>
                  </a:lnTo>
                  <a:lnTo>
                    <a:pt x="192996" y="58720"/>
                  </a:lnTo>
                  <a:close/>
                </a:path>
                <a:path w="404495" h="281939">
                  <a:moveTo>
                    <a:pt x="251541" y="49427"/>
                  </a:moveTo>
                  <a:lnTo>
                    <a:pt x="211443" y="49427"/>
                  </a:lnTo>
                  <a:lnTo>
                    <a:pt x="211443" y="68062"/>
                  </a:lnTo>
                  <a:lnTo>
                    <a:pt x="227522" y="58720"/>
                  </a:lnTo>
                  <a:lnTo>
                    <a:pt x="260814" y="58720"/>
                  </a:lnTo>
                  <a:lnTo>
                    <a:pt x="251541" y="494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56075" y="5130518"/>
              <a:ext cx="171739" cy="100025"/>
            </a:xfrm>
            <a:prstGeom prst="rect">
              <a:avLst/>
            </a:prstGeom>
          </p:spPr>
        </p:pic>
      </p:grpSp>
      <p:sp>
        <p:nvSpPr>
          <p:cNvPr id="64" name="object 64"/>
          <p:cNvSpPr txBox="1"/>
          <p:nvPr/>
        </p:nvSpPr>
        <p:spPr>
          <a:xfrm>
            <a:off x="696772" y="5612688"/>
            <a:ext cx="859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960" marR="5080" indent="-315595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Facility-</a:t>
            </a:r>
            <a:r>
              <a:rPr sz="1200" spc="-105" dirty="0">
                <a:latin typeface="Arial"/>
                <a:cs typeface="Arial"/>
              </a:rPr>
              <a:t>Based </a:t>
            </a:r>
            <a:r>
              <a:rPr sz="1200" spc="-25" dirty="0">
                <a:latin typeface="Arial"/>
                <a:cs typeface="Arial"/>
              </a:rPr>
              <a:t>UPI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776348" y="5591657"/>
            <a:ext cx="782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" marR="5080" indent="-7493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Community- </a:t>
            </a:r>
            <a:r>
              <a:rPr sz="1200" spc="-100" dirty="0">
                <a:latin typeface="Arial"/>
                <a:cs typeface="Arial"/>
              </a:rPr>
              <a:t>Based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UPI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18027" y="5219152"/>
            <a:ext cx="203835" cy="5289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35"/>
              </a:lnSpc>
            </a:pPr>
            <a:r>
              <a:rPr sz="1400" spc="-55" dirty="0">
                <a:latin typeface="Arial"/>
                <a:cs typeface="Arial"/>
              </a:rPr>
              <a:t>Private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183889" y="5231003"/>
            <a:ext cx="12700" cy="502920"/>
          </a:xfrm>
          <a:custGeom>
            <a:avLst/>
            <a:gdLst/>
            <a:ahLst/>
            <a:cxnLst/>
            <a:rect l="l" t="t" r="r" b="b"/>
            <a:pathLst>
              <a:path w="12700" h="502920">
                <a:moveTo>
                  <a:pt x="12192" y="0"/>
                </a:moveTo>
                <a:lnTo>
                  <a:pt x="0" y="0"/>
                </a:lnTo>
                <a:lnTo>
                  <a:pt x="0" y="502869"/>
                </a:lnTo>
                <a:lnTo>
                  <a:pt x="12192" y="502869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322065" y="5612688"/>
            <a:ext cx="871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5080" indent="-315595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latin typeface="Arial"/>
                <a:cs typeface="Arial"/>
              </a:rPr>
              <a:t>Facility-</a:t>
            </a:r>
            <a:r>
              <a:rPr sz="1200" spc="-105" dirty="0">
                <a:latin typeface="Arial"/>
                <a:cs typeface="Arial"/>
              </a:rPr>
              <a:t>Based </a:t>
            </a:r>
            <a:r>
              <a:rPr sz="1200" spc="-25" dirty="0">
                <a:latin typeface="Arial"/>
                <a:cs typeface="Arial"/>
              </a:rPr>
              <a:t>UPI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01692" y="5591657"/>
            <a:ext cx="795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 marR="5080" indent="-7493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Arial"/>
                <a:cs typeface="Arial"/>
              </a:rPr>
              <a:t>Community- </a:t>
            </a:r>
            <a:r>
              <a:rPr sz="1200" spc="-100" dirty="0">
                <a:latin typeface="Arial"/>
                <a:cs typeface="Arial"/>
              </a:rPr>
              <a:t>Based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UPI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79475" y="6001511"/>
            <a:ext cx="5049520" cy="167640"/>
          </a:xfrm>
          <a:custGeom>
            <a:avLst/>
            <a:gdLst/>
            <a:ahLst/>
            <a:cxnLst/>
            <a:rect l="l" t="t" r="r" b="b"/>
            <a:pathLst>
              <a:path w="5049520" h="167639">
                <a:moveTo>
                  <a:pt x="5049012" y="0"/>
                </a:moveTo>
                <a:lnTo>
                  <a:pt x="5047918" y="32626"/>
                </a:lnTo>
                <a:lnTo>
                  <a:pt x="5044932" y="59269"/>
                </a:lnTo>
                <a:lnTo>
                  <a:pt x="5040493" y="77232"/>
                </a:lnTo>
                <a:lnTo>
                  <a:pt x="5035042" y="83819"/>
                </a:lnTo>
                <a:lnTo>
                  <a:pt x="2538476" y="83819"/>
                </a:lnTo>
                <a:lnTo>
                  <a:pt x="2533024" y="90407"/>
                </a:lnTo>
                <a:lnTo>
                  <a:pt x="2528585" y="108370"/>
                </a:lnTo>
                <a:lnTo>
                  <a:pt x="2525599" y="135013"/>
                </a:lnTo>
                <a:lnTo>
                  <a:pt x="2524506" y="167639"/>
                </a:lnTo>
                <a:lnTo>
                  <a:pt x="2523412" y="135013"/>
                </a:lnTo>
                <a:lnTo>
                  <a:pt x="2520426" y="108370"/>
                </a:lnTo>
                <a:lnTo>
                  <a:pt x="2515987" y="90407"/>
                </a:lnTo>
                <a:lnTo>
                  <a:pt x="2510536" y="83819"/>
                </a:lnTo>
                <a:lnTo>
                  <a:pt x="13970" y="83819"/>
                </a:lnTo>
                <a:lnTo>
                  <a:pt x="8529" y="77232"/>
                </a:lnTo>
                <a:lnTo>
                  <a:pt x="4089" y="59269"/>
                </a:lnTo>
                <a:lnTo>
                  <a:pt x="1096" y="32626"/>
                </a:lnTo>
                <a:lnTo>
                  <a:pt x="0" y="0"/>
                </a:lnTo>
              </a:path>
            </a:pathLst>
          </a:custGeom>
          <a:ln w="9144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83616" y="6153403"/>
            <a:ext cx="5887085" cy="664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0530">
              <a:lnSpc>
                <a:spcPct val="100000"/>
              </a:lnSpc>
              <a:spcBef>
                <a:spcPts val="95"/>
              </a:spcBef>
              <a:tabLst>
                <a:tab pos="1385570" algn="l"/>
                <a:tab pos="2282190" algn="l"/>
                <a:tab pos="3006725" algn="l"/>
                <a:tab pos="4523105" algn="l"/>
              </a:tabLst>
            </a:pPr>
            <a:r>
              <a:rPr sz="1600" spc="-20" dirty="0">
                <a:latin typeface="Arial"/>
                <a:cs typeface="Arial"/>
              </a:rPr>
              <a:t>AGYW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25" dirty="0">
                <a:latin typeface="Arial"/>
                <a:cs typeface="Arial"/>
              </a:rPr>
              <a:t>MSM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25" dirty="0">
                <a:latin typeface="Arial"/>
                <a:cs typeface="Arial"/>
              </a:rPr>
              <a:t>FSW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114" dirty="0">
                <a:latin typeface="Arial"/>
                <a:cs typeface="Arial"/>
              </a:rPr>
              <a:t>Females,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24-</a:t>
            </a:r>
            <a:r>
              <a:rPr sz="1600" spc="-25" dirty="0">
                <a:latin typeface="Arial"/>
                <a:cs typeface="Arial"/>
              </a:rPr>
              <a:t>35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275" dirty="0">
                <a:latin typeface="Arial"/>
                <a:cs typeface="Arial"/>
              </a:rPr>
              <a:t>PBFW…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400" spc="-35" dirty="0">
                <a:latin typeface="Arial"/>
                <a:cs typeface="Arial"/>
              </a:rPr>
              <a:t>*For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methodologies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on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each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section,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3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2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I</a:t>
            </a:r>
            <a:r>
              <a:rPr sz="1400" spc="-50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sz="1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3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4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II</a:t>
            </a:r>
            <a:r>
              <a:rPr sz="1400" spc="-45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sz="1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8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1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3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Phase</a:t>
            </a:r>
            <a:r>
              <a:rPr sz="1400" spc="-25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400" spc="-50" dirty="0">
                <a:solidFill>
                  <a:schemeClr val="tx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III</a:t>
            </a:r>
            <a:r>
              <a:rPr sz="1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decks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551421" y="4249623"/>
            <a:ext cx="536575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5"/>
              </a:spcBef>
            </a:pPr>
            <a:r>
              <a:rPr sz="1400" spc="-114" dirty="0">
                <a:latin typeface="Arial"/>
                <a:cs typeface="Arial"/>
              </a:rPr>
              <a:t>Because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no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single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30" dirty="0">
                <a:latin typeface="Arial"/>
                <a:cs typeface="Arial"/>
              </a:rPr>
              <a:t>UPI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55" dirty="0">
                <a:latin typeface="Arial"/>
                <a:cs typeface="Arial"/>
              </a:rPr>
              <a:t>AE&amp;E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be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best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suited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provide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services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all </a:t>
            </a:r>
            <a:r>
              <a:rPr sz="1400" spc="-50" dirty="0">
                <a:latin typeface="Arial"/>
                <a:cs typeface="Arial"/>
              </a:rPr>
              <a:t>populations,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PMM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recommends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developing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b="1" spc="-90" dirty="0">
                <a:latin typeface="Arial"/>
                <a:cs typeface="Arial"/>
              </a:rPr>
              <a:t>prevention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networks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to </a:t>
            </a:r>
            <a:r>
              <a:rPr sz="1400" b="1" spc="-85" dirty="0">
                <a:latin typeface="Arial"/>
                <a:cs typeface="Arial"/>
              </a:rPr>
              <a:t>effectively </a:t>
            </a:r>
            <a:r>
              <a:rPr sz="1400" b="1" spc="-70" dirty="0">
                <a:latin typeface="Arial"/>
                <a:cs typeface="Arial"/>
              </a:rPr>
              <a:t>meet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60" dirty="0">
                <a:latin typeface="Arial"/>
                <a:cs typeface="Arial"/>
              </a:rPr>
              <a:t>the </a:t>
            </a:r>
            <a:r>
              <a:rPr sz="1400" b="1" spc="-125" dirty="0">
                <a:latin typeface="Arial"/>
                <a:cs typeface="Arial"/>
              </a:rPr>
              <a:t>needs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70" dirty="0">
                <a:latin typeface="Arial"/>
                <a:cs typeface="Arial"/>
              </a:rPr>
              <a:t>of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75" dirty="0">
                <a:latin typeface="Arial"/>
                <a:cs typeface="Arial"/>
              </a:rPr>
              <a:t>target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populations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00" dirty="0">
                <a:latin typeface="Arial"/>
                <a:cs typeface="Arial"/>
              </a:rPr>
              <a:t>over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time: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956542" y="6576161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8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10631360" y="5143436"/>
            <a:ext cx="1014094" cy="1031875"/>
            <a:chOff x="10631360" y="5143436"/>
            <a:chExt cx="1014094" cy="1031875"/>
          </a:xfrm>
        </p:grpSpPr>
        <p:sp>
          <p:nvSpPr>
            <p:cNvPr id="75" name="object 75"/>
            <p:cNvSpPr/>
            <p:nvPr/>
          </p:nvSpPr>
          <p:spPr>
            <a:xfrm>
              <a:off x="10644377" y="5156453"/>
              <a:ext cx="988060" cy="1005840"/>
            </a:xfrm>
            <a:custGeom>
              <a:avLst/>
              <a:gdLst/>
              <a:ahLst/>
              <a:cxnLst/>
              <a:rect l="l" t="t" r="r" b="b"/>
              <a:pathLst>
                <a:path w="988059" h="1005839">
                  <a:moveTo>
                    <a:pt x="493775" y="0"/>
                  </a:moveTo>
                  <a:lnTo>
                    <a:pt x="446227" y="2302"/>
                  </a:lnTo>
                  <a:lnTo>
                    <a:pt x="399956" y="9068"/>
                  </a:lnTo>
                  <a:lnTo>
                    <a:pt x="355170" y="20088"/>
                  </a:lnTo>
                  <a:lnTo>
                    <a:pt x="312076" y="35150"/>
                  </a:lnTo>
                  <a:lnTo>
                    <a:pt x="270880" y="54044"/>
                  </a:lnTo>
                  <a:lnTo>
                    <a:pt x="231790" y="76558"/>
                  </a:lnTo>
                  <a:lnTo>
                    <a:pt x="195013" y="102483"/>
                  </a:lnTo>
                  <a:lnTo>
                    <a:pt x="160756" y="131608"/>
                  </a:lnTo>
                  <a:lnTo>
                    <a:pt x="129225" y="163720"/>
                  </a:lnTo>
                  <a:lnTo>
                    <a:pt x="100629" y="198611"/>
                  </a:lnTo>
                  <a:lnTo>
                    <a:pt x="75174" y="236069"/>
                  </a:lnTo>
                  <a:lnTo>
                    <a:pt x="53067" y="275883"/>
                  </a:lnTo>
                  <a:lnTo>
                    <a:pt x="34515" y="317842"/>
                  </a:lnTo>
                  <a:lnTo>
                    <a:pt x="19725" y="361737"/>
                  </a:lnTo>
                  <a:lnTo>
                    <a:pt x="8904" y="407355"/>
                  </a:lnTo>
                  <a:lnTo>
                    <a:pt x="2260" y="454486"/>
                  </a:lnTo>
                  <a:lnTo>
                    <a:pt x="0" y="502920"/>
                  </a:lnTo>
                  <a:lnTo>
                    <a:pt x="2260" y="551353"/>
                  </a:lnTo>
                  <a:lnTo>
                    <a:pt x="8904" y="598484"/>
                  </a:lnTo>
                  <a:lnTo>
                    <a:pt x="19725" y="644102"/>
                  </a:lnTo>
                  <a:lnTo>
                    <a:pt x="34515" y="687997"/>
                  </a:lnTo>
                  <a:lnTo>
                    <a:pt x="53067" y="729956"/>
                  </a:lnTo>
                  <a:lnTo>
                    <a:pt x="75174" y="769770"/>
                  </a:lnTo>
                  <a:lnTo>
                    <a:pt x="100629" y="807228"/>
                  </a:lnTo>
                  <a:lnTo>
                    <a:pt x="129225" y="842119"/>
                  </a:lnTo>
                  <a:lnTo>
                    <a:pt x="160756" y="874231"/>
                  </a:lnTo>
                  <a:lnTo>
                    <a:pt x="195013" y="903356"/>
                  </a:lnTo>
                  <a:lnTo>
                    <a:pt x="231790" y="929281"/>
                  </a:lnTo>
                  <a:lnTo>
                    <a:pt x="270880" y="951795"/>
                  </a:lnTo>
                  <a:lnTo>
                    <a:pt x="312076" y="970689"/>
                  </a:lnTo>
                  <a:lnTo>
                    <a:pt x="355170" y="985751"/>
                  </a:lnTo>
                  <a:lnTo>
                    <a:pt x="399956" y="996771"/>
                  </a:lnTo>
                  <a:lnTo>
                    <a:pt x="446227" y="1003537"/>
                  </a:lnTo>
                  <a:lnTo>
                    <a:pt x="493775" y="1005840"/>
                  </a:lnTo>
                  <a:lnTo>
                    <a:pt x="541324" y="1003537"/>
                  </a:lnTo>
                  <a:lnTo>
                    <a:pt x="587595" y="996771"/>
                  </a:lnTo>
                  <a:lnTo>
                    <a:pt x="632381" y="985751"/>
                  </a:lnTo>
                  <a:lnTo>
                    <a:pt x="675475" y="970689"/>
                  </a:lnTo>
                  <a:lnTo>
                    <a:pt x="716671" y="951795"/>
                  </a:lnTo>
                  <a:lnTo>
                    <a:pt x="755761" y="929281"/>
                  </a:lnTo>
                  <a:lnTo>
                    <a:pt x="792538" y="903356"/>
                  </a:lnTo>
                  <a:lnTo>
                    <a:pt x="826795" y="874231"/>
                  </a:lnTo>
                  <a:lnTo>
                    <a:pt x="858326" y="842119"/>
                  </a:lnTo>
                  <a:lnTo>
                    <a:pt x="886922" y="807228"/>
                  </a:lnTo>
                  <a:lnTo>
                    <a:pt x="912377" y="769770"/>
                  </a:lnTo>
                  <a:lnTo>
                    <a:pt x="934484" y="729956"/>
                  </a:lnTo>
                  <a:lnTo>
                    <a:pt x="953036" y="687997"/>
                  </a:lnTo>
                  <a:lnTo>
                    <a:pt x="967826" y="644102"/>
                  </a:lnTo>
                  <a:lnTo>
                    <a:pt x="978647" y="598484"/>
                  </a:lnTo>
                  <a:lnTo>
                    <a:pt x="985291" y="551353"/>
                  </a:lnTo>
                  <a:lnTo>
                    <a:pt x="987551" y="502920"/>
                  </a:lnTo>
                  <a:lnTo>
                    <a:pt x="985291" y="454486"/>
                  </a:lnTo>
                  <a:lnTo>
                    <a:pt x="978647" y="407355"/>
                  </a:lnTo>
                  <a:lnTo>
                    <a:pt x="967826" y="361737"/>
                  </a:lnTo>
                  <a:lnTo>
                    <a:pt x="953036" y="317842"/>
                  </a:lnTo>
                  <a:lnTo>
                    <a:pt x="934484" y="275883"/>
                  </a:lnTo>
                  <a:lnTo>
                    <a:pt x="912377" y="236069"/>
                  </a:lnTo>
                  <a:lnTo>
                    <a:pt x="886922" y="198611"/>
                  </a:lnTo>
                  <a:lnTo>
                    <a:pt x="858326" y="163720"/>
                  </a:lnTo>
                  <a:lnTo>
                    <a:pt x="826795" y="131608"/>
                  </a:lnTo>
                  <a:lnTo>
                    <a:pt x="792538" y="102483"/>
                  </a:lnTo>
                  <a:lnTo>
                    <a:pt x="755761" y="76558"/>
                  </a:lnTo>
                  <a:lnTo>
                    <a:pt x="716671" y="54044"/>
                  </a:lnTo>
                  <a:lnTo>
                    <a:pt x="675475" y="35150"/>
                  </a:lnTo>
                  <a:lnTo>
                    <a:pt x="632381" y="20088"/>
                  </a:lnTo>
                  <a:lnTo>
                    <a:pt x="587595" y="9068"/>
                  </a:lnTo>
                  <a:lnTo>
                    <a:pt x="541324" y="2302"/>
                  </a:lnTo>
                  <a:lnTo>
                    <a:pt x="49377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644377" y="5156453"/>
              <a:ext cx="988060" cy="1005840"/>
            </a:xfrm>
            <a:custGeom>
              <a:avLst/>
              <a:gdLst/>
              <a:ahLst/>
              <a:cxnLst/>
              <a:rect l="l" t="t" r="r" b="b"/>
              <a:pathLst>
                <a:path w="988059" h="1005839">
                  <a:moveTo>
                    <a:pt x="0" y="502920"/>
                  </a:moveTo>
                  <a:lnTo>
                    <a:pt x="2260" y="454486"/>
                  </a:lnTo>
                  <a:lnTo>
                    <a:pt x="8904" y="407355"/>
                  </a:lnTo>
                  <a:lnTo>
                    <a:pt x="19725" y="361737"/>
                  </a:lnTo>
                  <a:lnTo>
                    <a:pt x="34515" y="317842"/>
                  </a:lnTo>
                  <a:lnTo>
                    <a:pt x="53067" y="275883"/>
                  </a:lnTo>
                  <a:lnTo>
                    <a:pt x="75174" y="236069"/>
                  </a:lnTo>
                  <a:lnTo>
                    <a:pt x="100629" y="198611"/>
                  </a:lnTo>
                  <a:lnTo>
                    <a:pt x="129225" y="163720"/>
                  </a:lnTo>
                  <a:lnTo>
                    <a:pt x="160756" y="131608"/>
                  </a:lnTo>
                  <a:lnTo>
                    <a:pt x="195013" y="102483"/>
                  </a:lnTo>
                  <a:lnTo>
                    <a:pt x="231790" y="76558"/>
                  </a:lnTo>
                  <a:lnTo>
                    <a:pt x="270880" y="54044"/>
                  </a:lnTo>
                  <a:lnTo>
                    <a:pt x="312076" y="35150"/>
                  </a:lnTo>
                  <a:lnTo>
                    <a:pt x="355170" y="20088"/>
                  </a:lnTo>
                  <a:lnTo>
                    <a:pt x="399956" y="9068"/>
                  </a:lnTo>
                  <a:lnTo>
                    <a:pt x="446227" y="2302"/>
                  </a:lnTo>
                  <a:lnTo>
                    <a:pt x="493775" y="0"/>
                  </a:lnTo>
                  <a:lnTo>
                    <a:pt x="541324" y="2302"/>
                  </a:lnTo>
                  <a:lnTo>
                    <a:pt x="587595" y="9068"/>
                  </a:lnTo>
                  <a:lnTo>
                    <a:pt x="632381" y="20088"/>
                  </a:lnTo>
                  <a:lnTo>
                    <a:pt x="675475" y="35150"/>
                  </a:lnTo>
                  <a:lnTo>
                    <a:pt x="716671" y="54044"/>
                  </a:lnTo>
                  <a:lnTo>
                    <a:pt x="755761" y="76558"/>
                  </a:lnTo>
                  <a:lnTo>
                    <a:pt x="792538" y="102483"/>
                  </a:lnTo>
                  <a:lnTo>
                    <a:pt x="826795" y="131608"/>
                  </a:lnTo>
                  <a:lnTo>
                    <a:pt x="858326" y="163720"/>
                  </a:lnTo>
                  <a:lnTo>
                    <a:pt x="886922" y="198611"/>
                  </a:lnTo>
                  <a:lnTo>
                    <a:pt x="912377" y="236069"/>
                  </a:lnTo>
                  <a:lnTo>
                    <a:pt x="934484" y="275883"/>
                  </a:lnTo>
                  <a:lnTo>
                    <a:pt x="953036" y="317842"/>
                  </a:lnTo>
                  <a:lnTo>
                    <a:pt x="967826" y="361737"/>
                  </a:lnTo>
                  <a:lnTo>
                    <a:pt x="978647" y="407355"/>
                  </a:lnTo>
                  <a:lnTo>
                    <a:pt x="985291" y="454486"/>
                  </a:lnTo>
                  <a:lnTo>
                    <a:pt x="987551" y="502920"/>
                  </a:lnTo>
                  <a:lnTo>
                    <a:pt x="985291" y="551353"/>
                  </a:lnTo>
                  <a:lnTo>
                    <a:pt x="978647" y="598484"/>
                  </a:lnTo>
                  <a:lnTo>
                    <a:pt x="967826" y="644102"/>
                  </a:lnTo>
                  <a:lnTo>
                    <a:pt x="953036" y="687997"/>
                  </a:lnTo>
                  <a:lnTo>
                    <a:pt x="934484" y="729956"/>
                  </a:lnTo>
                  <a:lnTo>
                    <a:pt x="912377" y="769770"/>
                  </a:lnTo>
                  <a:lnTo>
                    <a:pt x="886922" y="807228"/>
                  </a:lnTo>
                  <a:lnTo>
                    <a:pt x="858326" y="842119"/>
                  </a:lnTo>
                  <a:lnTo>
                    <a:pt x="826795" y="874231"/>
                  </a:lnTo>
                  <a:lnTo>
                    <a:pt x="792538" y="903356"/>
                  </a:lnTo>
                  <a:lnTo>
                    <a:pt x="755761" y="929281"/>
                  </a:lnTo>
                  <a:lnTo>
                    <a:pt x="716671" y="951795"/>
                  </a:lnTo>
                  <a:lnTo>
                    <a:pt x="675475" y="970689"/>
                  </a:lnTo>
                  <a:lnTo>
                    <a:pt x="632381" y="985751"/>
                  </a:lnTo>
                  <a:lnTo>
                    <a:pt x="587595" y="996771"/>
                  </a:lnTo>
                  <a:lnTo>
                    <a:pt x="541324" y="1003537"/>
                  </a:lnTo>
                  <a:lnTo>
                    <a:pt x="493775" y="1005840"/>
                  </a:lnTo>
                  <a:lnTo>
                    <a:pt x="446227" y="1003537"/>
                  </a:lnTo>
                  <a:lnTo>
                    <a:pt x="399956" y="996771"/>
                  </a:lnTo>
                  <a:lnTo>
                    <a:pt x="355170" y="985751"/>
                  </a:lnTo>
                  <a:lnTo>
                    <a:pt x="312076" y="970689"/>
                  </a:lnTo>
                  <a:lnTo>
                    <a:pt x="270880" y="951795"/>
                  </a:lnTo>
                  <a:lnTo>
                    <a:pt x="231790" y="929281"/>
                  </a:lnTo>
                  <a:lnTo>
                    <a:pt x="195013" y="903356"/>
                  </a:lnTo>
                  <a:lnTo>
                    <a:pt x="160756" y="874231"/>
                  </a:lnTo>
                  <a:lnTo>
                    <a:pt x="129225" y="842119"/>
                  </a:lnTo>
                  <a:lnTo>
                    <a:pt x="100629" y="807228"/>
                  </a:lnTo>
                  <a:lnTo>
                    <a:pt x="75174" y="769770"/>
                  </a:lnTo>
                  <a:lnTo>
                    <a:pt x="53067" y="729956"/>
                  </a:lnTo>
                  <a:lnTo>
                    <a:pt x="34515" y="687997"/>
                  </a:lnTo>
                  <a:lnTo>
                    <a:pt x="19725" y="644102"/>
                  </a:lnTo>
                  <a:lnTo>
                    <a:pt x="8904" y="598484"/>
                  </a:lnTo>
                  <a:lnTo>
                    <a:pt x="2260" y="551353"/>
                  </a:lnTo>
                  <a:lnTo>
                    <a:pt x="0" y="502920"/>
                  </a:lnTo>
                  <a:close/>
                </a:path>
              </a:pathLst>
            </a:custGeom>
            <a:ln w="25908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10781030" y="5321884"/>
            <a:ext cx="708660" cy="757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Service </a:t>
            </a:r>
            <a:r>
              <a:rPr sz="1600" b="1" spc="-105" dirty="0">
                <a:solidFill>
                  <a:srgbClr val="FFFFFF"/>
                </a:solidFill>
                <a:latin typeface="Arial"/>
                <a:cs typeface="Arial"/>
              </a:rPr>
              <a:t>Delivery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Hub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7204608" y="5082568"/>
            <a:ext cx="565785" cy="1233805"/>
            <a:chOff x="7204608" y="5082568"/>
            <a:chExt cx="565785" cy="1233805"/>
          </a:xfrm>
        </p:grpSpPr>
        <p:pic>
          <p:nvPicPr>
            <p:cNvPr id="79" name="object 7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11453" y="5530886"/>
              <a:ext cx="141305" cy="283224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10785" y="6003554"/>
              <a:ext cx="278933" cy="312193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7204596" y="5082578"/>
              <a:ext cx="280670" cy="320675"/>
            </a:xfrm>
            <a:custGeom>
              <a:avLst/>
              <a:gdLst/>
              <a:ahLst/>
              <a:cxnLst/>
              <a:rect l="l" t="t" r="r" b="b"/>
              <a:pathLst>
                <a:path w="280670" h="320675">
                  <a:moveTo>
                    <a:pt x="104305" y="28041"/>
                  </a:moveTo>
                  <a:lnTo>
                    <a:pt x="102108" y="17119"/>
                  </a:lnTo>
                  <a:lnTo>
                    <a:pt x="96139" y="8204"/>
                  </a:lnTo>
                  <a:lnTo>
                    <a:pt x="87274" y="2197"/>
                  </a:lnTo>
                  <a:lnTo>
                    <a:pt x="76428" y="0"/>
                  </a:lnTo>
                  <a:lnTo>
                    <a:pt x="65582" y="2197"/>
                  </a:lnTo>
                  <a:lnTo>
                    <a:pt x="56730" y="8204"/>
                  </a:lnTo>
                  <a:lnTo>
                    <a:pt x="50761" y="17119"/>
                  </a:lnTo>
                  <a:lnTo>
                    <a:pt x="48564" y="28041"/>
                  </a:lnTo>
                  <a:lnTo>
                    <a:pt x="50761" y="38950"/>
                  </a:lnTo>
                  <a:lnTo>
                    <a:pt x="56730" y="47866"/>
                  </a:lnTo>
                  <a:lnTo>
                    <a:pt x="65582" y="53873"/>
                  </a:lnTo>
                  <a:lnTo>
                    <a:pt x="76428" y="56070"/>
                  </a:lnTo>
                  <a:lnTo>
                    <a:pt x="87274" y="53873"/>
                  </a:lnTo>
                  <a:lnTo>
                    <a:pt x="96139" y="47866"/>
                  </a:lnTo>
                  <a:lnTo>
                    <a:pt x="102108" y="38950"/>
                  </a:lnTo>
                  <a:lnTo>
                    <a:pt x="104305" y="28041"/>
                  </a:lnTo>
                  <a:close/>
                </a:path>
                <a:path w="280670" h="320675">
                  <a:moveTo>
                    <a:pt x="231673" y="28041"/>
                  </a:moveTo>
                  <a:lnTo>
                    <a:pt x="229489" y="17119"/>
                  </a:lnTo>
                  <a:lnTo>
                    <a:pt x="223520" y="8204"/>
                  </a:lnTo>
                  <a:lnTo>
                    <a:pt x="214655" y="2197"/>
                  </a:lnTo>
                  <a:lnTo>
                    <a:pt x="203809" y="0"/>
                  </a:lnTo>
                  <a:lnTo>
                    <a:pt x="192963" y="2197"/>
                  </a:lnTo>
                  <a:lnTo>
                    <a:pt x="184111" y="8204"/>
                  </a:lnTo>
                  <a:lnTo>
                    <a:pt x="178142" y="17119"/>
                  </a:lnTo>
                  <a:lnTo>
                    <a:pt x="175945" y="28041"/>
                  </a:lnTo>
                  <a:lnTo>
                    <a:pt x="178142" y="38950"/>
                  </a:lnTo>
                  <a:lnTo>
                    <a:pt x="184111" y="47866"/>
                  </a:lnTo>
                  <a:lnTo>
                    <a:pt x="192963" y="53873"/>
                  </a:lnTo>
                  <a:lnTo>
                    <a:pt x="203809" y="56070"/>
                  </a:lnTo>
                  <a:lnTo>
                    <a:pt x="214655" y="53873"/>
                  </a:lnTo>
                  <a:lnTo>
                    <a:pt x="223520" y="47866"/>
                  </a:lnTo>
                  <a:lnTo>
                    <a:pt x="229489" y="38950"/>
                  </a:lnTo>
                  <a:lnTo>
                    <a:pt x="231673" y="28041"/>
                  </a:lnTo>
                  <a:close/>
                </a:path>
                <a:path w="280670" h="320675">
                  <a:moveTo>
                    <a:pt x="280644" y="183032"/>
                  </a:moveTo>
                  <a:lnTo>
                    <a:pt x="255562" y="89712"/>
                  </a:lnTo>
                  <a:lnTo>
                    <a:pt x="218541" y="65290"/>
                  </a:lnTo>
                  <a:lnTo>
                    <a:pt x="211378" y="64084"/>
                  </a:lnTo>
                  <a:lnTo>
                    <a:pt x="196253" y="64084"/>
                  </a:lnTo>
                  <a:lnTo>
                    <a:pt x="160820" y="79692"/>
                  </a:lnTo>
                  <a:lnTo>
                    <a:pt x="140119" y="133769"/>
                  </a:lnTo>
                  <a:lnTo>
                    <a:pt x="128181" y="89712"/>
                  </a:lnTo>
                  <a:lnTo>
                    <a:pt x="91160" y="65290"/>
                  </a:lnTo>
                  <a:lnTo>
                    <a:pt x="83997" y="64084"/>
                  </a:lnTo>
                  <a:lnTo>
                    <a:pt x="68872" y="64084"/>
                  </a:lnTo>
                  <a:lnTo>
                    <a:pt x="33439" y="79692"/>
                  </a:lnTo>
                  <a:lnTo>
                    <a:pt x="0" y="182638"/>
                  </a:lnTo>
                  <a:lnTo>
                    <a:pt x="3187" y="189839"/>
                  </a:lnTo>
                  <a:lnTo>
                    <a:pt x="9956" y="191452"/>
                  </a:lnTo>
                  <a:lnTo>
                    <a:pt x="10350" y="192252"/>
                  </a:lnTo>
                  <a:lnTo>
                    <a:pt x="17919" y="192252"/>
                  </a:lnTo>
                  <a:lnTo>
                    <a:pt x="22694" y="188645"/>
                  </a:lnTo>
                  <a:lnTo>
                    <a:pt x="44589" y="106540"/>
                  </a:lnTo>
                  <a:lnTo>
                    <a:pt x="44589" y="320408"/>
                  </a:lnTo>
                  <a:lnTo>
                    <a:pt x="68478" y="320408"/>
                  </a:lnTo>
                  <a:lnTo>
                    <a:pt x="68478" y="196253"/>
                  </a:lnTo>
                  <a:lnTo>
                    <a:pt x="84391" y="196253"/>
                  </a:lnTo>
                  <a:lnTo>
                    <a:pt x="84391" y="320408"/>
                  </a:lnTo>
                  <a:lnTo>
                    <a:pt x="108280" y="320408"/>
                  </a:lnTo>
                  <a:lnTo>
                    <a:pt x="108280" y="106540"/>
                  </a:lnTo>
                  <a:lnTo>
                    <a:pt x="130175" y="188239"/>
                  </a:lnTo>
                  <a:lnTo>
                    <a:pt x="134950" y="191846"/>
                  </a:lnTo>
                  <a:lnTo>
                    <a:pt x="142113" y="191846"/>
                  </a:lnTo>
                  <a:lnTo>
                    <a:pt x="147294" y="190246"/>
                  </a:lnTo>
                  <a:lnTo>
                    <a:pt x="150075" y="187045"/>
                  </a:lnTo>
                  <a:lnTo>
                    <a:pt x="171970" y="106133"/>
                  </a:lnTo>
                  <a:lnTo>
                    <a:pt x="171970" y="320408"/>
                  </a:lnTo>
                  <a:lnTo>
                    <a:pt x="195859" y="320408"/>
                  </a:lnTo>
                  <a:lnTo>
                    <a:pt x="195859" y="196253"/>
                  </a:lnTo>
                  <a:lnTo>
                    <a:pt x="211772" y="196253"/>
                  </a:lnTo>
                  <a:lnTo>
                    <a:pt x="211772" y="320408"/>
                  </a:lnTo>
                  <a:lnTo>
                    <a:pt x="235661" y="320408"/>
                  </a:lnTo>
                  <a:lnTo>
                    <a:pt x="235661" y="106540"/>
                  </a:lnTo>
                  <a:lnTo>
                    <a:pt x="257556" y="188239"/>
                  </a:lnTo>
                  <a:lnTo>
                    <a:pt x="262331" y="191846"/>
                  </a:lnTo>
                  <a:lnTo>
                    <a:pt x="269494" y="191846"/>
                  </a:lnTo>
                  <a:lnTo>
                    <a:pt x="277063" y="189839"/>
                  </a:lnTo>
                  <a:lnTo>
                    <a:pt x="280644" y="1830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3132" y="5615940"/>
              <a:ext cx="237236" cy="76200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3132" y="5204460"/>
              <a:ext cx="237236" cy="76199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3132" y="6063996"/>
              <a:ext cx="237236" cy="76200"/>
            </a:xfrm>
            <a:prstGeom prst="rect">
              <a:avLst/>
            </a:prstGeom>
          </p:spPr>
        </p:pic>
      </p:grpSp>
      <p:sp>
        <p:nvSpPr>
          <p:cNvPr id="85" name="object 85"/>
          <p:cNvSpPr txBox="1"/>
          <p:nvPr/>
        </p:nvSpPr>
        <p:spPr>
          <a:xfrm>
            <a:off x="6815201" y="5279255"/>
            <a:ext cx="228600" cy="7810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z="1600" spc="-120" dirty="0">
                <a:latin typeface="Arial"/>
                <a:cs typeface="Arial"/>
              </a:rPr>
              <a:t>End-</a:t>
            </a:r>
            <a:r>
              <a:rPr sz="1600" spc="-85" dirty="0">
                <a:latin typeface="Arial"/>
                <a:cs typeface="Arial"/>
              </a:rPr>
              <a:t>User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883525" y="5415788"/>
            <a:ext cx="2684145" cy="64135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5400" marR="30480">
              <a:lnSpc>
                <a:spcPct val="52500"/>
              </a:lnSpc>
              <a:spcBef>
                <a:spcPts val="1010"/>
              </a:spcBef>
              <a:tabLst>
                <a:tab pos="1463675" algn="l"/>
              </a:tabLst>
            </a:pPr>
            <a:r>
              <a:rPr sz="2400" spc="-15" baseline="31250" dirty="0">
                <a:latin typeface="Arial"/>
                <a:cs typeface="Arial"/>
              </a:rPr>
              <a:t>Attract,</a:t>
            </a:r>
            <a:r>
              <a:rPr sz="2400" baseline="31250" dirty="0">
                <a:latin typeface="Arial"/>
                <a:cs typeface="Arial"/>
              </a:rPr>
              <a:t>	</a:t>
            </a:r>
            <a:r>
              <a:rPr sz="1600" spc="-65" dirty="0">
                <a:latin typeface="Arial"/>
                <a:cs typeface="Arial"/>
              </a:rPr>
              <a:t>Health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Service </a:t>
            </a:r>
            <a:r>
              <a:rPr sz="1600" spc="-140" dirty="0">
                <a:latin typeface="Arial"/>
                <a:cs typeface="Arial"/>
              </a:rPr>
              <a:t>Engage,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Enable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2400" spc="-104" baseline="-31250" dirty="0">
                <a:latin typeface="Arial"/>
                <a:cs typeface="Arial"/>
              </a:rPr>
              <a:t>Entry </a:t>
            </a:r>
            <a:r>
              <a:rPr sz="2400" spc="-15" baseline="-31250" dirty="0">
                <a:latin typeface="Arial"/>
                <a:cs typeface="Arial"/>
              </a:rPr>
              <a:t>Points</a:t>
            </a:r>
            <a:endParaRPr sz="2400" baseline="-3125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717292"/>
            <a:ext cx="12192000" cy="1004569"/>
          </a:xfrm>
          <a:custGeom>
            <a:avLst/>
            <a:gdLst/>
            <a:ahLst/>
            <a:cxnLst/>
            <a:rect l="l" t="t" r="r" b="b"/>
            <a:pathLst>
              <a:path w="12192000" h="1004570">
                <a:moveTo>
                  <a:pt x="12192000" y="0"/>
                </a:moveTo>
                <a:lnTo>
                  <a:pt x="0" y="0"/>
                </a:lnTo>
                <a:lnTo>
                  <a:pt x="0" y="1004316"/>
                </a:lnTo>
                <a:lnTo>
                  <a:pt x="12192000" y="10043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904240"/>
          </a:xfrm>
          <a:custGeom>
            <a:avLst/>
            <a:gdLst/>
            <a:ahLst/>
            <a:cxnLst/>
            <a:rect l="l" t="t" r="r" b="b"/>
            <a:pathLst>
              <a:path w="12192000" h="904240">
                <a:moveTo>
                  <a:pt x="12192000" y="0"/>
                </a:moveTo>
                <a:lnTo>
                  <a:pt x="0" y="0"/>
                </a:lnTo>
                <a:lnTo>
                  <a:pt x="0" y="903732"/>
                </a:lnTo>
                <a:lnTo>
                  <a:pt x="12192000" y="9037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9220" y="254584"/>
            <a:ext cx="10407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5" dirty="0">
                <a:solidFill>
                  <a:srgbClr val="FFFFFF"/>
                </a:solidFill>
                <a:latin typeface="Arial"/>
                <a:cs typeface="Arial"/>
              </a:rPr>
              <a:t>Contents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9243"/>
            <a:ext cx="235712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3000" b="1" spc="-25" dirty="0">
                <a:solidFill>
                  <a:srgbClr val="A6A6A6"/>
                </a:solidFill>
                <a:latin typeface="Arial"/>
                <a:cs typeface="Arial"/>
              </a:rPr>
              <a:t>1.</a:t>
            </a:r>
            <a:r>
              <a:rPr sz="3000" b="1" dirty="0">
                <a:solidFill>
                  <a:srgbClr val="A6A6A6"/>
                </a:solidFill>
                <a:latin typeface="Arial"/>
                <a:cs typeface="Arial"/>
              </a:rPr>
              <a:t>	</a:t>
            </a:r>
            <a:r>
              <a:rPr sz="3000" b="1" spc="-300" dirty="0">
                <a:solidFill>
                  <a:srgbClr val="A6A6A6"/>
                </a:solidFill>
                <a:latin typeface="Arial"/>
                <a:cs typeface="Arial"/>
              </a:rPr>
              <a:t>Background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8819" y="1971802"/>
            <a:ext cx="10432415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Methodology</a:t>
            </a:r>
            <a:r>
              <a:rPr sz="3000" b="1" spc="-1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55" dirty="0">
                <a:solidFill>
                  <a:srgbClr val="A6A6A6"/>
                </a:solidFill>
                <a:latin typeface="Arial"/>
                <a:cs typeface="Arial"/>
              </a:rPr>
              <a:t>Overview</a:t>
            </a:r>
            <a:endParaRPr sz="300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2400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3000" b="1" spc="-285" dirty="0">
                <a:latin typeface="Arial"/>
                <a:cs typeface="Arial"/>
              </a:rPr>
              <a:t>Findings</a:t>
            </a:r>
            <a:r>
              <a:rPr sz="3000" b="1" spc="-114" dirty="0">
                <a:latin typeface="Arial"/>
                <a:cs typeface="Arial"/>
              </a:rPr>
              <a:t> </a:t>
            </a:r>
            <a:r>
              <a:rPr sz="3000" b="1" spc="-65" dirty="0">
                <a:latin typeface="Arial"/>
                <a:cs typeface="Arial"/>
              </a:rPr>
              <a:t>&amp;</a:t>
            </a:r>
            <a:r>
              <a:rPr sz="3000" b="1" spc="-150" dirty="0">
                <a:latin typeface="Arial"/>
                <a:cs typeface="Arial"/>
              </a:rPr>
              <a:t> </a:t>
            </a:r>
            <a:r>
              <a:rPr sz="3000" b="1" spc="-250" dirty="0">
                <a:latin typeface="Arial"/>
                <a:cs typeface="Arial"/>
              </a:rPr>
              <a:t>Recommendations</a:t>
            </a:r>
            <a:r>
              <a:rPr sz="3000" b="1" spc="-135" dirty="0">
                <a:latin typeface="Arial"/>
                <a:cs typeface="Arial"/>
              </a:rPr>
              <a:t> </a:t>
            </a:r>
            <a:r>
              <a:rPr sz="3000" b="1" spc="-150" dirty="0">
                <a:latin typeface="Arial"/>
                <a:cs typeface="Arial"/>
              </a:rPr>
              <a:t>for </a:t>
            </a:r>
            <a:r>
              <a:rPr sz="3000" b="1" spc="-254" dirty="0">
                <a:latin typeface="Arial"/>
                <a:cs typeface="Arial"/>
              </a:rPr>
              <a:t>Early</a:t>
            </a:r>
            <a:r>
              <a:rPr sz="3000" b="1" spc="-135" dirty="0">
                <a:latin typeface="Arial"/>
                <a:cs typeface="Arial"/>
              </a:rPr>
              <a:t> </a:t>
            </a:r>
            <a:r>
              <a:rPr sz="3000" b="1" spc="-160" dirty="0">
                <a:latin typeface="Arial"/>
                <a:cs typeface="Arial"/>
              </a:rPr>
              <a:t>Implementation</a:t>
            </a:r>
            <a:r>
              <a:rPr sz="3000" b="1" spc="-150" dirty="0">
                <a:latin typeface="Arial"/>
                <a:cs typeface="Arial"/>
              </a:rPr>
              <a:t> Project </a:t>
            </a:r>
            <a:r>
              <a:rPr sz="3000" b="1" spc="-380" dirty="0">
                <a:latin typeface="Arial"/>
                <a:cs typeface="Arial"/>
              </a:rPr>
              <a:t>Focus</a:t>
            </a:r>
            <a:endParaRPr sz="3000">
              <a:latin typeface="Arial"/>
              <a:cs typeface="Arial"/>
            </a:endParaRPr>
          </a:p>
          <a:p>
            <a:pPr marL="984885" lvl="1" indent="-516255">
              <a:lnSpc>
                <a:spcPct val="100000"/>
              </a:lnSpc>
              <a:spcBef>
                <a:spcPts val="2430"/>
              </a:spcBef>
              <a:buAutoNum type="alphaLcPeriod"/>
              <a:tabLst>
                <a:tab pos="984885" algn="l"/>
                <a:tab pos="985519" algn="l"/>
              </a:tabLst>
            </a:pPr>
            <a:r>
              <a:rPr sz="2600" b="1" spc="-10" dirty="0">
                <a:solidFill>
                  <a:srgbClr val="A6A6A6"/>
                </a:solidFill>
                <a:latin typeface="Arial"/>
                <a:cs typeface="Arial"/>
              </a:rPr>
              <a:t>Malawi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A6A6A6"/>
              </a:buClr>
              <a:buFont typeface="Arial"/>
              <a:buAutoNum type="alphaLcPeriod"/>
            </a:pPr>
            <a:endParaRPr sz="2050">
              <a:latin typeface="Arial"/>
              <a:cs typeface="Arial"/>
            </a:endParaRPr>
          </a:p>
          <a:p>
            <a:pPr marL="984885" lvl="1" indent="-516255">
              <a:lnSpc>
                <a:spcPct val="100000"/>
              </a:lnSpc>
              <a:buAutoNum type="alphaLcPeriod"/>
              <a:tabLst>
                <a:tab pos="984885" algn="l"/>
                <a:tab pos="985519" algn="l"/>
              </a:tabLst>
            </a:pPr>
            <a:r>
              <a:rPr sz="2600" b="1" spc="-65" dirty="0">
                <a:solidFill>
                  <a:srgbClr val="A6A6A6"/>
                </a:solidFill>
                <a:latin typeface="Arial"/>
                <a:cs typeface="Arial"/>
              </a:rPr>
              <a:t>Zimbabwe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A6A6A6"/>
              </a:buClr>
              <a:buFont typeface="Arial"/>
              <a:buAutoNum type="alphaLcPeriod"/>
            </a:pPr>
            <a:endParaRPr sz="2050">
              <a:latin typeface="Arial"/>
              <a:cs typeface="Arial"/>
            </a:endParaRPr>
          </a:p>
          <a:p>
            <a:pPr marL="527685" marR="1751964" indent="-515620">
              <a:lnSpc>
                <a:spcPct val="10000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3000" b="1" spc="-245" dirty="0">
                <a:solidFill>
                  <a:srgbClr val="A6A6A6"/>
                </a:solidFill>
                <a:latin typeface="Arial"/>
                <a:cs typeface="Arial"/>
              </a:rPr>
              <a:t>Translating</a:t>
            </a:r>
            <a:r>
              <a:rPr sz="3000" b="1" spc="-114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65" dirty="0">
                <a:solidFill>
                  <a:srgbClr val="A6A6A6"/>
                </a:solidFill>
                <a:latin typeface="Arial"/>
                <a:cs typeface="Arial"/>
              </a:rPr>
              <a:t>&amp;</a:t>
            </a:r>
            <a:r>
              <a:rPr sz="3000" b="1" spc="-114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04" dirty="0">
                <a:solidFill>
                  <a:srgbClr val="A6A6A6"/>
                </a:solidFill>
                <a:latin typeface="Arial"/>
                <a:cs typeface="Arial"/>
              </a:rPr>
              <a:t>Operationalizing</a:t>
            </a:r>
            <a:r>
              <a:rPr sz="3000" b="1" spc="-11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240" dirty="0">
                <a:solidFill>
                  <a:srgbClr val="A6A6A6"/>
                </a:solidFill>
                <a:latin typeface="Arial"/>
                <a:cs typeface="Arial"/>
              </a:rPr>
              <a:t>Country</a:t>
            </a:r>
            <a:r>
              <a:rPr sz="3000" b="1" spc="-1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3000" b="1" spc="-315" dirty="0">
                <a:solidFill>
                  <a:srgbClr val="A6A6A6"/>
                </a:solidFill>
                <a:latin typeface="Arial"/>
                <a:cs typeface="Arial"/>
              </a:rPr>
              <a:t>Landscaping </a:t>
            </a:r>
            <a:r>
              <a:rPr sz="3000" b="1" spc="-185" dirty="0">
                <a:solidFill>
                  <a:srgbClr val="A6A6A6"/>
                </a:solidFill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56542" y="6576161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85" dirty="0">
                <a:solidFill>
                  <a:srgbClr val="A6A6A6"/>
                </a:solidFill>
                <a:latin typeface="Arial"/>
                <a:cs typeface="Arial"/>
              </a:rPr>
              <a:t>9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4447</Words>
  <Application>Microsoft Macintosh PowerPoint</Application>
  <PresentationFormat>Widescreen</PresentationFormat>
  <Paragraphs>626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Office Theme</vt:lpstr>
      <vt:lpstr>PowerPoint Presentation</vt:lpstr>
      <vt:lpstr>1. Planning for CAB-LA Introduction</vt:lpstr>
      <vt:lpstr>PMM is advancing planning for future biomedical prevention product introductions, with a focus on CAB-LA, to avoid oral PrEP challenges and reduce time to impact</vt:lpstr>
      <vt:lpstr>Intentional coordination will continue to be critical to facilitate rapid learning and achieve greater impact</vt:lpstr>
      <vt:lpstr>The need for intentional coordination and planning will increase in the years ahead, as the HIV prevention pipeline continues to grow and diversify</vt:lpstr>
      <vt:lpstr>Successful product introduction will involve well-designed, phased implementation projects in priority countries to answer key demand and supply-side questions and inform planning for broader scale up</vt:lpstr>
      <vt:lpstr>1. Background</vt:lpstr>
      <vt:lpstr>PMM used quantitative and qualitative methods to identify sub-national geographies, target populations, delivery channels, and prevention networks to prioritize in early introduction activities for CAB-LA</vt:lpstr>
      <vt:lpstr>1. Background</vt:lpstr>
      <vt:lpstr>Comprehensive delivery networks of UPIs and AE&amp;Es should be assembled to best meet individual and population needs over time</vt:lpstr>
      <vt:lpstr>Attract, engage, and enable channels, will shape client experiences of and navigation through prevention networks, providing support through all phases of product adoption from awareness to adherence</vt:lpstr>
      <vt:lpstr>1. Background</vt:lpstr>
      <vt:lpstr>In Malawi, early CAB-LA implementation should leverage STI and FP clinics and drop-in centers, generating broad awareness with mass media and employing targeted engagement to reach priority populations</vt:lpstr>
      <vt:lpstr>Government partners emphasized the importance of prioritizing introduction in all three regions in Malawi, ensuring generation of diverse evidence that can be translated into learnings across and beyond</vt:lpstr>
      <vt:lpstr>While networks across districts have similarities, in Blantyre, drop-in centers may be optimal hubs for a community-based prevention network, as they already provide services to many populations</vt:lpstr>
      <vt:lpstr>STI and Family Planning clinics may also be optimal public sector hubs in Blantyre, given the overlapping risk factors of clients accessing these services</vt:lpstr>
      <vt:lpstr>1. Background</vt:lpstr>
      <vt:lpstr>In Zimbabwe, early CAB-LA implementation should leverage VCT clinics, and partner-led satellite and mobile clinics, strengthening communication platforms for awareness and targeted engagement for priority populations</vt:lpstr>
      <vt:lpstr>District prioritization discussions are ongoing with government partners to ensure generation of diverse evidence that can be translated into learnings across and beyond the country</vt:lpstr>
      <vt:lpstr>In Zimbabwe, VCT and Family Planning clinics could serve as potential “hubs” for service delivery within the public system due to their existing capacity and reach</vt:lpstr>
      <vt:lpstr>While they will be important UPIs across the country, mobile clinics are particularly appealing as service delivery hubs in Beitbridge, targeting high mobility clients in the border town</vt:lpstr>
      <vt:lpstr>Similarly, satellite clinics are key delivery points across Zimbabwe, but may serve as particularly important hubs in Gwanda and Chitungwiza, due to their strong existing integrated HIV programming</vt:lpstr>
      <vt:lpstr>1. Background</vt:lpstr>
      <vt:lpstr>As part of the ongoing landscaping, PMM is outlining items required for operationalization of recommended models/geographies (1/2)</vt:lpstr>
      <vt:lpstr>As part of the ongoing landscaping, PMM is outlining items required for operationalization of recommended models/geographies (2/2)</vt:lpstr>
      <vt:lpstr>Completed landscaping analyses will help define specific research questions and other investment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TKanyenda</dc:creator>
  <cp:lastModifiedBy>Janki Tailor</cp:lastModifiedBy>
  <cp:revision>1</cp:revision>
  <dcterms:created xsi:type="dcterms:W3CDTF">2022-11-11T20:26:10Z</dcterms:created>
  <dcterms:modified xsi:type="dcterms:W3CDTF">2022-11-11T20:34:14Z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2020-09-22T00:00:00Z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2022-11-11T00:00:00Z</vt:filetime>
  </property>
  <property fmtid="{D5CDD505-2E9C-101B-9397-08002B2CF9AE}" pid="5" name="Producer">
    <vt:lpwstr>Microsoft® PowerPoint® for Office 365</vt:lpwstr>
  </property>
</Properties>
</file>