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17"/>
  </p:notesMasterIdLst>
  <p:sldIdLst>
    <p:sldId id="259" r:id="rId3"/>
    <p:sldId id="258" r:id="rId4"/>
    <p:sldId id="545" r:id="rId5"/>
    <p:sldId id="536" r:id="rId6"/>
    <p:sldId id="535" r:id="rId7"/>
    <p:sldId id="537" r:id="rId8"/>
    <p:sldId id="528" r:id="rId9"/>
    <p:sldId id="298" r:id="rId10"/>
    <p:sldId id="538" r:id="rId11"/>
    <p:sldId id="539" r:id="rId12"/>
    <p:sldId id="540" r:id="rId13"/>
    <p:sldId id="541" r:id="rId14"/>
    <p:sldId id="542" r:id="rId15"/>
    <p:sldId id="54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ivia Meiners" initials="OM" lastIdx="2" clrIdx="0">
    <p:extLst>
      <p:ext uri="{19B8F6BF-5375-455C-9EA6-DF929625EA0E}">
        <p15:presenceInfo xmlns:p15="http://schemas.microsoft.com/office/powerpoint/2012/main" userId="34b3c6203090258a" providerId="Windows Live"/>
      </p:ext>
    </p:extLst>
  </p:cmAuthor>
  <p:cmAuthor id="2" name="Neeraja Bhavaraju" initials="NB" lastIdx="1" clrIdx="1">
    <p:extLst>
      <p:ext uri="{19B8F6BF-5375-455C-9EA6-DF929625EA0E}">
        <p15:presenceInfo xmlns:p15="http://schemas.microsoft.com/office/powerpoint/2012/main" userId="8fef035578a96f3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9FB8"/>
    <a:srgbClr val="B9E2EB"/>
    <a:srgbClr val="9C6F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77"/>
    <p:restoredTop sz="95782" autoAdjust="0"/>
  </p:normalViewPr>
  <p:slideViewPr>
    <p:cSldViewPr snapToGrid="0" snapToObjects="1">
      <p:cViewPr varScale="1">
        <p:scale>
          <a:sx n="79" d="100"/>
          <a:sy n="79" d="100"/>
        </p:scale>
        <p:origin x="126"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ey Bishopp" userId="3f4cc975-6c83-46a8-ae62-9e161429965b" providerId="ADAL" clId="{E56C0288-5FB2-449B-89F0-0B2A694C3E9B}"/>
    <pc:docChg chg="custSel modSld">
      <pc:chgData name="Casey Bishopp" userId="3f4cc975-6c83-46a8-ae62-9e161429965b" providerId="ADAL" clId="{E56C0288-5FB2-449B-89F0-0B2A694C3E9B}" dt="2022-10-27T19:38:12.162" v="11" actId="478"/>
      <pc:docMkLst>
        <pc:docMk/>
      </pc:docMkLst>
      <pc:sldChg chg="delSp modSp mod">
        <pc:chgData name="Casey Bishopp" userId="3f4cc975-6c83-46a8-ae62-9e161429965b" providerId="ADAL" clId="{E56C0288-5FB2-449B-89F0-0B2A694C3E9B}" dt="2022-10-27T19:38:12.162" v="11" actId="478"/>
        <pc:sldMkLst>
          <pc:docMk/>
          <pc:sldMk cId="2004015537" sldId="259"/>
        </pc:sldMkLst>
        <pc:spChg chg="del">
          <ac:chgData name="Casey Bishopp" userId="3f4cc975-6c83-46a8-ae62-9e161429965b" providerId="ADAL" clId="{E56C0288-5FB2-449B-89F0-0B2A694C3E9B}" dt="2022-10-27T19:38:12.162" v="11" actId="478"/>
          <ac:spMkLst>
            <pc:docMk/>
            <pc:sldMk cId="2004015537" sldId="259"/>
            <ac:spMk id="3" creationId="{8F93DAB4-9222-0E47-BA99-85C373AC9FDB}"/>
          </ac:spMkLst>
        </pc:spChg>
        <pc:spChg chg="mod">
          <ac:chgData name="Casey Bishopp" userId="3f4cc975-6c83-46a8-ae62-9e161429965b" providerId="ADAL" clId="{E56C0288-5FB2-449B-89F0-0B2A694C3E9B}" dt="2022-10-27T19:38:08.202" v="10" actId="20577"/>
          <ac:spMkLst>
            <pc:docMk/>
            <pc:sldMk cId="2004015537" sldId="259"/>
            <ac:spMk id="15" creationId="{00F80D1D-E182-9C42-866F-5619F4FFD4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8584CF-3BAB-A646-B78A-E6B0771C4014}"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99E0A-EA99-7848-963F-DD76786F465A}" type="slidenum">
              <a:rPr lang="en-US" smtClean="0"/>
              <a:t>‹#›</a:t>
            </a:fld>
            <a:endParaRPr lang="en-US"/>
          </a:p>
        </p:txBody>
      </p:sp>
    </p:spTree>
    <p:extLst>
      <p:ext uri="{BB962C8B-B14F-4D97-AF65-F5344CB8AC3E}">
        <p14:creationId xmlns:p14="http://schemas.microsoft.com/office/powerpoint/2010/main" val="4157297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2</a:t>
            </a:fld>
            <a:endParaRPr lang="en-US"/>
          </a:p>
        </p:txBody>
      </p:sp>
    </p:spTree>
    <p:extLst>
      <p:ext uri="{BB962C8B-B14F-4D97-AF65-F5344CB8AC3E}">
        <p14:creationId xmlns:p14="http://schemas.microsoft.com/office/powerpoint/2010/main" val="2540843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421981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dirty="0"/>
          </a:p>
        </p:txBody>
      </p:sp>
      <p:sp>
        <p:nvSpPr>
          <p:cNvPr id="346" name="Google Shape;34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12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9</a:t>
            </a:fld>
            <a:endParaRPr lang="en-US"/>
          </a:p>
        </p:txBody>
      </p:sp>
    </p:spTree>
    <p:extLst>
      <p:ext uri="{BB962C8B-B14F-4D97-AF65-F5344CB8AC3E}">
        <p14:creationId xmlns:p14="http://schemas.microsoft.com/office/powerpoint/2010/main" val="3490363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10</a:t>
            </a:fld>
            <a:endParaRPr lang="en-US"/>
          </a:p>
        </p:txBody>
      </p:sp>
    </p:spTree>
    <p:extLst>
      <p:ext uri="{BB962C8B-B14F-4D97-AF65-F5344CB8AC3E}">
        <p14:creationId xmlns:p14="http://schemas.microsoft.com/office/powerpoint/2010/main" val="3681451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11</a:t>
            </a:fld>
            <a:endParaRPr lang="en-US"/>
          </a:p>
        </p:txBody>
      </p:sp>
    </p:spTree>
    <p:extLst>
      <p:ext uri="{BB962C8B-B14F-4D97-AF65-F5344CB8AC3E}">
        <p14:creationId xmlns:p14="http://schemas.microsoft.com/office/powerpoint/2010/main" val="4181429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12</a:t>
            </a:fld>
            <a:endParaRPr lang="en-US"/>
          </a:p>
        </p:txBody>
      </p:sp>
    </p:spTree>
    <p:extLst>
      <p:ext uri="{BB962C8B-B14F-4D97-AF65-F5344CB8AC3E}">
        <p14:creationId xmlns:p14="http://schemas.microsoft.com/office/powerpoint/2010/main" val="754096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13</a:t>
            </a:fld>
            <a:endParaRPr lang="en-US"/>
          </a:p>
        </p:txBody>
      </p:sp>
    </p:spTree>
    <p:extLst>
      <p:ext uri="{BB962C8B-B14F-4D97-AF65-F5344CB8AC3E}">
        <p14:creationId xmlns:p14="http://schemas.microsoft.com/office/powerpoint/2010/main" val="9459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799E0A-EA99-7848-963F-DD76786F465A}" type="slidenum">
              <a:rPr lang="en-US" smtClean="0"/>
              <a:t>14</a:t>
            </a:fld>
            <a:endParaRPr lang="en-US"/>
          </a:p>
        </p:txBody>
      </p:sp>
    </p:spTree>
    <p:extLst>
      <p:ext uri="{BB962C8B-B14F-4D97-AF65-F5344CB8AC3E}">
        <p14:creationId xmlns:p14="http://schemas.microsoft.com/office/powerpoint/2010/main" val="3055708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prepwatch.org/plan4ring-toolkit"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light">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566AAB5A-7974-9647-B600-B49D62FFFF5E}"/>
              </a:ext>
            </a:extLst>
          </p:cNvPr>
          <p:cNvSpPr/>
          <p:nvPr userDrawn="1"/>
        </p:nvSpPr>
        <p:spPr>
          <a:xfrm>
            <a:off x="818146" y="5010"/>
            <a:ext cx="11373853" cy="6394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3" name="Rectangle 32">
            <a:extLst>
              <a:ext uri="{FF2B5EF4-FFF2-40B4-BE49-F238E27FC236}">
                <a16:creationId xmlns:a16="http://schemas.microsoft.com/office/drawing/2014/main" id="{F1F3F748-384B-F449-8DEB-9FBAD9BDAFDB}"/>
              </a:ext>
            </a:extLst>
          </p:cNvPr>
          <p:cNvSpPr/>
          <p:nvPr userDrawn="1"/>
        </p:nvSpPr>
        <p:spPr>
          <a:xfrm>
            <a:off x="0" y="5049494"/>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b="1">
                <a:solidFill>
                  <a:schemeClr val="accent5"/>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194257"/>
            <a:ext cx="9144000" cy="1119096"/>
          </a:xfrm>
        </p:spPr>
        <p:txBody>
          <a:bodyPr>
            <a:noAutofit/>
          </a:bodyPr>
          <a:lstStyle>
            <a:lvl1pPr marL="0" indent="0" algn="l">
              <a:buNone/>
              <a:defRPr sz="32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Autofit/>
          </a:bodyPr>
          <a:lstStyle>
            <a:lvl1pPr marL="0" indent="0">
              <a:buNone/>
              <a:defRPr sz="2000">
                <a:solidFill>
                  <a:schemeClr val="accent5"/>
                </a:solidFill>
              </a:defRPr>
            </a:lvl1pPr>
          </a:lstStyle>
          <a:p>
            <a:pPr lvl="0"/>
            <a:r>
              <a:rPr lang="en-US" dirty="0"/>
              <a:t>Authors/Date/</a:t>
            </a:r>
            <a:r>
              <a:rPr lang="en-US" dirty="0" err="1"/>
              <a:t>Etc</a:t>
            </a:r>
            <a:endParaRPr lang="en-US" dirty="0"/>
          </a:p>
        </p:txBody>
      </p:sp>
      <p:sp>
        <p:nvSpPr>
          <p:cNvPr id="54" name="Rectangle 53">
            <a:extLst>
              <a:ext uri="{FF2B5EF4-FFF2-40B4-BE49-F238E27FC236}">
                <a16:creationId xmlns:a16="http://schemas.microsoft.com/office/drawing/2014/main" id="{AA0851BB-F40F-ED48-851E-38B1002061E4}"/>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991507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tuation Analysis - Step 3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95537" y="811045"/>
            <a:ext cx="8674971"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E9EC836F-AD42-EC4A-9500-6108BB20265B}"/>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noAutofit/>
          </a:bodyPr>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5BC27F36-4AC2-9D45-9177-8106F37CE281}"/>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55015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47297"/>
            <a:ext cx="10003392" cy="2852737"/>
          </a:xfrm>
        </p:spPr>
        <p:txBody>
          <a:bodyPr anchor="b">
            <a:no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34646"/>
            <a:ext cx="10003392" cy="1500187"/>
          </a:xfrm>
        </p:spPr>
        <p:txBody>
          <a:bodyPr>
            <a:no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Slide Number Placeholder 5">
            <a:extLst>
              <a:ext uri="{FF2B5EF4-FFF2-40B4-BE49-F238E27FC236}">
                <a16:creationId xmlns:a16="http://schemas.microsoft.com/office/drawing/2014/main" id="{B49EE082-5874-BC45-8D70-ADEC2934ABF9}"/>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35656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dark">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8D7EE-49D0-4542-A4C5-380C1ED8F313}"/>
              </a:ext>
            </a:extLst>
          </p:cNvPr>
          <p:cNvSpPr>
            <a:spLocks noGrp="1"/>
          </p:cNvSpPr>
          <p:nvPr>
            <p:ph type="title"/>
          </p:nvPr>
        </p:nvSpPr>
        <p:spPr>
          <a:xfrm>
            <a:off x="1234808" y="1127196"/>
            <a:ext cx="10003392" cy="2852737"/>
          </a:xfrm>
        </p:spPr>
        <p:txBody>
          <a:bodyPr anchor="b">
            <a:noAutofit/>
          </a:bodyPr>
          <a:lstStyle>
            <a:lvl1pPr>
              <a:defRPr sz="5400">
                <a:solidFill>
                  <a:schemeClr val="bg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4E6CFE5-676B-3448-83D7-27784640EA45}"/>
              </a:ext>
            </a:extLst>
          </p:cNvPr>
          <p:cNvSpPr>
            <a:spLocks noGrp="1"/>
          </p:cNvSpPr>
          <p:nvPr>
            <p:ph type="body" idx="1"/>
          </p:nvPr>
        </p:nvSpPr>
        <p:spPr>
          <a:xfrm>
            <a:off x="1234808" y="4414545"/>
            <a:ext cx="10003392" cy="1500187"/>
          </a:xfrm>
        </p:spPr>
        <p:txBody>
          <a:bodyPr>
            <a:noAutofit/>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Slide Number Placeholder 5">
            <a:extLst>
              <a:ext uri="{FF2B5EF4-FFF2-40B4-BE49-F238E27FC236}">
                <a16:creationId xmlns:a16="http://schemas.microsoft.com/office/drawing/2014/main" id="{F071CAD7-E0C6-4B4B-8CBE-45C803143F3A}"/>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893807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28AB9-2CE0-7A4C-9B76-EA87917A0FB3}"/>
              </a:ext>
            </a:extLst>
          </p:cNvPr>
          <p:cNvSpPr>
            <a:spLocks noGrp="1"/>
          </p:cNvSpPr>
          <p:nvPr>
            <p:ph type="title"/>
          </p:nvPr>
        </p:nvSpPr>
        <p:spPr>
          <a:xfrm>
            <a:off x="1234808" y="745312"/>
            <a:ext cx="10515600" cy="1325563"/>
          </a:xfrm>
        </p:spPr>
        <p:txBody>
          <a:bodyPr anchor="ctr" anchorCtr="0">
            <a:noAutofit/>
          </a:bodyPr>
          <a:lstStyle/>
          <a:p>
            <a:r>
              <a:rPr lang="en-US" dirty="0"/>
              <a:t>Click to edit Master title style</a:t>
            </a:r>
          </a:p>
        </p:txBody>
      </p:sp>
      <p:sp>
        <p:nvSpPr>
          <p:cNvPr id="3" name="Content Placeholder 2">
            <a:extLst>
              <a:ext uri="{FF2B5EF4-FFF2-40B4-BE49-F238E27FC236}">
                <a16:creationId xmlns:a16="http://schemas.microsoft.com/office/drawing/2014/main" id="{82FD29CA-6440-974B-90EC-74E3B91756E6}"/>
              </a:ext>
            </a:extLst>
          </p:cNvPr>
          <p:cNvSpPr>
            <a:spLocks noGrp="1"/>
          </p:cNvSpPr>
          <p:nvPr>
            <p:ph idx="1"/>
          </p:nvPr>
        </p:nvSpPr>
        <p:spPr>
          <a:xfrm>
            <a:off x="1234808" y="2205812"/>
            <a:ext cx="10515600" cy="4134496"/>
          </a:xfrm>
        </p:spPr>
        <p:txBody>
          <a:bodyPr anchor="t" anchorCtr="0">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1ECFA9E0-601E-7B40-A58A-1DC34B68DC3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3544127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282E-05BD-FE40-8229-B4237779455D}"/>
              </a:ext>
            </a:extLst>
          </p:cNvPr>
          <p:cNvSpPr>
            <a:spLocks noGrp="1"/>
          </p:cNvSpPr>
          <p:nvPr>
            <p:ph type="title"/>
          </p:nvPr>
        </p:nvSpPr>
        <p:spPr>
          <a:xfrm>
            <a:off x="1234808" y="528470"/>
            <a:ext cx="10515600" cy="1325563"/>
          </a:xfrm>
        </p:spPr>
        <p:txBody>
          <a:bodyPr>
            <a:noAutofit/>
          </a:bodyPr>
          <a:lstStyle/>
          <a:p>
            <a:r>
              <a:rPr lang="en-US" dirty="0"/>
              <a:t>Click to edit Master title style</a:t>
            </a:r>
          </a:p>
        </p:txBody>
      </p:sp>
      <p:sp>
        <p:nvSpPr>
          <p:cNvPr id="3" name="Content Placeholder 2">
            <a:extLst>
              <a:ext uri="{FF2B5EF4-FFF2-40B4-BE49-F238E27FC236}">
                <a16:creationId xmlns:a16="http://schemas.microsoft.com/office/drawing/2014/main" id="{0DBB826C-EAB2-2342-A753-B144198646FA}"/>
              </a:ext>
            </a:extLst>
          </p:cNvPr>
          <p:cNvSpPr>
            <a:spLocks noGrp="1"/>
          </p:cNvSpPr>
          <p:nvPr>
            <p:ph sz="half" idx="1"/>
          </p:nvPr>
        </p:nvSpPr>
        <p:spPr>
          <a:xfrm>
            <a:off x="1234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E92F737-46A4-9E4A-BF45-733030E31939}"/>
              </a:ext>
            </a:extLst>
          </p:cNvPr>
          <p:cNvSpPr>
            <a:spLocks noGrp="1"/>
          </p:cNvSpPr>
          <p:nvPr>
            <p:ph sz="half" idx="2"/>
          </p:nvPr>
        </p:nvSpPr>
        <p:spPr>
          <a:xfrm>
            <a:off x="6568808" y="1988970"/>
            <a:ext cx="5181600" cy="4351338"/>
          </a:xfrm>
        </p:spPr>
        <p:txBody>
          <a:bodyPr>
            <a:noAutofit/>
          </a:bodyPr>
          <a:lstStyle>
            <a:lvl1pPr>
              <a:defRPr sz="1600">
                <a:latin typeface="Calibri" panose="020F0502020204030204" pitchFamily="34" charset="0"/>
                <a:cs typeface="Calibri" panose="020F0502020204030204" pitchFamily="34" charset="0"/>
              </a:defRPr>
            </a:lvl1pPr>
            <a:lvl2pPr>
              <a:defRPr sz="1600">
                <a:latin typeface="Calibri" panose="020F0502020204030204" pitchFamily="34" charset="0"/>
                <a:cs typeface="Calibri" panose="020F0502020204030204" pitchFamily="34" charset="0"/>
              </a:defRPr>
            </a:lvl2pPr>
            <a:lvl3pPr>
              <a:defRPr sz="1600">
                <a:latin typeface="Calibri" panose="020F0502020204030204" pitchFamily="34" charset="0"/>
                <a:cs typeface="Calibri" panose="020F0502020204030204" pitchFamily="34" charset="0"/>
              </a:defRPr>
            </a:lvl3pPr>
            <a:lvl4pPr>
              <a:defRPr sz="1600">
                <a:latin typeface="Calibri" panose="020F0502020204030204" pitchFamily="34" charset="0"/>
                <a:cs typeface="Calibri" panose="020F0502020204030204" pitchFamily="34" charset="0"/>
              </a:defRPr>
            </a:lvl4pPr>
            <a:lvl5pPr>
              <a:defRPr sz="16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9BB9491A-6A5A-B544-AD36-7C28CAE2771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71919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BAB83-9CCA-0443-8BF4-5A62582FEB43}"/>
              </a:ext>
            </a:extLst>
          </p:cNvPr>
          <p:cNvSpPr>
            <a:spLocks noGrp="1"/>
          </p:cNvSpPr>
          <p:nvPr>
            <p:ph type="title"/>
          </p:nvPr>
        </p:nvSpPr>
        <p:spPr>
          <a:xfrm>
            <a:off x="1234808" y="678047"/>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C7E2EEE-1D56-DB43-8D9B-EF1232417325}"/>
              </a:ext>
            </a:extLst>
          </p:cNvPr>
          <p:cNvSpPr>
            <a:spLocks noGrp="1"/>
          </p:cNvSpPr>
          <p:nvPr>
            <p:ph type="body" idx="1"/>
          </p:nvPr>
        </p:nvSpPr>
        <p:spPr>
          <a:xfrm>
            <a:off x="1234808" y="1994085"/>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23108E-5508-184D-933E-135216444AE2}"/>
              </a:ext>
            </a:extLst>
          </p:cNvPr>
          <p:cNvSpPr>
            <a:spLocks noGrp="1"/>
          </p:cNvSpPr>
          <p:nvPr>
            <p:ph sz="half" idx="2"/>
          </p:nvPr>
        </p:nvSpPr>
        <p:spPr>
          <a:xfrm>
            <a:off x="1234808" y="2817997"/>
            <a:ext cx="5157787"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5EC41A7-5DFF-4848-B8D6-F6E5D0B7D0F1}"/>
              </a:ext>
            </a:extLst>
          </p:cNvPr>
          <p:cNvSpPr>
            <a:spLocks noGrp="1"/>
          </p:cNvSpPr>
          <p:nvPr>
            <p:ph type="body" sz="quarter" idx="3"/>
          </p:nvPr>
        </p:nvSpPr>
        <p:spPr>
          <a:xfrm>
            <a:off x="6567220" y="1994085"/>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6D1573-F343-F348-BB52-0ED7E0F6EA93}"/>
              </a:ext>
            </a:extLst>
          </p:cNvPr>
          <p:cNvSpPr>
            <a:spLocks noGrp="1"/>
          </p:cNvSpPr>
          <p:nvPr>
            <p:ph sz="quarter" idx="4"/>
          </p:nvPr>
        </p:nvSpPr>
        <p:spPr>
          <a:xfrm>
            <a:off x="6567220" y="2817997"/>
            <a:ext cx="5183188" cy="3377932"/>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5">
            <a:extLst>
              <a:ext uri="{FF2B5EF4-FFF2-40B4-BE49-F238E27FC236}">
                <a16:creationId xmlns:a16="http://schemas.microsoft.com/office/drawing/2014/main" id="{F7426D3A-8FA8-F544-BECC-79FEEE38D29D}"/>
              </a:ext>
            </a:extLst>
          </p:cNvPr>
          <p:cNvSpPr>
            <a:spLocks noGrp="1"/>
          </p:cNvSpPr>
          <p:nvPr>
            <p:ph type="sldNum" sz="quarter" idx="10"/>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9473399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F62F9-FDF2-B14B-864F-74CD78C457AC}"/>
              </a:ext>
            </a:extLst>
          </p:cNvPr>
          <p:cNvSpPr>
            <a:spLocks noGrp="1"/>
          </p:cNvSpPr>
          <p:nvPr>
            <p:ph type="title"/>
          </p:nvPr>
        </p:nvSpPr>
        <p:spPr>
          <a:xfrm>
            <a:off x="1234808" y="830346"/>
            <a:ext cx="10515600" cy="1325563"/>
          </a:xfrm>
        </p:spPr>
        <p:txBody>
          <a:bodyPr/>
          <a:lstStyle/>
          <a:p>
            <a:r>
              <a:rPr lang="en-US"/>
              <a:t>Click to edit Master title style</a:t>
            </a:r>
          </a:p>
        </p:txBody>
      </p:sp>
      <p:sp>
        <p:nvSpPr>
          <p:cNvPr id="10" name="Slide Number Placeholder 5">
            <a:extLst>
              <a:ext uri="{FF2B5EF4-FFF2-40B4-BE49-F238E27FC236}">
                <a16:creationId xmlns:a16="http://schemas.microsoft.com/office/drawing/2014/main" id="{B9D5A1F0-F670-1540-AA3A-6665B697B0EC}"/>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2302465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7F7CBD7-AD03-A945-ACEB-702F27250CD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14868561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EA06-64A3-634D-8C88-EFCAB01DD486}"/>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00C1CB-17FE-4241-B6A3-287C1683D866}"/>
              </a:ext>
            </a:extLst>
          </p:cNvPr>
          <p:cNvSpPr>
            <a:spLocks noGrp="1"/>
          </p:cNvSpPr>
          <p:nvPr>
            <p:ph idx="1"/>
          </p:nvPr>
        </p:nvSpPr>
        <p:spPr>
          <a:xfrm>
            <a:off x="557820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4F5F95B-F49C-4D4C-8E88-5106D7F4C670}"/>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C7F6C046-29AE-C741-A25A-D9A9E0E3600E}"/>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019684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06FC-4772-4744-9DAB-FBCDB3BDFC01}"/>
              </a:ext>
            </a:extLst>
          </p:cNvPr>
          <p:cNvSpPr>
            <a:spLocks noGrp="1"/>
          </p:cNvSpPr>
          <p:nvPr>
            <p:ph type="title"/>
          </p:nvPr>
        </p:nvSpPr>
        <p:spPr>
          <a:xfrm>
            <a:off x="123480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5515BDD-19E8-4C43-A429-99EC21463005}"/>
              </a:ext>
            </a:extLst>
          </p:cNvPr>
          <p:cNvSpPr>
            <a:spLocks noGrp="1"/>
          </p:cNvSpPr>
          <p:nvPr>
            <p:ph type="pic" idx="1"/>
          </p:nvPr>
        </p:nvSpPr>
        <p:spPr>
          <a:xfrm>
            <a:off x="557820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45B7FC0-8B3F-654A-B09F-19169CA408D3}"/>
              </a:ext>
            </a:extLst>
          </p:cNvPr>
          <p:cNvSpPr>
            <a:spLocks noGrp="1"/>
          </p:cNvSpPr>
          <p:nvPr>
            <p:ph type="body" sz="half" idx="2"/>
          </p:nvPr>
        </p:nvSpPr>
        <p:spPr>
          <a:xfrm>
            <a:off x="123480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Slide Number Placeholder 5">
            <a:extLst>
              <a:ext uri="{FF2B5EF4-FFF2-40B4-BE49-F238E27FC236}">
                <a16:creationId xmlns:a16="http://schemas.microsoft.com/office/drawing/2014/main" id="{94CF2C52-0002-5746-9A82-22532F747505}"/>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0595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dark">
    <p:bg>
      <p:bgPr>
        <a:solidFill>
          <a:schemeClr val="accent5"/>
        </a:solid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F1F3F748-384B-F449-8DEB-9FBAD9BDAFDB}"/>
              </a:ext>
            </a:extLst>
          </p:cNvPr>
          <p:cNvSpPr/>
          <p:nvPr userDrawn="1"/>
        </p:nvSpPr>
        <p:spPr>
          <a:xfrm>
            <a:off x="0" y="5060645"/>
            <a:ext cx="12192000" cy="6394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46A121-4C86-E943-AC81-4E919EB5A32B}"/>
              </a:ext>
            </a:extLst>
          </p:cNvPr>
          <p:cNvSpPr/>
          <p:nvPr userDrawn="1"/>
        </p:nvSpPr>
        <p:spPr>
          <a:xfrm>
            <a:off x="1615440" y="3576432"/>
            <a:ext cx="1513840" cy="920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27E9F-C630-D048-AAAC-19C4AE0411F8}"/>
              </a:ext>
            </a:extLst>
          </p:cNvPr>
          <p:cNvSpPr>
            <a:spLocks noGrp="1"/>
          </p:cNvSpPr>
          <p:nvPr>
            <p:ph type="ctrTitle"/>
          </p:nvPr>
        </p:nvSpPr>
        <p:spPr>
          <a:xfrm>
            <a:off x="1524000" y="1122363"/>
            <a:ext cx="9144000" cy="1007570"/>
          </a:xfrm>
        </p:spPr>
        <p:txBody>
          <a:bodyPr anchor="t" anchorCtr="0">
            <a:noAutofit/>
          </a:bodyPr>
          <a:lstStyle>
            <a:lvl1pPr algn="l">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73F9A82F-5BFA-EE46-B0BF-5859E49487C5}"/>
              </a:ext>
            </a:extLst>
          </p:cNvPr>
          <p:cNvSpPr>
            <a:spLocks noGrp="1"/>
          </p:cNvSpPr>
          <p:nvPr>
            <p:ph type="subTitle" idx="1"/>
          </p:nvPr>
        </p:nvSpPr>
        <p:spPr>
          <a:xfrm>
            <a:off x="1524000" y="2319979"/>
            <a:ext cx="9144000" cy="1119096"/>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30" name="Text Placeholder 28">
            <a:extLst>
              <a:ext uri="{FF2B5EF4-FFF2-40B4-BE49-F238E27FC236}">
                <a16:creationId xmlns:a16="http://schemas.microsoft.com/office/drawing/2014/main" id="{FA58E96E-9A91-CF4F-84B0-4A4013299093}"/>
              </a:ext>
            </a:extLst>
          </p:cNvPr>
          <p:cNvSpPr>
            <a:spLocks noGrp="1"/>
          </p:cNvSpPr>
          <p:nvPr>
            <p:ph type="body" sz="quarter" idx="10" hasCustomPrompt="1"/>
          </p:nvPr>
        </p:nvSpPr>
        <p:spPr>
          <a:xfrm>
            <a:off x="1524000" y="3925460"/>
            <a:ext cx="9144000" cy="823912"/>
          </a:xfrm>
        </p:spPr>
        <p:txBody>
          <a:bodyPr>
            <a:normAutofit/>
          </a:bodyPr>
          <a:lstStyle>
            <a:lvl1pPr marL="0" indent="0">
              <a:buNone/>
              <a:defRPr sz="2000">
                <a:solidFill>
                  <a:schemeClr val="bg1"/>
                </a:solidFill>
              </a:defRPr>
            </a:lvl1pPr>
          </a:lstStyle>
          <a:p>
            <a:pPr lvl="0"/>
            <a:r>
              <a:rPr lang="en-US" dirty="0"/>
              <a:t>Authors/Date/</a:t>
            </a:r>
            <a:r>
              <a:rPr lang="en-US" dirty="0" err="1"/>
              <a:t>Etc</a:t>
            </a:r>
            <a:endParaRPr lang="en-US" dirty="0"/>
          </a:p>
        </p:txBody>
      </p:sp>
      <p:sp>
        <p:nvSpPr>
          <p:cNvPr id="24" name="Rectangle 23">
            <a:extLst>
              <a:ext uri="{FF2B5EF4-FFF2-40B4-BE49-F238E27FC236}">
                <a16:creationId xmlns:a16="http://schemas.microsoft.com/office/drawing/2014/main" id="{9CE0FDB3-ADED-A846-92FA-0328BEE074CC}"/>
              </a:ext>
            </a:extLst>
          </p:cNvPr>
          <p:cNvSpPr/>
          <p:nvPr userDrawn="1"/>
        </p:nvSpPr>
        <p:spPr>
          <a:xfrm>
            <a:off x="0" y="5699958"/>
            <a:ext cx="12192000" cy="11580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C5337C3-322D-B645-98F2-8021A5D86656}"/>
              </a:ext>
            </a:extLst>
          </p:cNvPr>
          <p:cNvSpPr/>
          <p:nvPr userDrawn="1"/>
        </p:nvSpPr>
        <p:spPr>
          <a:xfrm>
            <a:off x="818146" y="5010"/>
            <a:ext cx="11373853" cy="6394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18033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2B34A-FE9E-524E-BDFE-D69AA53AC177}"/>
              </a:ext>
            </a:extLst>
          </p:cNvPr>
          <p:cNvSpPr>
            <a:spLocks noGrp="1"/>
          </p:cNvSpPr>
          <p:nvPr>
            <p:ph type="title"/>
          </p:nvPr>
        </p:nvSpPr>
        <p:spPr>
          <a:xfrm>
            <a:off x="1234808" y="365125"/>
            <a:ext cx="105156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8096185-6F30-AB45-9E28-71997BD398CA}"/>
              </a:ext>
            </a:extLst>
          </p:cNvPr>
          <p:cNvSpPr>
            <a:spLocks noGrp="1"/>
          </p:cNvSpPr>
          <p:nvPr>
            <p:ph type="body" orient="vert" idx="1"/>
          </p:nvPr>
        </p:nvSpPr>
        <p:spPr>
          <a:xfrm>
            <a:off x="1234808" y="1825625"/>
            <a:ext cx="10515600" cy="4351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43300498-01FA-C940-832D-E63F290C2856}"/>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825034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A0CCFC-FF71-C046-BDF4-3AE2C7F28AFE}"/>
              </a:ext>
            </a:extLst>
          </p:cNvPr>
          <p:cNvSpPr>
            <a:spLocks noGrp="1"/>
          </p:cNvSpPr>
          <p:nvPr>
            <p:ph type="title" orient="vert"/>
          </p:nvPr>
        </p:nvSpPr>
        <p:spPr>
          <a:xfrm>
            <a:off x="9121508"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9D48D3-D799-614B-A017-6BA221C65193}"/>
              </a:ext>
            </a:extLst>
          </p:cNvPr>
          <p:cNvSpPr>
            <a:spLocks noGrp="1"/>
          </p:cNvSpPr>
          <p:nvPr>
            <p:ph type="body" orient="vert" idx="1"/>
          </p:nvPr>
        </p:nvSpPr>
        <p:spPr>
          <a:xfrm>
            <a:off x="1234808"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7B4E581D-141C-1845-8089-3C8B902E14C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Tree>
    <p:extLst>
      <p:ext uri="{BB962C8B-B14F-4D97-AF65-F5344CB8AC3E}">
        <p14:creationId xmlns:p14="http://schemas.microsoft.com/office/powerpoint/2010/main" val="245270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tras and parts">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D8ACA3-F7B2-464A-A4E0-754D8FD64099}"/>
              </a:ext>
            </a:extLst>
          </p:cNvPr>
          <p:cNvGrpSpPr/>
          <p:nvPr userDrawn="1"/>
        </p:nvGrpSpPr>
        <p:grpSpPr>
          <a:xfrm>
            <a:off x="983638" y="-11085"/>
            <a:ext cx="699247" cy="6858001"/>
            <a:chOff x="0" y="-1"/>
            <a:chExt cx="699247" cy="6858001"/>
          </a:xfrm>
        </p:grpSpPr>
        <p:pic>
          <p:nvPicPr>
            <p:cNvPr id="7" name="Picture 6">
              <a:extLst>
                <a:ext uri="{FF2B5EF4-FFF2-40B4-BE49-F238E27FC236}">
                  <a16:creationId xmlns:a16="http://schemas.microsoft.com/office/drawing/2014/main" id="{51DC1ABF-21B9-0E43-BEBF-8C918D3567C5}"/>
                </a:ext>
              </a:extLst>
            </p:cNvPr>
            <p:cNvPicPr>
              <a:picLocks noChangeAspect="1"/>
            </p:cNvPicPr>
            <p:nvPr/>
          </p:nvPicPr>
          <p:blipFill rotWithShape="1">
            <a:blip r:embed="rId2"/>
            <a:srcRect l="50000" t="18803"/>
            <a:stretch/>
          </p:blipFill>
          <p:spPr>
            <a:xfrm>
              <a:off x="0" y="-1"/>
              <a:ext cx="699247" cy="2787209"/>
            </a:xfrm>
            <a:prstGeom prst="rect">
              <a:avLst/>
            </a:prstGeom>
          </p:spPr>
        </p:pic>
        <p:pic>
          <p:nvPicPr>
            <p:cNvPr id="8" name="Picture 7">
              <a:extLst>
                <a:ext uri="{FF2B5EF4-FFF2-40B4-BE49-F238E27FC236}">
                  <a16:creationId xmlns:a16="http://schemas.microsoft.com/office/drawing/2014/main" id="{3B773183-5FD2-1C4D-999F-BE6A7C067191}"/>
                </a:ext>
              </a:extLst>
            </p:cNvPr>
            <p:cNvPicPr>
              <a:picLocks noChangeAspect="1"/>
            </p:cNvPicPr>
            <p:nvPr/>
          </p:nvPicPr>
          <p:blipFill rotWithShape="1">
            <a:blip r:embed="rId2"/>
            <a:srcRect l="50000"/>
            <a:stretch/>
          </p:blipFill>
          <p:spPr>
            <a:xfrm>
              <a:off x="0" y="2128302"/>
              <a:ext cx="699247" cy="3432668"/>
            </a:xfrm>
            <a:prstGeom prst="rect">
              <a:avLst/>
            </a:prstGeom>
          </p:spPr>
        </p:pic>
        <p:pic>
          <p:nvPicPr>
            <p:cNvPr id="9" name="Picture 8">
              <a:extLst>
                <a:ext uri="{FF2B5EF4-FFF2-40B4-BE49-F238E27FC236}">
                  <a16:creationId xmlns:a16="http://schemas.microsoft.com/office/drawing/2014/main" id="{88906D07-1561-4547-B4CD-7A69A258A8B2}"/>
                </a:ext>
              </a:extLst>
            </p:cNvPr>
            <p:cNvPicPr>
              <a:picLocks noChangeAspect="1"/>
            </p:cNvPicPr>
            <p:nvPr/>
          </p:nvPicPr>
          <p:blipFill rotWithShape="1">
            <a:blip r:embed="rId2"/>
            <a:srcRect l="50000" t="-5983" b="42977"/>
            <a:stretch/>
          </p:blipFill>
          <p:spPr>
            <a:xfrm>
              <a:off x="0" y="4695197"/>
              <a:ext cx="699247" cy="2162803"/>
            </a:xfrm>
            <a:prstGeom prst="rect">
              <a:avLst/>
            </a:prstGeom>
          </p:spPr>
        </p:pic>
      </p:grpSp>
      <p:sp>
        <p:nvSpPr>
          <p:cNvPr id="10" name="TextBox 9">
            <a:extLst>
              <a:ext uri="{FF2B5EF4-FFF2-40B4-BE49-F238E27FC236}">
                <a16:creationId xmlns:a16="http://schemas.microsoft.com/office/drawing/2014/main" id="{A1E7D2FC-4049-E446-9877-64AA3AD29C6D}"/>
              </a:ext>
            </a:extLst>
          </p:cNvPr>
          <p:cNvSpPr txBox="1"/>
          <p:nvPr userDrawn="1"/>
        </p:nvSpPr>
        <p:spPr>
          <a:xfrm>
            <a:off x="1628498" y="680224"/>
            <a:ext cx="1550763" cy="1209536"/>
          </a:xfrm>
          <a:prstGeom prst="rect">
            <a:avLst/>
          </a:prstGeom>
          <a:noFill/>
        </p:spPr>
        <p:txBody>
          <a:bodyPr wrap="square" rtlCol="0">
            <a:spAutoFit/>
          </a:bodyPr>
          <a:lstStyle/>
          <a:p>
            <a:r>
              <a:rPr lang="en-US" dirty="0">
                <a:sym typeface="Wingdings" pitchFamily="2" charset="2"/>
              </a:rPr>
              <a:t> Raster images, cropped and overlapping</a:t>
            </a:r>
            <a:endParaRPr lang="en-US" dirty="0"/>
          </a:p>
        </p:txBody>
      </p:sp>
      <p:sp>
        <p:nvSpPr>
          <p:cNvPr id="22" name="TextBox 21">
            <a:extLst>
              <a:ext uri="{FF2B5EF4-FFF2-40B4-BE49-F238E27FC236}">
                <a16:creationId xmlns:a16="http://schemas.microsoft.com/office/drawing/2014/main" id="{41A77E1D-C0E4-DB47-9DF9-722E0072EBC4}"/>
              </a:ext>
            </a:extLst>
          </p:cNvPr>
          <p:cNvSpPr txBox="1"/>
          <p:nvPr userDrawn="1"/>
        </p:nvSpPr>
        <p:spPr>
          <a:xfrm>
            <a:off x="6284225" y="1428095"/>
            <a:ext cx="1863827" cy="923330"/>
          </a:xfrm>
          <a:prstGeom prst="rect">
            <a:avLst/>
          </a:prstGeom>
          <a:noFill/>
        </p:spPr>
        <p:txBody>
          <a:bodyPr wrap="square" rtlCol="0">
            <a:spAutoFit/>
          </a:bodyPr>
          <a:lstStyle/>
          <a:p>
            <a:r>
              <a:rPr lang="en-US" dirty="0">
                <a:sym typeface="Wingdings" pitchFamily="2" charset="2"/>
              </a:rPr>
              <a:t> </a:t>
            </a:r>
            <a:r>
              <a:rPr lang="en-US" dirty="0" err="1">
                <a:sym typeface="Wingdings" pitchFamily="2" charset="2"/>
              </a:rPr>
              <a:t>Powerpoint</a:t>
            </a:r>
            <a:r>
              <a:rPr lang="en-US" dirty="0">
                <a:sym typeface="Wingdings" pitchFamily="2" charset="2"/>
              </a:rPr>
              <a:t> shapes (half circles)</a:t>
            </a:r>
            <a:endParaRPr lang="en-US" dirty="0"/>
          </a:p>
        </p:txBody>
      </p:sp>
      <p:pic>
        <p:nvPicPr>
          <p:cNvPr id="23" name="Picture 22">
            <a:extLst>
              <a:ext uri="{FF2B5EF4-FFF2-40B4-BE49-F238E27FC236}">
                <a16:creationId xmlns:a16="http://schemas.microsoft.com/office/drawing/2014/main" id="{43E6A26A-4A5B-2042-AEB5-EF903D121930}"/>
              </a:ext>
            </a:extLst>
          </p:cNvPr>
          <p:cNvPicPr>
            <a:picLocks noChangeAspect="1"/>
          </p:cNvPicPr>
          <p:nvPr userDrawn="1"/>
        </p:nvPicPr>
        <p:blipFill rotWithShape="1">
          <a:blip r:embed="rId2"/>
          <a:srcRect l="50000" t="18803"/>
          <a:stretch/>
        </p:blipFill>
        <p:spPr>
          <a:xfrm>
            <a:off x="674798" y="1120541"/>
            <a:ext cx="699247" cy="2787209"/>
          </a:xfrm>
          <a:prstGeom prst="rect">
            <a:avLst/>
          </a:prstGeom>
        </p:spPr>
      </p:pic>
      <p:grpSp>
        <p:nvGrpSpPr>
          <p:cNvPr id="24" name="Group 23">
            <a:extLst>
              <a:ext uri="{FF2B5EF4-FFF2-40B4-BE49-F238E27FC236}">
                <a16:creationId xmlns:a16="http://schemas.microsoft.com/office/drawing/2014/main" id="{5B083EFA-18F4-AA42-AD95-F7F8E854DCBB}"/>
              </a:ext>
            </a:extLst>
          </p:cNvPr>
          <p:cNvGrpSpPr/>
          <p:nvPr userDrawn="1"/>
        </p:nvGrpSpPr>
        <p:grpSpPr>
          <a:xfrm>
            <a:off x="6284225" y="2442792"/>
            <a:ext cx="1382294" cy="3465475"/>
            <a:chOff x="3162569" y="3126960"/>
            <a:chExt cx="1382294" cy="3465475"/>
          </a:xfrm>
        </p:grpSpPr>
        <p:sp>
          <p:nvSpPr>
            <p:cNvPr id="25" name="Donut 24">
              <a:extLst>
                <a:ext uri="{FF2B5EF4-FFF2-40B4-BE49-F238E27FC236}">
                  <a16:creationId xmlns:a16="http://schemas.microsoft.com/office/drawing/2014/main" id="{F327A0BD-F0F1-6741-9C0F-42FFB9A5CB3D}"/>
                </a:ext>
              </a:extLst>
            </p:cNvPr>
            <p:cNvSpPr/>
            <p:nvPr/>
          </p:nvSpPr>
          <p:spPr>
            <a:xfrm>
              <a:off x="3162569" y="5210141"/>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Donut 25">
              <a:extLst>
                <a:ext uri="{FF2B5EF4-FFF2-40B4-BE49-F238E27FC236}">
                  <a16:creationId xmlns:a16="http://schemas.microsoft.com/office/drawing/2014/main" id="{C6E01CCE-5F05-D243-BF35-5DEFBA405224}"/>
                </a:ext>
              </a:extLst>
            </p:cNvPr>
            <p:cNvSpPr/>
            <p:nvPr/>
          </p:nvSpPr>
          <p:spPr>
            <a:xfrm>
              <a:off x="3162569" y="4515748"/>
              <a:ext cx="1382294" cy="1382294"/>
            </a:xfrm>
            <a:prstGeom prst="donut">
              <a:avLst>
                <a:gd name="adj" fmla="val 13560"/>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Donut 26">
              <a:extLst>
                <a:ext uri="{FF2B5EF4-FFF2-40B4-BE49-F238E27FC236}">
                  <a16:creationId xmlns:a16="http://schemas.microsoft.com/office/drawing/2014/main" id="{F8BA8AB6-B807-994C-B227-642253ECB9DD}"/>
                </a:ext>
              </a:extLst>
            </p:cNvPr>
            <p:cNvSpPr/>
            <p:nvPr/>
          </p:nvSpPr>
          <p:spPr>
            <a:xfrm>
              <a:off x="3162569" y="3821353"/>
              <a:ext cx="1382294" cy="1382294"/>
            </a:xfrm>
            <a:prstGeom prst="donut">
              <a:avLst>
                <a:gd name="adj" fmla="val 13560"/>
              </a:avLst>
            </a:prstGeom>
            <a:noFill/>
            <a:ln w="9525">
              <a:solidFill>
                <a:schemeClr val="accent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Donut 27">
              <a:extLst>
                <a:ext uri="{FF2B5EF4-FFF2-40B4-BE49-F238E27FC236}">
                  <a16:creationId xmlns:a16="http://schemas.microsoft.com/office/drawing/2014/main" id="{4977F73C-6FBF-3545-94A3-B48061286E7B}"/>
                </a:ext>
              </a:extLst>
            </p:cNvPr>
            <p:cNvSpPr/>
            <p:nvPr/>
          </p:nvSpPr>
          <p:spPr>
            <a:xfrm>
              <a:off x="3162569" y="3126960"/>
              <a:ext cx="1382294" cy="1382294"/>
            </a:xfrm>
            <a:prstGeom prst="donut">
              <a:avLst>
                <a:gd name="adj" fmla="val 13560"/>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0" name="Group 39">
            <a:extLst>
              <a:ext uri="{FF2B5EF4-FFF2-40B4-BE49-F238E27FC236}">
                <a16:creationId xmlns:a16="http://schemas.microsoft.com/office/drawing/2014/main" id="{2351B30F-BAC6-7146-B629-7AFB438A20C9}"/>
              </a:ext>
            </a:extLst>
          </p:cNvPr>
          <p:cNvGrpSpPr/>
          <p:nvPr userDrawn="1"/>
        </p:nvGrpSpPr>
        <p:grpSpPr>
          <a:xfrm>
            <a:off x="1262889" y="5926931"/>
            <a:ext cx="9397940" cy="743552"/>
            <a:chOff x="1262889" y="5926931"/>
            <a:chExt cx="9397940" cy="743552"/>
          </a:xfrm>
        </p:grpSpPr>
        <p:pic>
          <p:nvPicPr>
            <p:cNvPr id="41" name="Picture 40">
              <a:extLst>
                <a:ext uri="{FF2B5EF4-FFF2-40B4-BE49-F238E27FC236}">
                  <a16:creationId xmlns:a16="http://schemas.microsoft.com/office/drawing/2014/main" id="{7974C6EA-502E-4C44-9F19-C719E01033A8}"/>
                </a:ext>
              </a:extLst>
            </p:cNvPr>
            <p:cNvPicPr>
              <a:picLocks noChangeAspect="1"/>
            </p:cNvPicPr>
            <p:nvPr userDrawn="1"/>
          </p:nvPicPr>
          <p:blipFill>
            <a:blip r:embed="rId3"/>
            <a:stretch>
              <a:fillRect/>
            </a:stretch>
          </p:blipFill>
          <p:spPr>
            <a:xfrm>
              <a:off x="7604139" y="6055719"/>
              <a:ext cx="806219" cy="456252"/>
            </a:xfrm>
            <a:prstGeom prst="rect">
              <a:avLst/>
            </a:prstGeom>
          </p:spPr>
        </p:pic>
        <p:pic>
          <p:nvPicPr>
            <p:cNvPr id="42" name="Picture 41">
              <a:extLst>
                <a:ext uri="{FF2B5EF4-FFF2-40B4-BE49-F238E27FC236}">
                  <a16:creationId xmlns:a16="http://schemas.microsoft.com/office/drawing/2014/main" id="{7CF22769-6D8C-E14A-90D2-ADD3DB94CFA7}"/>
                </a:ext>
              </a:extLst>
            </p:cNvPr>
            <p:cNvPicPr>
              <a:picLocks noChangeAspect="1"/>
            </p:cNvPicPr>
            <p:nvPr userDrawn="1"/>
          </p:nvPicPr>
          <p:blipFill>
            <a:blip r:embed="rId4"/>
            <a:stretch>
              <a:fillRect/>
            </a:stretch>
          </p:blipFill>
          <p:spPr>
            <a:xfrm>
              <a:off x="9416213" y="5958866"/>
              <a:ext cx="1244616" cy="579815"/>
            </a:xfrm>
            <a:prstGeom prst="rect">
              <a:avLst/>
            </a:prstGeom>
          </p:spPr>
        </p:pic>
        <p:pic>
          <p:nvPicPr>
            <p:cNvPr id="43" name="Picture 42">
              <a:extLst>
                <a:ext uri="{FF2B5EF4-FFF2-40B4-BE49-F238E27FC236}">
                  <a16:creationId xmlns:a16="http://schemas.microsoft.com/office/drawing/2014/main" id="{942FA699-EFDD-0248-AEB1-F2ABEBA75037}"/>
                </a:ext>
              </a:extLst>
            </p:cNvPr>
            <p:cNvPicPr>
              <a:picLocks noChangeAspect="1"/>
            </p:cNvPicPr>
            <p:nvPr userDrawn="1"/>
          </p:nvPicPr>
          <p:blipFill>
            <a:blip r:embed="rId5"/>
            <a:stretch>
              <a:fillRect/>
            </a:stretch>
          </p:blipFill>
          <p:spPr>
            <a:xfrm>
              <a:off x="5725684" y="5997762"/>
              <a:ext cx="941538" cy="629318"/>
            </a:xfrm>
            <a:prstGeom prst="rect">
              <a:avLst/>
            </a:prstGeom>
          </p:spPr>
        </p:pic>
        <p:pic>
          <p:nvPicPr>
            <p:cNvPr id="44" name="Picture 43">
              <a:extLst>
                <a:ext uri="{FF2B5EF4-FFF2-40B4-BE49-F238E27FC236}">
                  <a16:creationId xmlns:a16="http://schemas.microsoft.com/office/drawing/2014/main" id="{00E7ADF1-2E6E-2A45-83B3-EAFC0C40EEE5}"/>
                </a:ext>
              </a:extLst>
            </p:cNvPr>
            <p:cNvPicPr>
              <a:picLocks noChangeAspect="1"/>
            </p:cNvPicPr>
            <p:nvPr userDrawn="1"/>
          </p:nvPicPr>
          <p:blipFill>
            <a:blip r:embed="rId6"/>
            <a:stretch>
              <a:fillRect/>
            </a:stretch>
          </p:blipFill>
          <p:spPr>
            <a:xfrm>
              <a:off x="3918369" y="6014936"/>
              <a:ext cx="846262" cy="567542"/>
            </a:xfrm>
            <a:prstGeom prst="rect">
              <a:avLst/>
            </a:prstGeom>
          </p:spPr>
        </p:pic>
        <p:pic>
          <p:nvPicPr>
            <p:cNvPr id="45" name="Picture 44">
              <a:extLst>
                <a:ext uri="{FF2B5EF4-FFF2-40B4-BE49-F238E27FC236}">
                  <a16:creationId xmlns:a16="http://schemas.microsoft.com/office/drawing/2014/main" id="{FE84FE53-04D7-2F4C-B53F-EC460AB7E48B}"/>
                </a:ext>
              </a:extLst>
            </p:cNvPr>
            <p:cNvPicPr>
              <a:picLocks noChangeAspect="1"/>
            </p:cNvPicPr>
            <p:nvPr userDrawn="1"/>
          </p:nvPicPr>
          <p:blipFill>
            <a:blip r:embed="rId7"/>
            <a:stretch>
              <a:fillRect/>
            </a:stretch>
          </p:blipFill>
          <p:spPr>
            <a:xfrm>
              <a:off x="1262889" y="5926931"/>
              <a:ext cx="1916372" cy="743552"/>
            </a:xfrm>
            <a:prstGeom prst="rect">
              <a:avLst/>
            </a:prstGeom>
          </p:spPr>
        </p:pic>
      </p:grpSp>
      <p:grpSp>
        <p:nvGrpSpPr>
          <p:cNvPr id="52" name="Group 51">
            <a:extLst>
              <a:ext uri="{FF2B5EF4-FFF2-40B4-BE49-F238E27FC236}">
                <a16:creationId xmlns:a16="http://schemas.microsoft.com/office/drawing/2014/main" id="{500F9F0B-7C54-7245-8D40-D6B6DFD3D5FA}"/>
              </a:ext>
            </a:extLst>
          </p:cNvPr>
          <p:cNvGrpSpPr/>
          <p:nvPr userDrawn="1"/>
        </p:nvGrpSpPr>
        <p:grpSpPr>
          <a:xfrm>
            <a:off x="947704" y="5140054"/>
            <a:ext cx="4030132" cy="460196"/>
            <a:chOff x="-141441" y="5292451"/>
            <a:chExt cx="4030132" cy="460196"/>
          </a:xfrm>
        </p:grpSpPr>
        <p:sp>
          <p:nvSpPr>
            <p:cNvPr id="53" name="Text Box 3">
              <a:extLst>
                <a:ext uri="{FF2B5EF4-FFF2-40B4-BE49-F238E27FC236}">
                  <a16:creationId xmlns:a16="http://schemas.microsoft.com/office/drawing/2014/main" id="{AFFF91C6-7708-B145-BE1B-9035D3D6A79B}"/>
                </a:ext>
              </a:extLst>
            </p:cNvPr>
            <p:cNvSpPr txBox="1"/>
            <p:nvPr userDrawn="1"/>
          </p:nvSpPr>
          <p:spPr>
            <a:xfrm>
              <a:off x="1373528" y="5292451"/>
              <a:ext cx="1000194"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CHOICE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4" name="Text Box 3">
              <a:extLst>
                <a:ext uri="{FF2B5EF4-FFF2-40B4-BE49-F238E27FC236}">
                  <a16:creationId xmlns:a16="http://schemas.microsoft.com/office/drawing/2014/main" id="{CB6FF2E3-2321-D74B-9C21-BAACF9D8B98C}"/>
                </a:ext>
              </a:extLst>
            </p:cNvPr>
            <p:cNvSpPr txBox="1"/>
            <p:nvPr userDrawn="1"/>
          </p:nvSpPr>
          <p:spPr>
            <a:xfrm>
              <a:off x="-141441" y="5485947"/>
              <a:ext cx="40301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Collaboration for HIV Prevention Options to Control the Epidemic</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grpSp>
        <p:nvGrpSpPr>
          <p:cNvPr id="55" name="Group 54">
            <a:extLst>
              <a:ext uri="{FF2B5EF4-FFF2-40B4-BE49-F238E27FC236}">
                <a16:creationId xmlns:a16="http://schemas.microsoft.com/office/drawing/2014/main" id="{3A266A3F-1B2F-B043-8E80-E1F3EE5C8A15}"/>
              </a:ext>
            </a:extLst>
          </p:cNvPr>
          <p:cNvGrpSpPr/>
          <p:nvPr userDrawn="1"/>
        </p:nvGrpSpPr>
        <p:grpSpPr>
          <a:xfrm>
            <a:off x="6096000" y="5132200"/>
            <a:ext cx="4770115" cy="467731"/>
            <a:chOff x="4030132" y="5284597"/>
            <a:chExt cx="4770115" cy="467731"/>
          </a:xfrm>
        </p:grpSpPr>
        <p:sp>
          <p:nvSpPr>
            <p:cNvPr id="56" name="Text Box 3">
              <a:extLst>
                <a:ext uri="{FF2B5EF4-FFF2-40B4-BE49-F238E27FC236}">
                  <a16:creationId xmlns:a16="http://schemas.microsoft.com/office/drawing/2014/main" id="{E947FC4E-CDC4-6448-A1E0-D45179754EEF}"/>
                </a:ext>
              </a:extLst>
            </p:cNvPr>
            <p:cNvSpPr txBox="1"/>
            <p:nvPr userDrawn="1"/>
          </p:nvSpPr>
          <p:spPr>
            <a:xfrm>
              <a:off x="5765799" y="5284597"/>
              <a:ext cx="1132280"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1013" b="1"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rPr>
                <a:t>PROMISE</a:t>
              </a:r>
              <a:endParaRPr lang="en-US" sz="1013" spc="100" baseline="0" dirty="0">
                <a:solidFill>
                  <a:schemeClr val="bg2"/>
                </a:solidFill>
                <a:latin typeface="Arial Black" panose="020B0A04020102020204" pitchFamily="34" charset="0"/>
                <a:ea typeface="DengXian" panose="02010600030101010101" pitchFamily="2" charset="-122"/>
                <a:cs typeface="Arial" panose="020B0604020202020204" pitchFamily="34" charset="0"/>
              </a:endParaRPr>
            </a:p>
          </p:txBody>
        </p:sp>
        <p:sp>
          <p:nvSpPr>
            <p:cNvPr id="57" name="Text Box 3">
              <a:extLst>
                <a:ext uri="{FF2B5EF4-FFF2-40B4-BE49-F238E27FC236}">
                  <a16:creationId xmlns:a16="http://schemas.microsoft.com/office/drawing/2014/main" id="{5023DA12-E0E9-3542-8F78-24ED2876E87D}"/>
                </a:ext>
              </a:extLst>
            </p:cNvPr>
            <p:cNvSpPr txBox="1"/>
            <p:nvPr userDrawn="1"/>
          </p:nvSpPr>
          <p:spPr>
            <a:xfrm>
              <a:off x="4030132" y="5485628"/>
              <a:ext cx="4770115"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342892"/>
              <a:r>
                <a:rPr lang="en-US" sz="800" dirty="0">
                  <a:solidFill>
                    <a:srgbClr val="FFFFFF"/>
                  </a:solidFill>
                  <a:latin typeface="Arial" panose="020B0604020202020204" pitchFamily="34" charset="0"/>
                  <a:ea typeface="DengXian" panose="02010600030101010101" pitchFamily="2" charset="-122"/>
                  <a:cs typeface="Arial" panose="020B0604020202020204" pitchFamily="34" charset="0"/>
                </a:rPr>
                <a:t>Preparing for Ring Opportunities through Market Introduction Support and Knowledge Exchange</a:t>
              </a:r>
              <a:endParaRPr lang="en-US" sz="1013" dirty="0">
                <a:solidFill>
                  <a:srgbClr val="FFFFFF"/>
                </a:solidFill>
                <a:latin typeface="Arial Black" panose="020B0A04020102020204" pitchFamily="34" charset="0"/>
                <a:ea typeface="DengXian" panose="02010600030101010101" pitchFamily="2" charset="-122"/>
                <a:cs typeface="Arial" panose="020B0604020202020204" pitchFamily="34" charset="0"/>
              </a:endParaRPr>
            </a:p>
          </p:txBody>
        </p:sp>
      </p:grpSp>
      <p:sp>
        <p:nvSpPr>
          <p:cNvPr id="64" name="TextBox 63">
            <a:extLst>
              <a:ext uri="{FF2B5EF4-FFF2-40B4-BE49-F238E27FC236}">
                <a16:creationId xmlns:a16="http://schemas.microsoft.com/office/drawing/2014/main" id="{8D80937C-AF1B-D942-A628-6B42FB476603}"/>
              </a:ext>
            </a:extLst>
          </p:cNvPr>
          <p:cNvSpPr txBox="1"/>
          <p:nvPr userDrawn="1"/>
        </p:nvSpPr>
        <p:spPr>
          <a:xfrm>
            <a:off x="9410551" y="254000"/>
            <a:ext cx="2500556" cy="369332"/>
          </a:xfrm>
          <a:prstGeom prst="rect">
            <a:avLst/>
          </a:prstGeom>
          <a:noFill/>
        </p:spPr>
        <p:txBody>
          <a:bodyPr wrap="none" rtlCol="0">
            <a:spAutoFit/>
          </a:bodyPr>
          <a:lstStyle/>
          <a:p>
            <a:r>
              <a:rPr lang="en-US" b="1" spc="50" dirty="0">
                <a:solidFill>
                  <a:schemeClr val="accent1"/>
                </a:solidFill>
                <a:latin typeface="Franklin Gothic Demi" panose="020B0603020102020204" pitchFamily="34" charset="0"/>
              </a:rPr>
              <a:t>PLAN</a:t>
            </a:r>
            <a:r>
              <a:rPr lang="en-US" spc="50" dirty="0">
                <a:solidFill>
                  <a:schemeClr val="accent1"/>
                </a:solidFill>
              </a:rPr>
              <a:t> 4 </a:t>
            </a:r>
            <a:r>
              <a:rPr lang="en-US" b="1" spc="50" dirty="0">
                <a:solidFill>
                  <a:schemeClr val="accent1"/>
                </a:solidFill>
                <a:latin typeface="Franklin Gothic Demi" panose="020B0603020102020204" pitchFamily="34" charset="0"/>
              </a:rPr>
              <a:t>RING </a:t>
            </a:r>
            <a:r>
              <a:rPr lang="en-US" spc="50" dirty="0">
                <a:solidFill>
                  <a:schemeClr val="accent1"/>
                </a:solidFill>
              </a:rPr>
              <a:t>TOOLKIT</a:t>
            </a:r>
            <a:endParaRPr lang="en-US" b="1" spc="50" dirty="0">
              <a:solidFill>
                <a:schemeClr val="accent1"/>
              </a:solidFill>
              <a:latin typeface="Franklin Gothic Demi" panose="020B0603020102020204" pitchFamily="34" charset="0"/>
            </a:endParaRPr>
          </a:p>
        </p:txBody>
      </p:sp>
      <p:grpSp>
        <p:nvGrpSpPr>
          <p:cNvPr id="67" name="Group 66">
            <a:extLst>
              <a:ext uri="{FF2B5EF4-FFF2-40B4-BE49-F238E27FC236}">
                <a16:creationId xmlns:a16="http://schemas.microsoft.com/office/drawing/2014/main" id="{A091D615-9992-EB4E-BE20-BB2AEA74C470}"/>
              </a:ext>
            </a:extLst>
          </p:cNvPr>
          <p:cNvGrpSpPr/>
          <p:nvPr userDrawn="1"/>
        </p:nvGrpSpPr>
        <p:grpSpPr>
          <a:xfrm>
            <a:off x="5719864" y="-10885"/>
            <a:ext cx="693490" cy="6869661"/>
            <a:chOff x="-9705" y="-10885"/>
            <a:chExt cx="693490" cy="6869661"/>
          </a:xfrm>
        </p:grpSpPr>
        <p:sp>
          <p:nvSpPr>
            <p:cNvPr id="68" name="Freeform 67">
              <a:extLst>
                <a:ext uri="{FF2B5EF4-FFF2-40B4-BE49-F238E27FC236}">
                  <a16:creationId xmlns:a16="http://schemas.microsoft.com/office/drawing/2014/main" id="{7F1FED9B-FF40-5649-BF33-A3CA0E8CAC94}"/>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69" name="Freeform 68">
              <a:extLst>
                <a:ext uri="{FF2B5EF4-FFF2-40B4-BE49-F238E27FC236}">
                  <a16:creationId xmlns:a16="http://schemas.microsoft.com/office/drawing/2014/main" id="{84409B2B-DCE4-DE4E-A1CB-A5681E631799}"/>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0" name="Freeform 69">
              <a:extLst>
                <a:ext uri="{FF2B5EF4-FFF2-40B4-BE49-F238E27FC236}">
                  <a16:creationId xmlns:a16="http://schemas.microsoft.com/office/drawing/2014/main" id="{B6B1B9A6-458D-2A4A-84BA-84B485F283FD}"/>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1" name="Freeform 70">
              <a:extLst>
                <a:ext uri="{FF2B5EF4-FFF2-40B4-BE49-F238E27FC236}">
                  <a16:creationId xmlns:a16="http://schemas.microsoft.com/office/drawing/2014/main" id="{D77D4044-066F-F24C-AA9C-7902796CBB6A}"/>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2" name="Freeform 71">
              <a:extLst>
                <a:ext uri="{FF2B5EF4-FFF2-40B4-BE49-F238E27FC236}">
                  <a16:creationId xmlns:a16="http://schemas.microsoft.com/office/drawing/2014/main" id="{0C36AABC-2E4B-A749-B00E-AF838D7F99AB}"/>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3" name="Freeform 72">
              <a:extLst>
                <a:ext uri="{FF2B5EF4-FFF2-40B4-BE49-F238E27FC236}">
                  <a16:creationId xmlns:a16="http://schemas.microsoft.com/office/drawing/2014/main" id="{32A11B9F-3A3F-A448-9D78-B06D5BB2BA32}"/>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74" name="Freeform 73">
              <a:extLst>
                <a:ext uri="{FF2B5EF4-FFF2-40B4-BE49-F238E27FC236}">
                  <a16:creationId xmlns:a16="http://schemas.microsoft.com/office/drawing/2014/main" id="{72C1F23C-3E58-8542-BBE9-2E15F3BC75D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5" name="Freeform 74">
              <a:extLst>
                <a:ext uri="{FF2B5EF4-FFF2-40B4-BE49-F238E27FC236}">
                  <a16:creationId xmlns:a16="http://schemas.microsoft.com/office/drawing/2014/main" id="{F181552F-8BAD-994C-BAFD-B1B60E441B33}"/>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6" name="Freeform 75">
              <a:extLst>
                <a:ext uri="{FF2B5EF4-FFF2-40B4-BE49-F238E27FC236}">
                  <a16:creationId xmlns:a16="http://schemas.microsoft.com/office/drawing/2014/main" id="{A99CF8AB-1FE7-154E-ACF6-2DA4C061FB75}"/>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7" name="Freeform 76">
              <a:extLst>
                <a:ext uri="{FF2B5EF4-FFF2-40B4-BE49-F238E27FC236}">
                  <a16:creationId xmlns:a16="http://schemas.microsoft.com/office/drawing/2014/main" id="{55646CCB-2E31-5349-8C6D-4324066B9F64}"/>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78" name="Freeform 77">
              <a:extLst>
                <a:ext uri="{FF2B5EF4-FFF2-40B4-BE49-F238E27FC236}">
                  <a16:creationId xmlns:a16="http://schemas.microsoft.com/office/drawing/2014/main" id="{8E02E94C-D56A-1643-93B2-567F4CBBB3F2}"/>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3951921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6_CustomLayout">
  <p:cSld name="6_CustomLayout">
    <p:bg>
      <p:bgPr>
        <a:solidFill>
          <a:srgbClr val="FFFFFF"/>
        </a:solid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588494"/>
            <a:ext cx="10515600" cy="80003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600"/>
              <a:buFont typeface="Arial"/>
              <a:buNone/>
              <a:defRPr sz="3600" b="1"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p:nvPr/>
        </p:nvSpPr>
        <p:spPr>
          <a:xfrm>
            <a:off x="0" y="6569481"/>
            <a:ext cx="12192000" cy="2905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320203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olkit info">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8D29C4DE-CA1A-F97C-2223-B311D0099A06}"/>
              </a:ext>
            </a:extLst>
          </p:cNvPr>
          <p:cNvSpPr txBox="1">
            <a:spLocks/>
          </p:cNvSpPr>
          <p:nvPr userDrawn="1"/>
        </p:nvSpPr>
        <p:spPr>
          <a:xfrm>
            <a:off x="1577389" y="814302"/>
            <a:ext cx="9259944" cy="513544"/>
          </a:xfrm>
          <a:prstGeom prst="rect">
            <a:avLst/>
          </a:prstGeom>
        </p:spPr>
        <p:txBody>
          <a:bodyPr anchor="t" anchorCtr="0"/>
          <a:lst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a:lstStyle>
          <a:p>
            <a:pPr>
              <a:lnSpc>
                <a:spcPct val="110000"/>
              </a:lnSpc>
            </a:pPr>
            <a:r>
              <a:rPr lang="en-US" sz="3600" b="0" dirty="0"/>
              <a:t>This is part of the </a:t>
            </a:r>
            <a:r>
              <a:rPr lang="en-US" sz="3600" dirty="0"/>
              <a:t>PLAN </a:t>
            </a:r>
            <a:r>
              <a:rPr lang="en-US" sz="3600" b="0" dirty="0"/>
              <a:t>4</a:t>
            </a:r>
            <a:r>
              <a:rPr lang="en-US" sz="3600" dirty="0"/>
              <a:t> RING </a:t>
            </a:r>
            <a:r>
              <a:rPr lang="en-US" sz="3600" b="0" dirty="0"/>
              <a:t>TOOLKIT,</a:t>
            </a:r>
            <a:br>
              <a:rPr lang="en-US" sz="3600" b="0" dirty="0"/>
            </a:br>
            <a:r>
              <a:rPr lang="en-US" sz="2400" b="0" dirty="0"/>
              <a:t>a suite of resources and tools designed to support planning for </a:t>
            </a:r>
            <a:r>
              <a:rPr lang="en-US" sz="2400" b="0" dirty="0" err="1"/>
              <a:t>dapivirine</a:t>
            </a:r>
            <a:r>
              <a:rPr lang="en-US" sz="2400" b="0" dirty="0"/>
              <a:t> ring introduction and scale-up.</a:t>
            </a:r>
            <a:endParaRPr lang="en-US" b="0" dirty="0"/>
          </a:p>
        </p:txBody>
      </p:sp>
      <p:sp>
        <p:nvSpPr>
          <p:cNvPr id="5" name="Text Placeholder 8">
            <a:extLst>
              <a:ext uri="{FF2B5EF4-FFF2-40B4-BE49-F238E27FC236}">
                <a16:creationId xmlns:a16="http://schemas.microsoft.com/office/drawing/2014/main" id="{7A851C6D-F7B7-6689-FEB6-20C5608C8650}"/>
              </a:ext>
            </a:extLst>
          </p:cNvPr>
          <p:cNvSpPr txBox="1">
            <a:spLocks/>
          </p:cNvSpPr>
          <p:nvPr userDrawn="1"/>
        </p:nvSpPr>
        <p:spPr>
          <a:xfrm>
            <a:off x="1571306" y="2445349"/>
            <a:ext cx="5330571" cy="365125"/>
          </a:xfrm>
          <a:prstGeom prst="rect">
            <a:avLst/>
          </a:prstGeom>
        </p:spPr>
        <p:txBody>
          <a:bodyPr/>
          <a:lst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The full toolkit contents, listed below, can be downloaded at</a:t>
            </a:r>
          </a:p>
        </p:txBody>
      </p:sp>
      <p:sp>
        <p:nvSpPr>
          <p:cNvPr id="6" name="Rectangle 5">
            <a:hlinkClick r:id="rId2"/>
            <a:extLst>
              <a:ext uri="{FF2B5EF4-FFF2-40B4-BE49-F238E27FC236}">
                <a16:creationId xmlns:a16="http://schemas.microsoft.com/office/drawing/2014/main" id="{2233A839-BB55-0AEB-60C5-007E7E6C7F41}"/>
              </a:ext>
            </a:extLst>
          </p:cNvPr>
          <p:cNvSpPr/>
          <p:nvPr userDrawn="1"/>
        </p:nvSpPr>
        <p:spPr>
          <a:xfrm>
            <a:off x="6731189" y="2396581"/>
            <a:ext cx="4106144" cy="477056"/>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137160" rtlCol="0" anchor="ctr" anchorCtr="0"/>
          <a:lstStyle/>
          <a:p>
            <a:pPr algn="ctr">
              <a:lnSpc>
                <a:spcPct val="115000"/>
              </a:lnSpc>
              <a:buSzPts val="1800"/>
            </a:pPr>
            <a:r>
              <a:rPr lang="en-US" sz="1600" b="1" spc="30" dirty="0" err="1">
                <a:solidFill>
                  <a:schemeClr val="accent2"/>
                </a:solidFill>
              </a:rPr>
              <a:t>www.prepwatch.org</a:t>
            </a:r>
            <a:r>
              <a:rPr lang="en-US" sz="1600" b="1" spc="30" dirty="0">
                <a:solidFill>
                  <a:schemeClr val="accent2"/>
                </a:solidFill>
              </a:rPr>
              <a:t>/plan4ring-toolkit</a:t>
            </a:r>
            <a:endParaRPr lang="en-US" sz="1600" spc="30" dirty="0">
              <a:solidFill>
                <a:schemeClr val="tx1"/>
              </a:solidFill>
            </a:endParaRPr>
          </a:p>
        </p:txBody>
      </p:sp>
      <p:grpSp>
        <p:nvGrpSpPr>
          <p:cNvPr id="7" name="Group 6">
            <a:extLst>
              <a:ext uri="{FF2B5EF4-FFF2-40B4-BE49-F238E27FC236}">
                <a16:creationId xmlns:a16="http://schemas.microsoft.com/office/drawing/2014/main" id="{0A9C7AF9-3A54-2797-77A3-C6E2CE3189A9}"/>
              </a:ext>
            </a:extLst>
          </p:cNvPr>
          <p:cNvGrpSpPr/>
          <p:nvPr userDrawn="1"/>
        </p:nvGrpSpPr>
        <p:grpSpPr>
          <a:xfrm>
            <a:off x="0" y="-10885"/>
            <a:ext cx="12192000" cy="6869661"/>
            <a:chOff x="0" y="-10885"/>
            <a:chExt cx="12192000" cy="6869661"/>
          </a:xfrm>
        </p:grpSpPr>
        <p:sp>
          <p:nvSpPr>
            <p:cNvPr id="8" name="Rectangle 7">
              <a:extLst>
                <a:ext uri="{FF2B5EF4-FFF2-40B4-BE49-F238E27FC236}">
                  <a16:creationId xmlns:a16="http://schemas.microsoft.com/office/drawing/2014/main" id="{59626729-A56F-1837-148F-47B9341D3E29}"/>
                </a:ext>
              </a:extLst>
            </p:cNvPr>
            <p:cNvSpPr/>
            <p:nvPr/>
          </p:nvSpPr>
          <p:spPr>
            <a:xfrm>
              <a:off x="254000" y="152400"/>
              <a:ext cx="440267" cy="6569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9" name="Group 8">
              <a:extLst>
                <a:ext uri="{FF2B5EF4-FFF2-40B4-BE49-F238E27FC236}">
                  <a16:creationId xmlns:a16="http://schemas.microsoft.com/office/drawing/2014/main" id="{5D19A994-5302-CC8C-DA14-63A4B35A908C}"/>
                </a:ext>
              </a:extLst>
            </p:cNvPr>
            <p:cNvGrpSpPr/>
            <p:nvPr/>
          </p:nvGrpSpPr>
          <p:grpSpPr>
            <a:xfrm>
              <a:off x="479608" y="-10885"/>
              <a:ext cx="693490" cy="6869661"/>
              <a:chOff x="-9705" y="-10885"/>
              <a:chExt cx="693490" cy="6869661"/>
            </a:xfrm>
          </p:grpSpPr>
          <p:sp>
            <p:nvSpPr>
              <p:cNvPr id="14" name="Freeform 13">
                <a:extLst>
                  <a:ext uri="{FF2B5EF4-FFF2-40B4-BE49-F238E27FC236}">
                    <a16:creationId xmlns:a16="http://schemas.microsoft.com/office/drawing/2014/main" id="{9B26AA4D-757B-99CA-F4D4-65E854A49679}"/>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5" name="Freeform 14">
                <a:extLst>
                  <a:ext uri="{FF2B5EF4-FFF2-40B4-BE49-F238E27FC236}">
                    <a16:creationId xmlns:a16="http://schemas.microsoft.com/office/drawing/2014/main" id="{A907D86E-3AFC-3D1C-0281-D066CBEACFB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6" name="Freeform 15">
                <a:extLst>
                  <a:ext uri="{FF2B5EF4-FFF2-40B4-BE49-F238E27FC236}">
                    <a16:creationId xmlns:a16="http://schemas.microsoft.com/office/drawing/2014/main" id="{1D97F6DA-E373-1B19-F5B0-F424509B438C}"/>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8B2E181B-1BEA-D059-2419-F8E3C6448D47}"/>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BA68332D-C892-4300-0AA1-E224074E5084}"/>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19" name="Freeform 18">
                <a:extLst>
                  <a:ext uri="{FF2B5EF4-FFF2-40B4-BE49-F238E27FC236}">
                    <a16:creationId xmlns:a16="http://schemas.microsoft.com/office/drawing/2014/main" id="{E34E1EA1-460B-411A-6661-09239A661E37}"/>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0" name="Freeform 19">
                <a:extLst>
                  <a:ext uri="{FF2B5EF4-FFF2-40B4-BE49-F238E27FC236}">
                    <a16:creationId xmlns:a16="http://schemas.microsoft.com/office/drawing/2014/main" id="{69FEBE59-6CF0-BB98-1EBB-795084EC97C5}"/>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Freeform 20">
                <a:extLst>
                  <a:ext uri="{FF2B5EF4-FFF2-40B4-BE49-F238E27FC236}">
                    <a16:creationId xmlns:a16="http://schemas.microsoft.com/office/drawing/2014/main" id="{D4ECEEE6-8B9F-4C99-39EE-BEF765E3B9A5}"/>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2" name="Freeform 21">
                <a:extLst>
                  <a:ext uri="{FF2B5EF4-FFF2-40B4-BE49-F238E27FC236}">
                    <a16:creationId xmlns:a16="http://schemas.microsoft.com/office/drawing/2014/main" id="{527D490C-F484-6C56-EAE9-4750D44F48EB}"/>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95FCEA10-3EFA-03EA-402F-1A62BDF0045F}"/>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5369B71B-2F6A-77F8-E9AB-7F2A172C4AD7}"/>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
          <p:nvSpPr>
            <p:cNvPr id="10" name="Rectangle 9">
              <a:extLst>
                <a:ext uri="{FF2B5EF4-FFF2-40B4-BE49-F238E27FC236}">
                  <a16:creationId xmlns:a16="http://schemas.microsoft.com/office/drawing/2014/main" id="{C566B196-DE3F-4C6F-56D9-118510426274}"/>
                </a:ext>
              </a:extLst>
            </p:cNvPr>
            <p:cNvSpPr/>
            <p:nvPr/>
          </p:nvSpPr>
          <p:spPr>
            <a:xfrm>
              <a:off x="0" y="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1" name="Rectangle 10">
              <a:extLst>
                <a:ext uri="{FF2B5EF4-FFF2-40B4-BE49-F238E27FC236}">
                  <a16:creationId xmlns:a16="http://schemas.microsoft.com/office/drawing/2014/main" id="{EDA154B4-74A8-5293-879A-90A72F7B15A8}"/>
                </a:ext>
              </a:extLst>
            </p:cNvPr>
            <p:cNvSpPr/>
            <p:nvPr/>
          </p:nvSpPr>
          <p:spPr>
            <a:xfrm>
              <a:off x="0" y="6389370"/>
              <a:ext cx="12192000"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2" name="Rectangle 11">
              <a:extLst>
                <a:ext uri="{FF2B5EF4-FFF2-40B4-BE49-F238E27FC236}">
                  <a16:creationId xmlns:a16="http://schemas.microsoft.com/office/drawing/2014/main" id="{F1662D63-62F3-92A4-2F3B-38BDC5847654}"/>
                </a:ext>
              </a:extLst>
            </p:cNvPr>
            <p:cNvSpPr/>
            <p:nvPr/>
          </p:nvSpPr>
          <p:spPr>
            <a:xfrm rot="5400000">
              <a:off x="-3194687"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13" name="Rectangle 12">
              <a:extLst>
                <a:ext uri="{FF2B5EF4-FFF2-40B4-BE49-F238E27FC236}">
                  <a16:creationId xmlns:a16="http://schemas.microsoft.com/office/drawing/2014/main" id="{B123CFDB-5D65-9E96-35B3-CBA2159308F8}"/>
                </a:ext>
              </a:extLst>
            </p:cNvPr>
            <p:cNvSpPr/>
            <p:nvPr/>
          </p:nvSpPr>
          <p:spPr>
            <a:xfrm rot="5400000">
              <a:off x="8528683" y="3194686"/>
              <a:ext cx="6858003" cy="46863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25" name="Group 24">
            <a:extLst>
              <a:ext uri="{FF2B5EF4-FFF2-40B4-BE49-F238E27FC236}">
                <a16:creationId xmlns:a16="http://schemas.microsoft.com/office/drawing/2014/main" id="{0AB5EA89-2423-DAAD-CCCD-43F6F0F43238}"/>
              </a:ext>
            </a:extLst>
          </p:cNvPr>
          <p:cNvGrpSpPr/>
          <p:nvPr userDrawn="1"/>
        </p:nvGrpSpPr>
        <p:grpSpPr>
          <a:xfrm>
            <a:off x="1530224" y="3046480"/>
            <a:ext cx="9824386" cy="2450935"/>
            <a:chOff x="1530224" y="3293116"/>
            <a:chExt cx="9824386" cy="2450935"/>
          </a:xfrm>
        </p:grpSpPr>
        <p:cxnSp>
          <p:nvCxnSpPr>
            <p:cNvPr id="26" name="Straight Connector 25">
              <a:extLst>
                <a:ext uri="{FF2B5EF4-FFF2-40B4-BE49-F238E27FC236}">
                  <a16:creationId xmlns:a16="http://schemas.microsoft.com/office/drawing/2014/main" id="{3C1CCA6C-278F-1678-6DB7-87C87B8BC6FB}"/>
                </a:ext>
              </a:extLst>
            </p:cNvPr>
            <p:cNvCxnSpPr>
              <a:cxnSpLocks/>
            </p:cNvCxnSpPr>
            <p:nvPr/>
          </p:nvCxnSpPr>
          <p:spPr>
            <a:xfrm>
              <a:off x="4785029" y="3526006"/>
              <a:ext cx="0" cy="2218045"/>
            </a:xfrm>
            <a:prstGeom prst="line">
              <a:avLst/>
            </a:prstGeom>
            <a:ln w="22225">
              <a:solidFill>
                <a:schemeClr val="bg2"/>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5BA78A3-AC23-FAEF-E700-7FB6BB7129C3}"/>
                </a:ext>
              </a:extLst>
            </p:cNvPr>
            <p:cNvCxnSpPr>
              <a:cxnSpLocks/>
            </p:cNvCxnSpPr>
            <p:nvPr/>
          </p:nvCxnSpPr>
          <p:spPr>
            <a:xfrm>
              <a:off x="8005522" y="3526006"/>
              <a:ext cx="0" cy="2131442"/>
            </a:xfrm>
            <a:prstGeom prst="line">
              <a:avLst/>
            </a:prstGeom>
            <a:ln w="22225">
              <a:solidFill>
                <a:schemeClr val="tx2"/>
              </a:solidFill>
              <a:prstDash val="sysDot"/>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4EFE45FD-E816-E2B5-B021-8CF5D48A39F7}"/>
                </a:ext>
              </a:extLst>
            </p:cNvPr>
            <p:cNvGrpSpPr/>
            <p:nvPr/>
          </p:nvGrpSpPr>
          <p:grpSpPr>
            <a:xfrm>
              <a:off x="1530224" y="3296555"/>
              <a:ext cx="3267560" cy="2280280"/>
              <a:chOff x="1530224" y="3296555"/>
              <a:chExt cx="3267560" cy="2280280"/>
            </a:xfrm>
          </p:grpSpPr>
          <p:sp>
            <p:nvSpPr>
              <p:cNvPr id="41" name="Text Placeholder 8">
                <a:extLst>
                  <a:ext uri="{FF2B5EF4-FFF2-40B4-BE49-F238E27FC236}">
                    <a16:creationId xmlns:a16="http://schemas.microsoft.com/office/drawing/2014/main" id="{826831FF-C0BF-F0AB-4848-FC4AEF2E3B98}"/>
                  </a:ext>
                </a:extLst>
              </p:cNvPr>
              <p:cNvSpPr txBox="1">
                <a:spLocks/>
              </p:cNvSpPr>
              <p:nvPr/>
            </p:nvSpPr>
            <p:spPr>
              <a:xfrm>
                <a:off x="1596056" y="4143539"/>
                <a:ext cx="3201728" cy="1433296"/>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spcBef>
                    <a:spcPts val="800"/>
                  </a:spcBef>
                </a:pPr>
                <a:r>
                  <a:rPr lang="en-US" sz="1400" dirty="0">
                    <a:solidFill>
                      <a:schemeClr val="accent5"/>
                    </a:solidFill>
                  </a:rPr>
                  <a:t>PrEP Ring Language Considerations</a:t>
                </a:r>
              </a:p>
              <a:p>
                <a:pPr indent="-228600">
                  <a:lnSpc>
                    <a:spcPct val="90000"/>
                  </a:lnSpc>
                  <a:spcBef>
                    <a:spcPts val="800"/>
                  </a:spcBef>
                </a:pPr>
                <a:r>
                  <a:rPr lang="en-US" sz="1400" dirty="0">
                    <a:solidFill>
                      <a:schemeClr val="accent5"/>
                    </a:solidFill>
                  </a:rPr>
                  <a:t>Introduction Framework</a:t>
                </a:r>
              </a:p>
              <a:p>
                <a:pPr indent="-228600">
                  <a:lnSpc>
                    <a:spcPct val="90000"/>
                  </a:lnSpc>
                  <a:spcBef>
                    <a:spcPts val="800"/>
                  </a:spcBef>
                </a:pPr>
                <a:r>
                  <a:rPr lang="en-US" sz="1400" dirty="0">
                    <a:solidFill>
                      <a:schemeClr val="accent5"/>
                    </a:solidFill>
                  </a:rPr>
                  <a:t>Situation Analysis Template</a:t>
                </a:r>
              </a:p>
              <a:p>
                <a:pPr indent="-228600">
                  <a:lnSpc>
                    <a:spcPct val="90000"/>
                  </a:lnSpc>
                  <a:spcBef>
                    <a:spcPts val="800"/>
                  </a:spcBef>
                </a:pPr>
                <a:r>
                  <a:rPr lang="en-US" sz="1400" dirty="0">
                    <a:solidFill>
                      <a:schemeClr val="accent5"/>
                    </a:solidFill>
                  </a:rPr>
                  <a:t>Guidelines Template</a:t>
                </a:r>
              </a:p>
              <a:p>
                <a:pPr indent="-228600">
                  <a:lnSpc>
                    <a:spcPct val="90000"/>
                  </a:lnSpc>
                  <a:spcBef>
                    <a:spcPts val="800"/>
                  </a:spcBef>
                </a:pPr>
                <a:r>
                  <a:rPr lang="en-US" sz="1400" dirty="0">
                    <a:solidFill>
                      <a:schemeClr val="accent5"/>
                    </a:solidFill>
                  </a:rPr>
                  <a:t>Rollout Scenarios Template</a:t>
                </a:r>
              </a:p>
            </p:txBody>
          </p:sp>
          <p:grpSp>
            <p:nvGrpSpPr>
              <p:cNvPr id="42" name="Group 41">
                <a:extLst>
                  <a:ext uri="{FF2B5EF4-FFF2-40B4-BE49-F238E27FC236}">
                    <a16:creationId xmlns:a16="http://schemas.microsoft.com/office/drawing/2014/main" id="{266F224D-814D-127C-95A2-C95E21CCC1D8}"/>
                  </a:ext>
                </a:extLst>
              </p:cNvPr>
              <p:cNvGrpSpPr/>
              <p:nvPr/>
            </p:nvGrpSpPr>
            <p:grpSpPr>
              <a:xfrm>
                <a:off x="1530224" y="3296555"/>
                <a:ext cx="3063923" cy="697162"/>
                <a:chOff x="1530224" y="3382283"/>
                <a:chExt cx="3063923" cy="697162"/>
              </a:xfrm>
            </p:grpSpPr>
            <p:sp>
              <p:nvSpPr>
                <p:cNvPr id="43" name="Text Placeholder 8">
                  <a:extLst>
                    <a:ext uri="{FF2B5EF4-FFF2-40B4-BE49-F238E27FC236}">
                      <a16:creationId xmlns:a16="http://schemas.microsoft.com/office/drawing/2014/main" id="{1C7FCA63-111E-7BB7-7A0E-7EBA8623AFF0}"/>
                    </a:ext>
                  </a:extLst>
                </p:cNvPr>
                <p:cNvSpPr txBox="1">
                  <a:spLocks/>
                </p:cNvSpPr>
                <p:nvPr/>
              </p:nvSpPr>
              <p:spPr>
                <a:xfrm>
                  <a:off x="229787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5"/>
                      </a:solidFill>
                    </a:rPr>
                    <a:t>PLANNING</a:t>
                  </a:r>
                  <a:endParaRPr lang="en-US" dirty="0">
                    <a:solidFill>
                      <a:schemeClr val="accent5"/>
                    </a:solidFill>
                  </a:endParaRPr>
                </a:p>
              </p:txBody>
            </p:sp>
            <p:cxnSp>
              <p:nvCxnSpPr>
                <p:cNvPr id="44" name="Straight Connector 43">
                  <a:extLst>
                    <a:ext uri="{FF2B5EF4-FFF2-40B4-BE49-F238E27FC236}">
                      <a16:creationId xmlns:a16="http://schemas.microsoft.com/office/drawing/2014/main" id="{1C81910B-C70D-CEB1-4063-8808ACE169B1}"/>
                    </a:ext>
                  </a:extLst>
                </p:cNvPr>
                <p:cNvCxnSpPr>
                  <a:cxnSpLocks/>
                </p:cNvCxnSpPr>
                <p:nvPr/>
              </p:nvCxnSpPr>
              <p:spPr>
                <a:xfrm>
                  <a:off x="1697479" y="3616696"/>
                  <a:ext cx="2896668" cy="0"/>
                </a:xfrm>
                <a:prstGeom prst="line">
                  <a:avLst/>
                </a:prstGeom>
                <a:ln w="69850"/>
              </p:spPr>
              <p:style>
                <a:lnRef idx="1">
                  <a:schemeClr val="accent1"/>
                </a:lnRef>
                <a:fillRef idx="0">
                  <a:schemeClr val="accent1"/>
                </a:fillRef>
                <a:effectRef idx="0">
                  <a:schemeClr val="accent1"/>
                </a:effectRef>
                <a:fontRef idx="minor">
                  <a:schemeClr val="tx1"/>
                </a:fontRef>
              </p:style>
            </p:cxnSp>
            <p:pic>
              <p:nvPicPr>
                <p:cNvPr id="45" name="Picture 44">
                  <a:extLst>
                    <a:ext uri="{FF2B5EF4-FFF2-40B4-BE49-F238E27FC236}">
                      <a16:creationId xmlns:a16="http://schemas.microsoft.com/office/drawing/2014/main" id="{E20F0574-DD4A-17ED-6E71-ADC0EB6DD7EA}"/>
                    </a:ext>
                  </a:extLst>
                </p:cNvPr>
                <p:cNvPicPr>
                  <a:picLocks noChangeAspect="1"/>
                </p:cNvPicPr>
                <p:nvPr/>
              </p:nvPicPr>
              <p:blipFill>
                <a:blip r:embed="rId3"/>
                <a:stretch>
                  <a:fillRect/>
                </a:stretch>
              </p:blipFill>
              <p:spPr>
                <a:xfrm>
                  <a:off x="1530224" y="3382283"/>
                  <a:ext cx="697162" cy="697162"/>
                </a:xfrm>
                <a:prstGeom prst="rect">
                  <a:avLst/>
                </a:prstGeom>
              </p:spPr>
            </p:pic>
          </p:grpSp>
        </p:grpSp>
        <p:grpSp>
          <p:nvGrpSpPr>
            <p:cNvPr id="29" name="Group 28">
              <a:extLst>
                <a:ext uri="{FF2B5EF4-FFF2-40B4-BE49-F238E27FC236}">
                  <a16:creationId xmlns:a16="http://schemas.microsoft.com/office/drawing/2014/main" id="{389C46E8-C4C5-6111-D9A7-59DC2E7D364A}"/>
                </a:ext>
              </a:extLst>
            </p:cNvPr>
            <p:cNvGrpSpPr/>
            <p:nvPr/>
          </p:nvGrpSpPr>
          <p:grpSpPr>
            <a:xfrm>
              <a:off x="4920720" y="3293116"/>
              <a:ext cx="3066037" cy="2364332"/>
              <a:chOff x="4920720" y="3293116"/>
              <a:chExt cx="3066037" cy="2364332"/>
            </a:xfrm>
          </p:grpSpPr>
          <p:sp>
            <p:nvSpPr>
              <p:cNvPr id="36" name="Text Placeholder 8">
                <a:extLst>
                  <a:ext uri="{FF2B5EF4-FFF2-40B4-BE49-F238E27FC236}">
                    <a16:creationId xmlns:a16="http://schemas.microsoft.com/office/drawing/2014/main" id="{42A9D7EB-9D5B-F1AE-3C2F-85EC9899D914}"/>
                  </a:ext>
                </a:extLst>
              </p:cNvPr>
              <p:cNvSpPr txBox="1">
                <a:spLocks/>
              </p:cNvSpPr>
              <p:nvPr/>
            </p:nvSpPr>
            <p:spPr>
              <a:xfrm>
                <a:off x="4988666" y="4102040"/>
                <a:ext cx="2998091" cy="1555408"/>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accent2"/>
                    </a:solidFill>
                  </a:rPr>
                  <a:t>Service Delivery Channel Analysis Template</a:t>
                </a:r>
              </a:p>
              <a:p>
                <a:pPr indent="-168275">
                  <a:lnSpc>
                    <a:spcPct val="90000"/>
                  </a:lnSpc>
                  <a:spcBef>
                    <a:spcPts val="800"/>
                  </a:spcBef>
                </a:pPr>
                <a:r>
                  <a:rPr lang="en-US" sz="1400" dirty="0">
                    <a:solidFill>
                      <a:schemeClr val="accent2"/>
                    </a:solidFill>
                  </a:rPr>
                  <a:t>Facility Readiness Assessments</a:t>
                </a:r>
              </a:p>
              <a:p>
                <a:pPr indent="-168275">
                  <a:lnSpc>
                    <a:spcPct val="90000"/>
                  </a:lnSpc>
                  <a:spcBef>
                    <a:spcPts val="800"/>
                  </a:spcBef>
                </a:pPr>
                <a:r>
                  <a:rPr lang="en-US" sz="1400" dirty="0">
                    <a:solidFill>
                      <a:schemeClr val="accent2"/>
                    </a:solidFill>
                  </a:rPr>
                  <a:t>Healthcare Provider Training Considerations</a:t>
                </a:r>
              </a:p>
              <a:p>
                <a:pPr indent="-168275">
                  <a:lnSpc>
                    <a:spcPct val="90000"/>
                  </a:lnSpc>
                  <a:spcBef>
                    <a:spcPts val="800"/>
                  </a:spcBef>
                </a:pPr>
                <a:r>
                  <a:rPr lang="en-US" sz="1400" dirty="0">
                    <a:solidFill>
                      <a:schemeClr val="accent2"/>
                    </a:solidFill>
                  </a:rPr>
                  <a:t>Implementation Study Protocol Template</a:t>
                </a:r>
              </a:p>
            </p:txBody>
          </p:sp>
          <p:grpSp>
            <p:nvGrpSpPr>
              <p:cNvPr id="37" name="Group 36">
                <a:extLst>
                  <a:ext uri="{FF2B5EF4-FFF2-40B4-BE49-F238E27FC236}">
                    <a16:creationId xmlns:a16="http://schemas.microsoft.com/office/drawing/2014/main" id="{E295FD5B-DFE6-542E-21EF-C8E97475FE99}"/>
                  </a:ext>
                </a:extLst>
              </p:cNvPr>
              <p:cNvGrpSpPr/>
              <p:nvPr/>
            </p:nvGrpSpPr>
            <p:grpSpPr>
              <a:xfrm>
                <a:off x="4920720" y="3293116"/>
                <a:ext cx="2917941" cy="697162"/>
                <a:chOff x="4877856" y="3378844"/>
                <a:chExt cx="2917941" cy="697162"/>
              </a:xfrm>
            </p:grpSpPr>
            <p:cxnSp>
              <p:nvCxnSpPr>
                <p:cNvPr id="38" name="Straight Connector 37">
                  <a:extLst>
                    <a:ext uri="{FF2B5EF4-FFF2-40B4-BE49-F238E27FC236}">
                      <a16:creationId xmlns:a16="http://schemas.microsoft.com/office/drawing/2014/main" id="{DD659CBF-DBF3-B4DC-1859-63BFABEBF23D}"/>
                    </a:ext>
                  </a:extLst>
                </p:cNvPr>
                <p:cNvCxnSpPr>
                  <a:cxnSpLocks/>
                </p:cNvCxnSpPr>
                <p:nvPr/>
              </p:nvCxnSpPr>
              <p:spPr>
                <a:xfrm>
                  <a:off x="5052597" y="3616696"/>
                  <a:ext cx="2743200" cy="0"/>
                </a:xfrm>
                <a:prstGeom prst="line">
                  <a:avLst/>
                </a:prstGeom>
                <a:ln w="698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9" name="Picture 38">
                  <a:extLst>
                    <a:ext uri="{FF2B5EF4-FFF2-40B4-BE49-F238E27FC236}">
                      <a16:creationId xmlns:a16="http://schemas.microsoft.com/office/drawing/2014/main" id="{E402E354-3B99-99AF-BDE9-E8E48050DFBF}"/>
                    </a:ext>
                  </a:extLst>
                </p:cNvPr>
                <p:cNvPicPr>
                  <a:picLocks noChangeAspect="1"/>
                </p:cNvPicPr>
                <p:nvPr/>
              </p:nvPicPr>
              <p:blipFill>
                <a:blip r:embed="rId4"/>
                <a:stretch>
                  <a:fillRect/>
                </a:stretch>
              </p:blipFill>
              <p:spPr>
                <a:xfrm>
                  <a:off x="4877856" y="3378844"/>
                  <a:ext cx="697162" cy="697162"/>
                </a:xfrm>
                <a:prstGeom prst="rect">
                  <a:avLst/>
                </a:prstGeom>
              </p:spPr>
            </p:pic>
            <p:sp>
              <p:nvSpPr>
                <p:cNvPr id="40" name="Text Placeholder 8">
                  <a:extLst>
                    <a:ext uri="{FF2B5EF4-FFF2-40B4-BE49-F238E27FC236}">
                      <a16:creationId xmlns:a16="http://schemas.microsoft.com/office/drawing/2014/main" id="{AB91735A-F601-214A-6BC3-4275C3A2217B}"/>
                    </a:ext>
                  </a:extLst>
                </p:cNvPr>
                <p:cNvSpPr txBox="1">
                  <a:spLocks/>
                </p:cNvSpPr>
                <p:nvPr/>
              </p:nvSpPr>
              <p:spPr>
                <a:xfrm>
                  <a:off x="566972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accent2"/>
                      </a:solidFill>
                    </a:rPr>
                    <a:t>DELIVERY</a:t>
                  </a:r>
                  <a:endParaRPr lang="en-US" dirty="0">
                    <a:solidFill>
                      <a:schemeClr val="accent2"/>
                    </a:solidFill>
                  </a:endParaRPr>
                </a:p>
              </p:txBody>
            </p:sp>
          </p:grpSp>
        </p:grpSp>
        <p:grpSp>
          <p:nvGrpSpPr>
            <p:cNvPr id="30" name="Group 29">
              <a:extLst>
                <a:ext uri="{FF2B5EF4-FFF2-40B4-BE49-F238E27FC236}">
                  <a16:creationId xmlns:a16="http://schemas.microsoft.com/office/drawing/2014/main" id="{0FAA43E6-D626-B3F4-0368-368BEF26A1A3}"/>
                </a:ext>
              </a:extLst>
            </p:cNvPr>
            <p:cNvGrpSpPr/>
            <p:nvPr/>
          </p:nvGrpSpPr>
          <p:grpSpPr>
            <a:xfrm>
              <a:off x="8152881" y="3293116"/>
              <a:ext cx="3201729" cy="1922126"/>
              <a:chOff x="8152881" y="3293116"/>
              <a:chExt cx="3201729" cy="1922126"/>
            </a:xfrm>
          </p:grpSpPr>
          <p:sp>
            <p:nvSpPr>
              <p:cNvPr id="31" name="Text Placeholder 8">
                <a:extLst>
                  <a:ext uri="{FF2B5EF4-FFF2-40B4-BE49-F238E27FC236}">
                    <a16:creationId xmlns:a16="http://schemas.microsoft.com/office/drawing/2014/main" id="{C9D57C7F-6802-264B-B317-B77FADAF3E21}"/>
                  </a:ext>
                </a:extLst>
              </p:cNvPr>
              <p:cNvSpPr txBox="1">
                <a:spLocks/>
              </p:cNvSpPr>
              <p:nvPr/>
            </p:nvSpPr>
            <p:spPr>
              <a:xfrm>
                <a:off x="8224321" y="4143540"/>
                <a:ext cx="3130289" cy="1071702"/>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68275">
                  <a:lnSpc>
                    <a:spcPct val="90000"/>
                  </a:lnSpc>
                  <a:spcBef>
                    <a:spcPts val="800"/>
                  </a:spcBef>
                </a:pPr>
                <a:r>
                  <a:rPr lang="en-US" sz="1400" dirty="0">
                    <a:solidFill>
                      <a:schemeClr val="bg2"/>
                    </a:solidFill>
                  </a:rPr>
                  <a:t>Demand Creation Design Guide</a:t>
                </a:r>
              </a:p>
              <a:p>
                <a:pPr indent="-168275">
                  <a:lnSpc>
                    <a:spcPct val="90000"/>
                  </a:lnSpc>
                  <a:spcBef>
                    <a:spcPts val="800"/>
                  </a:spcBef>
                </a:pPr>
                <a:r>
                  <a:rPr lang="en-US" sz="1400" dirty="0">
                    <a:solidFill>
                      <a:schemeClr val="bg2"/>
                    </a:solidFill>
                  </a:rPr>
                  <a:t>Demand Creation Lessons Learned</a:t>
                </a:r>
              </a:p>
              <a:p>
                <a:pPr indent="-168275">
                  <a:lnSpc>
                    <a:spcPct val="90000"/>
                  </a:lnSpc>
                  <a:spcBef>
                    <a:spcPts val="800"/>
                  </a:spcBef>
                </a:pPr>
                <a:r>
                  <a:rPr lang="en-US" sz="1400" dirty="0">
                    <a:solidFill>
                      <a:schemeClr val="bg2"/>
                    </a:solidFill>
                  </a:rPr>
                  <a:t>Considerations for </a:t>
                </a:r>
                <a:br>
                  <a:rPr lang="en-US" sz="1400" dirty="0">
                    <a:solidFill>
                      <a:schemeClr val="bg2"/>
                    </a:solidFill>
                  </a:rPr>
                </a:br>
                <a:r>
                  <a:rPr lang="en-US" sz="1400" dirty="0">
                    <a:solidFill>
                      <a:schemeClr val="bg2"/>
                    </a:solidFill>
                  </a:rPr>
                  <a:t>Monitoring and Evaluation</a:t>
                </a:r>
              </a:p>
            </p:txBody>
          </p:sp>
          <p:grpSp>
            <p:nvGrpSpPr>
              <p:cNvPr id="32" name="Group 31">
                <a:extLst>
                  <a:ext uri="{FF2B5EF4-FFF2-40B4-BE49-F238E27FC236}">
                    <a16:creationId xmlns:a16="http://schemas.microsoft.com/office/drawing/2014/main" id="{FF6BC214-03A5-25B6-FDA9-1F577E8ED8AE}"/>
                  </a:ext>
                </a:extLst>
              </p:cNvPr>
              <p:cNvGrpSpPr/>
              <p:nvPr/>
            </p:nvGrpSpPr>
            <p:grpSpPr>
              <a:xfrm>
                <a:off x="8152881" y="3293116"/>
                <a:ext cx="2724908" cy="697162"/>
                <a:chOff x="8152881" y="3378844"/>
                <a:chExt cx="2724908" cy="697162"/>
              </a:xfrm>
            </p:grpSpPr>
            <p:cxnSp>
              <p:nvCxnSpPr>
                <p:cNvPr id="33" name="Straight Connector 32">
                  <a:extLst>
                    <a:ext uri="{FF2B5EF4-FFF2-40B4-BE49-F238E27FC236}">
                      <a16:creationId xmlns:a16="http://schemas.microsoft.com/office/drawing/2014/main" id="{5ABFF265-9249-60CF-CDC1-8CDE592AE94B}"/>
                    </a:ext>
                  </a:extLst>
                </p:cNvPr>
                <p:cNvCxnSpPr>
                  <a:cxnSpLocks/>
                </p:cNvCxnSpPr>
                <p:nvPr/>
              </p:nvCxnSpPr>
              <p:spPr>
                <a:xfrm>
                  <a:off x="8346622" y="3616696"/>
                  <a:ext cx="2531167" cy="0"/>
                </a:xfrm>
                <a:prstGeom prst="line">
                  <a:avLst/>
                </a:prstGeom>
                <a:ln w="69850">
                  <a:solidFill>
                    <a:schemeClr val="tx2"/>
                  </a:solidFill>
                </a:ln>
              </p:spPr>
              <p:style>
                <a:lnRef idx="1">
                  <a:schemeClr val="accent1"/>
                </a:lnRef>
                <a:fillRef idx="0">
                  <a:schemeClr val="accent1"/>
                </a:fillRef>
                <a:effectRef idx="0">
                  <a:schemeClr val="accent1"/>
                </a:effectRef>
                <a:fontRef idx="minor">
                  <a:schemeClr val="tx1"/>
                </a:fontRef>
              </p:style>
            </p:cxnSp>
            <p:pic>
              <p:nvPicPr>
                <p:cNvPr id="34" name="Picture 33">
                  <a:extLst>
                    <a:ext uri="{FF2B5EF4-FFF2-40B4-BE49-F238E27FC236}">
                      <a16:creationId xmlns:a16="http://schemas.microsoft.com/office/drawing/2014/main" id="{D740A072-C8B2-50B9-EB3F-2B2B65343DB7}"/>
                    </a:ext>
                  </a:extLst>
                </p:cNvPr>
                <p:cNvPicPr>
                  <a:picLocks noChangeAspect="1"/>
                </p:cNvPicPr>
                <p:nvPr/>
              </p:nvPicPr>
              <p:blipFill>
                <a:blip r:embed="rId5"/>
                <a:stretch>
                  <a:fillRect/>
                </a:stretch>
              </p:blipFill>
              <p:spPr>
                <a:xfrm>
                  <a:off x="8152881" y="3378844"/>
                  <a:ext cx="697162" cy="697162"/>
                </a:xfrm>
                <a:prstGeom prst="rect">
                  <a:avLst/>
                </a:prstGeom>
              </p:spPr>
            </p:pic>
            <p:sp>
              <p:nvSpPr>
                <p:cNvPr id="35" name="Text Placeholder 8">
                  <a:extLst>
                    <a:ext uri="{FF2B5EF4-FFF2-40B4-BE49-F238E27FC236}">
                      <a16:creationId xmlns:a16="http://schemas.microsoft.com/office/drawing/2014/main" id="{D6668274-E4A0-0042-5180-31DFCF3AF8BA}"/>
                    </a:ext>
                  </a:extLst>
                </p:cNvPr>
                <p:cNvSpPr txBox="1">
                  <a:spLocks/>
                </p:cNvSpPr>
                <p:nvPr/>
              </p:nvSpPr>
              <p:spPr>
                <a:xfrm>
                  <a:off x="8941568" y="3685706"/>
                  <a:ext cx="1410657" cy="35244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b="1" dirty="0">
                      <a:solidFill>
                        <a:schemeClr val="bg2"/>
                      </a:solidFill>
                    </a:rPr>
                    <a:t>PROMOTION</a:t>
                  </a:r>
                  <a:endParaRPr lang="en-US" dirty="0">
                    <a:solidFill>
                      <a:schemeClr val="accent2"/>
                    </a:solidFill>
                  </a:endParaRPr>
                </a:p>
              </p:txBody>
            </p:sp>
          </p:grpSp>
        </p:grpSp>
      </p:grpSp>
      <p:sp>
        <p:nvSpPr>
          <p:cNvPr id="46" name="TextBox 45">
            <a:extLst>
              <a:ext uri="{FF2B5EF4-FFF2-40B4-BE49-F238E27FC236}">
                <a16:creationId xmlns:a16="http://schemas.microsoft.com/office/drawing/2014/main" id="{EC846990-B7AD-D249-A25F-E9653BE41B9D}"/>
              </a:ext>
            </a:extLst>
          </p:cNvPr>
          <p:cNvSpPr txBox="1"/>
          <p:nvPr userDrawn="1"/>
        </p:nvSpPr>
        <p:spPr>
          <a:xfrm>
            <a:off x="1556548" y="5749858"/>
            <a:ext cx="9923023" cy="461665"/>
          </a:xfrm>
          <a:prstGeom prst="rect">
            <a:avLst/>
          </a:prstGeom>
          <a:noFill/>
        </p:spPr>
        <p:txBody>
          <a:bodyPr wrap="square" rtlCol="0">
            <a:spAutoFit/>
          </a:bodyPr>
          <a:lstStyle/>
          <a:p>
            <a:r>
              <a:rPr lang="en-US" sz="800" dirty="0">
                <a:solidFill>
                  <a:schemeClr val="bg2">
                    <a:lumMod val="75000"/>
                  </a:schemeClr>
                </a:solidFill>
              </a:rPr>
              <a:t>The resources within this toolkit were made possible by the generous assistance from the American people through the U.S. Agency for International Development (USAID) and the U.S. President’s Emergency Plan for AIDS Relief (PEPFAR) through the terms of several cooperative agreements, including the OPTIONS Consortium (AID-OAA-A-15-00035), the PROMISE Collaboration (AID‑OAA-A-15-00045), and the CHOICE Collaboration (#7200AA19CA00002 and #7200AA19CA00003). The contents are the responsibility of these projects and do not necessarily reflect the views of USAID or the United States Government.</a:t>
            </a:r>
          </a:p>
        </p:txBody>
      </p:sp>
    </p:spTree>
    <p:extLst>
      <p:ext uri="{BB962C8B-B14F-4D97-AF65-F5344CB8AC3E}">
        <p14:creationId xmlns:p14="http://schemas.microsoft.com/office/powerpoint/2010/main" val="23480352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BDFC8-DA53-CB4D-8ED5-BFBD34036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245069-0A9B-9941-A357-A100C62255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3BDFFB-AC9B-FA4E-9FB6-0E263D89EA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F0459A8-F5E1-AC4E-A050-1841565BC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9B78A-B775-A445-A4A1-638847F6B7B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65298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C3B4E-7871-7B4F-9132-5F12D2BC71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F7AA38-6728-0942-BC2A-E987460689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8D861-FB0B-4C42-B939-E4CFECB50EB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06A5422-CC24-3D4C-A5AF-8DF9D09DC0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84A47-515C-D444-9120-E403BE66F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730844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D059C-CC60-2C45-9D4C-6E428FEF236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A254D9-15FD-F64A-AA73-36D2909184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06C3FC-F884-1547-8D69-912CC9B8B5F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953D25D-50CE-234D-A82F-C09E4281B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2A4D27-41D3-2946-83A0-9164AB02FACF}"/>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3578416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6528F-9197-534B-B809-D2E607D5C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8C2955F-094F-AF4D-BFDB-0EB1AA69CD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CC04C6C-7F09-1B4A-9F81-09B3B4455C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E8DE2DC-05F7-C943-A12D-EECD12EE5FE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D6ECF6E-A8BE-7B4A-B2A3-B225DDD67F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14D72B-2921-9B46-9CE0-CA8CA8B29DB6}"/>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0793204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43783-3013-5444-B0D3-5B82F6CC28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EDA0C08-322B-9845-954F-4F8F328C9C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8E6D9-4709-B642-B9C8-62CBAD1869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B065C3-9953-1B42-9074-4015A5D0B7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5E0FB-7671-9F43-9216-0C3DA5BEB1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D8C86F-BE19-8C46-9FAC-EBFB9582527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2BB5DA8-5274-EA41-B473-C04A2F3AE5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3F50F85-9003-954A-85BE-B4EE3988AE0A}"/>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182048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1">
            <a:lumMod val="75000"/>
          </a:schemeClr>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FA9369BC-8F5F-6C43-8FBA-A488871F5DB5}"/>
              </a:ext>
            </a:extLst>
          </p:cNvPr>
          <p:cNvSpPr>
            <a:spLocks noGrp="1"/>
          </p:cNvSpPr>
          <p:nvPr>
            <p:ph type="body" sz="quarter" idx="11" hasCustomPrompt="1"/>
          </p:nvPr>
        </p:nvSpPr>
        <p:spPr>
          <a:xfrm>
            <a:off x="1456959" y="2828925"/>
            <a:ext cx="6705600" cy="1200150"/>
          </a:xfrm>
        </p:spPr>
        <p:txBody>
          <a:bodyPr/>
          <a:lstStyle>
            <a:lvl1pPr marL="0" indent="0">
              <a:buNone/>
              <a:defRPr sz="8000" b="1">
                <a:solidFill>
                  <a:schemeClr val="accent1">
                    <a:lumMod val="20000"/>
                    <a:lumOff val="80000"/>
                  </a:schemeClr>
                </a:solidFill>
                <a:latin typeface="Arial" panose="020B0604020202020204" pitchFamily="34" charset="0"/>
                <a:cs typeface="Arial" panose="020B0604020202020204" pitchFamily="34" charset="0"/>
              </a:defRPr>
            </a:lvl1pPr>
          </a:lstStyle>
          <a:p>
            <a:pPr lvl="0"/>
            <a:r>
              <a:rPr lang="en-US" dirty="0"/>
              <a:t>Title</a:t>
            </a:r>
          </a:p>
        </p:txBody>
      </p:sp>
      <p:sp>
        <p:nvSpPr>
          <p:cNvPr id="5" name="Text Placeholder 6">
            <a:extLst>
              <a:ext uri="{FF2B5EF4-FFF2-40B4-BE49-F238E27FC236}">
                <a16:creationId xmlns:a16="http://schemas.microsoft.com/office/drawing/2014/main" id="{FD5A1F3F-ECDC-E347-A442-F824BB86A01F}"/>
              </a:ext>
            </a:extLst>
          </p:cNvPr>
          <p:cNvSpPr>
            <a:spLocks noGrp="1"/>
          </p:cNvSpPr>
          <p:nvPr>
            <p:ph type="body" sz="quarter" idx="12" hasCustomPrompt="1"/>
          </p:nvPr>
        </p:nvSpPr>
        <p:spPr>
          <a:xfrm>
            <a:off x="1457489" y="4029075"/>
            <a:ext cx="5722937" cy="1055687"/>
          </a:xfrm>
        </p:spPr>
        <p:txBody>
          <a:bodyPr/>
          <a:lstStyle>
            <a:lvl1pPr marL="0" indent="0">
              <a:buNone/>
              <a:defRPr sz="4400">
                <a:solidFill>
                  <a:schemeClr val="bg1"/>
                </a:solidFill>
              </a:defRPr>
            </a:lvl1pPr>
          </a:lstStyle>
          <a:p>
            <a:pPr lvl="0"/>
            <a:r>
              <a:rPr lang="en-US" dirty="0"/>
              <a:t>Subtitle</a:t>
            </a:r>
          </a:p>
        </p:txBody>
      </p:sp>
    </p:spTree>
    <p:extLst>
      <p:ext uri="{BB962C8B-B14F-4D97-AF65-F5344CB8AC3E}">
        <p14:creationId xmlns:p14="http://schemas.microsoft.com/office/powerpoint/2010/main" val="9420448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41B03-E9B4-E148-8320-42E190AC81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B415D5-550B-4F44-BA68-AAA93D6A737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1E875A4-E507-F84E-9C71-A812FBC978F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E9C89B-7D9A-A549-AAA1-9AEC10445FA7}"/>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991303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6C14-691E-8544-864D-616595C0322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89E0F2E-D1A3-954D-94FB-3CCDCA81269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6BEE78C-BCB2-B040-A209-ABAB4817D12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582046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F8757-9D8B-394A-993B-6F10C3B33B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1D41B3-9E3E-3740-82DB-8FC5A4E977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556A214-2239-9947-830B-634D77D01C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BC6E68-486F-FE45-AC69-E0E8BDE2F3CA}"/>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41E9CBC-3AFF-5E47-BF32-2B56CCA5EA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CDB359-DA97-7140-94B9-82BEDF5B1592}"/>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10148051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C82D0-64DD-2F4D-99DF-13CBD3F8E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57F7C9-0B5C-AA44-9409-828AFE270A8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AC7CBDD-6F78-0743-B705-473EC6484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3A4DB0-E27E-6045-ADAA-B20C35BCBFD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9D14DF0-3FFE-D546-8833-DDC4D3767C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0CE48A-6B27-DE42-8A34-7E76B261E8C0}"/>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602815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CB2E5-DF68-0244-9B92-FF49B6CC45D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51BF8-16C2-894A-9A5B-9A6BD60AB0E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1F26E9-8618-2049-A4B1-FE269383B40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B1F121-5952-D344-8251-A0D97A7AEC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CFABA2-9625-DD4B-8F6B-BEC848BF83B8}"/>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38722556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3E9078-A2A0-EC45-8205-E3806996B3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A360F9-1B57-DF43-83E7-8FD4BD3E1D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F92E3-6047-644C-9B17-12D67A495E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9040B7F-1446-8448-AADE-76E5D20C6C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3A1A86-4728-4544-AF2C-31E5E827CDBE}"/>
              </a:ext>
            </a:extLst>
          </p:cNvPr>
          <p:cNvSpPr>
            <a:spLocks noGrp="1"/>
          </p:cNvSpPr>
          <p:nvPr>
            <p:ph type="sldNum" sz="quarter" idx="12"/>
          </p:nvPr>
        </p:nvSpPr>
        <p:spPr/>
        <p:txBody>
          <a:bodyPr/>
          <a:lstStyle/>
          <a:p>
            <a:fld id="{B45AD5CE-3149-E54B-AAC6-17F03B52424D}" type="slidenum">
              <a:rPr lang="en-US" smtClean="0"/>
              <a:t>‹#›</a:t>
            </a:fld>
            <a:endParaRPr lang="en-US"/>
          </a:p>
        </p:txBody>
      </p:sp>
    </p:spTree>
    <p:extLst>
      <p:ext uri="{BB962C8B-B14F-4D97-AF65-F5344CB8AC3E}">
        <p14:creationId xmlns:p14="http://schemas.microsoft.com/office/powerpoint/2010/main" val="2142224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title conten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4302"/>
            <a:ext cx="10118992" cy="513544"/>
          </a:xfrm>
        </p:spPr>
        <p:txBody>
          <a:bodyPr>
            <a:noAutofit/>
          </a:bodyPr>
          <a:lstStyle>
            <a:lvl1pPr>
              <a:defRPr sz="3600" b="1"/>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4334"/>
            <a:ext cx="1014571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6864"/>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531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tuation Analysis Step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8" y="811045"/>
            <a:ext cx="10145980"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22" name="Text Placeholder 21">
            <a:extLst>
              <a:ext uri="{FF2B5EF4-FFF2-40B4-BE49-F238E27FC236}">
                <a16:creationId xmlns:a16="http://schemas.microsoft.com/office/drawing/2014/main" id="{69FF05D0-FC47-8E49-A2C3-95C7DD6860B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6" name="Group 5">
            <a:extLst>
              <a:ext uri="{FF2B5EF4-FFF2-40B4-BE49-F238E27FC236}">
                <a16:creationId xmlns:a16="http://schemas.microsoft.com/office/drawing/2014/main" id="{3B1225A4-0256-0C47-91EE-3472A6BEBD63}"/>
              </a:ext>
            </a:extLst>
          </p:cNvPr>
          <p:cNvGrpSpPr/>
          <p:nvPr userDrawn="1"/>
        </p:nvGrpSpPr>
        <p:grpSpPr>
          <a:xfrm>
            <a:off x="11146521" y="132565"/>
            <a:ext cx="477330" cy="333187"/>
            <a:chOff x="11151469" y="132565"/>
            <a:chExt cx="477330" cy="333187"/>
          </a:xfrm>
        </p:grpSpPr>
        <p:sp>
          <p:nvSpPr>
            <p:cNvPr id="7" name="Pentagon 6">
              <a:extLst>
                <a:ext uri="{FF2B5EF4-FFF2-40B4-BE49-F238E27FC236}">
                  <a16:creationId xmlns:a16="http://schemas.microsoft.com/office/drawing/2014/main" id="{54962C91-B940-4C43-AF69-B46A82A67837}"/>
                </a:ext>
              </a:extLst>
            </p:cNvPr>
            <p:cNvSpPr/>
            <p:nvPr/>
          </p:nvSpPr>
          <p:spPr>
            <a:xfrm>
              <a:off x="111514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7142"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grpSp>
      <p:grpSp>
        <p:nvGrpSpPr>
          <p:cNvPr id="9" name="Group 8">
            <a:extLst>
              <a:ext uri="{FF2B5EF4-FFF2-40B4-BE49-F238E27FC236}">
                <a16:creationId xmlns:a16="http://schemas.microsoft.com/office/drawing/2014/main" id="{BB366C3F-09A3-DF45-BDD5-6291A0454BD9}"/>
              </a:ext>
            </a:extLst>
          </p:cNvPr>
          <p:cNvGrpSpPr/>
          <p:nvPr userDrawn="1"/>
        </p:nvGrpSpPr>
        <p:grpSpPr>
          <a:xfrm>
            <a:off x="10728569" y="132565"/>
            <a:ext cx="477330" cy="333187"/>
            <a:chOff x="10739455" y="132565"/>
            <a:chExt cx="477330" cy="333187"/>
          </a:xfrm>
        </p:grpSpPr>
        <p:sp>
          <p:nvSpPr>
            <p:cNvPr id="11" name="Pentagon 10">
              <a:extLst>
                <a:ext uri="{FF2B5EF4-FFF2-40B4-BE49-F238E27FC236}">
                  <a16:creationId xmlns:a16="http://schemas.microsoft.com/office/drawing/2014/main" id="{E273C470-396E-C84C-A70C-E4AA9D8910E6}"/>
                </a:ext>
              </a:extLst>
            </p:cNvPr>
            <p:cNvSpPr/>
            <p:nvPr/>
          </p:nvSpPr>
          <p:spPr>
            <a:xfrm>
              <a:off x="10739455"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909185"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grpSp>
      <p:grpSp>
        <p:nvGrpSpPr>
          <p:cNvPr id="13" name="Group 12">
            <a:extLst>
              <a:ext uri="{FF2B5EF4-FFF2-40B4-BE49-F238E27FC236}">
                <a16:creationId xmlns:a16="http://schemas.microsoft.com/office/drawing/2014/main" id="{4813D041-66ED-AD4E-A5A9-276DC35BBF35}"/>
              </a:ext>
            </a:extLst>
          </p:cNvPr>
          <p:cNvGrpSpPr/>
          <p:nvPr userDrawn="1"/>
        </p:nvGrpSpPr>
        <p:grpSpPr>
          <a:xfrm>
            <a:off x="9221189" y="132566"/>
            <a:ext cx="1581727" cy="333187"/>
            <a:chOff x="9221189" y="132566"/>
            <a:chExt cx="1581727" cy="333187"/>
          </a:xfrm>
        </p:grpSpPr>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bIns="45720" rtlCol="0" anchor="ctr">
              <a:noAutofit/>
            </a:bodyP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grpSp>
    </p:spTree>
    <p:extLst>
      <p:ext uri="{BB962C8B-B14F-4D97-AF65-F5344CB8AC3E}">
        <p14:creationId xmlns:p14="http://schemas.microsoft.com/office/powerpoint/2010/main" val="1530069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tuation Analysis - Step 1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2772676" y="811045"/>
            <a:ext cx="8608111" cy="513544"/>
          </a:xfrm>
        </p:spPr>
        <p:txBody>
          <a:bodyPr>
            <a:norm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65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10728569"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10898299"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9221189" y="132566"/>
            <a:ext cx="1581727" cy="333187"/>
          </a:xfrm>
          <a:prstGeom prst="homePlate">
            <a:avLst>
              <a:gd name="adj" fmla="val 16379"/>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200" b="1" dirty="0">
                <a:solidFill>
                  <a:srgbClr val="FFFFFF"/>
                </a:solidFill>
              </a:rPr>
              <a:t>Data collection</a:t>
            </a:r>
          </a:p>
        </p:txBody>
      </p:sp>
      <p:sp>
        <p:nvSpPr>
          <p:cNvPr id="15" name="Oval 14">
            <a:extLst>
              <a:ext uri="{FF2B5EF4-FFF2-40B4-BE49-F238E27FC236}">
                <a16:creationId xmlns:a16="http://schemas.microsoft.com/office/drawing/2014/main" id="{1B0AEA96-32F6-CC4D-A837-595733CBC1D9}"/>
              </a:ext>
            </a:extLst>
          </p:cNvPr>
          <p:cNvSpPr/>
          <p:nvPr/>
        </p:nvSpPr>
        <p:spPr>
          <a:xfrm>
            <a:off x="9301617"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46A89F24-2CAB-8A4D-845F-5EE890E6328D}"/>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3129218B-E624-6A4F-8B53-5E1CFFCC7003}"/>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3398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tuation Analysis Step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1234808" y="811045"/>
            <a:ext cx="10145980"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Text Placeholder 21">
            <a:extLst>
              <a:ext uri="{FF2B5EF4-FFF2-40B4-BE49-F238E27FC236}">
                <a16:creationId xmlns:a16="http://schemas.microsoft.com/office/drawing/2014/main" id="{2477DEC3-CE36-CE43-B584-8D67C4B88D85}"/>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497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tuation Analysis - Step 2 - 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hasCustomPrompt="1"/>
          </p:nvPr>
        </p:nvSpPr>
        <p:spPr>
          <a:xfrm>
            <a:off x="2772676" y="811045"/>
            <a:ext cx="8608111" cy="513544"/>
          </a:xfrm>
        </p:spPr>
        <p:txBody>
          <a:bodyPr>
            <a:normAutofit/>
          </a:bodyPr>
          <a:lstStyle>
            <a:lvl1pPr>
              <a:defRPr sz="3600"/>
            </a:lvl1pPr>
          </a:lstStyle>
          <a:p>
            <a:r>
              <a:rPr lang="en-US" dirty="0"/>
              <a:t>HIV in </a:t>
            </a:r>
            <a:r>
              <a:rPr lang="en-US" dirty="0">
                <a:solidFill>
                  <a:srgbClr val="9C6FBD"/>
                </a:solidFill>
              </a:rPr>
              <a:t>[Country]</a:t>
            </a:r>
            <a:endParaRPr lang="en-US" dirty="0"/>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145712" cy="477056"/>
          </a:xfrm>
        </p:spPr>
        <p:txBody>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11140583"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b="1" dirty="0">
              <a:solidFill>
                <a:schemeClr val="tx1">
                  <a:lumMod val="50000"/>
                </a:schemeClr>
              </a:solidFill>
            </a:endParaRPr>
          </a:p>
        </p:txBody>
      </p:sp>
      <p:sp>
        <p:nvSpPr>
          <p:cNvPr id="8" name="Oval 7">
            <a:extLst>
              <a:ext uri="{FF2B5EF4-FFF2-40B4-BE49-F238E27FC236}">
                <a16:creationId xmlns:a16="http://schemas.microsoft.com/office/drawing/2014/main" id="{D198D118-90B6-6A49-BABB-D385D91520DA}"/>
              </a:ext>
            </a:extLst>
          </p:cNvPr>
          <p:cNvSpPr/>
          <p:nvPr/>
        </p:nvSpPr>
        <p:spPr>
          <a:xfrm>
            <a:off x="11312194"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005866" y="132565"/>
            <a:ext cx="2193304"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FFFFFF"/>
                </a:solidFill>
              </a:rPr>
              <a:t>Stakeholder Interviews</a:t>
            </a:r>
          </a:p>
        </p:txBody>
      </p:sp>
      <p:sp>
        <p:nvSpPr>
          <p:cNvPr id="12" name="Oval 11">
            <a:extLst>
              <a:ext uri="{FF2B5EF4-FFF2-40B4-BE49-F238E27FC236}">
                <a16:creationId xmlns:a16="http://schemas.microsoft.com/office/drawing/2014/main" id="{B445FA05-C5B9-9F42-B0B9-D93DF35875B5}"/>
              </a:ext>
            </a:extLst>
          </p:cNvPr>
          <p:cNvSpPr/>
          <p:nvPr/>
        </p:nvSpPr>
        <p:spPr>
          <a:xfrm>
            <a:off x="9143942"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57675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68885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lstStyle/>
          <a:p>
            <a:pPr algn="ctr"/>
            <a:r>
              <a:rPr lang="en-US" sz="1050" b="1" dirty="0">
                <a:solidFill>
                  <a:srgbClr val="9C6FBD"/>
                </a:solidFill>
              </a:rPr>
              <a:t>1</a:t>
            </a:r>
          </a:p>
        </p:txBody>
      </p:sp>
      <p:sp>
        <p:nvSpPr>
          <p:cNvPr id="16" name="Rectangle 15">
            <a:extLst>
              <a:ext uri="{FF2B5EF4-FFF2-40B4-BE49-F238E27FC236}">
                <a16:creationId xmlns:a16="http://schemas.microsoft.com/office/drawing/2014/main" id="{F1D39201-746E-434A-8BF5-A1A3DD94F245}"/>
              </a:ext>
            </a:extLst>
          </p:cNvPr>
          <p:cNvSpPr/>
          <p:nvPr userDrawn="1"/>
        </p:nvSpPr>
        <p:spPr>
          <a:xfrm>
            <a:off x="1234808" y="850330"/>
            <a:ext cx="1412139" cy="410091"/>
          </a:xfrm>
          <a:prstGeom prst="rect">
            <a:avLst/>
          </a:prstGeom>
          <a:solidFill>
            <a:srgbClr val="FFFFFF"/>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lIns="91440" tIns="73152" rIns="91440" bIns="0" rtlCol="0" anchor="t" anchorCtr="0"/>
          <a:lstStyle/>
          <a:p>
            <a:pPr algn="ctr">
              <a:lnSpc>
                <a:spcPct val="115000"/>
              </a:lnSpc>
              <a:buSzPts val="1800"/>
            </a:pPr>
            <a:r>
              <a:rPr lang="en-US" sz="1600" b="1" dirty="0">
                <a:solidFill>
                  <a:schemeClr val="accent2"/>
                </a:solidFill>
              </a:rPr>
              <a:t>TEMPLATE</a:t>
            </a:r>
          </a:p>
        </p:txBody>
      </p:sp>
      <p:sp>
        <p:nvSpPr>
          <p:cNvPr id="18" name="Text Placeholder 21">
            <a:extLst>
              <a:ext uri="{FF2B5EF4-FFF2-40B4-BE49-F238E27FC236}">
                <a16:creationId xmlns:a16="http://schemas.microsoft.com/office/drawing/2014/main" id="{98540A4F-CA57-E644-AEDE-79ED0E9C639A}"/>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847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tuation Analysis Step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66D27-C275-944D-974B-AC3062D3719D}"/>
              </a:ext>
            </a:extLst>
          </p:cNvPr>
          <p:cNvSpPr>
            <a:spLocks noGrp="1"/>
          </p:cNvSpPr>
          <p:nvPr>
            <p:ph type="title"/>
          </p:nvPr>
        </p:nvSpPr>
        <p:spPr>
          <a:xfrm>
            <a:off x="1234807" y="811045"/>
            <a:ext cx="10235703" cy="513544"/>
          </a:xfrm>
        </p:spPr>
        <p:txBody>
          <a:bodyPr>
            <a:noAutofit/>
          </a:bodyPr>
          <a:lstStyle>
            <a:lvl1pPr>
              <a:defRPr sz="3600"/>
            </a:lvl1pPr>
          </a:lstStyle>
          <a:p>
            <a:r>
              <a:rPr lang="en-US" dirty="0"/>
              <a:t>Click to edit Master title style</a:t>
            </a:r>
          </a:p>
        </p:txBody>
      </p:sp>
      <p:sp>
        <p:nvSpPr>
          <p:cNvPr id="10" name="Text Placeholder 9">
            <a:extLst>
              <a:ext uri="{FF2B5EF4-FFF2-40B4-BE49-F238E27FC236}">
                <a16:creationId xmlns:a16="http://schemas.microsoft.com/office/drawing/2014/main" id="{E34245F8-0546-E345-B0AA-C76C2D34BB10}"/>
              </a:ext>
            </a:extLst>
          </p:cNvPr>
          <p:cNvSpPr>
            <a:spLocks noGrp="1"/>
          </p:cNvSpPr>
          <p:nvPr>
            <p:ph type="body" sz="quarter" idx="12" hasCustomPrompt="1"/>
          </p:nvPr>
        </p:nvSpPr>
        <p:spPr>
          <a:xfrm>
            <a:off x="1235075" y="1361077"/>
            <a:ext cx="10235433" cy="477056"/>
          </a:xfrm>
        </p:spPr>
        <p:txBody>
          <a:bodyPr>
            <a:noAutofit/>
          </a:bodyPr>
          <a:lstStyle>
            <a:lvl1pPr marL="0" indent="0">
              <a:buNone/>
              <a:defRPr>
                <a:solidFill>
                  <a:schemeClr val="accent2"/>
                </a:solidFill>
              </a:defRPr>
            </a:lvl1pPr>
          </a:lstStyle>
          <a:p>
            <a:pPr lvl="0"/>
            <a:r>
              <a:rPr lang="en-US" dirty="0"/>
              <a:t>Subtitle</a:t>
            </a:r>
          </a:p>
        </p:txBody>
      </p:sp>
      <p:sp>
        <p:nvSpPr>
          <p:cNvPr id="17" name="Slide Number Placeholder 5">
            <a:extLst>
              <a:ext uri="{FF2B5EF4-FFF2-40B4-BE49-F238E27FC236}">
                <a16:creationId xmlns:a16="http://schemas.microsoft.com/office/drawing/2014/main" id="{FE5D64A1-69F6-A149-9CEE-8FBC4F39BD54}"/>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7" name="Pentagon 6">
            <a:extLst>
              <a:ext uri="{FF2B5EF4-FFF2-40B4-BE49-F238E27FC236}">
                <a16:creationId xmlns:a16="http://schemas.microsoft.com/office/drawing/2014/main" id="{54962C91-B940-4C43-AF69-B46A82A67837}"/>
              </a:ext>
            </a:extLst>
          </p:cNvPr>
          <p:cNvSpPr/>
          <p:nvPr/>
        </p:nvSpPr>
        <p:spPr>
          <a:xfrm>
            <a:off x="9565574" y="132565"/>
            <a:ext cx="2052339" cy="333187"/>
          </a:xfrm>
          <a:prstGeom prst="homePlate">
            <a:avLst>
              <a:gd name="adj" fmla="val 13794"/>
            </a:avLst>
          </a:prstGeom>
          <a:solidFill>
            <a:srgbClr val="9C6FBD"/>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r>
              <a:rPr lang="en-US" sz="1200" b="1" dirty="0">
                <a:solidFill>
                  <a:schemeClr val="bg1"/>
                </a:solidFill>
              </a:rPr>
              <a:t>Analysis &amp; Synthesis</a:t>
            </a:r>
          </a:p>
        </p:txBody>
      </p:sp>
      <p:sp>
        <p:nvSpPr>
          <p:cNvPr id="8" name="Oval 7">
            <a:extLst>
              <a:ext uri="{FF2B5EF4-FFF2-40B4-BE49-F238E27FC236}">
                <a16:creationId xmlns:a16="http://schemas.microsoft.com/office/drawing/2014/main" id="{D198D118-90B6-6A49-BABB-D385D91520DA}"/>
              </a:ext>
            </a:extLst>
          </p:cNvPr>
          <p:cNvSpPr/>
          <p:nvPr/>
        </p:nvSpPr>
        <p:spPr>
          <a:xfrm>
            <a:off x="9703839" y="205243"/>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3</a:t>
            </a:r>
          </a:p>
        </p:txBody>
      </p:sp>
      <p:sp>
        <p:nvSpPr>
          <p:cNvPr id="11" name="Pentagon 10">
            <a:extLst>
              <a:ext uri="{FF2B5EF4-FFF2-40B4-BE49-F238E27FC236}">
                <a16:creationId xmlns:a16="http://schemas.microsoft.com/office/drawing/2014/main" id="{E273C470-396E-C84C-A70C-E4AA9D8910E6}"/>
              </a:ext>
            </a:extLst>
          </p:cNvPr>
          <p:cNvSpPr/>
          <p:nvPr/>
        </p:nvSpPr>
        <p:spPr>
          <a:xfrm>
            <a:off x="9136621" y="132565"/>
            <a:ext cx="477330" cy="333187"/>
          </a:xfrm>
          <a:prstGeom prst="homePlate">
            <a:avLst>
              <a:gd name="adj" fmla="val 13794"/>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FFFFFF"/>
              </a:solidFill>
            </a:endParaRPr>
          </a:p>
        </p:txBody>
      </p:sp>
      <p:sp>
        <p:nvSpPr>
          <p:cNvPr id="12" name="Oval 11">
            <a:extLst>
              <a:ext uri="{FF2B5EF4-FFF2-40B4-BE49-F238E27FC236}">
                <a16:creationId xmlns:a16="http://schemas.microsoft.com/office/drawing/2014/main" id="{B445FA05-C5B9-9F42-B0B9-D93DF35875B5}"/>
              </a:ext>
            </a:extLst>
          </p:cNvPr>
          <p:cNvSpPr/>
          <p:nvPr/>
        </p:nvSpPr>
        <p:spPr>
          <a:xfrm>
            <a:off x="930876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2</a:t>
            </a:r>
          </a:p>
        </p:txBody>
      </p:sp>
      <p:sp>
        <p:nvSpPr>
          <p:cNvPr id="14" name="Pentagon 13">
            <a:extLst>
              <a:ext uri="{FF2B5EF4-FFF2-40B4-BE49-F238E27FC236}">
                <a16:creationId xmlns:a16="http://schemas.microsoft.com/office/drawing/2014/main" id="{88CA3163-5D9E-B34B-9C45-8C3EE7B13199}"/>
              </a:ext>
            </a:extLst>
          </p:cNvPr>
          <p:cNvSpPr/>
          <p:nvPr/>
        </p:nvSpPr>
        <p:spPr>
          <a:xfrm>
            <a:off x="8717877" y="132566"/>
            <a:ext cx="477330" cy="333187"/>
          </a:xfrm>
          <a:prstGeom prst="homePlate">
            <a:avLst>
              <a:gd name="adj" fmla="val 16379"/>
            </a:avLst>
          </a:prstGeom>
          <a:solidFill>
            <a:srgbClr val="9C6FBD">
              <a:alpha val="40000"/>
            </a:srgbClr>
          </a:solidFill>
          <a:ln w="571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algn="l" defTabSz="914400" rtl="0" eaLnBrk="1" latinLnBrk="0" hangingPunct="1"/>
            <a:endParaRPr lang="en-US" sz="1200" b="1" dirty="0">
              <a:solidFill>
                <a:srgbClr val="FFFFFF"/>
              </a:solidFill>
            </a:endParaRPr>
          </a:p>
        </p:txBody>
      </p:sp>
      <p:sp>
        <p:nvSpPr>
          <p:cNvPr id="15" name="Oval 14">
            <a:extLst>
              <a:ext uri="{FF2B5EF4-FFF2-40B4-BE49-F238E27FC236}">
                <a16:creationId xmlns:a16="http://schemas.microsoft.com/office/drawing/2014/main" id="{1B0AEA96-32F6-CC4D-A837-595733CBC1D9}"/>
              </a:ext>
            </a:extLst>
          </p:cNvPr>
          <p:cNvSpPr/>
          <p:nvPr/>
        </p:nvSpPr>
        <p:spPr>
          <a:xfrm>
            <a:off x="8829973" y="205244"/>
            <a:ext cx="187827" cy="1878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64592" rtlCol="0" anchor="t" anchorCtr="0">
            <a:noAutofit/>
          </a:bodyPr>
          <a:lstStyle/>
          <a:p>
            <a:pPr algn="ctr"/>
            <a:r>
              <a:rPr lang="en-US" sz="1050" b="1" dirty="0">
                <a:solidFill>
                  <a:srgbClr val="9C6FBD"/>
                </a:solidFill>
              </a:rPr>
              <a:t>1</a:t>
            </a:r>
          </a:p>
        </p:txBody>
      </p:sp>
      <p:sp>
        <p:nvSpPr>
          <p:cNvPr id="18" name="Text Placeholder 21">
            <a:extLst>
              <a:ext uri="{FF2B5EF4-FFF2-40B4-BE49-F238E27FC236}">
                <a16:creationId xmlns:a16="http://schemas.microsoft.com/office/drawing/2014/main" id="{2BC68E89-5365-5B40-87D0-170619815B08}"/>
              </a:ext>
            </a:extLst>
          </p:cNvPr>
          <p:cNvSpPr>
            <a:spLocks noGrp="1"/>
          </p:cNvSpPr>
          <p:nvPr>
            <p:ph type="body" sz="quarter" idx="13"/>
          </p:nvPr>
        </p:nvSpPr>
        <p:spPr>
          <a:xfrm>
            <a:off x="1228725" y="2263607"/>
            <a:ext cx="10152063" cy="4076700"/>
          </a:xfrm>
        </p:spPr>
        <p:txBody>
          <a:bodyPr>
            <a:noAutofit/>
          </a:bodyPr>
          <a:lstStyle>
            <a:lvl1pPr marL="0" indent="0">
              <a:lnSpc>
                <a:spcPct val="110000"/>
              </a:lnSpc>
              <a:buNone/>
              <a:defRPr sz="1600"/>
            </a:lvl1pPr>
            <a:lvl2pPr marL="457200" indent="0">
              <a:lnSpc>
                <a:spcPct val="110000"/>
              </a:lnSpc>
              <a:buNone/>
              <a:defRPr sz="1600"/>
            </a:lvl2pPr>
            <a:lvl3pPr marL="914400" indent="0">
              <a:lnSpc>
                <a:spcPct val="110000"/>
              </a:lnSpc>
              <a:buNone/>
              <a:defRPr sz="1600"/>
            </a:lvl3pPr>
            <a:lvl4pPr marL="1371600" indent="0">
              <a:lnSpc>
                <a:spcPct val="110000"/>
              </a:lnSpc>
              <a:buNone/>
              <a:defRPr sz="1600"/>
            </a:lvl4pPr>
            <a:lvl5pPr marL="1828800" indent="0">
              <a:lnSpc>
                <a:spcPct val="110000"/>
              </a:lnSpc>
              <a:buNone/>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48990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CCEBEF-E2A6-264C-A9EA-82A969113B3F}"/>
              </a:ext>
            </a:extLst>
          </p:cNvPr>
          <p:cNvSpPr>
            <a:spLocks noGrp="1"/>
          </p:cNvSpPr>
          <p:nvPr>
            <p:ph type="title"/>
          </p:nvPr>
        </p:nvSpPr>
        <p:spPr>
          <a:xfrm>
            <a:off x="1228351" y="683006"/>
            <a:ext cx="10125448"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1430732-2751-B34A-BB99-F65E0A8BDBB3}"/>
              </a:ext>
            </a:extLst>
          </p:cNvPr>
          <p:cNvSpPr>
            <a:spLocks noGrp="1"/>
          </p:cNvSpPr>
          <p:nvPr>
            <p:ph type="body" idx="1"/>
          </p:nvPr>
        </p:nvSpPr>
        <p:spPr>
          <a:xfrm>
            <a:off x="1228351" y="2143506"/>
            <a:ext cx="10125448" cy="418944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 name="Slide Number Placeholder 5">
            <a:extLst>
              <a:ext uri="{FF2B5EF4-FFF2-40B4-BE49-F238E27FC236}">
                <a16:creationId xmlns:a16="http://schemas.microsoft.com/office/drawing/2014/main" id="{D2D85C65-BC79-B740-AFB5-ADDDF9A3C1B2}"/>
              </a:ext>
            </a:extLst>
          </p:cNvPr>
          <p:cNvSpPr>
            <a:spLocks noGrp="1"/>
          </p:cNvSpPr>
          <p:nvPr>
            <p:ph type="sldNum" sz="quarter" idx="4"/>
          </p:nvPr>
        </p:nvSpPr>
        <p:spPr>
          <a:xfrm>
            <a:off x="9007208" y="6356350"/>
            <a:ext cx="2743200" cy="365125"/>
          </a:xfrm>
          <a:prstGeom prst="rect">
            <a:avLst/>
          </a:prstGeom>
        </p:spPr>
        <p:txBody>
          <a:bodyPr vert="horz" lIns="91440" tIns="45720" rIns="91440" bIns="45720" rtlCol="0" anchor="ctr">
            <a:noAutofit/>
          </a:bodyPr>
          <a:lstStyle>
            <a:lvl1pPr algn="r">
              <a:defRPr sz="1000">
                <a:solidFill>
                  <a:schemeClr val="tx1">
                    <a:tint val="75000"/>
                  </a:schemeClr>
                </a:solidFill>
              </a:defRPr>
            </a:lvl1pPr>
          </a:lstStyle>
          <a:p>
            <a:fld id="{282D8E3E-8532-C943-903F-91E14D4CAD95}" type="slidenum">
              <a:rPr lang="en-US" smtClean="0"/>
              <a:pPr/>
              <a:t>‹#›</a:t>
            </a:fld>
            <a:endParaRPr lang="en-US" dirty="0"/>
          </a:p>
        </p:txBody>
      </p:sp>
      <p:sp>
        <p:nvSpPr>
          <p:cNvPr id="36" name="TextBox 35">
            <a:extLst>
              <a:ext uri="{FF2B5EF4-FFF2-40B4-BE49-F238E27FC236}">
                <a16:creationId xmlns:a16="http://schemas.microsoft.com/office/drawing/2014/main" id="{220F88C5-DBF4-B242-900D-3E25DD8EFD93}"/>
              </a:ext>
            </a:extLst>
          </p:cNvPr>
          <p:cNvSpPr txBox="1"/>
          <p:nvPr userDrawn="1"/>
        </p:nvSpPr>
        <p:spPr>
          <a:xfrm>
            <a:off x="1228351" y="198768"/>
            <a:ext cx="1680268" cy="253916"/>
          </a:xfrm>
          <a:prstGeom prst="rect">
            <a:avLst/>
          </a:prstGeom>
          <a:noFill/>
        </p:spPr>
        <p:txBody>
          <a:bodyPr wrap="none" rtlCol="0">
            <a:noAutofit/>
          </a:bodyPr>
          <a:lstStyle/>
          <a:p>
            <a:r>
              <a:rPr lang="en-US" sz="1050" b="1" spc="50" dirty="0">
                <a:solidFill>
                  <a:schemeClr val="bg2"/>
                </a:solidFill>
                <a:latin typeface="Franklin Gothic Demi" panose="020B0603020102020204" pitchFamily="34" charset="0"/>
              </a:rPr>
              <a:t>PLAN</a:t>
            </a:r>
            <a:r>
              <a:rPr lang="en-US" sz="1050" spc="50" dirty="0">
                <a:solidFill>
                  <a:schemeClr val="bg2"/>
                </a:solidFill>
              </a:rPr>
              <a:t> 4 </a:t>
            </a:r>
            <a:r>
              <a:rPr lang="en-US" sz="1050" b="1" spc="50" dirty="0">
                <a:solidFill>
                  <a:schemeClr val="bg2"/>
                </a:solidFill>
                <a:latin typeface="Franklin Gothic Demi" panose="020B0603020102020204" pitchFamily="34" charset="0"/>
              </a:rPr>
              <a:t>RING </a:t>
            </a:r>
            <a:r>
              <a:rPr lang="en-US" sz="1050" spc="50" dirty="0">
                <a:solidFill>
                  <a:schemeClr val="bg2"/>
                </a:solidFill>
              </a:rPr>
              <a:t>TOOLKIT</a:t>
            </a:r>
            <a:endParaRPr lang="en-US" sz="1050" b="1" spc="50" dirty="0">
              <a:solidFill>
                <a:schemeClr val="bg2"/>
              </a:solidFill>
              <a:latin typeface="Franklin Gothic Demi" panose="020B0603020102020204" pitchFamily="34" charset="0"/>
            </a:endParaRPr>
          </a:p>
        </p:txBody>
      </p:sp>
      <p:sp>
        <p:nvSpPr>
          <p:cNvPr id="37" name="Rectangle 36">
            <a:extLst>
              <a:ext uri="{FF2B5EF4-FFF2-40B4-BE49-F238E27FC236}">
                <a16:creationId xmlns:a16="http://schemas.microsoft.com/office/drawing/2014/main" id="{61FB3FAB-3297-634D-8C1E-FC5FE5837E57}"/>
              </a:ext>
            </a:extLst>
          </p:cNvPr>
          <p:cNvSpPr/>
          <p:nvPr userDrawn="1"/>
        </p:nvSpPr>
        <p:spPr>
          <a:xfrm>
            <a:off x="2873943" y="198768"/>
            <a:ext cx="3810660" cy="253916"/>
          </a:xfrm>
          <a:prstGeom prst="rect">
            <a:avLst/>
          </a:prstGeom>
        </p:spPr>
        <p:txBody>
          <a:bodyPr wrap="none">
            <a:noAutofit/>
          </a:bodyPr>
          <a:lstStyle/>
          <a:p>
            <a:pPr algn="l"/>
            <a:r>
              <a:rPr lang="en-US" sz="1050" spc="50" baseline="0" dirty="0">
                <a:solidFill>
                  <a:schemeClr val="bg2">
                    <a:lumMod val="60000"/>
                    <a:lumOff val="40000"/>
                  </a:schemeClr>
                </a:solidFill>
              </a:rPr>
              <a:t>Introduction Framework</a:t>
            </a:r>
          </a:p>
        </p:txBody>
      </p:sp>
      <p:grpSp>
        <p:nvGrpSpPr>
          <p:cNvPr id="43" name="Group 42">
            <a:extLst>
              <a:ext uri="{FF2B5EF4-FFF2-40B4-BE49-F238E27FC236}">
                <a16:creationId xmlns:a16="http://schemas.microsoft.com/office/drawing/2014/main" id="{DCD5D225-742B-8F47-A57D-0DA2EDB56737}"/>
              </a:ext>
            </a:extLst>
          </p:cNvPr>
          <p:cNvGrpSpPr/>
          <p:nvPr userDrawn="1"/>
        </p:nvGrpSpPr>
        <p:grpSpPr>
          <a:xfrm>
            <a:off x="-9705" y="-10885"/>
            <a:ext cx="693490" cy="6869661"/>
            <a:chOff x="-9705" y="-10885"/>
            <a:chExt cx="693490" cy="6869661"/>
          </a:xfrm>
        </p:grpSpPr>
        <p:sp>
          <p:nvSpPr>
            <p:cNvPr id="16" name="Freeform 15">
              <a:extLst>
                <a:ext uri="{FF2B5EF4-FFF2-40B4-BE49-F238E27FC236}">
                  <a16:creationId xmlns:a16="http://schemas.microsoft.com/office/drawing/2014/main" id="{3DDF10B8-0444-4347-8318-C2A1748D70AE}"/>
                </a:ext>
              </a:extLst>
            </p:cNvPr>
            <p:cNvSpPr/>
            <p:nvPr/>
          </p:nvSpPr>
          <p:spPr>
            <a:xfrm>
              <a:off x="-7815" y="-1088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7" name="Freeform 16">
              <a:extLst>
                <a:ext uri="{FF2B5EF4-FFF2-40B4-BE49-F238E27FC236}">
                  <a16:creationId xmlns:a16="http://schemas.microsoft.com/office/drawing/2014/main" id="{B523980B-6C59-9C4E-874F-A4DA264567C5}"/>
                </a:ext>
              </a:extLst>
            </p:cNvPr>
            <p:cNvSpPr/>
            <p:nvPr/>
          </p:nvSpPr>
          <p:spPr>
            <a:xfrm>
              <a:off x="-7815" y="67780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17">
              <a:extLst>
                <a:ext uri="{FF2B5EF4-FFF2-40B4-BE49-F238E27FC236}">
                  <a16:creationId xmlns:a16="http://schemas.microsoft.com/office/drawing/2014/main" id="{C5430744-6DB4-FD40-B2E4-FA601B59566E}"/>
                </a:ext>
              </a:extLst>
            </p:cNvPr>
            <p:cNvSpPr/>
            <p:nvPr/>
          </p:nvSpPr>
          <p:spPr>
            <a:xfrm>
              <a:off x="-7815" y="136649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18">
              <a:extLst>
                <a:ext uri="{FF2B5EF4-FFF2-40B4-BE49-F238E27FC236}">
                  <a16:creationId xmlns:a16="http://schemas.microsoft.com/office/drawing/2014/main" id="{E741DFFB-4ADF-3B48-8F63-3D7B82F61CA9}"/>
                </a:ext>
              </a:extLst>
            </p:cNvPr>
            <p:cNvSpPr/>
            <p:nvPr/>
          </p:nvSpPr>
          <p:spPr>
            <a:xfrm>
              <a:off x="-7815" y="273677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F0F6BE9A-C811-E94E-9498-1C51EA95BB73}"/>
                </a:ext>
              </a:extLst>
            </p:cNvPr>
            <p:cNvSpPr/>
            <p:nvPr/>
          </p:nvSpPr>
          <p:spPr>
            <a:xfrm>
              <a:off x="-7815" y="2048087"/>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1" name="Freeform 20">
              <a:extLst>
                <a:ext uri="{FF2B5EF4-FFF2-40B4-BE49-F238E27FC236}">
                  <a16:creationId xmlns:a16="http://schemas.microsoft.com/office/drawing/2014/main" id="{B3150E27-2A76-864C-95AD-F48E7BFD5260}"/>
                </a:ext>
              </a:extLst>
            </p:cNvPr>
            <p:cNvSpPr/>
            <p:nvPr/>
          </p:nvSpPr>
          <p:spPr>
            <a:xfrm>
              <a:off x="-7815" y="3425465"/>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2" name="Freeform 21">
              <a:extLst>
                <a:ext uri="{FF2B5EF4-FFF2-40B4-BE49-F238E27FC236}">
                  <a16:creationId xmlns:a16="http://schemas.microsoft.com/office/drawing/2014/main" id="{04C5F742-4537-6449-A91E-044C9C3C5932}"/>
                </a:ext>
              </a:extLst>
            </p:cNvPr>
            <p:cNvSpPr/>
            <p:nvPr/>
          </p:nvSpPr>
          <p:spPr>
            <a:xfrm>
              <a:off x="-7815" y="4114153"/>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noFill/>
            <a:ln w="12700">
              <a:solidFill>
                <a:schemeClr val="bg2">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3" name="Freeform 22">
              <a:extLst>
                <a:ext uri="{FF2B5EF4-FFF2-40B4-BE49-F238E27FC236}">
                  <a16:creationId xmlns:a16="http://schemas.microsoft.com/office/drawing/2014/main" id="{F0F58AA6-2370-C54F-B243-1FD9F28654CB}"/>
                </a:ext>
              </a:extLst>
            </p:cNvPr>
            <p:cNvSpPr/>
            <p:nvPr userDrawn="1"/>
          </p:nvSpPr>
          <p:spPr>
            <a:xfrm>
              <a:off x="-9705" y="-2048"/>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4" name="Freeform 23">
              <a:extLst>
                <a:ext uri="{FF2B5EF4-FFF2-40B4-BE49-F238E27FC236}">
                  <a16:creationId xmlns:a16="http://schemas.microsoft.com/office/drawing/2014/main" id="{684143CF-88EF-A647-9C52-AF0C35C59C6C}"/>
                </a:ext>
              </a:extLst>
            </p:cNvPr>
            <p:cNvSpPr/>
            <p:nvPr userDrawn="1"/>
          </p:nvSpPr>
          <p:spPr>
            <a:xfrm>
              <a:off x="-7815" y="4795534"/>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4"/>
                    <a:pt x="450970" y="1303477"/>
                    <a:pt x="136025" y="1367924"/>
                  </a:cubicBezTo>
                  <a:lnTo>
                    <a:pt x="0" y="1381636"/>
                  </a:lnTo>
                  <a:lnTo>
                    <a:pt x="0" y="1194197"/>
                  </a:lnTo>
                  <a:lnTo>
                    <a:pt x="98250" y="1184293"/>
                  </a:lnTo>
                  <a:cubicBezTo>
                    <a:pt x="327781" y="1137324"/>
                    <a:pt x="500443" y="934234"/>
                    <a:pt x="500443" y="690818"/>
                  </a:cubicBezTo>
                  <a:cubicBezTo>
                    <a:pt x="500443" y="447402"/>
                    <a:pt x="327781" y="244313"/>
                    <a:pt x="98250" y="197344"/>
                  </a:cubicBezTo>
                  <a:lnTo>
                    <a:pt x="0" y="187439"/>
                  </a:lnTo>
                  <a:close/>
                </a:path>
              </a:pathLst>
            </a:cu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0" name="Freeform 39">
              <a:extLst>
                <a:ext uri="{FF2B5EF4-FFF2-40B4-BE49-F238E27FC236}">
                  <a16:creationId xmlns:a16="http://schemas.microsoft.com/office/drawing/2014/main" id="{5D69B66D-9FAB-3F42-8FEB-194F8E8B5661}"/>
                </a:ext>
              </a:extLst>
            </p:cNvPr>
            <p:cNvSpPr/>
            <p:nvPr userDrawn="1"/>
          </p:nvSpPr>
          <p:spPr>
            <a:xfrm>
              <a:off x="-7815" y="5487716"/>
              <a:ext cx="682231" cy="1370285"/>
            </a:xfrm>
            <a:custGeom>
              <a:avLst/>
              <a:gdLst>
                <a:gd name="connsiteX0" fmla="*/ 0 w 687882"/>
                <a:gd name="connsiteY0" fmla="*/ 0 h 1381636"/>
                <a:gd name="connsiteX1" fmla="*/ 136025 w 687882"/>
                <a:gd name="connsiteY1" fmla="*/ 13713 h 1381636"/>
                <a:gd name="connsiteX2" fmla="*/ 687882 w 687882"/>
                <a:gd name="connsiteY2" fmla="*/ 690818 h 1381636"/>
                <a:gd name="connsiteX3" fmla="*/ 136025 w 687882"/>
                <a:gd name="connsiteY3" fmla="*/ 1367924 h 1381636"/>
                <a:gd name="connsiteX4" fmla="*/ 0 w 687882"/>
                <a:gd name="connsiteY4" fmla="*/ 1381636 h 1381636"/>
                <a:gd name="connsiteX5" fmla="*/ 0 w 687882"/>
                <a:gd name="connsiteY5" fmla="*/ 1194197 h 1381636"/>
                <a:gd name="connsiteX6" fmla="*/ 98250 w 687882"/>
                <a:gd name="connsiteY6" fmla="*/ 1184293 h 1381636"/>
                <a:gd name="connsiteX7" fmla="*/ 500443 w 687882"/>
                <a:gd name="connsiteY7" fmla="*/ 690818 h 1381636"/>
                <a:gd name="connsiteX8" fmla="*/ 98250 w 687882"/>
                <a:gd name="connsiteY8" fmla="*/ 197344 h 1381636"/>
                <a:gd name="connsiteX9" fmla="*/ 0 w 687882"/>
                <a:gd name="connsiteY9" fmla="*/ 187439 h 1381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7882" h="1381636">
                  <a:moveTo>
                    <a:pt x="0" y="0"/>
                  </a:moveTo>
                  <a:lnTo>
                    <a:pt x="136025" y="13713"/>
                  </a:lnTo>
                  <a:cubicBezTo>
                    <a:pt x="450970" y="78160"/>
                    <a:pt x="687882" y="356822"/>
                    <a:pt x="687882" y="690818"/>
                  </a:cubicBezTo>
                  <a:cubicBezTo>
                    <a:pt x="687882" y="1024815"/>
                    <a:pt x="450970" y="1303477"/>
                    <a:pt x="136025" y="1367924"/>
                  </a:cubicBezTo>
                  <a:lnTo>
                    <a:pt x="0" y="1381636"/>
                  </a:lnTo>
                  <a:lnTo>
                    <a:pt x="0" y="1194197"/>
                  </a:lnTo>
                  <a:lnTo>
                    <a:pt x="98250" y="1184293"/>
                  </a:lnTo>
                  <a:cubicBezTo>
                    <a:pt x="327781" y="1137324"/>
                    <a:pt x="500443" y="934235"/>
                    <a:pt x="500443" y="690818"/>
                  </a:cubicBezTo>
                  <a:cubicBezTo>
                    <a:pt x="500443" y="447402"/>
                    <a:pt x="327781" y="244313"/>
                    <a:pt x="98250" y="197344"/>
                  </a:cubicBezTo>
                  <a:lnTo>
                    <a:pt x="0" y="187439"/>
                  </a:lnTo>
                  <a:close/>
                </a:path>
              </a:pathLst>
            </a:custGeom>
            <a:noFill/>
            <a:ln w="127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42" name="Freeform 41">
              <a:extLst>
                <a:ext uri="{FF2B5EF4-FFF2-40B4-BE49-F238E27FC236}">
                  <a16:creationId xmlns:a16="http://schemas.microsoft.com/office/drawing/2014/main" id="{5AF59641-84F0-6F4A-AE82-1B977FAE46DB}"/>
                </a:ext>
              </a:extLst>
            </p:cNvPr>
            <p:cNvSpPr/>
            <p:nvPr userDrawn="1"/>
          </p:nvSpPr>
          <p:spPr>
            <a:xfrm rot="16200000">
              <a:off x="1374" y="6176364"/>
              <a:ext cx="682024" cy="682799"/>
            </a:xfrm>
            <a:custGeom>
              <a:avLst/>
              <a:gdLst>
                <a:gd name="connsiteX0" fmla="*/ 550197 w 756357"/>
                <a:gd name="connsiteY0" fmla="*/ 0 h 757216"/>
                <a:gd name="connsiteX1" fmla="*/ 756357 w 756357"/>
                <a:gd name="connsiteY1" fmla="*/ 0 h 757216"/>
                <a:gd name="connsiteX2" fmla="*/ 744713 w 756357"/>
                <a:gd name="connsiteY2" fmla="*/ 131964 h 757216"/>
                <a:gd name="connsiteX3" fmla="*/ 149611 w 756357"/>
                <a:gd name="connsiteY3" fmla="*/ 742135 h 757216"/>
                <a:gd name="connsiteX4" fmla="*/ 0 w 756357"/>
                <a:gd name="connsiteY4" fmla="*/ 757216 h 757216"/>
                <a:gd name="connsiteX5" fmla="*/ 0 w 756357"/>
                <a:gd name="connsiteY5" fmla="*/ 551056 h 757216"/>
                <a:gd name="connsiteX6" fmla="*/ 108063 w 756357"/>
                <a:gd name="connsiteY6" fmla="*/ 540163 h 757216"/>
                <a:gd name="connsiteX7" fmla="*/ 541773 w 756357"/>
                <a:gd name="connsiteY7" fmla="*/ 95471 h 7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6357" h="757216">
                  <a:moveTo>
                    <a:pt x="550197" y="0"/>
                  </a:moveTo>
                  <a:lnTo>
                    <a:pt x="756357" y="0"/>
                  </a:lnTo>
                  <a:lnTo>
                    <a:pt x="744713" y="131964"/>
                  </a:lnTo>
                  <a:cubicBezTo>
                    <a:pt x="690102" y="437698"/>
                    <a:pt x="452712" y="680111"/>
                    <a:pt x="149611" y="742135"/>
                  </a:cubicBezTo>
                  <a:lnTo>
                    <a:pt x="0" y="757216"/>
                  </a:lnTo>
                  <a:lnTo>
                    <a:pt x="0" y="551056"/>
                  </a:lnTo>
                  <a:lnTo>
                    <a:pt x="108063" y="540163"/>
                  </a:lnTo>
                  <a:cubicBezTo>
                    <a:pt x="328962" y="494960"/>
                    <a:pt x="501972" y="318289"/>
                    <a:pt x="541773" y="95471"/>
                  </a:cubicBezTo>
                  <a:close/>
                </a:path>
              </a:pathLst>
            </a:custGeom>
            <a:solidFill>
              <a:schemeClr val="bg2">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grpSp>
    </p:spTree>
    <p:extLst>
      <p:ext uri="{BB962C8B-B14F-4D97-AF65-F5344CB8AC3E}">
        <p14:creationId xmlns:p14="http://schemas.microsoft.com/office/powerpoint/2010/main" val="141697466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83" r:id="rId3"/>
    <p:sldLayoutId id="2147483675" r:id="rId4"/>
    <p:sldLayoutId id="2147483676" r:id="rId5"/>
    <p:sldLayoutId id="2147483679" r:id="rId6"/>
    <p:sldLayoutId id="2147483677" r:id="rId7"/>
    <p:sldLayoutId id="2147483680" r:id="rId8"/>
    <p:sldLayoutId id="2147483678" r:id="rId9"/>
    <p:sldLayoutId id="2147483681" r:id="rId10"/>
    <p:sldLayoutId id="2147483651" r:id="rId11"/>
    <p:sldLayoutId id="2147483674" r:id="rId12"/>
    <p:sldLayoutId id="2147483650" r:id="rId13"/>
    <p:sldLayoutId id="2147483652" r:id="rId14"/>
    <p:sldLayoutId id="2147483653" r:id="rId15"/>
    <p:sldLayoutId id="2147483654" r:id="rId16"/>
    <p:sldLayoutId id="2147483655" r:id="rId17"/>
    <p:sldLayoutId id="2147483656" r:id="rId18"/>
    <p:sldLayoutId id="2147483657" r:id="rId19"/>
    <p:sldLayoutId id="2147483658" r:id="rId20"/>
    <p:sldLayoutId id="2147483659" r:id="rId21"/>
    <p:sldLayoutId id="2147483661" r:id="rId22"/>
    <p:sldLayoutId id="2147483682" r:id="rId23"/>
    <p:sldLayoutId id="2147483684" r:id="rId24"/>
  </p:sldLayoutIdLst>
  <p:hf hdr="0" ftr="0" dt="0"/>
  <p:txStyles>
    <p:titleStyle>
      <a:lvl1pPr algn="l" defTabSz="914400" rtl="0" eaLnBrk="1" latinLnBrk="0" hangingPunct="1">
        <a:lnSpc>
          <a:spcPct val="90000"/>
        </a:lnSpc>
        <a:spcBef>
          <a:spcPct val="0"/>
        </a:spcBef>
        <a:buNone/>
        <a:defRPr sz="4400" b="1" kern="1200">
          <a:solidFill>
            <a:schemeClr val="accent5"/>
          </a:solidFill>
          <a:latin typeface="+mj-lt"/>
          <a:ea typeface="+mj-ea"/>
          <a:cs typeface="+mj-cs"/>
        </a:defRPr>
      </a:lvl1pPr>
    </p:titleStyle>
    <p:bodyStyle>
      <a:lvl1pPr marL="228600" indent="-228600" algn="l" defTabSz="914400" rtl="0" eaLnBrk="1" latinLnBrk="0" hangingPunct="1">
        <a:lnSpc>
          <a:spcPct val="110000"/>
        </a:lnSpc>
        <a:spcBef>
          <a:spcPts val="1200"/>
        </a:spcBef>
        <a:buClr>
          <a:schemeClr val="accent2"/>
        </a:buClr>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0000"/>
        </a:lnSpc>
        <a:spcBef>
          <a:spcPts val="1200"/>
        </a:spcBef>
        <a:buClr>
          <a:schemeClr val="accent2"/>
        </a:buClr>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0000"/>
        </a:lnSpc>
        <a:spcBef>
          <a:spcPts val="1200"/>
        </a:spcBef>
        <a:buClr>
          <a:schemeClr val="accent2"/>
        </a:buClr>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0000"/>
        </a:lnSpc>
        <a:spcBef>
          <a:spcPts val="1200"/>
        </a:spcBef>
        <a:buClr>
          <a:schemeClr val="accent2"/>
        </a:buClr>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65892A3-08FA-6A46-BFAB-1416E86362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38BFC1-CE71-5244-AA5D-18F274A0AC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FB9019-E5F3-4448-A669-04F63901BE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F6FF4B1-E898-DE48-AA94-77783E7347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898260-C8E3-7449-BD23-AB23C8D79E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5AD5CE-3149-E54B-AAC6-17F03B52424D}" type="slidenum">
              <a:rPr lang="en-US" smtClean="0"/>
              <a:t>‹#›</a:t>
            </a:fld>
            <a:endParaRPr lang="en-US"/>
          </a:p>
        </p:txBody>
      </p:sp>
      <p:grpSp>
        <p:nvGrpSpPr>
          <p:cNvPr id="7" name="Group 6">
            <a:extLst>
              <a:ext uri="{FF2B5EF4-FFF2-40B4-BE49-F238E27FC236}">
                <a16:creationId xmlns:a16="http://schemas.microsoft.com/office/drawing/2014/main" id="{45C46C79-AF6D-164C-9CEB-08C7A404C12F}"/>
              </a:ext>
            </a:extLst>
          </p:cNvPr>
          <p:cNvGrpSpPr/>
          <p:nvPr userDrawn="1"/>
        </p:nvGrpSpPr>
        <p:grpSpPr>
          <a:xfrm>
            <a:off x="0" y="0"/>
            <a:ext cx="699247" cy="6858001"/>
            <a:chOff x="0" y="-1"/>
            <a:chExt cx="699247" cy="6858001"/>
          </a:xfrm>
        </p:grpSpPr>
        <p:pic>
          <p:nvPicPr>
            <p:cNvPr id="8" name="Picture 7">
              <a:extLst>
                <a:ext uri="{FF2B5EF4-FFF2-40B4-BE49-F238E27FC236}">
                  <a16:creationId xmlns:a16="http://schemas.microsoft.com/office/drawing/2014/main" id="{6AB84899-056B-5E44-AEF6-4C3798174B61}"/>
                </a:ext>
              </a:extLst>
            </p:cNvPr>
            <p:cNvPicPr>
              <a:picLocks noChangeAspect="1"/>
            </p:cNvPicPr>
            <p:nvPr/>
          </p:nvPicPr>
          <p:blipFill rotWithShape="1">
            <a:blip r:embed="rId13"/>
            <a:srcRect l="50000" t="18803"/>
            <a:stretch/>
          </p:blipFill>
          <p:spPr>
            <a:xfrm>
              <a:off x="0" y="-1"/>
              <a:ext cx="699247" cy="2787209"/>
            </a:xfrm>
            <a:prstGeom prst="rect">
              <a:avLst/>
            </a:prstGeom>
          </p:spPr>
        </p:pic>
        <p:pic>
          <p:nvPicPr>
            <p:cNvPr id="9" name="Picture 8">
              <a:extLst>
                <a:ext uri="{FF2B5EF4-FFF2-40B4-BE49-F238E27FC236}">
                  <a16:creationId xmlns:a16="http://schemas.microsoft.com/office/drawing/2014/main" id="{F213FEFE-DC52-2A4A-9F1F-1FF9D611F12C}"/>
                </a:ext>
              </a:extLst>
            </p:cNvPr>
            <p:cNvPicPr>
              <a:picLocks noChangeAspect="1"/>
            </p:cNvPicPr>
            <p:nvPr/>
          </p:nvPicPr>
          <p:blipFill rotWithShape="1">
            <a:blip r:embed="rId13"/>
            <a:srcRect l="50000"/>
            <a:stretch/>
          </p:blipFill>
          <p:spPr>
            <a:xfrm>
              <a:off x="0" y="2128302"/>
              <a:ext cx="699247" cy="3432668"/>
            </a:xfrm>
            <a:prstGeom prst="rect">
              <a:avLst/>
            </a:prstGeom>
          </p:spPr>
        </p:pic>
        <p:pic>
          <p:nvPicPr>
            <p:cNvPr id="10" name="Picture 9">
              <a:extLst>
                <a:ext uri="{FF2B5EF4-FFF2-40B4-BE49-F238E27FC236}">
                  <a16:creationId xmlns:a16="http://schemas.microsoft.com/office/drawing/2014/main" id="{1F5D3FAF-0C90-7D49-8A43-56E4A24769DA}"/>
                </a:ext>
              </a:extLst>
            </p:cNvPr>
            <p:cNvPicPr>
              <a:picLocks noChangeAspect="1"/>
            </p:cNvPicPr>
            <p:nvPr/>
          </p:nvPicPr>
          <p:blipFill rotWithShape="1">
            <a:blip r:embed="rId13"/>
            <a:srcRect l="50000" t="-5983" b="42977"/>
            <a:stretch/>
          </p:blipFill>
          <p:spPr>
            <a:xfrm>
              <a:off x="0" y="4695197"/>
              <a:ext cx="699247" cy="2162803"/>
            </a:xfrm>
            <a:prstGeom prst="rect">
              <a:avLst/>
            </a:prstGeom>
          </p:spPr>
        </p:pic>
      </p:grpSp>
    </p:spTree>
    <p:extLst>
      <p:ext uri="{BB962C8B-B14F-4D97-AF65-F5344CB8AC3E}">
        <p14:creationId xmlns:p14="http://schemas.microsoft.com/office/powerpoint/2010/main" val="131779388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8.sv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4.sv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3" Type="http://schemas.openxmlformats.org/officeDocument/2006/relationships/hyperlink" Target="http://www.prepwatch.org/plan4ring-toolkit"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12" Type="http://schemas.openxmlformats.org/officeDocument/2006/relationships/image" Target="../media/image16.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15.png"/><Relationship Id="rId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22.sv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21.png"/><Relationship Id="rId7" Type="http://schemas.openxmlformats.org/officeDocument/2006/relationships/image" Target="../media/image19.png"/><Relationship Id="rId12" Type="http://schemas.openxmlformats.org/officeDocument/2006/relationships/image" Target="../media/image16.sv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svg"/><Relationship Id="rId11" Type="http://schemas.openxmlformats.org/officeDocument/2006/relationships/image" Target="../media/image15.png"/><Relationship Id="rId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2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6B88F-5BA6-E944-9B84-11106F32BF35}"/>
              </a:ext>
            </a:extLst>
          </p:cNvPr>
          <p:cNvSpPr>
            <a:spLocks noGrp="1"/>
          </p:cNvSpPr>
          <p:nvPr>
            <p:ph type="ctrTitle"/>
          </p:nvPr>
        </p:nvSpPr>
        <p:spPr/>
        <p:txBody>
          <a:bodyPr>
            <a:normAutofit fontScale="90000"/>
          </a:bodyPr>
          <a:lstStyle/>
          <a:p>
            <a:r>
              <a:rPr lang="fr-FR" dirty="0">
                <a:latin typeface="Arial" panose="020B0604020202020204" pitchFamily="34" charset="0"/>
                <a:cs typeface="Arial" panose="020B0604020202020204" pitchFamily="34" charset="0"/>
              </a:rPr>
              <a:t>Cadre pour l’introduction de l’anneau à la </a:t>
            </a:r>
            <a:r>
              <a:rPr lang="fr-FR" dirty="0" err="1">
                <a:latin typeface="Arial" panose="020B0604020202020204" pitchFamily="34" charset="0"/>
                <a:cs typeface="Arial" panose="020B0604020202020204" pitchFamily="34" charset="0"/>
              </a:rPr>
              <a:t>dapivirine</a:t>
            </a:r>
            <a:r>
              <a:rPr lang="fr-FR" dirty="0">
                <a:latin typeface="Arial" panose="020B0604020202020204" pitchFamily="34" charset="0"/>
                <a:cs typeface="Arial" panose="020B0604020202020204" pitchFamily="34" charset="0"/>
              </a:rPr>
              <a:t> et perspectives clés </a:t>
            </a:r>
          </a:p>
        </p:txBody>
      </p:sp>
      <p:sp>
        <p:nvSpPr>
          <p:cNvPr id="5" name="TextBox 4">
            <a:extLst>
              <a:ext uri="{FF2B5EF4-FFF2-40B4-BE49-F238E27FC236}">
                <a16:creationId xmlns:a16="http://schemas.microsoft.com/office/drawing/2014/main" id="{1801A794-E066-4049-8981-B6B81C5B0559}"/>
              </a:ext>
            </a:extLst>
          </p:cNvPr>
          <p:cNvSpPr txBox="1"/>
          <p:nvPr/>
        </p:nvSpPr>
        <p:spPr>
          <a:xfrm>
            <a:off x="8738807" y="69334"/>
            <a:ext cx="2665153" cy="369332"/>
          </a:xfrm>
          <a:prstGeom prst="rect">
            <a:avLst/>
          </a:prstGeom>
          <a:noFill/>
        </p:spPr>
        <p:txBody>
          <a:bodyPr wrap="none" rtlCol="0">
            <a:spAutoFit/>
          </a:bodyPr>
          <a:lstStyle/>
          <a:p>
            <a:r>
              <a:rPr lang="fr-FR" dirty="0">
                <a:solidFill>
                  <a:schemeClr val="bg2"/>
                </a:solidFill>
              </a:rPr>
              <a:t>BOÎTE À OUTILS </a:t>
            </a:r>
            <a:r>
              <a:rPr lang="fr-FR" b="1" dirty="0">
                <a:solidFill>
                  <a:schemeClr val="bg2"/>
                </a:solidFill>
                <a:latin typeface="Franklin Gothic Demi" panose="020B0603020102020204" pitchFamily="34" charset="0"/>
              </a:rPr>
              <a:t>PLAN</a:t>
            </a:r>
            <a:r>
              <a:rPr lang="fr-FR" dirty="0">
                <a:solidFill>
                  <a:schemeClr val="bg2"/>
                </a:solidFill>
              </a:rPr>
              <a:t> 4 </a:t>
            </a:r>
            <a:r>
              <a:rPr lang="fr-FR" b="1" dirty="0">
                <a:solidFill>
                  <a:schemeClr val="bg2"/>
                </a:solidFill>
                <a:latin typeface="Franklin Gothic Demi" panose="020B0603020102020204" pitchFamily="34" charset="0"/>
              </a:rPr>
              <a:t>RING</a:t>
            </a:r>
          </a:p>
        </p:txBody>
      </p:sp>
      <p:grpSp>
        <p:nvGrpSpPr>
          <p:cNvPr id="14" name="Group 13">
            <a:extLst>
              <a:ext uri="{FF2B5EF4-FFF2-40B4-BE49-F238E27FC236}">
                <a16:creationId xmlns:a16="http://schemas.microsoft.com/office/drawing/2014/main" id="{916A31E4-BF38-6B49-8184-EB0BD4E1D47E}"/>
              </a:ext>
            </a:extLst>
          </p:cNvPr>
          <p:cNvGrpSpPr/>
          <p:nvPr/>
        </p:nvGrpSpPr>
        <p:grpSpPr>
          <a:xfrm>
            <a:off x="1480217" y="5248804"/>
            <a:ext cx="9536650" cy="266700"/>
            <a:chOff x="3077682" y="5485628"/>
            <a:chExt cx="9536650" cy="266700"/>
          </a:xfrm>
        </p:grpSpPr>
        <p:sp>
          <p:nvSpPr>
            <p:cNvPr id="15" name="Text Box 3">
              <a:extLst>
                <a:ext uri="{FF2B5EF4-FFF2-40B4-BE49-F238E27FC236}">
                  <a16:creationId xmlns:a16="http://schemas.microsoft.com/office/drawing/2014/main" id="{00F80D1D-E182-9C42-866F-5619F4FFD439}"/>
                </a:ext>
              </a:extLst>
            </p:cNvPr>
            <p:cNvSpPr txBox="1"/>
            <p:nvPr userDrawn="1"/>
          </p:nvSpPr>
          <p:spPr>
            <a:xfrm>
              <a:off x="3077682" y="5485628"/>
              <a:ext cx="1483318"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fr-FR" sz="1600" b="1" dirty="0">
                  <a:solidFill>
                    <a:schemeClr val="tx2"/>
                  </a:solidFill>
                  <a:latin typeface="Arial Black" panose="020B0A04020102020204" pitchFamily="34" charset="0"/>
                  <a:ea typeface="DengXian" panose="02010600030101010101" pitchFamily="2" charset="-122"/>
                  <a:cs typeface="Arial" panose="020B0604020202020204" pitchFamily="34" charset="0"/>
                </a:rPr>
                <a:t>PROMISE</a:t>
              </a:r>
              <a:endParaRPr lang="fr-FR" sz="1600" b="1" baseline="0" dirty="0">
                <a:solidFill>
                  <a:schemeClr val="tx2"/>
                </a:solidFill>
                <a:latin typeface="Arial Black" panose="020B0A04020102020204" pitchFamily="34" charset="0"/>
                <a:ea typeface="DengXian" panose="02010600030101010101" pitchFamily="2" charset="-122"/>
                <a:cs typeface="Arial" panose="020B0604020202020204" pitchFamily="34" charset="0"/>
              </a:endParaRPr>
            </a:p>
          </p:txBody>
        </p:sp>
        <p:sp>
          <p:nvSpPr>
            <p:cNvPr id="16" name="Text Box 3">
              <a:extLst>
                <a:ext uri="{FF2B5EF4-FFF2-40B4-BE49-F238E27FC236}">
                  <a16:creationId xmlns:a16="http://schemas.microsoft.com/office/drawing/2014/main" id="{19B844DF-2933-244F-85EC-C0303E81A745}"/>
                </a:ext>
              </a:extLst>
            </p:cNvPr>
            <p:cNvSpPr txBox="1"/>
            <p:nvPr userDrawn="1"/>
          </p:nvSpPr>
          <p:spPr>
            <a:xfrm>
              <a:off x="4561000" y="5485628"/>
              <a:ext cx="8053332" cy="266700"/>
            </a:xfrm>
            <a:prstGeom prst="rect">
              <a:avLst/>
            </a:prstGeom>
            <a:no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pPr defTabSz="342892"/>
              <a:r>
                <a:rPr lang="fr-FR" sz="1200">
                  <a:solidFill>
                    <a:srgbClr val="FFFFFF"/>
                  </a:solidFill>
                  <a:latin typeface="Arial" panose="020B0604020202020204" pitchFamily="34" charset="0"/>
                  <a:ea typeface="DengXian" panose="02010600030101010101" pitchFamily="2" charset="-122"/>
                  <a:cs typeface="Arial" panose="020B0604020202020204" pitchFamily="34" charset="0"/>
                </a:rPr>
                <a:t>Préparation aux opportunités qu’offre l’anneau par le soutien à l’introduction sur le marché et l’échange de connaissances</a:t>
              </a:r>
            </a:p>
          </p:txBody>
        </p:sp>
      </p:grpSp>
      <p:grpSp>
        <p:nvGrpSpPr>
          <p:cNvPr id="13" name="Group 12">
            <a:extLst>
              <a:ext uri="{FF2B5EF4-FFF2-40B4-BE49-F238E27FC236}">
                <a16:creationId xmlns:a16="http://schemas.microsoft.com/office/drawing/2014/main" id="{39AF4F05-F8B0-F860-331A-08EFFC992553}"/>
              </a:ext>
            </a:extLst>
          </p:cNvPr>
          <p:cNvGrpSpPr/>
          <p:nvPr/>
        </p:nvGrpSpPr>
        <p:grpSpPr>
          <a:xfrm>
            <a:off x="1510268" y="5880121"/>
            <a:ext cx="8188843" cy="790362"/>
            <a:chOff x="1510268" y="5880121"/>
            <a:chExt cx="8188843" cy="790362"/>
          </a:xfrm>
        </p:grpSpPr>
        <p:pic>
          <p:nvPicPr>
            <p:cNvPr id="17" name="Picture 16">
              <a:extLst>
                <a:ext uri="{FF2B5EF4-FFF2-40B4-BE49-F238E27FC236}">
                  <a16:creationId xmlns:a16="http://schemas.microsoft.com/office/drawing/2014/main" id="{B4FF0B32-CBF7-5881-778B-9C2AA68CDA8D}"/>
                </a:ext>
              </a:extLst>
            </p:cNvPr>
            <p:cNvPicPr>
              <a:picLocks noChangeAspect="1"/>
            </p:cNvPicPr>
            <p:nvPr/>
          </p:nvPicPr>
          <p:blipFill>
            <a:blip r:embed="rId2"/>
            <a:stretch>
              <a:fillRect/>
            </a:stretch>
          </p:blipFill>
          <p:spPr>
            <a:xfrm>
              <a:off x="6270842" y="5880121"/>
              <a:ext cx="1244616" cy="579815"/>
            </a:xfrm>
            <a:prstGeom prst="rect">
              <a:avLst/>
            </a:prstGeom>
          </p:spPr>
        </p:pic>
        <p:pic>
          <p:nvPicPr>
            <p:cNvPr id="18" name="Picture 17">
              <a:extLst>
                <a:ext uri="{FF2B5EF4-FFF2-40B4-BE49-F238E27FC236}">
                  <a16:creationId xmlns:a16="http://schemas.microsoft.com/office/drawing/2014/main" id="{34C39BCB-4DBE-7B34-4760-AD4D885B200A}"/>
                </a:ext>
              </a:extLst>
            </p:cNvPr>
            <p:cNvPicPr>
              <a:picLocks noChangeAspect="1"/>
            </p:cNvPicPr>
            <p:nvPr/>
          </p:nvPicPr>
          <p:blipFill>
            <a:blip r:embed="rId3"/>
            <a:stretch>
              <a:fillRect/>
            </a:stretch>
          </p:blipFill>
          <p:spPr>
            <a:xfrm>
              <a:off x="1510268" y="5929741"/>
              <a:ext cx="1004756" cy="673835"/>
            </a:xfrm>
            <a:prstGeom prst="rect">
              <a:avLst/>
            </a:prstGeom>
          </p:spPr>
        </p:pic>
        <p:pic>
          <p:nvPicPr>
            <p:cNvPr id="19" name="Picture 18">
              <a:extLst>
                <a:ext uri="{FF2B5EF4-FFF2-40B4-BE49-F238E27FC236}">
                  <a16:creationId xmlns:a16="http://schemas.microsoft.com/office/drawing/2014/main" id="{C652556C-436B-E22A-52F7-F006BE250956}"/>
                </a:ext>
              </a:extLst>
            </p:cNvPr>
            <p:cNvPicPr>
              <a:picLocks noChangeAspect="1"/>
            </p:cNvPicPr>
            <p:nvPr/>
          </p:nvPicPr>
          <p:blipFill>
            <a:blip r:embed="rId4"/>
            <a:stretch>
              <a:fillRect/>
            </a:stretch>
          </p:blipFill>
          <p:spPr>
            <a:xfrm>
              <a:off x="3408278" y="5926931"/>
              <a:ext cx="1916372" cy="743552"/>
            </a:xfrm>
            <a:prstGeom prst="rect">
              <a:avLst/>
            </a:prstGeom>
          </p:spPr>
        </p:pic>
        <p:pic>
          <p:nvPicPr>
            <p:cNvPr id="20" name="Picture 19">
              <a:extLst>
                <a:ext uri="{FF2B5EF4-FFF2-40B4-BE49-F238E27FC236}">
                  <a16:creationId xmlns:a16="http://schemas.microsoft.com/office/drawing/2014/main" id="{57D14B95-97CD-E92D-36FC-06EAAD412286}"/>
                </a:ext>
              </a:extLst>
            </p:cNvPr>
            <p:cNvPicPr>
              <a:picLocks noChangeAspect="1"/>
            </p:cNvPicPr>
            <p:nvPr/>
          </p:nvPicPr>
          <p:blipFill>
            <a:blip r:embed="rId5"/>
            <a:stretch>
              <a:fillRect/>
            </a:stretch>
          </p:blipFill>
          <p:spPr>
            <a:xfrm>
              <a:off x="8738807" y="6033134"/>
              <a:ext cx="960304" cy="426802"/>
            </a:xfrm>
            <a:prstGeom prst="rect">
              <a:avLst/>
            </a:prstGeom>
          </p:spPr>
        </p:pic>
      </p:grpSp>
    </p:spTree>
    <p:extLst>
      <p:ext uri="{BB962C8B-B14F-4D97-AF65-F5344CB8AC3E}">
        <p14:creationId xmlns:p14="http://schemas.microsoft.com/office/powerpoint/2010/main" val="2004015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328CAC4B-B2C6-8746-85BC-F518D1F28268}"/>
              </a:ext>
            </a:extLst>
          </p:cNvPr>
          <p:cNvSpPr/>
          <p:nvPr/>
        </p:nvSpPr>
        <p:spPr>
          <a:xfrm>
            <a:off x="9258919" y="1033552"/>
            <a:ext cx="2362200" cy="4038189"/>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a:xfrm>
            <a:off x="552056" y="533482"/>
            <a:ext cx="10118992" cy="513544"/>
          </a:xfrm>
        </p:spPr>
        <p:txBody>
          <a:bodyPr/>
          <a:lstStyle/>
          <a:p>
            <a:r>
              <a:rPr lang="fr-FR" sz="3200" dirty="0"/>
              <a:t>Constatations : Planification et budgétisation</a:t>
            </a:r>
          </a:p>
        </p:txBody>
      </p:sp>
      <p:sp>
        <p:nvSpPr>
          <p:cNvPr id="6" name="Rectangle 5">
            <a:extLst>
              <a:ext uri="{FF2B5EF4-FFF2-40B4-BE49-F238E27FC236}">
                <a16:creationId xmlns:a16="http://schemas.microsoft.com/office/drawing/2014/main" id="{2C857510-3422-4B43-A406-898CB66910CF}"/>
              </a:ext>
            </a:extLst>
          </p:cNvPr>
          <p:cNvSpPr/>
          <p:nvPr/>
        </p:nvSpPr>
        <p:spPr>
          <a:xfrm>
            <a:off x="9362200" y="1083007"/>
            <a:ext cx="1982581" cy="338298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rgbClr val="595959"/>
              </a:buClr>
              <a:buSzPts val="1400"/>
              <a:defRPr/>
            </a:pPr>
            <a:r>
              <a:rPr lang="fr-FR" sz="1200" b="1" dirty="0">
                <a:solidFill>
                  <a:schemeClr val="accent2"/>
                </a:solidFill>
              </a:rPr>
              <a:t>Questions soulevées </a:t>
            </a:r>
          </a:p>
          <a:p>
            <a:pPr marL="171450" indent="-171450">
              <a:lnSpc>
                <a:spcPct val="110000"/>
              </a:lnSpc>
              <a:spcAft>
                <a:spcPts val="600"/>
              </a:spcAft>
              <a:buClr>
                <a:schemeClr val="accent2"/>
              </a:buClr>
              <a:buSzPts val="1400"/>
              <a:buFont typeface="Arial" panose="020B0604020202020204" pitchFamily="34" charset="0"/>
              <a:buChar char="•"/>
              <a:defRPr/>
            </a:pPr>
            <a:r>
              <a:rPr lang="fr-FR" sz="1050" dirty="0">
                <a:solidFill>
                  <a:schemeClr val="tx1"/>
                </a:solidFill>
              </a:rPr>
              <a:t>Quelle sera l’ampleur de l’adoption de l’anneau, en particulier chez les adolescentes et les jeunes femmes ? </a:t>
            </a:r>
          </a:p>
          <a:p>
            <a:pPr marL="171450" indent="-171450">
              <a:lnSpc>
                <a:spcPct val="110000"/>
              </a:lnSpc>
              <a:spcAft>
                <a:spcPts val="600"/>
              </a:spcAft>
              <a:buClr>
                <a:schemeClr val="accent2"/>
              </a:buClr>
              <a:buSzPts val="1400"/>
              <a:buFont typeface="Arial" panose="020B0604020202020204" pitchFamily="34" charset="0"/>
              <a:buChar char="•"/>
              <a:defRPr/>
            </a:pPr>
            <a:r>
              <a:rPr lang="fr-FR" sz="1050" dirty="0">
                <a:solidFill>
                  <a:schemeClr val="tx1"/>
                </a:solidFill>
              </a:rPr>
              <a:t>Comment l’anneau peut-il être distribué sur les différents canaux, en particulier dans les services de </a:t>
            </a:r>
            <a:r>
              <a:rPr lang="fr-FR" sz="1050" dirty="0" err="1">
                <a:solidFill>
                  <a:schemeClr val="tx1"/>
                </a:solidFill>
              </a:rPr>
              <a:t>SSR</a:t>
            </a:r>
            <a:r>
              <a:rPr lang="fr-FR" sz="1050" dirty="0">
                <a:solidFill>
                  <a:schemeClr val="tx1"/>
                </a:solidFill>
              </a:rPr>
              <a:t>/PF ? </a:t>
            </a:r>
          </a:p>
          <a:p>
            <a:pPr marL="171450" indent="-171450">
              <a:lnSpc>
                <a:spcPct val="110000"/>
              </a:lnSpc>
              <a:spcAft>
                <a:spcPts val="600"/>
              </a:spcAft>
              <a:buClr>
                <a:schemeClr val="accent2"/>
              </a:buClr>
              <a:buSzPts val="1400"/>
              <a:buFont typeface="Arial" panose="020B0604020202020204" pitchFamily="34" charset="0"/>
              <a:buChar char="•"/>
              <a:defRPr/>
            </a:pPr>
            <a:r>
              <a:rPr lang="fr-FR" sz="1050" dirty="0">
                <a:solidFill>
                  <a:schemeClr val="tx1"/>
                </a:solidFill>
              </a:rPr>
              <a:t>Quel sera l’impact du COVID-19 sur le calendrier d’introduction de l’anneau ? </a:t>
            </a:r>
          </a:p>
          <a:p>
            <a:pPr marL="171450" indent="-171450">
              <a:lnSpc>
                <a:spcPct val="110000"/>
              </a:lnSpc>
              <a:spcAft>
                <a:spcPts val="600"/>
              </a:spcAft>
              <a:buClr>
                <a:schemeClr val="accent2"/>
              </a:buClr>
              <a:buSzPts val="1400"/>
              <a:buFont typeface="Arial" panose="020B0604020202020204" pitchFamily="34" charset="0"/>
              <a:buChar char="•"/>
              <a:defRPr/>
            </a:pPr>
            <a:r>
              <a:rPr lang="fr-FR" sz="1050" dirty="0">
                <a:solidFill>
                  <a:schemeClr val="tx1"/>
                </a:solidFill>
              </a:rPr>
              <a:t>Comment l’introduction de l’anneau doit-elle s’aligner sur la mise à l’échelle de la </a:t>
            </a:r>
            <a:r>
              <a:rPr lang="fr-FR" sz="1050" dirty="0" err="1">
                <a:solidFill>
                  <a:schemeClr val="tx1"/>
                </a:solidFill>
              </a:rPr>
              <a:t>PrEP</a:t>
            </a:r>
            <a:r>
              <a:rPr lang="fr-FR" sz="1050" dirty="0">
                <a:solidFill>
                  <a:schemeClr val="tx1"/>
                </a:solidFill>
              </a:rPr>
              <a:t> orale et la future introduction du </a:t>
            </a:r>
            <a:r>
              <a:rPr lang="fr-FR" sz="1050" dirty="0" err="1">
                <a:solidFill>
                  <a:schemeClr val="tx1"/>
                </a:solidFill>
              </a:rPr>
              <a:t>CAB-LA</a:t>
            </a:r>
            <a:r>
              <a:rPr lang="fr-FR" sz="1050" dirty="0">
                <a:solidFill>
                  <a:schemeClr val="tx1"/>
                </a:solidFill>
              </a:rPr>
              <a:t> ? </a:t>
            </a:r>
          </a:p>
        </p:txBody>
      </p:sp>
      <p:grpSp>
        <p:nvGrpSpPr>
          <p:cNvPr id="11" name="Group 10">
            <a:extLst>
              <a:ext uri="{FF2B5EF4-FFF2-40B4-BE49-F238E27FC236}">
                <a16:creationId xmlns:a16="http://schemas.microsoft.com/office/drawing/2014/main" id="{844BE205-3912-494F-A257-22093392AD09}"/>
              </a:ext>
            </a:extLst>
          </p:cNvPr>
          <p:cNvGrpSpPr/>
          <p:nvPr/>
        </p:nvGrpSpPr>
        <p:grpSpPr>
          <a:xfrm>
            <a:off x="9837919" y="143263"/>
            <a:ext cx="2147048" cy="648864"/>
            <a:chOff x="9282422" y="555598"/>
            <a:chExt cx="2147048" cy="648864"/>
          </a:xfrm>
        </p:grpSpPr>
        <p:sp>
          <p:nvSpPr>
            <p:cNvPr id="12" name="Rounded Rectangle 11">
              <a:extLst>
                <a:ext uri="{FF2B5EF4-FFF2-40B4-BE49-F238E27FC236}">
                  <a16:creationId xmlns:a16="http://schemas.microsoft.com/office/drawing/2014/main" id="{F1166D89-F02E-0F48-A8B6-3F35C61767B7}"/>
                </a:ext>
              </a:extLst>
            </p:cNvPr>
            <p:cNvSpPr/>
            <p:nvPr/>
          </p:nvSpPr>
          <p:spPr>
            <a:xfrm>
              <a:off x="9519752" y="624091"/>
              <a:ext cx="1909718"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dirty="0">
                  <a:solidFill>
                    <a:srgbClr val="FFFFFF"/>
                  </a:solidFill>
                  <a:ea typeface="Calibri"/>
                  <a:cs typeface="Calibri"/>
                  <a:sym typeface="Calibri"/>
                </a:rPr>
                <a:t>PLANIFICATION &amp; </a:t>
              </a:r>
            </a:p>
            <a:p>
              <a:pPr lvl="0" algn="r">
                <a:buClr>
                  <a:srgbClr val="000000"/>
                </a:buClr>
                <a:buSzPts val="1200"/>
              </a:pPr>
              <a:r>
                <a:rPr lang="fr-FR" sz="1100" b="1" dirty="0">
                  <a:solidFill>
                    <a:srgbClr val="FFFFFF"/>
                  </a:solidFill>
                  <a:ea typeface="Calibri"/>
                  <a:cs typeface="Calibri"/>
                  <a:sym typeface="Calibri"/>
                </a:rPr>
                <a:t>BUDGÉTISATION</a:t>
              </a:r>
            </a:p>
          </p:txBody>
        </p:sp>
        <p:grpSp>
          <p:nvGrpSpPr>
            <p:cNvPr id="13" name="Group 12">
              <a:extLst>
                <a:ext uri="{FF2B5EF4-FFF2-40B4-BE49-F238E27FC236}">
                  <a16:creationId xmlns:a16="http://schemas.microsoft.com/office/drawing/2014/main" id="{2D72A54E-C578-1343-9F1C-85C9775C6B7F}"/>
                </a:ext>
              </a:extLst>
            </p:cNvPr>
            <p:cNvGrpSpPr/>
            <p:nvPr/>
          </p:nvGrpSpPr>
          <p:grpSpPr>
            <a:xfrm>
              <a:off x="9282422" y="555598"/>
              <a:ext cx="648864" cy="648864"/>
              <a:chOff x="9282422" y="555598"/>
              <a:chExt cx="648864" cy="648864"/>
            </a:xfrm>
          </p:grpSpPr>
          <p:sp>
            <p:nvSpPr>
              <p:cNvPr id="14" name="Oval 13">
                <a:extLst>
                  <a:ext uri="{FF2B5EF4-FFF2-40B4-BE49-F238E27FC236}">
                    <a16:creationId xmlns:a16="http://schemas.microsoft.com/office/drawing/2014/main" id="{2C0F3227-3AF6-514F-9851-8004CE0B7B82}"/>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5" name="Graphic 14">
                <a:extLst>
                  <a:ext uri="{FF2B5EF4-FFF2-40B4-BE49-F238E27FC236}">
                    <a16:creationId xmlns:a16="http://schemas.microsoft.com/office/drawing/2014/main" id="{D8FB1C36-7C36-4447-B42F-2BBFADD21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6867" y="675155"/>
                <a:ext cx="382311" cy="382311"/>
              </a:xfrm>
              <a:prstGeom prst="rect">
                <a:avLst/>
              </a:prstGeom>
            </p:spPr>
          </p:pic>
        </p:grpSp>
      </p:grpSp>
      <p:graphicFrame>
        <p:nvGraphicFramePr>
          <p:cNvPr id="19" name="Google Shape;344;p10">
            <a:extLst>
              <a:ext uri="{FF2B5EF4-FFF2-40B4-BE49-F238E27FC236}">
                <a16:creationId xmlns:a16="http://schemas.microsoft.com/office/drawing/2014/main" id="{0767688A-10B0-1944-B80E-7224D15DEF58}"/>
              </a:ext>
            </a:extLst>
          </p:cNvPr>
          <p:cNvGraphicFramePr/>
          <p:nvPr>
            <p:extLst>
              <p:ext uri="{D42A27DB-BD31-4B8C-83A1-F6EECF244321}">
                <p14:modId xmlns:p14="http://schemas.microsoft.com/office/powerpoint/2010/main" val="2901298713"/>
              </p:ext>
            </p:extLst>
          </p:nvPr>
        </p:nvGraphicFramePr>
        <p:xfrm>
          <a:off x="454917" y="1143685"/>
          <a:ext cx="8366392" cy="5481872"/>
        </p:xfrm>
        <a:graphic>
          <a:graphicData uri="http://schemas.openxmlformats.org/drawingml/2006/table">
            <a:tbl>
              <a:tblPr>
                <a:noFill/>
              </a:tblPr>
              <a:tblGrid>
                <a:gridCol w="117973">
                  <a:extLst>
                    <a:ext uri="{9D8B030D-6E8A-4147-A177-3AD203B41FA5}">
                      <a16:colId xmlns:a16="http://schemas.microsoft.com/office/drawing/2014/main" val="1297505189"/>
                    </a:ext>
                  </a:extLst>
                </a:gridCol>
                <a:gridCol w="2006787">
                  <a:extLst>
                    <a:ext uri="{9D8B030D-6E8A-4147-A177-3AD203B41FA5}">
                      <a16:colId xmlns:a16="http://schemas.microsoft.com/office/drawing/2014/main" val="20000"/>
                    </a:ext>
                  </a:extLst>
                </a:gridCol>
                <a:gridCol w="143038">
                  <a:extLst>
                    <a:ext uri="{9D8B030D-6E8A-4147-A177-3AD203B41FA5}">
                      <a16:colId xmlns:a16="http://schemas.microsoft.com/office/drawing/2014/main" val="2755911721"/>
                    </a:ext>
                  </a:extLst>
                </a:gridCol>
                <a:gridCol w="6098594">
                  <a:extLst>
                    <a:ext uri="{9D8B030D-6E8A-4147-A177-3AD203B41FA5}">
                      <a16:colId xmlns:a16="http://schemas.microsoft.com/office/drawing/2014/main" val="763010852"/>
                    </a:ext>
                  </a:extLst>
                </a:gridCol>
              </a:tblGrid>
              <a:tr h="202589">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200" b="1" i="0" u="none" strike="noStrike" cap="none">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050" b="1" i="0" u="none" strike="noStrike" cap="none">
                          <a:solidFill>
                            <a:schemeClr val="accent2"/>
                          </a:solidFill>
                          <a:latin typeface="+mn-lt"/>
                          <a:cs typeface="Calibri"/>
                          <a:sym typeface="Arial"/>
                        </a:rPr>
                        <a:t>Contexte dans les pays</a:t>
                      </a:r>
                    </a:p>
                  </a:txBody>
                  <a:tcPr marL="45720" marR="9525" marT="0" marB="0">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234726">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Convoquer un sous-comité ou un groupe de travail qui soit nouveau ou déjà existant au sein du </a:t>
                      </a:r>
                      <a:r>
                        <a:rPr lang="fr-FR" sz="1050" b="1" i="0" u="none" strike="noStrike" cap="none">
                          <a:solidFill>
                            <a:schemeClr val="tx1"/>
                          </a:solidFill>
                          <a:latin typeface="Calibri" panose="020F0502020204030204" pitchFamily="34" charset="0"/>
                          <a:ea typeface="Calibri"/>
                          <a:cs typeface="Calibri" panose="020F0502020204030204" pitchFamily="34" charset="0"/>
                          <a:sym typeface="Calibri"/>
                        </a:rPr>
                        <a:t>groupe de travail technique</a:t>
                      </a: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 sur la prévention du VIH ou la PrEP.</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lang="fr-FR" sz="1100" b="1">
                          <a:solidFill>
                            <a:schemeClr val="accent3"/>
                          </a:solidFill>
                          <a:latin typeface="Arial" panose="020B0604020202020204" pitchFamily="34" charset="0"/>
                          <a:ea typeface="+mn-ea"/>
                          <a:cs typeface="Arial" panose="020B0604020202020204" pitchFamily="34" charset="0"/>
                          <a:sym typeface="Arial"/>
                        </a:rPr>
                        <a:t>✓</a:t>
                      </a:r>
                      <a:r>
                        <a:rPr lang="fr-FR" sz="1100" b="1">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b">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Les </a:t>
                      </a:r>
                      <a:r>
                        <a:rPr lang="fr-FR" sz="1000" dirty="0" err="1">
                          <a:solidFill>
                            <a:srgbClr val="595959"/>
                          </a:solidFill>
                          <a:latin typeface="Calibri" panose="020F0502020204030204" pitchFamily="34" charset="0"/>
                          <a:ea typeface="+mn-ea"/>
                          <a:cs typeface="Calibri" panose="020F0502020204030204" pitchFamily="34" charset="0"/>
                          <a:sym typeface="Arial"/>
                        </a:rPr>
                        <a:t>GTT</a:t>
                      </a:r>
                      <a:r>
                        <a:rPr lang="fr-FR" sz="1000" dirty="0">
                          <a:solidFill>
                            <a:srgbClr val="595959"/>
                          </a:solidFill>
                          <a:latin typeface="Calibri" panose="020F0502020204030204" pitchFamily="34" charset="0"/>
                          <a:ea typeface="+mn-ea"/>
                          <a:cs typeface="Calibri" panose="020F0502020204030204" pitchFamily="34" charset="0"/>
                          <a:sym typeface="Arial"/>
                        </a:rPr>
                        <a:t> pour la </a:t>
                      </a:r>
                      <a:r>
                        <a:rPr lang="fr-FR" sz="1000" dirty="0" err="1">
                          <a:solidFill>
                            <a:srgbClr val="595959"/>
                          </a:solidFill>
                          <a:latin typeface="Calibri" panose="020F0502020204030204" pitchFamily="34" charset="0"/>
                          <a:ea typeface="+mn-ea"/>
                          <a:cs typeface="Calibri" panose="020F0502020204030204" pitchFamily="34" charset="0"/>
                          <a:sym typeface="Arial"/>
                        </a:rPr>
                        <a:t>PrEP</a:t>
                      </a:r>
                      <a:r>
                        <a:rPr lang="fr-FR" sz="1000" dirty="0">
                          <a:solidFill>
                            <a:srgbClr val="595959"/>
                          </a:solidFill>
                          <a:latin typeface="Calibri" panose="020F0502020204030204" pitchFamily="34" charset="0"/>
                          <a:ea typeface="+mn-ea"/>
                          <a:cs typeface="Calibri" panose="020F0502020204030204" pitchFamily="34" charset="0"/>
                          <a:sym typeface="Arial"/>
                        </a:rPr>
                        <a:t> sont toujours actifs et géreront l’introduction de l’anneau dans les pays </a:t>
                      </a:r>
                    </a:p>
                  </a:txBody>
                  <a:tcPr marL="45720" marR="9525" marT="0" marB="0" anchor="b">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85544">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100" b="1">
                          <a:solidFill>
                            <a:schemeClr val="accent4"/>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On reconnaît qu’il faut créer un alignement ou une intégration entre plusieurs GTT connexes (p. ex., prévention du VIH et SSR/PF) pour soutenir l’introduction de l’anneau </a:t>
                      </a:r>
                    </a:p>
                  </a:txBody>
                  <a:tcPr marL="45720" marR="9525" marT="0" marB="0"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021938"/>
                  </a:ext>
                </a:extLst>
              </a:tr>
              <a:tr h="528134">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Identifier les </a:t>
                      </a:r>
                      <a:r>
                        <a:rPr lang="fr-FR" sz="1050" b="1" i="0" u="none" strike="noStrike" cap="none">
                          <a:solidFill>
                            <a:schemeClr val="tx1"/>
                          </a:solidFill>
                          <a:latin typeface="Calibri" panose="020F0502020204030204" pitchFamily="34" charset="0"/>
                          <a:ea typeface="Calibri"/>
                          <a:cs typeface="Calibri" panose="020F0502020204030204" pitchFamily="34" charset="0"/>
                          <a:sym typeface="Calibri"/>
                        </a:rPr>
                        <a:t>populations cibles</a:t>
                      </a: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 pour l’utilisation de l’anneau et fixer des </a:t>
                      </a:r>
                      <a:r>
                        <a:rPr lang="fr-FR" sz="1050" b="1" i="0" u="none" strike="noStrike" cap="none">
                          <a:solidFill>
                            <a:schemeClr val="tx1"/>
                          </a:solidFill>
                          <a:latin typeface="Calibri" panose="020F0502020204030204" pitchFamily="34" charset="0"/>
                          <a:ea typeface="Calibri"/>
                          <a:cs typeface="Calibri" panose="020F0502020204030204" pitchFamily="34" charset="0"/>
                          <a:sym typeface="Calibri"/>
                        </a:rPr>
                        <a:t>objectifs</a:t>
                      </a: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 d’utilisation.</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lang="fr-FR" sz="1100" b="1">
                          <a:solidFill>
                            <a:schemeClr val="accent3"/>
                          </a:solidFill>
                          <a:latin typeface="Arial" panose="020B0604020202020204" pitchFamily="34" charset="0"/>
                          <a:ea typeface="+mn-ea"/>
                          <a:cs typeface="Arial" panose="020B0604020202020204" pitchFamily="34" charset="0"/>
                          <a:sym typeface="Arial"/>
                        </a:rPr>
                        <a:t>✓</a:t>
                      </a:r>
                      <a:r>
                        <a:rPr lang="fr-FR" sz="1100" b="1">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Les parties prenantes reconnaissent qu’un choix supplémentaire est utile et elles souhaitent vivement proposer l’anneau parallèlement à la PrEP orale, en particulier pour les adolescentes et les jeunes femmes ainsi que d’autres femmes qui ne peuvent pas prendre la PrEP orale. La plupart des parties prenantes pensent que l’anneau sera un produit de niche pour répondre aux besoins d’un sous-ensemble d’utilisatrices de produits de prévention du VIH.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362402">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100" b="1">
                          <a:solidFill>
                            <a:schemeClr val="accent2"/>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On se demande quelles seront l’adoption et l’adhésion chez les adolescentes et les jeunes femmes étant donné les problèmes d’adhésion dans ce groupe lors des essais cliniques</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581623"/>
                  </a:ext>
                </a:extLst>
              </a:tr>
              <a:tr h="234726">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dirty="0">
                          <a:solidFill>
                            <a:schemeClr val="tx1"/>
                          </a:solidFill>
                          <a:latin typeface="Calibri" panose="020F0502020204030204" pitchFamily="34" charset="0"/>
                          <a:ea typeface="Calibri"/>
                          <a:cs typeface="Calibri" panose="020F0502020204030204" pitchFamily="34" charset="0"/>
                          <a:sym typeface="Calibri"/>
                        </a:rPr>
                        <a:t>Engager les parties prenantes de la </a:t>
                      </a:r>
                      <a:r>
                        <a:rPr lang="fr-FR"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communauté</a:t>
                      </a:r>
                      <a:r>
                        <a:rPr lang="fr-FR" sz="1050" i="0" u="none" strike="noStrike" cap="none" dirty="0">
                          <a:solidFill>
                            <a:schemeClr val="tx1"/>
                          </a:solidFill>
                          <a:latin typeface="Calibri" panose="020F0502020204030204" pitchFamily="34" charset="0"/>
                          <a:ea typeface="Calibri"/>
                          <a:cs typeface="Calibri" panose="020F0502020204030204" pitchFamily="34" charset="0"/>
                          <a:sym typeface="Calibri"/>
                        </a:rPr>
                        <a:t> pour définir la planification du déploiement de l’anneau.</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100" b="1">
                          <a:solidFill>
                            <a:schemeClr val="accent3"/>
                          </a:solidFill>
                          <a:latin typeface="Arial" panose="020B0604020202020204" pitchFamily="34" charset="0"/>
                          <a:ea typeface="+mn-ea"/>
                          <a:cs typeface="Arial" panose="020B0604020202020204" pitchFamily="34" charset="0"/>
                          <a:sym typeface="Arial"/>
                        </a:rPr>
                        <a:t>✓</a:t>
                      </a:r>
                      <a:r>
                        <a:rPr lang="fr-FR" sz="1100" b="1">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Les processus d’engagement de la communauté mis en place pour la PrEP peuvent être exploités pour l’introduction de l’anneau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492199">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100" b="1">
                          <a:solidFill>
                            <a:schemeClr val="accent4"/>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On s’attend à ce qu’un engagement important de la communauté soit nécessaire pour soutenir l’utilisation de l’anneau puisque c’est une nouvelle forme de produit</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251716"/>
                  </a:ext>
                </a:extLst>
              </a:tr>
              <a:tr h="352090">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dirty="0">
                          <a:solidFill>
                            <a:schemeClr val="tx1"/>
                          </a:solidFill>
                          <a:latin typeface="Calibri" panose="020F0502020204030204" pitchFamily="34" charset="0"/>
                          <a:ea typeface="Calibri"/>
                          <a:cs typeface="Calibri" panose="020F0502020204030204" pitchFamily="34" charset="0"/>
                          <a:sym typeface="Calibri"/>
                        </a:rPr>
                        <a:t>Préparer des </a:t>
                      </a:r>
                      <a:r>
                        <a:rPr lang="fr-FR" sz="1050" b="1" i="0" u="none" strike="noStrike" cap="none" dirty="0">
                          <a:solidFill>
                            <a:schemeClr val="tx1"/>
                          </a:solidFill>
                          <a:latin typeface="Calibri" panose="020F0502020204030204" pitchFamily="34" charset="0"/>
                          <a:ea typeface="Calibri"/>
                          <a:cs typeface="Calibri" panose="020F0502020204030204" pitchFamily="34" charset="0"/>
                          <a:sym typeface="Calibri"/>
                        </a:rPr>
                        <a:t>analyses</a:t>
                      </a:r>
                      <a:r>
                        <a:rPr lang="fr-FR" sz="1050" i="0" u="none" strike="noStrike" cap="none" dirty="0">
                          <a:solidFill>
                            <a:schemeClr val="tx1"/>
                          </a:solidFill>
                          <a:latin typeface="Calibri" panose="020F0502020204030204" pitchFamily="34" charset="0"/>
                          <a:ea typeface="Calibri"/>
                          <a:cs typeface="Calibri" panose="020F0502020204030204" pitchFamily="34" charset="0"/>
                          <a:sym typeface="Calibri"/>
                        </a:rPr>
                        <a:t> d’impact, de coût et/ou de rentabilité pour définir la planification relative à l’anneau.</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100" b="1">
                          <a:solidFill>
                            <a:schemeClr val="accent2"/>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Une question reste pour l’heure en suspens sur le coût prévu de la distribution de l’anneau, mais qui sera essentielle pour établir les plans d’introduction de l’anneau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32216">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100" b="1">
                          <a:solidFill>
                            <a:schemeClr val="accent3"/>
                          </a:solidFill>
                          <a:latin typeface="Arial" panose="020B0604020202020204" pitchFamily="34" charset="0"/>
                          <a:ea typeface="+mn-ea"/>
                          <a:cs typeface="Arial" panose="020B0604020202020204" pitchFamily="34" charset="0"/>
                          <a:sym typeface="Arial"/>
                        </a:rPr>
                        <a:t>✓</a:t>
                      </a:r>
                      <a:r>
                        <a:rPr lang="fr-FR" sz="1100" b="1">
                          <a:solidFill>
                            <a:srgbClr val="595959"/>
                          </a:solidFill>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Les pays disposent d’analyses ou de modèles de coût et de coût-efficacité qui ont été utilisés pour la PrEP orale et qui peuvent être adaptés pour inclure l’anneau</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427465"/>
                  </a:ext>
                </a:extLst>
              </a:tr>
              <a:tr h="234726">
                <a:tc rowSpan="3">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Inclure l’anneau dans les plans nationaux de prévention du VIH et autres </a:t>
                      </a:r>
                      <a:r>
                        <a:rPr lang="fr-FR" sz="1050" b="1" i="0" u="none" strike="noStrike" cap="none">
                          <a:solidFill>
                            <a:schemeClr val="tx1"/>
                          </a:solidFill>
                          <a:latin typeface="Calibri" panose="020F0502020204030204" pitchFamily="34" charset="0"/>
                          <a:ea typeface="Calibri"/>
                          <a:cs typeface="Calibri" panose="020F0502020204030204" pitchFamily="34" charset="0"/>
                          <a:sym typeface="Calibri"/>
                        </a:rPr>
                        <a:t>plans</a:t>
                      </a: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 pertinents (p. ex., PF).</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100" b="1" i="0" u="none" strike="noStrike" cap="none" normalizeH="0" baseline="0" noProof="0">
                          <a:ln>
                            <a:noFill/>
                          </a:ln>
                          <a:solidFill>
                            <a:srgbClr val="C3CD47"/>
                          </a:solidFill>
                          <a:uLnTx/>
                          <a:uFillTx/>
                          <a:latin typeface="Arial" panose="020B0604020202020204" pitchFamily="34" charset="0"/>
                          <a:ea typeface="+mn-ea"/>
                          <a:cs typeface="Arial" panose="020B0604020202020204" pitchFamily="34" charset="0"/>
                          <a:sym typeface="Arial"/>
                        </a:rPr>
                        <a:t>✓</a:t>
                      </a:r>
                      <a:r>
                        <a:rPr kumimoji="0" lang="fr-FR" sz="1100" b="1" i="0" u="none" strike="noStrike" cap="none" normalizeH="0" baseline="0" noProof="0">
                          <a:ln>
                            <a:noFill/>
                          </a:ln>
                          <a:solidFill>
                            <a:srgbClr val="595959"/>
                          </a:solidFill>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L’introduction de la </a:t>
                      </a:r>
                      <a:r>
                        <a:rPr lang="fr-FR" sz="1000" dirty="0" err="1">
                          <a:solidFill>
                            <a:srgbClr val="595959"/>
                          </a:solidFill>
                          <a:latin typeface="Calibri" panose="020F0502020204030204" pitchFamily="34" charset="0"/>
                          <a:ea typeface="+mn-ea"/>
                          <a:cs typeface="Calibri" panose="020F0502020204030204" pitchFamily="34" charset="0"/>
                          <a:sym typeface="Arial"/>
                        </a:rPr>
                        <a:t>PrEP</a:t>
                      </a:r>
                      <a:r>
                        <a:rPr lang="fr-FR" sz="1000" dirty="0">
                          <a:solidFill>
                            <a:srgbClr val="595959"/>
                          </a:solidFill>
                          <a:latin typeface="Calibri" panose="020F0502020204030204" pitchFamily="34" charset="0"/>
                          <a:ea typeface="+mn-ea"/>
                          <a:cs typeface="Calibri" panose="020F0502020204030204" pitchFamily="34" charset="0"/>
                          <a:sym typeface="Arial"/>
                        </a:rPr>
                        <a:t> orale assure une base solide de plans et de politiques sur laquelle s’appuyer pour l’introduction de l’anneau</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4726">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100" b="1" i="0" u="none" strike="noStrike" cap="none" normalizeH="0" baseline="0" noProof="0">
                          <a:ln>
                            <a:noFill/>
                          </a:ln>
                          <a:solidFill>
                            <a:srgbClr val="C3CD47"/>
                          </a:solidFill>
                          <a:uLnTx/>
                          <a:uFillTx/>
                          <a:latin typeface="Arial" panose="020B0604020202020204" pitchFamily="34" charset="0"/>
                          <a:ea typeface="+mn-ea"/>
                          <a:cs typeface="Arial" panose="020B0604020202020204" pitchFamily="34" charset="0"/>
                          <a:sym typeface="Arial"/>
                        </a:rPr>
                        <a:t>✓</a:t>
                      </a:r>
                      <a:r>
                        <a:rPr kumimoji="0" lang="fr-FR" sz="1100" b="1" i="0" u="none" strike="noStrike" cap="none" normalizeH="0" baseline="0" noProof="0">
                          <a:ln>
                            <a:noFill/>
                          </a:ln>
                          <a:solidFill>
                            <a:srgbClr val="595959"/>
                          </a:solidFill>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Plusieurs pays ont déjà inclus l’anneau dans des plans nationaux de prévention du VIH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67523034"/>
                  </a:ext>
                </a:extLst>
              </a:tr>
              <a:tr h="89009">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100" b="1" i="0" u="none" strike="noStrike" cap="none" normalizeH="0" baseline="0" noProof="0">
                          <a:ln>
                            <a:noFill/>
                          </a:ln>
                          <a:solidFill>
                            <a:srgbClr val="C3CD47"/>
                          </a:solidFill>
                          <a:uLnTx/>
                          <a:uFillTx/>
                          <a:latin typeface="Arial" panose="020B0604020202020204" pitchFamily="34" charset="0"/>
                          <a:ea typeface="+mn-ea"/>
                          <a:cs typeface="Arial" panose="020B0604020202020204" pitchFamily="34" charset="0"/>
                          <a:sym typeface="Arial"/>
                        </a:rPr>
                        <a:t>✓</a:t>
                      </a:r>
                      <a:r>
                        <a:rPr kumimoji="0" lang="fr-FR" sz="1100" b="1" i="0" u="none" strike="noStrike" cap="none" normalizeH="0" baseline="0" noProof="0">
                          <a:ln>
                            <a:noFill/>
                          </a:ln>
                          <a:solidFill>
                            <a:srgbClr val="595959"/>
                          </a:solidFill>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Plusieurs pays (p. ex., le Kenya) ont réalisé un travail important sur l’intégration de la prévention du VIH, de la planification familiale et d’autres services de santé sexuelle et reproductive, ce qui offre une autre plateforme pour soutenir l’introduction de l’anneau sur différents canaux de distribution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5232232"/>
                  </a:ext>
                </a:extLst>
              </a:tr>
              <a:tr h="352090">
                <a:tc rowSpan="3">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Élaborer un </a:t>
                      </a:r>
                      <a:r>
                        <a:rPr lang="fr-FR" sz="1050" b="1" i="0" u="none" strike="noStrike" cap="none">
                          <a:solidFill>
                            <a:schemeClr val="tx1"/>
                          </a:solidFill>
                          <a:latin typeface="Calibri" panose="020F0502020204030204" pitchFamily="34" charset="0"/>
                          <a:ea typeface="Calibri"/>
                          <a:cs typeface="Calibri" panose="020F0502020204030204" pitchFamily="34" charset="0"/>
                          <a:sym typeface="Calibri"/>
                        </a:rPr>
                        <a:t>plan de mise en œuvre et un budget</a:t>
                      </a:r>
                      <a:r>
                        <a:rPr lang="fr-FR" sz="1050" i="0" u="none" strike="noStrike" cap="none">
                          <a:solidFill>
                            <a:schemeClr val="tx1"/>
                          </a:solidFill>
                          <a:latin typeface="Calibri" panose="020F0502020204030204" pitchFamily="34" charset="0"/>
                          <a:ea typeface="Calibri"/>
                          <a:cs typeface="Calibri" panose="020F0502020204030204" pitchFamily="34" charset="0"/>
                          <a:sym typeface="Calibri"/>
                        </a:rPr>
                        <a:t> pour réaliser l’introduction et la mise à l’échelle de l’anneau.</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100" b="1" i="0" u="none" strike="noStrike" cap="none" normalizeH="0" baseline="0" noProof="0">
                          <a:ln>
                            <a:noFill/>
                          </a:ln>
                          <a:solidFill>
                            <a:srgbClr val="C3CD47"/>
                          </a:solidFill>
                          <a:uLnTx/>
                          <a:uFillTx/>
                          <a:latin typeface="Arial" panose="020B0604020202020204" pitchFamily="34" charset="0"/>
                          <a:ea typeface="+mn-ea"/>
                          <a:cs typeface="Arial" panose="020B0604020202020204" pitchFamily="34" charset="0"/>
                          <a:sym typeface="Arial"/>
                        </a:rPr>
                        <a:t>✓</a:t>
                      </a:r>
                      <a:r>
                        <a:rPr kumimoji="0" lang="fr-FR" sz="1100" b="1" i="0" u="none" strike="noStrike" cap="none" normalizeH="0" baseline="0" noProof="0">
                          <a:ln>
                            <a:noFill/>
                          </a:ln>
                          <a:solidFill>
                            <a:srgbClr val="595959"/>
                          </a:solidFill>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L’introduction de la PrEP orale assure une base solide pour soutenir l’introduction de l’anneau, et de nombreux pays planifient déjà un déploiement progressif et un apprentissage ciblé pour l’introduction rapide de l’anneau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5209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100" b="1">
                          <a:solidFill>
                            <a:schemeClr val="accent2"/>
                          </a:solidFill>
                          <a:latin typeface="Arial" panose="020B0604020202020204" pitchFamily="34" charset="0"/>
                          <a:ea typeface="+mn-ea"/>
                          <a:cs typeface="Arial" panose="020B0604020202020204" pitchFamily="34" charset="0"/>
                          <a:sym typeface="Arial"/>
                        </a:rPr>
                        <a:t>?</a:t>
                      </a:r>
                      <a:r>
                        <a:rPr kumimoji="0" lang="fr-FR" sz="1100" b="1" i="0" u="none" strike="noStrike" cap="none" normalizeH="0" baseline="0" noProof="0">
                          <a:ln>
                            <a:noFill/>
                          </a:ln>
                          <a:solidFill>
                            <a:schemeClr val="accent2"/>
                          </a:solidFill>
                          <a:uLnTx/>
                          <a:uFillTx/>
                          <a:latin typeface="Arial" panose="020B0604020202020204" pitchFamily="34" charset="0"/>
                          <a:ea typeface="+mn-ea"/>
                          <a:cs typeface="Arial" panose="020B0604020202020204" pitchFamily="34" charset="0"/>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Dans tous les pays, on s’attend à ce que les ressources consacrées à la PrEP orale soient également utilisées pour l’anneau, bien que subsistent des questions sur le coût relatif des deux produits</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4936546"/>
                  </a:ext>
                </a:extLst>
              </a:tr>
              <a:tr h="114636">
                <a:tc vMerge="1">
                  <a:txBody>
                    <a:bodyPr/>
                    <a:lstStyle/>
                    <a:p>
                      <a:endParaRPr lang="en-US"/>
                    </a:p>
                  </a:txBody>
                  <a:tcPr/>
                </a:tc>
                <a:tc vMerge="1">
                  <a:txBody>
                    <a:bodyPr/>
                    <a:lstStyle/>
                    <a:p>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100" b="1">
                          <a:solidFill>
                            <a:schemeClr val="accent2"/>
                          </a:solidFill>
                          <a:latin typeface="Arial" panose="020B0604020202020204" pitchFamily="34" charset="0"/>
                          <a:ea typeface="+mn-ea"/>
                          <a:cs typeface="Arial" panose="020B0604020202020204" pitchFamily="34" charset="0"/>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Une question soulevée est de savoir dans quel ordre effectuer et comment gérer efficacement la mise à l’échelle continue de la </a:t>
                      </a:r>
                      <a:r>
                        <a:rPr lang="fr-FR" sz="1000" dirty="0" err="1">
                          <a:solidFill>
                            <a:srgbClr val="595959"/>
                          </a:solidFill>
                          <a:latin typeface="Calibri" panose="020F0502020204030204" pitchFamily="34" charset="0"/>
                          <a:ea typeface="+mn-ea"/>
                          <a:cs typeface="Calibri" panose="020F0502020204030204" pitchFamily="34" charset="0"/>
                          <a:sym typeface="Arial"/>
                        </a:rPr>
                        <a:t>PrEP</a:t>
                      </a:r>
                      <a:r>
                        <a:rPr lang="fr-FR" sz="1000" dirty="0">
                          <a:solidFill>
                            <a:srgbClr val="595959"/>
                          </a:solidFill>
                          <a:latin typeface="Calibri" panose="020F0502020204030204" pitchFamily="34" charset="0"/>
                          <a:ea typeface="+mn-ea"/>
                          <a:cs typeface="Calibri" panose="020F0502020204030204" pitchFamily="34" charset="0"/>
                          <a:sym typeface="Arial"/>
                        </a:rPr>
                        <a:t> orale, l’introduction de l’anneau et la future introduction du </a:t>
                      </a:r>
                      <a:r>
                        <a:rPr lang="fr-FR" sz="1000" dirty="0" err="1">
                          <a:solidFill>
                            <a:srgbClr val="595959"/>
                          </a:solidFill>
                          <a:latin typeface="Calibri" panose="020F0502020204030204" pitchFamily="34" charset="0"/>
                          <a:ea typeface="+mn-ea"/>
                          <a:cs typeface="Calibri" panose="020F0502020204030204" pitchFamily="34" charset="0"/>
                          <a:sym typeface="Arial"/>
                        </a:rPr>
                        <a:t>CAB-LA</a:t>
                      </a:r>
                      <a:r>
                        <a:rPr lang="fr-FR" sz="1000" dirty="0">
                          <a:solidFill>
                            <a:srgbClr val="595959"/>
                          </a:solidFill>
                          <a:latin typeface="Calibri" panose="020F0502020204030204" pitchFamily="34" charset="0"/>
                          <a:ea typeface="+mn-ea"/>
                          <a:cs typeface="Calibri" panose="020F0502020204030204" pitchFamily="34" charset="0"/>
                          <a:sym typeface="Arial"/>
                        </a:rPr>
                        <a:t>. </a:t>
                      </a:r>
                    </a:p>
                  </a:txBody>
                  <a:tcPr marL="45720" marR="9525"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297610"/>
                  </a:ext>
                </a:extLst>
              </a:tr>
            </a:tbl>
          </a:graphicData>
        </a:graphic>
      </p:graphicFrame>
      <p:graphicFrame>
        <p:nvGraphicFramePr>
          <p:cNvPr id="44" name="Table 17">
            <a:extLst>
              <a:ext uri="{FF2B5EF4-FFF2-40B4-BE49-F238E27FC236}">
                <a16:creationId xmlns:a16="http://schemas.microsoft.com/office/drawing/2014/main" id="{B8EA5E17-1A96-9948-A6B1-CA7F77E8FBD8}"/>
              </a:ext>
            </a:extLst>
          </p:cNvPr>
          <p:cNvGraphicFramePr>
            <a:graphicFrameLocks noGrp="1"/>
          </p:cNvGraphicFramePr>
          <p:nvPr>
            <p:extLst>
              <p:ext uri="{D42A27DB-BD31-4B8C-83A1-F6EECF244321}">
                <p14:modId xmlns:p14="http://schemas.microsoft.com/office/powerpoint/2010/main" val="4275546788"/>
              </p:ext>
            </p:extLst>
          </p:nvPr>
        </p:nvGraphicFramePr>
        <p:xfrm>
          <a:off x="9442213" y="5249128"/>
          <a:ext cx="1806601" cy="1457917"/>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fr-FR" sz="1050" b="0">
                          <a:solidFill>
                            <a:schemeClr val="accent3"/>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a:solidFill>
                            <a:srgbClr val="595959"/>
                          </a:solidFill>
                        </a:rPr>
                        <a:t>Opportunité pour tirer </a:t>
                      </a:r>
                      <a:br>
                        <a:rPr lang="fr-FR" sz="1050" b="0">
                          <a:solidFill>
                            <a:srgbClr val="595959"/>
                          </a:solidFill>
                        </a:rPr>
                      </a:br>
                      <a:r>
                        <a:rPr lang="fr-FR" sz="1050" b="0">
                          <a:solidFill>
                            <a:srgbClr val="595959"/>
                          </a:solidFill>
                        </a:rPr>
                        <a:t>partie de la PrEP orale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050" b="0">
                          <a:solidFill>
                            <a:schemeClr val="accent4"/>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dirty="0">
                          <a:solidFill>
                            <a:srgbClr val="595959"/>
                          </a:solidFill>
                        </a:rPr>
                        <a:t>Points à prendre en compte pour l’introduction de l’anneau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fr-FR" sz="1050" b="0">
                          <a:solidFill>
                            <a:schemeClr val="accent2"/>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50" b="0" dirty="0">
                          <a:solidFill>
                            <a:srgbClr val="595959"/>
                          </a:solidFill>
                        </a:rPr>
                        <a:t>Question en suspens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45" name="Rectangle 44">
            <a:extLst>
              <a:ext uri="{FF2B5EF4-FFF2-40B4-BE49-F238E27FC236}">
                <a16:creationId xmlns:a16="http://schemas.microsoft.com/office/drawing/2014/main" id="{3CAB9786-44D7-F145-8E30-924FED19815C}"/>
              </a:ext>
            </a:extLst>
          </p:cNvPr>
          <p:cNvSpPr/>
          <p:nvPr/>
        </p:nvSpPr>
        <p:spPr>
          <a:xfrm>
            <a:off x="9449748" y="5058220"/>
            <a:ext cx="1034264"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fr-FR" sz="1200" b="1" dirty="0">
                <a:solidFill>
                  <a:srgbClr val="595959"/>
                </a:solidFill>
              </a:rPr>
              <a:t>Légende</a:t>
            </a: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spTree>
    <p:extLst>
      <p:ext uri="{BB962C8B-B14F-4D97-AF65-F5344CB8AC3E}">
        <p14:creationId xmlns:p14="http://schemas.microsoft.com/office/powerpoint/2010/main" val="3707801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389290" y="951023"/>
            <a:ext cx="2362200" cy="4154901"/>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a:xfrm>
            <a:off x="189344" y="877579"/>
            <a:ext cx="10118992" cy="513544"/>
          </a:xfrm>
        </p:spPr>
        <p:txBody>
          <a:bodyPr/>
          <a:lstStyle/>
          <a:p>
            <a:r>
              <a:rPr lang="fr-FR" dirty="0"/>
              <a:t>Constatations : Gestion de la chaîne d’approvisionnement</a:t>
            </a:r>
          </a:p>
        </p:txBody>
      </p:sp>
      <p:sp>
        <p:nvSpPr>
          <p:cNvPr id="6" name="Rectangle 5">
            <a:extLst>
              <a:ext uri="{FF2B5EF4-FFF2-40B4-BE49-F238E27FC236}">
                <a16:creationId xmlns:a16="http://schemas.microsoft.com/office/drawing/2014/main" id="{2C857510-3422-4B43-A406-898CB66910CF}"/>
              </a:ext>
            </a:extLst>
          </p:cNvPr>
          <p:cNvSpPr/>
          <p:nvPr/>
        </p:nvSpPr>
        <p:spPr>
          <a:xfrm>
            <a:off x="9611308" y="1079503"/>
            <a:ext cx="1982273"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fr-FR" sz="1200" b="1" dirty="0">
                <a:solidFill>
                  <a:schemeClr val="accent2"/>
                </a:solidFill>
              </a:rPr>
              <a:t>Questions soulevées </a:t>
            </a:r>
          </a:p>
          <a:p>
            <a:pPr marL="171450" indent="-171450">
              <a:spcAft>
                <a:spcPts val="600"/>
              </a:spcAft>
              <a:buClr>
                <a:schemeClr val="accent2"/>
              </a:buClr>
              <a:buSzPts val="1400"/>
              <a:buFont typeface="Arial" panose="020B0604020202020204" pitchFamily="34" charset="0"/>
              <a:buChar char="•"/>
              <a:defRPr/>
            </a:pPr>
            <a:r>
              <a:rPr lang="fr-FR" sz="1000" dirty="0">
                <a:solidFill>
                  <a:schemeClr val="tx1"/>
                </a:solidFill>
              </a:rPr>
              <a:t>Quelle classification les organismes de réglementation vont-ils donner à l’anneau ? </a:t>
            </a:r>
          </a:p>
          <a:p>
            <a:pPr marL="171450" indent="-171450">
              <a:spcAft>
                <a:spcPts val="600"/>
              </a:spcAft>
              <a:buClr>
                <a:schemeClr val="accent2"/>
              </a:buClr>
              <a:buSzPts val="1400"/>
              <a:buFont typeface="Arial" panose="020B0604020202020204" pitchFamily="34" charset="0"/>
              <a:buChar char="•"/>
              <a:defRPr/>
            </a:pPr>
            <a:r>
              <a:rPr lang="fr-FR" sz="1000" dirty="0">
                <a:solidFill>
                  <a:schemeClr val="tx1"/>
                </a:solidFill>
              </a:rPr>
              <a:t>Comment des informations adéquates pour l’utilisatrice finale peuvent-elles être incluses dans l’emballage et avec la distribution de l’anneau ? </a:t>
            </a:r>
          </a:p>
          <a:p>
            <a:pPr marL="171450" indent="-171450">
              <a:spcAft>
                <a:spcPts val="600"/>
              </a:spcAft>
              <a:buClr>
                <a:schemeClr val="accent2"/>
              </a:buClr>
              <a:buSzPts val="1400"/>
              <a:buFont typeface="Arial" panose="020B0604020202020204" pitchFamily="34" charset="0"/>
              <a:buChar char="•"/>
              <a:defRPr/>
            </a:pPr>
            <a:r>
              <a:rPr lang="fr-FR" sz="1000" dirty="0">
                <a:solidFill>
                  <a:schemeClr val="tx1"/>
                </a:solidFill>
              </a:rPr>
              <a:t>Dans quelle mesure l’anneau doit-il être inclus dans les chaînes d’approvisionnement d’autres canaux, notamment les services de planification familiale ou de </a:t>
            </a:r>
            <a:r>
              <a:rPr lang="fr-FR" sz="1000" dirty="0" err="1">
                <a:solidFill>
                  <a:schemeClr val="tx1"/>
                </a:solidFill>
              </a:rPr>
              <a:t>SSR</a:t>
            </a:r>
            <a:r>
              <a:rPr lang="fr-FR" sz="1000" dirty="0">
                <a:solidFill>
                  <a:schemeClr val="tx1"/>
                </a:solidFill>
              </a:rPr>
              <a:t> ? </a:t>
            </a:r>
          </a:p>
          <a:p>
            <a:pPr marL="171450" indent="-171450">
              <a:spcAft>
                <a:spcPts val="600"/>
              </a:spcAft>
              <a:buClr>
                <a:schemeClr val="accent2"/>
              </a:buClr>
              <a:buSzPts val="1400"/>
              <a:buFont typeface="Arial" panose="020B0604020202020204" pitchFamily="34" charset="0"/>
              <a:buChar char="•"/>
              <a:defRPr/>
            </a:pPr>
            <a:r>
              <a:rPr lang="fr-FR" sz="1000" dirty="0">
                <a:solidFill>
                  <a:schemeClr val="tx1"/>
                </a:solidFill>
              </a:rPr>
              <a:t>Quelles données permettent de prévoir et de quantifier l’utilisation de l’anneau compte tenu de l’incertitude concernant son adoption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extLst>
              <p:ext uri="{D42A27DB-BD31-4B8C-83A1-F6EECF244321}">
                <p14:modId xmlns:p14="http://schemas.microsoft.com/office/powerpoint/2010/main" val="3659530424"/>
              </p:ext>
            </p:extLst>
          </p:nvPr>
        </p:nvGraphicFramePr>
        <p:xfrm>
          <a:off x="9389291" y="5407096"/>
          <a:ext cx="2569446" cy="1472285"/>
        </p:xfrm>
        <a:graphic>
          <a:graphicData uri="http://schemas.openxmlformats.org/drawingml/2006/table">
            <a:tbl>
              <a:tblPr firstRow="1" bandRow="1">
                <a:tableStyleId>{5C22544A-7EE6-4342-B048-85BDC9FD1C3A}</a:tableStyleId>
              </a:tblPr>
              <a:tblGrid>
                <a:gridCol w="313197">
                  <a:extLst>
                    <a:ext uri="{9D8B030D-6E8A-4147-A177-3AD203B41FA5}">
                      <a16:colId xmlns:a16="http://schemas.microsoft.com/office/drawing/2014/main" val="4283748379"/>
                    </a:ext>
                  </a:extLst>
                </a:gridCol>
                <a:gridCol w="2256249">
                  <a:extLst>
                    <a:ext uri="{9D8B030D-6E8A-4147-A177-3AD203B41FA5}">
                      <a16:colId xmlns:a16="http://schemas.microsoft.com/office/drawing/2014/main" val="1723468228"/>
                    </a:ext>
                  </a:extLst>
                </a:gridCol>
              </a:tblGrid>
              <a:tr h="380691">
                <a:tc>
                  <a:txBody>
                    <a:bodyPr/>
                    <a:lstStyle/>
                    <a:p>
                      <a:pPr marL="177800" indent="-169863" algn="ctr">
                        <a:buClr>
                          <a:srgbClr val="595959"/>
                        </a:buClr>
                        <a:buSzPts val="1400"/>
                        <a:defRPr/>
                      </a:pPr>
                      <a:r>
                        <a:rPr lang="fr-FR" sz="1800" b="0">
                          <a:solidFill>
                            <a:schemeClr val="accent3"/>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a:solidFill>
                            <a:srgbClr val="595959"/>
                          </a:solidFill>
                        </a:rPr>
                        <a:t>Opportunité pour tirer </a:t>
                      </a:r>
                      <a:br>
                        <a:rPr lang="fr-FR" sz="1100" b="0">
                          <a:solidFill>
                            <a:srgbClr val="595959"/>
                          </a:solidFill>
                        </a:rPr>
                      </a:br>
                      <a:r>
                        <a:rPr lang="fr-FR" sz="1100" b="0">
                          <a:solidFill>
                            <a:srgbClr val="595959"/>
                          </a:solidFill>
                        </a:rPr>
                        <a:t>partie de la PrEP orale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6798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a:solidFill>
                            <a:schemeClr val="accent4"/>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Points à prendre en compte pour l’introduction de l’anneau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26306">
                <a:tc>
                  <a:txBody>
                    <a:bodyPr/>
                    <a:lstStyle/>
                    <a:p>
                      <a:pPr algn="ctr"/>
                      <a:r>
                        <a:rPr lang="fr-FR" sz="1800" b="0">
                          <a:solidFill>
                            <a:schemeClr val="accent2"/>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Question en suspens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9294299" y="5179369"/>
            <a:ext cx="1259003" cy="2563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fr-FR" sz="1200" b="1" dirty="0">
                <a:solidFill>
                  <a:srgbClr val="595959"/>
                </a:solidFill>
              </a:rPr>
              <a:t>Légende</a:t>
            </a: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23" name="Group 22">
            <a:extLst>
              <a:ext uri="{FF2B5EF4-FFF2-40B4-BE49-F238E27FC236}">
                <a16:creationId xmlns:a16="http://schemas.microsoft.com/office/drawing/2014/main" id="{3975E03B-F492-F54D-BBEA-E3A6956527BC}"/>
              </a:ext>
            </a:extLst>
          </p:cNvPr>
          <p:cNvGrpSpPr/>
          <p:nvPr/>
        </p:nvGrpSpPr>
        <p:grpSpPr>
          <a:xfrm>
            <a:off x="9333274" y="114851"/>
            <a:ext cx="2625463" cy="648864"/>
            <a:chOff x="9012647" y="1844932"/>
            <a:chExt cx="2625463" cy="648864"/>
          </a:xfrm>
        </p:grpSpPr>
        <p:sp>
          <p:nvSpPr>
            <p:cNvPr id="24" name="Rounded Rectangle 23">
              <a:extLst>
                <a:ext uri="{FF2B5EF4-FFF2-40B4-BE49-F238E27FC236}">
                  <a16:creationId xmlns:a16="http://schemas.microsoft.com/office/drawing/2014/main" id="{D50AED68-B69F-F849-A11F-8142A22E11D2}"/>
                </a:ext>
              </a:extLst>
            </p:cNvPr>
            <p:cNvSpPr/>
            <p:nvPr/>
          </p:nvSpPr>
          <p:spPr>
            <a:xfrm>
              <a:off x="9275911" y="1909291"/>
              <a:ext cx="2362199"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dirty="0">
                  <a:solidFill>
                    <a:srgbClr val="FFFFFF"/>
                  </a:solidFill>
                  <a:ea typeface="Calibri"/>
                  <a:cs typeface="Calibri"/>
                  <a:sym typeface="Calibri"/>
                </a:rPr>
                <a:t>GESTION DE LA CHAÎNE D’APPROVISIONNEMENT</a:t>
              </a:r>
            </a:p>
          </p:txBody>
        </p:sp>
        <p:grpSp>
          <p:nvGrpSpPr>
            <p:cNvPr id="25" name="Group 24">
              <a:extLst>
                <a:ext uri="{FF2B5EF4-FFF2-40B4-BE49-F238E27FC236}">
                  <a16:creationId xmlns:a16="http://schemas.microsoft.com/office/drawing/2014/main" id="{39691600-7860-9C46-AE6C-DB470FC6F1BB}"/>
                </a:ext>
              </a:extLst>
            </p:cNvPr>
            <p:cNvGrpSpPr/>
            <p:nvPr/>
          </p:nvGrpSpPr>
          <p:grpSpPr>
            <a:xfrm>
              <a:off x="9012647" y="1844932"/>
              <a:ext cx="648864" cy="648864"/>
              <a:chOff x="4043314" y="1460044"/>
              <a:chExt cx="648864" cy="648864"/>
            </a:xfrm>
          </p:grpSpPr>
          <p:sp>
            <p:nvSpPr>
              <p:cNvPr id="26" name="Oval 25">
                <a:extLst>
                  <a:ext uri="{FF2B5EF4-FFF2-40B4-BE49-F238E27FC236}">
                    <a16:creationId xmlns:a16="http://schemas.microsoft.com/office/drawing/2014/main" id="{0106D58A-87BC-3240-9619-925FFB4F80B7}"/>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7" name="Graphic 26">
                <a:extLst>
                  <a:ext uri="{FF2B5EF4-FFF2-40B4-BE49-F238E27FC236}">
                    <a16:creationId xmlns:a16="http://schemas.microsoft.com/office/drawing/2014/main" id="{F0918A0E-D70A-5F4D-AA53-FA72B86101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70830" y="1544194"/>
                <a:ext cx="463173" cy="463173"/>
              </a:xfrm>
              <a:prstGeom prst="rect">
                <a:avLst/>
              </a:prstGeom>
            </p:spPr>
          </p:pic>
        </p:grpSp>
      </p:grpSp>
      <p:graphicFrame>
        <p:nvGraphicFramePr>
          <p:cNvPr id="4" name="Table 3">
            <a:extLst>
              <a:ext uri="{FF2B5EF4-FFF2-40B4-BE49-F238E27FC236}">
                <a16:creationId xmlns:a16="http://schemas.microsoft.com/office/drawing/2014/main" id="{0F70847A-30E3-0D43-A5DD-C466E88DE5BC}"/>
              </a:ext>
            </a:extLst>
          </p:cNvPr>
          <p:cNvGraphicFramePr>
            <a:graphicFrameLocks noGrp="1"/>
          </p:cNvGraphicFramePr>
          <p:nvPr>
            <p:extLst>
              <p:ext uri="{D42A27DB-BD31-4B8C-83A1-F6EECF244321}">
                <p14:modId xmlns:p14="http://schemas.microsoft.com/office/powerpoint/2010/main" val="3923045887"/>
              </p:ext>
            </p:extLst>
          </p:nvPr>
        </p:nvGraphicFramePr>
        <p:xfrm>
          <a:off x="329425" y="1674122"/>
          <a:ext cx="8437031" cy="4872388"/>
        </p:xfrm>
        <a:graphic>
          <a:graphicData uri="http://schemas.openxmlformats.org/drawingml/2006/table">
            <a:tbl>
              <a:tblPr>
                <a:noFill/>
              </a:tblPr>
              <a:tblGrid>
                <a:gridCol w="123293">
                  <a:extLst>
                    <a:ext uri="{9D8B030D-6E8A-4147-A177-3AD203B41FA5}">
                      <a16:colId xmlns:a16="http://schemas.microsoft.com/office/drawing/2014/main" val="3954207601"/>
                    </a:ext>
                  </a:extLst>
                </a:gridCol>
                <a:gridCol w="1551742">
                  <a:extLst>
                    <a:ext uri="{9D8B030D-6E8A-4147-A177-3AD203B41FA5}">
                      <a16:colId xmlns:a16="http://schemas.microsoft.com/office/drawing/2014/main" val="324479581"/>
                    </a:ext>
                  </a:extLst>
                </a:gridCol>
                <a:gridCol w="234270">
                  <a:extLst>
                    <a:ext uri="{9D8B030D-6E8A-4147-A177-3AD203B41FA5}">
                      <a16:colId xmlns:a16="http://schemas.microsoft.com/office/drawing/2014/main" val="4198874855"/>
                    </a:ext>
                  </a:extLst>
                </a:gridCol>
                <a:gridCol w="6527726">
                  <a:extLst>
                    <a:ext uri="{9D8B030D-6E8A-4147-A177-3AD203B41FA5}">
                      <a16:colId xmlns:a16="http://schemas.microsoft.com/office/drawing/2014/main" val="2393885761"/>
                    </a:ext>
                  </a:extLst>
                </a:gridCol>
              </a:tblGrid>
              <a:tr h="150720">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200" b="1" i="0" u="none" strike="noStrike" cap="none">
                          <a:solidFill>
                            <a:srgbClr val="353535"/>
                          </a:solidFill>
                          <a:latin typeface="+mn-lt"/>
                          <a:cs typeface="Calibri"/>
                          <a:sym typeface="Arial"/>
                        </a:rPr>
                        <a:t> </a:t>
                      </a:r>
                    </a:p>
                  </a:txBody>
                  <a:tcPr marL="45720" marR="9525" marT="9525" marB="0" anchor="ctr">
                    <a:lnL w="12700" cmpd="sng">
                      <a:noFill/>
                      <a:prstDash val="solid"/>
                    </a:lnL>
                    <a:lnR w="571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12700" cap="flat" cmpd="sng" algn="ctr">
                      <a:solidFill>
                        <a:schemeClr val="accent2">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050" b="1" i="0" u="none" strike="noStrike" cap="none">
                          <a:solidFill>
                            <a:schemeClr val="accent2"/>
                          </a:solidFill>
                          <a:latin typeface="+mn-lt"/>
                          <a:cs typeface="Calibri"/>
                          <a:sym typeface="Arial"/>
                        </a:rPr>
                        <a:t>Contexte dans les pays</a:t>
                      </a:r>
                    </a:p>
                  </a:txBody>
                  <a:tcPr marL="45720" marR="9525" marT="0" marB="0">
                    <a:lnL w="12700" cap="flat" cmpd="sng" algn="ctr">
                      <a:noFill/>
                      <a:prstDash val="solid"/>
                      <a:round/>
                      <a:headEnd type="none" w="med" len="med"/>
                      <a:tailEnd type="none" w="med" len="med"/>
                    </a:lnL>
                    <a:lnR w="31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7590552"/>
                  </a:ext>
                </a:extLst>
              </a:tr>
              <a:tr h="838393">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000000"/>
                        </a:buClr>
                        <a:buSzPts val="1100"/>
                        <a:buFont typeface="Arial"/>
                        <a:buNone/>
                      </a:pPr>
                      <a:r>
                        <a:rPr lang="fr-FR" sz="1050" b="1" i="0" u="none" strike="noStrike" cap="none" dirty="0">
                          <a:solidFill>
                            <a:srgbClr val="353535"/>
                          </a:solidFill>
                          <a:latin typeface="Calibri"/>
                          <a:ea typeface="Calibri"/>
                          <a:cs typeface="Calibri"/>
                          <a:sym typeface="Calibri"/>
                        </a:rPr>
                        <a:t>Enregistrer</a:t>
                      </a:r>
                      <a:r>
                        <a:rPr lang="fr-FR" sz="1050" i="0" u="none" strike="noStrike" cap="none" dirty="0">
                          <a:solidFill>
                            <a:srgbClr val="353535"/>
                          </a:solidFill>
                          <a:latin typeface="Calibri"/>
                          <a:ea typeface="Calibri"/>
                          <a:cs typeface="Calibri"/>
                          <a:sym typeface="Calibri"/>
                        </a:rPr>
                        <a:t> l’anneau et l’inclure dans la liste nationale des médicaments essentiels.</a:t>
                      </a: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lang="fr-FR" sz="1600" b="1">
                          <a:solidFill>
                            <a:schemeClr val="accent2"/>
                          </a:solidFill>
                          <a:latin typeface="+mn-lt"/>
                          <a:ea typeface="+mn-ea"/>
                          <a:cs typeface="+mn-cs"/>
                          <a:sym typeface="Arial"/>
                        </a:rPr>
                        <a:t>?</a:t>
                      </a:r>
                      <a:r>
                        <a:rPr lang="fr-FR" sz="1600" b="1">
                          <a:solidFill>
                            <a:srgbClr val="595959"/>
                          </a:solidFill>
                          <a:latin typeface="+mn-lt"/>
                          <a:ea typeface="+mn-ea"/>
                          <a:cs typeface="+mn-cs"/>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L’anneau a été soumis à un examen réglementaire dans chaque pays, mais une question essentielle reste en suspens : comment l’anneau sera-t-il classé ou programmé (p. ex., pour l’achat direct et l’</a:t>
                      </a:r>
                      <a:r>
                        <a:rPr lang="fr-FR" sz="1000" dirty="0" err="1">
                          <a:solidFill>
                            <a:srgbClr val="595959"/>
                          </a:solidFill>
                          <a:latin typeface="Calibri" panose="020F0502020204030204" pitchFamily="34" charset="0"/>
                          <a:ea typeface="+mn-ea"/>
                          <a:cs typeface="Calibri" panose="020F0502020204030204" pitchFamily="34" charset="0"/>
                          <a:sym typeface="Arial"/>
                        </a:rPr>
                        <a:t>autoadministration</a:t>
                      </a:r>
                      <a:r>
                        <a:rPr lang="fr-FR" sz="1000" dirty="0">
                          <a:solidFill>
                            <a:srgbClr val="595959"/>
                          </a:solidFill>
                          <a:latin typeface="Calibri" panose="020F0502020204030204" pitchFamily="34" charset="0"/>
                          <a:ea typeface="+mn-ea"/>
                          <a:cs typeface="Calibri" panose="020F0502020204030204" pitchFamily="34" charset="0"/>
                          <a:sym typeface="Arial"/>
                        </a:rPr>
                        <a:t>, la fourniture par un pharmacien sans ordonnance ou avec une ordonnance d’un clinicien), ce qui aura des implications significatives sur la façon dont l’anneau peut être fourni et où</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0547869"/>
                  </a:ext>
                </a:extLst>
              </a:tr>
              <a:tr h="437733">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600" b="1">
                          <a:solidFill>
                            <a:schemeClr val="accent4"/>
                          </a:solidFill>
                          <a:latin typeface="+mn-lt"/>
                          <a:ea typeface="+mn-ea"/>
                          <a:cs typeface="+mn-cs"/>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Selon la classification ou la programmation initiale de l’anneau, des recherches supplémentaires (p. ex., pour démontrer la faisabilité et la sécurité de la distribution de l’anneau par des catégories de professionnels de la santé non cliniciens) peuvent être nécessaires pour appuyer les reclassifications dans les années à venir dans le but de proposer un accès plus large</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07667921"/>
                  </a:ext>
                </a:extLst>
              </a:tr>
              <a:tr h="670714">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dirty="0">
                          <a:solidFill>
                            <a:srgbClr val="434343"/>
                          </a:solidFill>
                          <a:latin typeface="Calibri" panose="020F0502020204030204" pitchFamily="34" charset="0"/>
                          <a:ea typeface="Calibri"/>
                          <a:cs typeface="Calibri" panose="020F0502020204030204" pitchFamily="34" charset="0"/>
                          <a:sym typeface="Calibri"/>
                        </a:rPr>
                        <a:t>Mettre à jour les </a:t>
                      </a:r>
                      <a:r>
                        <a:rPr lang="fr-FR" sz="1050" b="1" i="0" u="none" strike="noStrike" cap="none" dirty="0">
                          <a:solidFill>
                            <a:srgbClr val="434343"/>
                          </a:solidFill>
                          <a:latin typeface="Calibri" panose="020F0502020204030204" pitchFamily="34" charset="0"/>
                          <a:ea typeface="Calibri"/>
                          <a:cs typeface="Calibri" panose="020F0502020204030204" pitchFamily="34" charset="0"/>
                          <a:sym typeface="Calibri"/>
                        </a:rPr>
                        <a:t>directives relatives à la chaîne d’approvisionnement et les systèmes logistiques</a:t>
                      </a:r>
                      <a:r>
                        <a:rPr lang="fr-FR" sz="1050" i="0" u="none" strike="noStrike" cap="none" dirty="0">
                          <a:solidFill>
                            <a:srgbClr val="434343"/>
                          </a:solidFill>
                          <a:latin typeface="Calibri" panose="020F0502020204030204" pitchFamily="34" charset="0"/>
                          <a:ea typeface="Calibri"/>
                          <a:cs typeface="Calibri" panose="020F0502020204030204" pitchFamily="34" charset="0"/>
                          <a:sym typeface="Calibri"/>
                        </a:rPr>
                        <a:t> pour inclure l’anneau.</a:t>
                      </a:r>
                      <a:r>
                        <a:rPr lang="fr-FR" sz="1050" b="0" i="0" u="none" strike="noStrike" cap="none" dirty="0">
                          <a:solidFill>
                            <a:srgbClr val="434343"/>
                          </a:solidFill>
                          <a:latin typeface="Calibri" panose="020F0502020204030204" pitchFamily="34" charset="0"/>
                          <a:ea typeface="Calibri"/>
                          <a:cs typeface="Calibri" panose="020F0502020204030204" pitchFamily="34" charset="0"/>
                          <a:sym typeface="Calibri"/>
                        </a:rPr>
                        <a:t>  </a:t>
                      </a: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lang="fr-FR" sz="1400" b="1">
                          <a:solidFill>
                            <a:schemeClr val="accent3"/>
                          </a:solidFill>
                          <a:latin typeface="+mn-lt"/>
                          <a:ea typeface="+mn-ea"/>
                          <a:cs typeface="+mn-cs"/>
                          <a:sym typeface="Arial"/>
                        </a:rPr>
                        <a:t>✓</a:t>
                      </a:r>
                      <a:r>
                        <a:rPr lang="fr-FR" sz="1600" b="1">
                          <a:solidFill>
                            <a:srgbClr val="595959"/>
                          </a:solidFill>
                          <a:latin typeface="+mn-lt"/>
                          <a:ea typeface="+mn-ea"/>
                          <a:cs typeface="+mn-cs"/>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Dans tous les pays, l’intégration de la PrEP orale dans la chaîne d’approvisionnement des antirétroviraux (ARV) s’est faite relativement facilement. Cela pourrait être légèrement différent pour l’anneau puisque la forme du produit n’est pas un comprimé, mais les parties prenantes n’anticipent pas de difficultés</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5868959"/>
                  </a:ext>
                </a:extLst>
              </a:tr>
              <a:tr h="385584">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dirty="0"/>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600" b="1">
                          <a:solidFill>
                            <a:schemeClr val="accent2"/>
                          </a:solidFill>
                          <a:latin typeface="+mn-lt"/>
                          <a:ea typeface="+mn-ea"/>
                          <a:cs typeface="+mn-cs"/>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Une question en suspens est de savoir si l’anneau devra être intégré dans les chaînes d’approvisionnement pour d’autres services de santé (p. ex., SSR/PF) afin d’être distribué par ces canaux à grande échelle ; cela n’a pas eu lieu pour la PrEP orale puisqu’elle a été largement distribuée à partir des milieux cliniques du VIH</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943915"/>
                  </a:ext>
                </a:extLst>
              </a:tr>
              <a:tr h="1057937">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50" i="0" u="none" strike="noStrike" cap="none" dirty="0">
                          <a:solidFill>
                            <a:srgbClr val="434343"/>
                          </a:solidFill>
                          <a:latin typeface="Calibri" panose="020F0502020204030204" pitchFamily="34" charset="0"/>
                          <a:ea typeface="Calibri"/>
                          <a:cs typeface="Calibri" panose="020F0502020204030204" pitchFamily="34" charset="0"/>
                          <a:sym typeface="Calibri"/>
                        </a:rPr>
                        <a:t>Mener des </a:t>
                      </a:r>
                      <a:r>
                        <a:rPr lang="fr-FR" sz="1050" b="1" i="0" u="none" strike="noStrike" cap="none" dirty="0">
                          <a:solidFill>
                            <a:srgbClr val="434343"/>
                          </a:solidFill>
                          <a:latin typeface="Calibri" panose="020F0502020204030204" pitchFamily="34" charset="0"/>
                          <a:ea typeface="Calibri"/>
                          <a:cs typeface="Calibri" panose="020F0502020204030204" pitchFamily="34" charset="0"/>
                          <a:sym typeface="Calibri"/>
                        </a:rPr>
                        <a:t>exercices de prévision et/ou de quantification</a:t>
                      </a:r>
                      <a:r>
                        <a:rPr lang="fr-FR" sz="1050" i="0" u="none" strike="noStrike" cap="none" dirty="0">
                          <a:solidFill>
                            <a:srgbClr val="434343"/>
                          </a:solidFill>
                          <a:latin typeface="Calibri" panose="020F0502020204030204" pitchFamily="34" charset="0"/>
                          <a:ea typeface="Calibri"/>
                          <a:cs typeface="Calibri" panose="020F0502020204030204" pitchFamily="34" charset="0"/>
                          <a:sym typeface="Calibri"/>
                        </a:rPr>
                        <a:t> pour définir l’approvisionnement de l’anneau.</a:t>
                      </a: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600" b="1">
                          <a:solidFill>
                            <a:schemeClr val="accent4"/>
                          </a:solidFill>
                          <a:latin typeface="+mn-lt"/>
                          <a:ea typeface="+mn-ea"/>
                          <a:cs typeface="+mn-cs"/>
                          <a:sym typeface="Arial"/>
                        </a:rPr>
                        <a:t>!</a:t>
                      </a:r>
                      <a:r>
                        <a:rPr lang="fr-FR" sz="1600" b="1">
                          <a:solidFill>
                            <a:srgbClr val="595959"/>
                          </a:solidFill>
                          <a:latin typeface="+mn-lt"/>
                          <a:ea typeface="+mn-ea"/>
                          <a:cs typeface="+mn-cs"/>
                          <a:sym typeface="Arial"/>
                        </a:rPr>
                        <a:t> </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a:solidFill>
                            <a:srgbClr val="595959"/>
                          </a:solidFill>
                          <a:latin typeface="Calibri" panose="020F0502020204030204" pitchFamily="34" charset="0"/>
                          <a:ea typeface="+mn-ea"/>
                          <a:cs typeface="Calibri" panose="020F0502020204030204" pitchFamily="34" charset="0"/>
                          <a:sym typeface="Arial"/>
                        </a:rPr>
                        <a:t>Prévoir l’approvisionnement en PrEP orale s’est avéré difficile lors du déploiement initial en raison de l’incertitude relative à son adoption. Les parties prenantes pensent que cela sera plus difficile pour l’anneau, car l’incertitude concernant son adoption est plus grande et les stocks supplémentaires ne peuvent pas être réorientés pour le traitement du VIH, comme certains pays l’ont fait avec les stocks inutilisés de PrEP orale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21055649"/>
                  </a:ext>
                </a:extLst>
              </a:tr>
              <a:tr h="119678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050" i="0" u="none" strike="noStrike" cap="none" dirty="0">
                          <a:solidFill>
                            <a:srgbClr val="434343"/>
                          </a:solidFill>
                          <a:latin typeface="Calibri" panose="020F0502020204030204" pitchFamily="34" charset="0"/>
                          <a:ea typeface="Calibri"/>
                          <a:cs typeface="Calibri" panose="020F0502020204030204" pitchFamily="34" charset="0"/>
                          <a:sym typeface="Calibri"/>
                        </a:rPr>
                        <a:t>Mettre en place des </a:t>
                      </a:r>
                      <a:r>
                        <a:rPr lang="fr-FR" sz="1050" b="1" i="0" u="none" strike="noStrike" cap="none" dirty="0">
                          <a:solidFill>
                            <a:srgbClr val="434343"/>
                          </a:solidFill>
                          <a:latin typeface="Calibri" panose="020F0502020204030204" pitchFamily="34" charset="0"/>
                          <a:ea typeface="Calibri"/>
                          <a:cs typeface="Calibri" panose="020F0502020204030204" pitchFamily="34" charset="0"/>
                          <a:sym typeface="Calibri"/>
                        </a:rPr>
                        <a:t>systèmes d’approvisionnement, de suivi des produits et de distribution</a:t>
                      </a:r>
                      <a:r>
                        <a:rPr lang="fr-FR" sz="1050" i="0" u="none" strike="noStrike" cap="none" dirty="0">
                          <a:solidFill>
                            <a:srgbClr val="434343"/>
                          </a:solidFill>
                          <a:latin typeface="Calibri" panose="020F0502020204030204" pitchFamily="34" charset="0"/>
                          <a:ea typeface="Calibri"/>
                          <a:cs typeface="Calibri" panose="020F0502020204030204" pitchFamily="34" charset="0"/>
                          <a:sym typeface="Calibri"/>
                        </a:rPr>
                        <a:t> pour éviter les ruptures de stock.</a:t>
                      </a:r>
                    </a:p>
                  </a:txBody>
                  <a:tcPr marL="45720" marR="192405" marT="9525" marB="0" anchor="ctr">
                    <a:lnL w="57150" cap="flat" cmpd="sng" algn="ctr">
                      <a:no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lang="fr-FR" sz="1600" b="1">
                          <a:solidFill>
                            <a:schemeClr val="accent4"/>
                          </a:solidFill>
                          <a:latin typeface="+mn-lt"/>
                          <a:ea typeface="+mn-ea"/>
                          <a:cs typeface="+mn-cs"/>
                          <a:sym typeface="Arial"/>
                        </a:rPr>
                        <a:t>!</a:t>
                      </a:r>
                    </a:p>
                  </a:txBody>
                  <a:tcPr marL="45720" marR="9525" marT="0" marB="0" anchor="ctr">
                    <a:lnL w="12700" cap="flat" cmpd="sng" algn="ctr">
                      <a:solidFill>
                        <a:schemeClr val="accent1">
                          <a:lumMod val="20000"/>
                          <a:lumOff val="8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00" dirty="0">
                          <a:solidFill>
                            <a:srgbClr val="595959"/>
                          </a:solidFill>
                          <a:latin typeface="Calibri" panose="020F0502020204030204" pitchFamily="34" charset="0"/>
                          <a:ea typeface="+mn-ea"/>
                          <a:cs typeface="Calibri" panose="020F0502020204030204" pitchFamily="34" charset="0"/>
                          <a:sym typeface="Arial"/>
                        </a:rPr>
                        <a:t>L’approvisionnement et la distribution de l’anneau devraient être différents de ceux de la </a:t>
                      </a:r>
                      <a:r>
                        <a:rPr lang="fr-FR" sz="1000" dirty="0" err="1">
                          <a:solidFill>
                            <a:srgbClr val="595959"/>
                          </a:solidFill>
                          <a:latin typeface="Calibri" panose="020F0502020204030204" pitchFamily="34" charset="0"/>
                          <a:ea typeface="+mn-ea"/>
                          <a:cs typeface="Calibri" panose="020F0502020204030204" pitchFamily="34" charset="0"/>
                          <a:sym typeface="Arial"/>
                        </a:rPr>
                        <a:t>PrEP</a:t>
                      </a:r>
                      <a:r>
                        <a:rPr lang="fr-FR" sz="1000" dirty="0">
                          <a:solidFill>
                            <a:srgbClr val="595959"/>
                          </a:solidFill>
                          <a:latin typeface="Calibri" panose="020F0502020204030204" pitchFamily="34" charset="0"/>
                          <a:ea typeface="+mn-ea"/>
                          <a:cs typeface="Calibri" panose="020F0502020204030204" pitchFamily="34" charset="0"/>
                          <a:sym typeface="Arial"/>
                        </a:rPr>
                        <a:t> orale car c’est une nouvelle forme de produit qui n’a encore jamais été fournie</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86751883"/>
                  </a:ext>
                </a:extLst>
              </a:tr>
            </a:tbl>
          </a:graphicData>
        </a:graphic>
      </p:graphicFrame>
    </p:spTree>
    <p:extLst>
      <p:ext uri="{BB962C8B-B14F-4D97-AF65-F5344CB8AC3E}">
        <p14:creationId xmlns:p14="http://schemas.microsoft.com/office/powerpoint/2010/main" val="12293865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023654" y="975421"/>
            <a:ext cx="2362200" cy="3840419"/>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a:xfrm>
            <a:off x="396608" y="644428"/>
            <a:ext cx="10118992" cy="513544"/>
          </a:xfrm>
        </p:spPr>
        <p:txBody>
          <a:bodyPr/>
          <a:lstStyle/>
          <a:p>
            <a:r>
              <a:rPr lang="fr-FR" sz="3200" dirty="0"/>
              <a:t>Constatations : Plateformes de distribution</a:t>
            </a:r>
          </a:p>
        </p:txBody>
      </p:sp>
      <p:sp>
        <p:nvSpPr>
          <p:cNvPr id="6" name="Rectangle 5">
            <a:extLst>
              <a:ext uri="{FF2B5EF4-FFF2-40B4-BE49-F238E27FC236}">
                <a16:creationId xmlns:a16="http://schemas.microsoft.com/office/drawing/2014/main" id="{2C857510-3422-4B43-A406-898CB66910CF}"/>
              </a:ext>
            </a:extLst>
          </p:cNvPr>
          <p:cNvSpPr/>
          <p:nvPr/>
        </p:nvSpPr>
        <p:spPr>
          <a:xfrm>
            <a:off x="9128274" y="1120801"/>
            <a:ext cx="2172236"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fr-FR" sz="1200" b="1" dirty="0">
                <a:solidFill>
                  <a:schemeClr val="accent2"/>
                </a:solidFill>
              </a:rPr>
              <a:t>Questions soulevées </a:t>
            </a:r>
          </a:p>
          <a:p>
            <a:pPr marL="171450" indent="-171450">
              <a:spcAft>
                <a:spcPts val="1200"/>
              </a:spcAft>
              <a:buClr>
                <a:schemeClr val="accent2"/>
              </a:buClr>
              <a:buSzPts val="1400"/>
              <a:buFont typeface="Arial" panose="020B0604020202020204" pitchFamily="34" charset="0"/>
              <a:buChar char="•"/>
              <a:defRPr/>
            </a:pPr>
            <a:r>
              <a:rPr lang="fr-FR" sz="1100" dirty="0">
                <a:solidFill>
                  <a:schemeClr val="tx1"/>
                </a:solidFill>
              </a:rPr>
              <a:t>Quels canaux de distribution seront les plus acceptables pour les utilisatrices de l’anneau ? Souhaiteront-elles avoir le soutien d’un professionnel de la santé pour la visite d’initiation ? </a:t>
            </a:r>
          </a:p>
          <a:p>
            <a:pPr marL="171450" indent="-171450">
              <a:spcAft>
                <a:spcPts val="1200"/>
              </a:spcAft>
              <a:buClr>
                <a:schemeClr val="accent2"/>
              </a:buClr>
              <a:buSzPts val="1400"/>
              <a:buFont typeface="Arial" panose="020B0604020202020204" pitchFamily="34" charset="0"/>
              <a:buChar char="•"/>
              <a:defRPr/>
            </a:pPr>
            <a:r>
              <a:rPr lang="fr-FR" sz="1100" dirty="0">
                <a:solidFill>
                  <a:schemeClr val="tx1"/>
                </a:solidFill>
              </a:rPr>
              <a:t>Dans quelle mesure l’anneau peut-il être distribué en dehors des milieux cliniques (en attendant sa classification réglementaire) ? </a:t>
            </a:r>
          </a:p>
          <a:p>
            <a:pPr marL="171450" indent="-171450">
              <a:spcAft>
                <a:spcPts val="1200"/>
              </a:spcAft>
              <a:buClr>
                <a:schemeClr val="accent2"/>
              </a:buClr>
              <a:buSzPts val="1400"/>
              <a:buFont typeface="Arial" panose="020B0604020202020204" pitchFamily="34" charset="0"/>
              <a:buChar char="•"/>
              <a:defRPr/>
            </a:pPr>
            <a:r>
              <a:rPr lang="fr-FR" sz="1100" dirty="0">
                <a:solidFill>
                  <a:schemeClr val="tx1"/>
                </a:solidFill>
              </a:rPr>
              <a:t>La distribution sur plusieurs mois ou l’autotest de dépistage du VIH peuvent-ils favoriser un suivi ?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extLst>
              <p:ext uri="{D42A27DB-BD31-4B8C-83A1-F6EECF244321}">
                <p14:modId xmlns:p14="http://schemas.microsoft.com/office/powerpoint/2010/main" val="116840647"/>
              </p:ext>
            </p:extLst>
          </p:nvPr>
        </p:nvGraphicFramePr>
        <p:xfrm>
          <a:off x="9023654" y="5153606"/>
          <a:ext cx="2468644" cy="1219200"/>
        </p:xfrm>
        <a:graphic>
          <a:graphicData uri="http://schemas.openxmlformats.org/drawingml/2006/table">
            <a:tbl>
              <a:tblPr firstRow="1" bandRow="1">
                <a:tableStyleId>{5C22544A-7EE6-4342-B048-85BDC9FD1C3A}</a:tableStyleId>
              </a:tblPr>
              <a:tblGrid>
                <a:gridCol w="284606">
                  <a:extLst>
                    <a:ext uri="{9D8B030D-6E8A-4147-A177-3AD203B41FA5}">
                      <a16:colId xmlns:a16="http://schemas.microsoft.com/office/drawing/2014/main" val="4283748379"/>
                    </a:ext>
                  </a:extLst>
                </a:gridCol>
                <a:gridCol w="2184038">
                  <a:extLst>
                    <a:ext uri="{9D8B030D-6E8A-4147-A177-3AD203B41FA5}">
                      <a16:colId xmlns:a16="http://schemas.microsoft.com/office/drawing/2014/main" val="1723468228"/>
                    </a:ext>
                  </a:extLst>
                </a:gridCol>
              </a:tblGrid>
              <a:tr h="168353">
                <a:tc>
                  <a:txBody>
                    <a:bodyPr/>
                    <a:lstStyle/>
                    <a:p>
                      <a:pPr marL="177800" indent="-169863" algn="ctr">
                        <a:buClr>
                          <a:srgbClr val="595959"/>
                        </a:buClr>
                        <a:buSzPts val="1400"/>
                        <a:defRPr/>
                      </a:pPr>
                      <a:r>
                        <a:rPr lang="fr-FR" sz="1800" b="0">
                          <a:solidFill>
                            <a:schemeClr val="accent3"/>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Opportunité pour tirer </a:t>
                      </a:r>
                      <a:br>
                        <a:rPr lang="fr-FR" sz="1100" b="0" dirty="0">
                          <a:solidFill>
                            <a:srgbClr val="595959"/>
                          </a:solidFill>
                        </a:rPr>
                      </a:br>
                      <a:r>
                        <a:rPr lang="fr-FR" sz="1100" b="0" dirty="0">
                          <a:solidFill>
                            <a:srgbClr val="595959"/>
                          </a:solidFill>
                        </a:rPr>
                        <a:t>partie de la PrEP orale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006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a:solidFill>
                            <a:schemeClr val="accent4"/>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Points à prendre en compte pour l’introduction de l’anneau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144303">
                <a:tc>
                  <a:txBody>
                    <a:bodyPr/>
                    <a:lstStyle/>
                    <a:p>
                      <a:pPr algn="ctr"/>
                      <a:r>
                        <a:rPr lang="fr-FR" sz="1800" b="0">
                          <a:solidFill>
                            <a:schemeClr val="accent2"/>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Question en suspens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9003890" y="4911878"/>
            <a:ext cx="1034264" cy="1133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fr-FR" sz="1200" b="1" dirty="0">
                <a:solidFill>
                  <a:srgbClr val="595959"/>
                </a:solidFill>
              </a:rPr>
              <a:t>Légende</a:t>
            </a: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19" name="Group 18">
            <a:extLst>
              <a:ext uri="{FF2B5EF4-FFF2-40B4-BE49-F238E27FC236}">
                <a16:creationId xmlns:a16="http://schemas.microsoft.com/office/drawing/2014/main" id="{E49932C1-B8E8-4B4F-BF6F-F9EAC831D99B}"/>
              </a:ext>
            </a:extLst>
          </p:cNvPr>
          <p:cNvGrpSpPr/>
          <p:nvPr/>
        </p:nvGrpSpPr>
        <p:grpSpPr>
          <a:xfrm>
            <a:off x="9389290" y="188640"/>
            <a:ext cx="2468644" cy="648864"/>
            <a:chOff x="8356933" y="1572131"/>
            <a:chExt cx="2468644" cy="648864"/>
          </a:xfrm>
        </p:grpSpPr>
        <p:sp>
          <p:nvSpPr>
            <p:cNvPr id="20" name="Rounded Rectangle 19">
              <a:extLst>
                <a:ext uri="{FF2B5EF4-FFF2-40B4-BE49-F238E27FC236}">
                  <a16:creationId xmlns:a16="http://schemas.microsoft.com/office/drawing/2014/main" id="{5B0AE9DC-1D6B-2B4A-AECB-E7904BFF10F4}"/>
                </a:ext>
              </a:extLst>
            </p:cNvPr>
            <p:cNvSpPr/>
            <p:nvPr/>
          </p:nvSpPr>
          <p:spPr>
            <a:xfrm>
              <a:off x="8680373" y="1641846"/>
              <a:ext cx="2145204"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a:solidFill>
                    <a:srgbClr val="FFFFFF"/>
                  </a:solidFill>
                  <a:ea typeface="Calibri"/>
                  <a:cs typeface="Calibri"/>
                  <a:sym typeface="Calibri"/>
                </a:rPr>
                <a:t>PLATEFORMES DE DISTRIBUTION DE L’ANNEAU DE PrEP</a:t>
              </a:r>
            </a:p>
          </p:txBody>
        </p:sp>
        <p:grpSp>
          <p:nvGrpSpPr>
            <p:cNvPr id="21" name="Group 20">
              <a:extLst>
                <a:ext uri="{FF2B5EF4-FFF2-40B4-BE49-F238E27FC236}">
                  <a16:creationId xmlns:a16="http://schemas.microsoft.com/office/drawing/2014/main" id="{8DCFB2F3-2F48-694D-9349-F0AE41767A92}"/>
                </a:ext>
              </a:extLst>
            </p:cNvPr>
            <p:cNvGrpSpPr/>
            <p:nvPr/>
          </p:nvGrpSpPr>
          <p:grpSpPr>
            <a:xfrm>
              <a:off x="8356933" y="1572131"/>
              <a:ext cx="648864" cy="648864"/>
              <a:chOff x="5373393" y="3069525"/>
              <a:chExt cx="1005462" cy="1005462"/>
            </a:xfrm>
          </p:grpSpPr>
          <p:sp>
            <p:nvSpPr>
              <p:cNvPr id="22" name="Oval 21">
                <a:extLst>
                  <a:ext uri="{FF2B5EF4-FFF2-40B4-BE49-F238E27FC236}">
                    <a16:creationId xmlns:a16="http://schemas.microsoft.com/office/drawing/2014/main" id="{5FFBFE4E-B538-314F-8A30-E493E2F2774A}"/>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8" name="Graphic 27">
                <a:extLst>
                  <a:ext uri="{FF2B5EF4-FFF2-40B4-BE49-F238E27FC236}">
                    <a16:creationId xmlns:a16="http://schemas.microsoft.com/office/drawing/2014/main" id="{7E25C31F-49D6-3D43-8C67-B53092B662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27644" y="3218100"/>
                <a:ext cx="717720" cy="717720"/>
              </a:xfrm>
              <a:prstGeom prst="rect">
                <a:avLst/>
              </a:prstGeom>
            </p:spPr>
          </p:pic>
        </p:grpSp>
      </p:grpSp>
      <p:graphicFrame>
        <p:nvGraphicFramePr>
          <p:cNvPr id="30" name="Google Shape;344;p10">
            <a:extLst>
              <a:ext uri="{FF2B5EF4-FFF2-40B4-BE49-F238E27FC236}">
                <a16:creationId xmlns:a16="http://schemas.microsoft.com/office/drawing/2014/main" id="{82A7A66E-006C-8141-A24F-B8FD59FCB43C}"/>
              </a:ext>
            </a:extLst>
          </p:cNvPr>
          <p:cNvGraphicFramePr/>
          <p:nvPr>
            <p:extLst>
              <p:ext uri="{D42A27DB-BD31-4B8C-83A1-F6EECF244321}">
                <p14:modId xmlns:p14="http://schemas.microsoft.com/office/powerpoint/2010/main" val="801755125"/>
              </p:ext>
            </p:extLst>
          </p:nvPr>
        </p:nvGraphicFramePr>
        <p:xfrm>
          <a:off x="329425" y="1209143"/>
          <a:ext cx="8361965" cy="5517333"/>
        </p:xfrm>
        <a:graphic>
          <a:graphicData uri="http://schemas.openxmlformats.org/drawingml/2006/table">
            <a:tbl>
              <a:tblPr>
                <a:noFill/>
              </a:tblPr>
              <a:tblGrid>
                <a:gridCol w="109688">
                  <a:extLst>
                    <a:ext uri="{9D8B030D-6E8A-4147-A177-3AD203B41FA5}">
                      <a16:colId xmlns:a16="http://schemas.microsoft.com/office/drawing/2014/main" val="1297505189"/>
                    </a:ext>
                  </a:extLst>
                </a:gridCol>
                <a:gridCol w="1706410">
                  <a:extLst>
                    <a:ext uri="{9D8B030D-6E8A-4147-A177-3AD203B41FA5}">
                      <a16:colId xmlns:a16="http://schemas.microsoft.com/office/drawing/2014/main" val="20000"/>
                    </a:ext>
                  </a:extLst>
                </a:gridCol>
                <a:gridCol w="254000">
                  <a:extLst>
                    <a:ext uri="{9D8B030D-6E8A-4147-A177-3AD203B41FA5}">
                      <a16:colId xmlns:a16="http://schemas.microsoft.com/office/drawing/2014/main" val="2755911721"/>
                    </a:ext>
                  </a:extLst>
                </a:gridCol>
                <a:gridCol w="6291867">
                  <a:extLst>
                    <a:ext uri="{9D8B030D-6E8A-4147-A177-3AD203B41FA5}">
                      <a16:colId xmlns:a16="http://schemas.microsoft.com/office/drawing/2014/main" val="763010852"/>
                    </a:ext>
                  </a:extLst>
                </a:gridCol>
              </a:tblGrid>
              <a:tr h="215268">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200" b="1" i="0" u="none" strike="noStrike" cap="none">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050" b="1" i="0" u="none" strike="noStrike" cap="none">
                          <a:solidFill>
                            <a:schemeClr val="accent2"/>
                          </a:solidFill>
                          <a:latin typeface="+mn-lt"/>
                          <a:cs typeface="Calibri"/>
                          <a:sym typeface="Arial"/>
                        </a:rPr>
                        <a:t>Contexte dans les pays</a:t>
                      </a:r>
                    </a:p>
                  </a:txBody>
                  <a:tcPr marL="45720" marR="9525" marT="0" marB="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371011">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Publier des </a:t>
                      </a:r>
                      <a:r>
                        <a:rPr lang="fr-FR" sz="1050" b="1" i="0" u="none" strike="noStrike" cap="none">
                          <a:solidFill>
                            <a:srgbClr val="353535"/>
                          </a:solidFill>
                          <a:latin typeface="Calibri" panose="020F0502020204030204" pitchFamily="34" charset="0"/>
                          <a:ea typeface="+mn-ea"/>
                          <a:cs typeface="Calibri" panose="020F0502020204030204" pitchFamily="34" charset="0"/>
                          <a:sym typeface="Arial"/>
                        </a:rPr>
                        <a:t>directives cliniques</a:t>
                      </a: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 standard pour la distribution et l’utilisation de l’anneau.</a:t>
                      </a:r>
                      <a:r>
                        <a:rPr lang="fr-FR" sz="1050" b="0" i="0" u="none" strike="noStrike" cap="none">
                          <a:solidFill>
                            <a:srgbClr val="353535"/>
                          </a:solidFill>
                          <a:latin typeface="Calibri" panose="020F0502020204030204" pitchFamily="34" charset="0"/>
                          <a:ea typeface="+mn-ea"/>
                          <a:cs typeface="Calibri" panose="020F0502020204030204" pitchFamily="34" charset="0"/>
                          <a:sym typeface="Arial"/>
                        </a:rPr>
                        <a:t> </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fr-FR" sz="1400" b="1" i="0" u="none" strike="noStrike" cap="none" normalizeH="0" baseline="0" noProof="0">
                          <a:ln>
                            <a:noFill/>
                          </a:ln>
                          <a:solidFill>
                            <a:srgbClr val="C3CD47"/>
                          </a:solidFill>
                          <a:uLnTx/>
                          <a:uFillTx/>
                          <a:latin typeface="+mn-lt"/>
                          <a:ea typeface="+mn-ea"/>
                          <a:cs typeface="+mn-cs"/>
                          <a:sym typeface="Arial"/>
                        </a:rPr>
                        <a:t>✓</a:t>
                      </a:r>
                      <a:r>
                        <a:rPr kumimoji="0" lang="fr-FR" sz="1600" b="1" i="0" u="none" strike="noStrike" cap="none" normalizeH="0" baseline="0" noProof="0">
                          <a:ln>
                            <a:noFill/>
                          </a:ln>
                          <a:solidFill>
                            <a:srgbClr val="595959"/>
                          </a:solidFill>
                          <a:uLnTx/>
                          <a:uFillTx/>
                          <a:latin typeface="+mn-lt"/>
                          <a:ea typeface="+mn-ea"/>
                          <a:cs typeface="+mn-cs"/>
                          <a:sym typeface="Arial"/>
                        </a:rPr>
                        <a:t> </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Le processus d’élaboration de directives pour les produits biomédicaux de prévention du VIH a été bien établi à partir de l’expérience tirée de la PrEP orale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42023">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600" b="1">
                          <a:solidFill>
                            <a:schemeClr val="accent2"/>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Plusieurs questions sur les directives pour la distribution de l’anneau doivent encore être éclaircies, notamment quelles catégories de personnel de la santé, cliniques ou non, seront autorisées à fournir l’anneau (dans certains pays, un programme réglementaire le définit), quel calendrier de suivi des tests de dépistage du VIH sera requis, les autotests de dépistage du VIH pourront-ils être utilisés dans le cadre du dépistage continu du VIH pour les utilisatrices de l’anneau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0021938"/>
                  </a:ext>
                </a:extLst>
              </a:tr>
              <a:tr h="742023">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Consacrer des ressources à la réalisation de </a:t>
                      </a:r>
                      <a:r>
                        <a:rPr lang="fr-FR" sz="1050" b="1" i="0" u="none" strike="noStrike" cap="none">
                          <a:solidFill>
                            <a:srgbClr val="353535"/>
                          </a:solidFill>
                          <a:latin typeface="Calibri" panose="020F0502020204030204" pitchFamily="34" charset="0"/>
                          <a:ea typeface="+mn-ea"/>
                          <a:cs typeface="Calibri" panose="020F0502020204030204" pitchFamily="34" charset="0"/>
                          <a:sym typeface="Arial"/>
                        </a:rPr>
                        <a:t>tests réguliers de dépistage du VIH, l’initiation à l’utilisation de l’anneau et la prise en charge des renouvellements</a:t>
                      </a: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F9B083">
                            <a:lumMod val="75000"/>
                          </a:srgbClr>
                        </a:buClr>
                        <a:buSzPts val="1400"/>
                        <a:buFont typeface="System Font Regular"/>
                        <a:buNone/>
                        <a:tabLst/>
                        <a:defRPr/>
                      </a:pPr>
                      <a:r>
                        <a:rPr kumimoji="0" lang="fr-FR" sz="1600" b="1" i="0" u="none" strike="noStrike" cap="none" normalizeH="0" baseline="0" noProof="0">
                          <a:ln>
                            <a:noFill/>
                          </a:ln>
                          <a:solidFill>
                            <a:schemeClr val="accent2"/>
                          </a:solidFill>
                          <a:uLnTx/>
                          <a:uFillTx/>
                          <a:latin typeface="Calibri" panose="020F0502020204030204"/>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Plusieurs questions en suspens permettront de déterminer la capacité requise pour la distribution de l’anneau, y compris le programme ou la classification réglementaire, les catégories de personnel de santé autorisés à distribuer l’anneau ou à prendre en charge certaines composantes de la distribution (p. ex., le counseling, le dépistage du VIH), si les autotests de dépistage du VIH peuvent être utilisés dans le cadre du dépistage continu du VIH et si la distribution sur plusieurs mois peut être autorisée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556517">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F9B083">
                            <a:lumMod val="75000"/>
                          </a:srgbClr>
                        </a:buClr>
                        <a:buSzPts val="1400"/>
                        <a:buFont typeface="System Font Regular"/>
                        <a:buNone/>
                        <a:tabLst/>
                        <a:defRPr/>
                      </a:pPr>
                      <a:r>
                        <a:rPr kumimoji="0" lang="fr-FR" sz="1600" b="1" i="0" u="none" strike="noStrike" cap="none" normalizeH="0" baseline="0" noProof="0">
                          <a:ln>
                            <a:noFill/>
                          </a:ln>
                          <a:solidFill>
                            <a:schemeClr val="accent2"/>
                          </a:solidFill>
                          <a:uLnTx/>
                          <a:uFillTx/>
                          <a:latin typeface="Calibri" panose="020F0502020204030204"/>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Une autre question spécifique à l’anneau est de savoir si les utilisatrices seront à l’aise pour l’insérer elles-mêmes dès le début ou s’il leur faudra une démonstration ou une insertion initiale avec le soutien d’un professionnel de la santé, ce qui aura des répercussions sur le temps nécessaire à la visite d’initiation</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581623"/>
                  </a:ext>
                </a:extLst>
              </a:tr>
              <a:tr h="397104">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Élaborer des documents et organiser des formations sur l’anneau pour les </a:t>
                      </a:r>
                      <a:r>
                        <a:rPr lang="fr-FR" sz="1050" b="1" i="0" u="none" strike="noStrike" cap="none">
                          <a:solidFill>
                            <a:srgbClr val="353535"/>
                          </a:solidFill>
                          <a:latin typeface="Calibri" panose="020F0502020204030204" pitchFamily="34" charset="0"/>
                          <a:ea typeface="+mn-ea"/>
                          <a:cs typeface="Calibri" panose="020F0502020204030204" pitchFamily="34" charset="0"/>
                          <a:sym typeface="Arial"/>
                        </a:rPr>
                        <a:t>professionnels de la santé</a:t>
                      </a: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400" b="1" i="0" u="none" strike="noStrike" cap="none" normalizeH="0" baseline="0" noProof="0">
                          <a:ln>
                            <a:noFill/>
                          </a:ln>
                          <a:solidFill>
                            <a:srgbClr val="C3CD47"/>
                          </a:solidFill>
                          <a:uLnTx/>
                          <a:uFillTx/>
                          <a:latin typeface="Calibri" panose="020F0502020204030204"/>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Tous les pays ont mis en place des formations à la PrEP orale, y compris une combinaison de formations en personne et en ligne qui peuvent facilement intégrer l’anneau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556517">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fr-FR" sz="1400" b="1" i="0" u="none" strike="noStrike" cap="none" normalizeH="0" baseline="0" noProof="0">
                          <a:ln>
                            <a:noFill/>
                          </a:ln>
                          <a:solidFill>
                            <a:srgbClr val="C3CD47"/>
                          </a:solidFill>
                          <a:uLnTx/>
                          <a:uFillTx/>
                          <a:latin typeface="Calibri" panose="020F0502020204030204"/>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Dans tous les pays, il existe aussi plusieurs possibilités d’intégration immédiate de l’anneau dans la formation des professionnels de la santé en planification familiale, notamment la formation intégrée VIH-</a:t>
                      </a:r>
                      <a:r>
                        <a:rPr lang="fr-FR" sz="1050" dirty="0" err="1">
                          <a:solidFill>
                            <a:srgbClr val="595959"/>
                          </a:solidFill>
                          <a:latin typeface="Calibri" panose="020F0502020204030204" pitchFamily="34" charset="0"/>
                          <a:ea typeface="+mn-ea"/>
                          <a:cs typeface="Calibri" panose="020F0502020204030204" pitchFamily="34" charset="0"/>
                          <a:sym typeface="Arial"/>
                        </a:rPr>
                        <a:t>SSR</a:t>
                      </a:r>
                      <a:r>
                        <a:rPr lang="fr-FR" sz="1050" dirty="0">
                          <a:solidFill>
                            <a:srgbClr val="595959"/>
                          </a:solidFill>
                          <a:latin typeface="Calibri" panose="020F0502020204030204" pitchFamily="34" charset="0"/>
                          <a:ea typeface="+mn-ea"/>
                          <a:cs typeface="Calibri" panose="020F0502020204030204" pitchFamily="34" charset="0"/>
                          <a:sym typeface="Arial"/>
                        </a:rPr>
                        <a:t> au Kenya et la formation continue des prestataires sur le </a:t>
                      </a:r>
                      <a:r>
                        <a:rPr lang="fr-FR" sz="1050" dirty="0" err="1">
                          <a:solidFill>
                            <a:srgbClr val="595959"/>
                          </a:solidFill>
                          <a:latin typeface="Calibri" panose="020F0502020204030204" pitchFamily="34" charset="0"/>
                          <a:ea typeface="+mn-ea"/>
                          <a:cs typeface="Calibri" panose="020F0502020204030204" pitchFamily="34" charset="0"/>
                          <a:sym typeface="Arial"/>
                        </a:rPr>
                        <a:t>DMPA</a:t>
                      </a:r>
                      <a:r>
                        <a:rPr lang="fr-FR" sz="1050" dirty="0">
                          <a:solidFill>
                            <a:srgbClr val="595959"/>
                          </a:solidFill>
                          <a:latin typeface="Calibri" panose="020F0502020204030204" pitchFamily="34" charset="0"/>
                          <a:ea typeface="+mn-ea"/>
                          <a:cs typeface="Calibri" panose="020F0502020204030204" pitchFamily="34" charset="0"/>
                          <a:sym typeface="Arial"/>
                        </a:rPr>
                        <a:t>-SC au Zimbabwe</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63251716"/>
                  </a:ext>
                </a:extLst>
              </a:tr>
              <a:tr h="556517">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
                          <a:srgbClr val="353535"/>
                        </a:buClr>
                        <a:buSzPts val="1100"/>
                        <a:buFont typeface="Calibri"/>
                        <a:buNone/>
                        <a:tabLst/>
                        <a:defRPr/>
                      </a:pPr>
                      <a:r>
                        <a:rPr lang="fr-FR" sz="1050" i="0" u="none" strike="noStrike" cap="none">
                          <a:solidFill>
                            <a:srgbClr val="353535"/>
                          </a:solidFill>
                          <a:latin typeface="Calibri" panose="020F0502020204030204" pitchFamily="34" charset="0"/>
                          <a:ea typeface="Calibri"/>
                          <a:cs typeface="Calibri" panose="020F0502020204030204" pitchFamily="34" charset="0"/>
                          <a:sym typeface="Calibri"/>
                        </a:rPr>
                        <a:t>Mettre en place des </a:t>
                      </a:r>
                      <a:r>
                        <a:rPr lang="fr-FR" sz="1050" b="1" i="0" u="none" strike="noStrike" cap="none">
                          <a:solidFill>
                            <a:srgbClr val="353535"/>
                          </a:solidFill>
                          <a:latin typeface="Calibri" panose="020F0502020204030204" pitchFamily="34" charset="0"/>
                          <a:ea typeface="Calibri"/>
                          <a:cs typeface="Calibri" panose="020F0502020204030204" pitchFamily="34" charset="0"/>
                          <a:sym typeface="Calibri"/>
                        </a:rPr>
                        <a:t>systèmes d’orientation</a:t>
                      </a:r>
                      <a:r>
                        <a:rPr lang="fr-FR" sz="1050" i="0" u="none" strike="noStrike" cap="none">
                          <a:solidFill>
                            <a:srgbClr val="353535"/>
                          </a:solidFill>
                          <a:latin typeface="Calibri" panose="020F0502020204030204" pitchFamily="34" charset="0"/>
                          <a:ea typeface="Calibri"/>
                          <a:cs typeface="Calibri" panose="020F0502020204030204" pitchFamily="34" charset="0"/>
                          <a:sym typeface="Calibri"/>
                        </a:rPr>
                        <a:t> pour la mise en relation des clients d’autres canaux avec les sites qui distribuent l’anneau.</a:t>
                      </a:r>
                      <a:r>
                        <a:rPr lang="fr-FR" sz="1050" b="0" i="0" u="none" strike="noStrike" cap="none">
                          <a:solidFill>
                            <a:srgbClr val="353535"/>
                          </a:solidFill>
                          <a:latin typeface="Calibri" panose="020F0502020204030204" pitchFamily="34" charset="0"/>
                          <a:ea typeface="Calibri"/>
                          <a:cs typeface="Calibri" panose="020F0502020204030204" pitchFamily="34" charset="0"/>
                          <a:sym typeface="Calibri"/>
                        </a:rPr>
                        <a:t> </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fr-FR" sz="1400" b="1" i="0" u="none" strike="noStrike" cap="none" normalizeH="0" baseline="0" noProof="0">
                          <a:ln>
                            <a:noFill/>
                          </a:ln>
                          <a:solidFill>
                            <a:srgbClr val="C3CD47"/>
                          </a:solidFill>
                          <a:uLnTx/>
                          <a:uFillTx/>
                          <a:latin typeface="+mn-lt"/>
                          <a:ea typeface="+mn-ea"/>
                          <a:cs typeface="+mn-cs"/>
                          <a:sym typeface="Arial"/>
                        </a:rPr>
                        <a:t>✓</a:t>
                      </a:r>
                      <a:r>
                        <a:rPr kumimoji="0" lang="fr-FR" sz="1400" b="1" i="0" u="none" strike="noStrike" cap="none" normalizeH="0" baseline="0" noProof="0">
                          <a:ln>
                            <a:noFill/>
                          </a:ln>
                          <a:solidFill>
                            <a:srgbClr val="595959"/>
                          </a:solidFill>
                          <a:uLnTx/>
                          <a:uFillTx/>
                          <a:latin typeface="+mn-lt"/>
                          <a:ea typeface="+mn-ea"/>
                          <a:cs typeface="+mn-cs"/>
                          <a:sym typeface="Arial"/>
                        </a:rPr>
                        <a:t> </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Les recommandations sont une composante essentielle pour la distribution de la PrEP orale et elles sont établies sur différents canaux (p. ex., à partir du dépistage du VIH, des programmes communautaires, des médias sociaux et des plateformes en ligne) ; ces réseaux et systèmes de recommandation peuvent être adaptés pour inclure l’anneau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accent2">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1011">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600" b="1">
                          <a:solidFill>
                            <a:schemeClr val="accent2"/>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Selon la programmation donnée, la recommandation de se tourner vers des établissements cliniques peut ne pas être nécessaire. Ainsi, les recommandations pour l’anneau peuvent être différentes de celles pour la PrEP orale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accent2">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4427465"/>
                  </a:ext>
                </a:extLst>
              </a:tr>
              <a:tr h="751684">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a:lnSpc>
                          <a:spcPct val="100000"/>
                        </a:lnSpc>
                        <a:spcBef>
                          <a:spcPts val="0"/>
                        </a:spcBef>
                        <a:spcAft>
                          <a:spcPts val="0"/>
                        </a:spcAft>
                        <a:buClr>
                          <a:srgbClr val="353535"/>
                        </a:buClr>
                        <a:buSzPts val="1100"/>
                        <a:buFont typeface="Calibri"/>
                        <a:buNone/>
                      </a:pPr>
                      <a:r>
                        <a:rPr lang="fr-FR" sz="1050" i="0" u="none" strike="noStrike" cap="none">
                          <a:solidFill>
                            <a:srgbClr val="353535"/>
                          </a:solidFill>
                          <a:latin typeface="Calibri" panose="020F0502020204030204" pitchFamily="34" charset="0"/>
                          <a:ea typeface="Calibri"/>
                          <a:cs typeface="Calibri" panose="020F0502020204030204" pitchFamily="34" charset="0"/>
                          <a:sym typeface="Calibri"/>
                        </a:rPr>
                        <a:t>Intégrer un soutien dans le cadre de la </a:t>
                      </a:r>
                      <a:r>
                        <a:rPr lang="fr-FR" sz="1050" b="1" i="0" u="none" strike="noStrike" cap="none">
                          <a:solidFill>
                            <a:srgbClr val="353535"/>
                          </a:solidFill>
                          <a:latin typeface="Calibri" panose="020F0502020204030204" pitchFamily="34" charset="0"/>
                          <a:ea typeface="Calibri"/>
                          <a:cs typeface="Calibri" panose="020F0502020204030204" pitchFamily="34" charset="0"/>
                          <a:sym typeface="Calibri"/>
                        </a:rPr>
                        <a:t>communication avec les partenaires</a:t>
                      </a:r>
                      <a:r>
                        <a:rPr lang="fr-FR" sz="1050" i="0" u="none" strike="noStrike" cap="none">
                          <a:solidFill>
                            <a:srgbClr val="353535"/>
                          </a:solidFill>
                          <a:latin typeface="Calibri" panose="020F0502020204030204" pitchFamily="34" charset="0"/>
                          <a:ea typeface="Calibri"/>
                          <a:cs typeface="Calibri" panose="020F0502020204030204" pitchFamily="34" charset="0"/>
                          <a:sym typeface="Calibri"/>
                        </a:rPr>
                        <a:t> et de la violence entre partenaires intimes (VPI).</a:t>
                      </a:r>
                      <a:r>
                        <a:rPr lang="fr-FR" sz="1050" b="0" i="0" u="none" strike="noStrike" cap="none">
                          <a:solidFill>
                            <a:srgbClr val="353535"/>
                          </a:solidFill>
                          <a:latin typeface="Calibri" panose="020F0502020204030204" pitchFamily="34" charset="0"/>
                          <a:ea typeface="Calibri"/>
                          <a:cs typeface="Calibri" panose="020F0502020204030204" pitchFamily="34" charset="0"/>
                          <a:sym typeface="Calibri"/>
                        </a:rPr>
                        <a:t> </a:t>
                      </a:r>
                    </a:p>
                  </a:txBody>
                  <a:tcPr marL="45720" marR="10096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400" b="1" i="0" u="none" strike="noStrike" cap="none" normalizeH="0" baseline="0" noProof="0">
                          <a:ln>
                            <a:noFill/>
                          </a:ln>
                          <a:solidFill>
                            <a:srgbClr val="C3CD47"/>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Dans certains pays, le dépistage et la recommandation vers un soutien pour la violence entre partenaires intimes font partie des procédures opérationnelles standard pour les services de prévention du VIH et de planification familiale, qui intégreront l’anneau, même si les utilisatrices peuvent bénéficier d’informations et de messages spécifiques sur l’anneau (p. ex., pour les partenaires)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14171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8991600" y="1025816"/>
            <a:ext cx="2362200" cy="3657360"/>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a:xfrm>
            <a:off x="396608" y="952371"/>
            <a:ext cx="10118992" cy="513544"/>
          </a:xfrm>
        </p:spPr>
        <p:txBody>
          <a:bodyPr/>
          <a:lstStyle/>
          <a:p>
            <a:r>
              <a:rPr lang="fr-FR" dirty="0"/>
              <a:t>Constatations : Adoption et utilisation efficace</a:t>
            </a:r>
          </a:p>
        </p:txBody>
      </p:sp>
      <p:sp>
        <p:nvSpPr>
          <p:cNvPr id="6" name="Rectangle 5">
            <a:extLst>
              <a:ext uri="{FF2B5EF4-FFF2-40B4-BE49-F238E27FC236}">
                <a16:creationId xmlns:a16="http://schemas.microsoft.com/office/drawing/2014/main" id="{2C857510-3422-4B43-A406-898CB66910CF}"/>
              </a:ext>
            </a:extLst>
          </p:cNvPr>
          <p:cNvSpPr/>
          <p:nvPr/>
        </p:nvSpPr>
        <p:spPr>
          <a:xfrm>
            <a:off x="9075908" y="1084992"/>
            <a:ext cx="2277892" cy="34736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fr-FR" sz="1200" b="1" dirty="0">
                <a:solidFill>
                  <a:schemeClr val="accent2"/>
                </a:solidFill>
              </a:rPr>
              <a:t>Questions soulevées </a:t>
            </a:r>
          </a:p>
          <a:p>
            <a:pPr marL="171450" indent="-171450">
              <a:spcAft>
                <a:spcPts val="1200"/>
              </a:spcAft>
              <a:buClr>
                <a:schemeClr val="accent2"/>
              </a:buClr>
              <a:buSzPts val="1400"/>
              <a:buFont typeface="Arial" panose="020B0604020202020204" pitchFamily="34" charset="0"/>
              <a:buChar char="•"/>
              <a:defRPr/>
            </a:pPr>
            <a:r>
              <a:rPr lang="fr-FR" sz="1100" dirty="0">
                <a:solidFill>
                  <a:schemeClr val="tx1"/>
                </a:solidFill>
              </a:rPr>
              <a:t>Que faudra-t-il faire pour que les utilisatrices se sentent à l’aise avec un produit à insérer dans le vagin ? </a:t>
            </a:r>
          </a:p>
          <a:p>
            <a:pPr marL="171450" indent="-171450">
              <a:spcAft>
                <a:spcPts val="1200"/>
              </a:spcAft>
              <a:buClr>
                <a:schemeClr val="accent2"/>
              </a:buClr>
              <a:buSzPts val="1400"/>
              <a:buFont typeface="Arial" panose="020B0604020202020204" pitchFamily="34" charset="0"/>
              <a:buChar char="•"/>
              <a:defRPr/>
            </a:pPr>
            <a:r>
              <a:rPr lang="fr-FR" sz="1100" dirty="0">
                <a:solidFill>
                  <a:schemeClr val="tx1"/>
                </a:solidFill>
              </a:rPr>
              <a:t>Comment les communications peuvent-elles aider les utilisatrices finales à prendre des décisions concernant les méthodes de prévention du VIH dont les formes, les utilisations et les niveaux d’efficacité varient ?</a:t>
            </a:r>
          </a:p>
          <a:p>
            <a:pPr marL="171450" indent="-171450">
              <a:spcAft>
                <a:spcPts val="1200"/>
              </a:spcAft>
              <a:buClr>
                <a:schemeClr val="accent2"/>
              </a:buClr>
              <a:buSzPts val="1400"/>
              <a:buFont typeface="Arial" panose="020B0604020202020204" pitchFamily="34" charset="0"/>
              <a:buChar char="•"/>
              <a:defRPr/>
            </a:pPr>
            <a:r>
              <a:rPr lang="fr-FR" sz="1100" dirty="0">
                <a:solidFill>
                  <a:schemeClr val="tx1"/>
                </a:solidFill>
              </a:rPr>
              <a:t>Comment la création de la demande peut-elle être maintenue après l’introduction initiale ?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extLst>
              <p:ext uri="{D42A27DB-BD31-4B8C-83A1-F6EECF244321}">
                <p14:modId xmlns:p14="http://schemas.microsoft.com/office/powerpoint/2010/main" val="4139297420"/>
              </p:ext>
            </p:extLst>
          </p:nvPr>
        </p:nvGraphicFramePr>
        <p:xfrm>
          <a:off x="9076249" y="4927573"/>
          <a:ext cx="2277551" cy="1386840"/>
        </p:xfrm>
        <a:graphic>
          <a:graphicData uri="http://schemas.openxmlformats.org/drawingml/2006/table">
            <a:tbl>
              <a:tblPr firstRow="1" bandRow="1">
                <a:tableStyleId>{5C22544A-7EE6-4342-B048-85BDC9FD1C3A}</a:tableStyleId>
              </a:tblPr>
              <a:tblGrid>
                <a:gridCol w="262575">
                  <a:extLst>
                    <a:ext uri="{9D8B030D-6E8A-4147-A177-3AD203B41FA5}">
                      <a16:colId xmlns:a16="http://schemas.microsoft.com/office/drawing/2014/main" val="4283748379"/>
                    </a:ext>
                  </a:extLst>
                </a:gridCol>
                <a:gridCol w="2014976">
                  <a:extLst>
                    <a:ext uri="{9D8B030D-6E8A-4147-A177-3AD203B41FA5}">
                      <a16:colId xmlns:a16="http://schemas.microsoft.com/office/drawing/2014/main" val="1723468228"/>
                    </a:ext>
                  </a:extLst>
                </a:gridCol>
              </a:tblGrid>
              <a:tr h="339667">
                <a:tc>
                  <a:txBody>
                    <a:bodyPr/>
                    <a:lstStyle/>
                    <a:p>
                      <a:pPr marL="177800" indent="-169863" algn="ctr">
                        <a:buClr>
                          <a:srgbClr val="595959"/>
                        </a:buClr>
                        <a:buSzPts val="1400"/>
                        <a:defRPr/>
                      </a:pPr>
                      <a:r>
                        <a:rPr lang="fr-FR" sz="1800" b="0">
                          <a:solidFill>
                            <a:schemeClr val="accent3"/>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a:solidFill>
                            <a:srgbClr val="595959"/>
                          </a:solidFill>
                        </a:rPr>
                        <a:t>Opportunité pour tirer </a:t>
                      </a:r>
                      <a:br>
                        <a:rPr lang="fr-FR" sz="1100" b="0">
                          <a:solidFill>
                            <a:srgbClr val="595959"/>
                          </a:solidFill>
                        </a:rPr>
                      </a:br>
                      <a:r>
                        <a:rPr lang="fr-FR" sz="1100" b="0">
                          <a:solidFill>
                            <a:srgbClr val="595959"/>
                          </a:solidFill>
                        </a:rPr>
                        <a:t>partie de la PrEP orale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3396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a:solidFill>
                            <a:schemeClr val="accent4"/>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Points à prendre en compte pour l’introduction de l’anneau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14917">
                <a:tc>
                  <a:txBody>
                    <a:bodyPr/>
                    <a:lstStyle/>
                    <a:p>
                      <a:pPr algn="ctr"/>
                      <a:r>
                        <a:rPr lang="fr-FR" sz="1800" b="0">
                          <a:solidFill>
                            <a:schemeClr val="accent2"/>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Question en suspens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8981259" y="4699845"/>
            <a:ext cx="1089682"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fr-FR" sz="1200" b="1" dirty="0">
                <a:solidFill>
                  <a:srgbClr val="595959"/>
                </a:solidFill>
              </a:rPr>
              <a:t>Légende</a:t>
            </a: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14" name="Group 13">
            <a:extLst>
              <a:ext uri="{FF2B5EF4-FFF2-40B4-BE49-F238E27FC236}">
                <a16:creationId xmlns:a16="http://schemas.microsoft.com/office/drawing/2014/main" id="{D125404A-A899-504F-A7EF-72026B015B0C}"/>
              </a:ext>
            </a:extLst>
          </p:cNvPr>
          <p:cNvGrpSpPr/>
          <p:nvPr/>
        </p:nvGrpSpPr>
        <p:grpSpPr>
          <a:xfrm>
            <a:off x="9849810" y="141415"/>
            <a:ext cx="1985009" cy="648864"/>
            <a:chOff x="7835936" y="5248300"/>
            <a:chExt cx="1985009" cy="648864"/>
          </a:xfrm>
        </p:grpSpPr>
        <p:sp>
          <p:nvSpPr>
            <p:cNvPr id="15" name="Rounded Rectangle 14">
              <a:extLst>
                <a:ext uri="{FF2B5EF4-FFF2-40B4-BE49-F238E27FC236}">
                  <a16:creationId xmlns:a16="http://schemas.microsoft.com/office/drawing/2014/main" id="{4BFCC939-8B9B-1142-86BD-D2EA7A7FA050}"/>
                </a:ext>
              </a:extLst>
            </p:cNvPr>
            <p:cNvSpPr/>
            <p:nvPr/>
          </p:nvSpPr>
          <p:spPr>
            <a:xfrm>
              <a:off x="8221593" y="5316794"/>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a:solidFill>
                    <a:srgbClr val="FFFFFF"/>
                  </a:solidFill>
                  <a:ea typeface="Calibri"/>
                  <a:cs typeface="Calibri"/>
                  <a:sym typeface="Calibri"/>
                </a:rPr>
                <a:t>ADOPTION ET UTILISATION EFFICACE</a:t>
              </a:r>
            </a:p>
          </p:txBody>
        </p:sp>
        <p:grpSp>
          <p:nvGrpSpPr>
            <p:cNvPr id="16" name="Group 15">
              <a:extLst>
                <a:ext uri="{FF2B5EF4-FFF2-40B4-BE49-F238E27FC236}">
                  <a16:creationId xmlns:a16="http://schemas.microsoft.com/office/drawing/2014/main" id="{C559B907-46F1-1B48-AF53-57C8ED55FA39}"/>
                </a:ext>
              </a:extLst>
            </p:cNvPr>
            <p:cNvGrpSpPr/>
            <p:nvPr/>
          </p:nvGrpSpPr>
          <p:grpSpPr>
            <a:xfrm>
              <a:off x="7835936" y="5248300"/>
              <a:ext cx="648864" cy="648864"/>
              <a:chOff x="8181589" y="3069525"/>
              <a:chExt cx="1005462" cy="1005462"/>
            </a:xfrm>
          </p:grpSpPr>
          <p:sp>
            <p:nvSpPr>
              <p:cNvPr id="18" name="Oval 17">
                <a:extLst>
                  <a:ext uri="{FF2B5EF4-FFF2-40B4-BE49-F238E27FC236}">
                    <a16:creationId xmlns:a16="http://schemas.microsoft.com/office/drawing/2014/main" id="{C6B8A6AC-AE9B-C84C-909B-FD438D9E4281}"/>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3" name="Graphic 22">
                <a:extLst>
                  <a:ext uri="{FF2B5EF4-FFF2-40B4-BE49-F238E27FC236}">
                    <a16:creationId xmlns:a16="http://schemas.microsoft.com/office/drawing/2014/main" id="{2992208E-8D3F-3844-B1BA-96D30253E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8759" y="3211979"/>
                <a:ext cx="717720" cy="717720"/>
              </a:xfrm>
              <a:prstGeom prst="rect">
                <a:avLst/>
              </a:prstGeom>
            </p:spPr>
          </p:pic>
        </p:grpSp>
      </p:grpSp>
      <p:graphicFrame>
        <p:nvGraphicFramePr>
          <p:cNvPr id="25" name="Google Shape;344;p10">
            <a:extLst>
              <a:ext uri="{FF2B5EF4-FFF2-40B4-BE49-F238E27FC236}">
                <a16:creationId xmlns:a16="http://schemas.microsoft.com/office/drawing/2014/main" id="{DE1E7069-2D5C-4F48-A268-6064CA4534ED}"/>
              </a:ext>
            </a:extLst>
          </p:cNvPr>
          <p:cNvGraphicFramePr/>
          <p:nvPr>
            <p:extLst>
              <p:ext uri="{D42A27DB-BD31-4B8C-83A1-F6EECF244321}">
                <p14:modId xmlns:p14="http://schemas.microsoft.com/office/powerpoint/2010/main" val="792215384"/>
              </p:ext>
            </p:extLst>
          </p:nvPr>
        </p:nvGraphicFramePr>
        <p:xfrm>
          <a:off x="329425" y="1689092"/>
          <a:ext cx="8119594" cy="4501726"/>
        </p:xfrm>
        <a:graphic>
          <a:graphicData uri="http://schemas.openxmlformats.org/drawingml/2006/table">
            <a:tbl>
              <a:tblPr>
                <a:noFill/>
              </a:tblPr>
              <a:tblGrid>
                <a:gridCol w="107299">
                  <a:extLst>
                    <a:ext uri="{9D8B030D-6E8A-4147-A177-3AD203B41FA5}">
                      <a16:colId xmlns:a16="http://schemas.microsoft.com/office/drawing/2014/main" val="1297505189"/>
                    </a:ext>
                  </a:extLst>
                </a:gridCol>
                <a:gridCol w="1669239">
                  <a:extLst>
                    <a:ext uri="{9D8B030D-6E8A-4147-A177-3AD203B41FA5}">
                      <a16:colId xmlns:a16="http://schemas.microsoft.com/office/drawing/2014/main" val="20000"/>
                    </a:ext>
                  </a:extLst>
                </a:gridCol>
                <a:gridCol w="248467">
                  <a:extLst>
                    <a:ext uri="{9D8B030D-6E8A-4147-A177-3AD203B41FA5}">
                      <a16:colId xmlns:a16="http://schemas.microsoft.com/office/drawing/2014/main" val="2755911721"/>
                    </a:ext>
                  </a:extLst>
                </a:gridCol>
                <a:gridCol w="6094589">
                  <a:extLst>
                    <a:ext uri="{9D8B030D-6E8A-4147-A177-3AD203B41FA5}">
                      <a16:colId xmlns:a16="http://schemas.microsoft.com/office/drawing/2014/main" val="763010852"/>
                    </a:ext>
                  </a:extLst>
                </a:gridCol>
              </a:tblGrid>
              <a:tr h="247846">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200" b="1" i="0" u="none" strike="noStrike" cap="none">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050" b="1" i="0" u="none" strike="noStrike" cap="none">
                          <a:solidFill>
                            <a:schemeClr val="accent2"/>
                          </a:solidFill>
                          <a:latin typeface="+mn-lt"/>
                          <a:cs typeface="Calibri"/>
                          <a:sym typeface="Arial"/>
                        </a:rPr>
                        <a:t>Contexte dans les pays</a:t>
                      </a:r>
                    </a:p>
                  </a:txBody>
                  <a:tcPr marL="45720" marR="9525" marT="0" marB="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34552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rtl="0" fontAlgn="ctr">
                        <a:lnSpc>
                          <a:spcPct val="100000"/>
                        </a:lnSpc>
                        <a:spcBef>
                          <a:spcPts val="0"/>
                        </a:spcBef>
                        <a:spcAft>
                          <a:spcPts val="0"/>
                        </a:spcAft>
                        <a:buClr>
                          <a:srgbClr val="000000"/>
                        </a:buClr>
                        <a:buSzPts val="1100"/>
                        <a:buFont typeface="Arial"/>
                        <a:buNone/>
                      </a:pPr>
                      <a:r>
                        <a:rPr lang="fr-FR" sz="1050" i="0" u="none" strike="noStrike" cap="none" dirty="0">
                          <a:solidFill>
                            <a:srgbClr val="353535"/>
                          </a:solidFill>
                          <a:latin typeface="Calibri" panose="020F0502020204030204" pitchFamily="34" charset="0"/>
                          <a:ea typeface="+mn-ea"/>
                          <a:cs typeface="Calibri" panose="020F0502020204030204" pitchFamily="34" charset="0"/>
                          <a:sym typeface="Arial"/>
                        </a:rPr>
                        <a:t>Élaborer et mettre en œuvre des </a:t>
                      </a:r>
                      <a:r>
                        <a:rPr lang="fr-FR" sz="1050" b="1" i="0" u="none" strike="noStrike" cap="none" dirty="0">
                          <a:solidFill>
                            <a:srgbClr val="353535"/>
                          </a:solidFill>
                          <a:latin typeface="Calibri" panose="020F0502020204030204" pitchFamily="34" charset="0"/>
                          <a:ea typeface="+mn-ea"/>
                          <a:cs typeface="Calibri" panose="020F0502020204030204" pitchFamily="34" charset="0"/>
                          <a:sym typeface="Arial"/>
                        </a:rPr>
                        <a:t>stratégies de création de la demande</a:t>
                      </a:r>
                      <a:r>
                        <a:rPr lang="fr-FR" sz="1050" i="0" u="none" strike="noStrike" cap="none" dirty="0">
                          <a:solidFill>
                            <a:srgbClr val="353535"/>
                          </a:solidFill>
                          <a:latin typeface="Calibri" panose="020F0502020204030204" pitchFamily="34" charset="0"/>
                          <a:ea typeface="+mn-ea"/>
                          <a:cs typeface="Calibri" panose="020F0502020204030204" pitchFamily="34" charset="0"/>
                          <a:sym typeface="Arial"/>
                        </a:rPr>
                        <a:t> qui incluent la promotion de l’anneau.</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fr-FR" sz="1400" b="1" i="0" u="none" strike="noStrike" cap="none" normalizeH="0" baseline="0" noProof="0">
                          <a:ln>
                            <a:noFill/>
                          </a:ln>
                          <a:solidFill>
                            <a:srgbClr val="C3CD47"/>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L’anneau peut être inclus dans les stratégies nationales de création de la demande pour la PrEP orale, mais différents types de messages qui peuvent s’inspirer d’une nouvelle recherche formative, ou d’une recherche déjà existante, seront probablement nécessaires</a:t>
                      </a:r>
                      <a:r>
                        <a:rPr lang="fr-FR" sz="1050" baseline="0">
                          <a:solidFill>
                            <a:srgbClr val="595959"/>
                          </a:solidFill>
                          <a:latin typeface="Calibri" panose="020F0502020204030204" pitchFamily="34" charset="0"/>
                          <a:ea typeface="+mn-ea"/>
                          <a:cs typeface="Calibri" panose="020F0502020204030204" pitchFamily="34" charset="0"/>
                          <a:sym typeface="Arial"/>
                        </a:rPr>
                        <a:t>  </a:t>
                      </a:r>
                      <a:r>
                        <a:rPr lang="fr-FR" sz="1050">
                          <a:solidFill>
                            <a:srgbClr val="595959"/>
                          </a:solidFill>
                          <a:latin typeface="Calibri" panose="020F0502020204030204" pitchFamily="34" charset="0"/>
                          <a:ea typeface="+mn-ea"/>
                          <a:cs typeface="Calibri" panose="020F0502020204030204" pitchFamily="34" charset="0"/>
                          <a:sym typeface="Arial"/>
                        </a:rPr>
                        <a:t>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67742">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fr-FR" sz="1050" i="0" u="none" strike="noStrike" cap="none">
                          <a:solidFill>
                            <a:srgbClr val="353535"/>
                          </a:solidFill>
                          <a:latin typeface="Calibri" panose="020F0502020204030204" pitchFamily="34" charset="0"/>
                          <a:cs typeface="Calibri" panose="020F0502020204030204" pitchFamily="34" charset="0"/>
                          <a:sym typeface="Arial"/>
                        </a:rPr>
                        <a:t>Aborder les normes sociales et la stigmatisation pour </a:t>
                      </a:r>
                      <a:r>
                        <a:rPr lang="fr-FR" sz="1050" b="1" i="0" u="none" strike="noStrike" cap="none">
                          <a:solidFill>
                            <a:srgbClr val="353535"/>
                          </a:solidFill>
                          <a:latin typeface="Calibri" panose="020F0502020204030204" pitchFamily="34" charset="0"/>
                          <a:cs typeface="Calibri" panose="020F0502020204030204" pitchFamily="34" charset="0"/>
                          <a:sym typeface="Arial"/>
                        </a:rPr>
                        <a:t>faire accepter l’utilisation de l’anneau par la communauté et les partenaires</a:t>
                      </a:r>
                      <a:r>
                        <a:rPr lang="fr-FR" sz="1050" i="0" u="none" strike="noStrike" cap="none">
                          <a:solidFill>
                            <a:srgbClr val="353535"/>
                          </a:solidFill>
                          <a:latin typeface="Calibri" panose="020F0502020204030204" pitchFamily="34" charset="0"/>
                          <a:cs typeface="Calibri" panose="020F0502020204030204" pitchFamily="34" charset="0"/>
                          <a:sym typeface="Arial"/>
                        </a:rPr>
                        <a:t>.</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kumimoji="0" lang="fr-FR" sz="1400" b="1" i="0" u="none" strike="noStrike" cap="none" normalizeH="0" baseline="0" noProof="0">
                          <a:ln>
                            <a:noFill/>
                          </a:ln>
                          <a:solidFill>
                            <a:srgbClr val="C3CD47"/>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Dans de nombreux pays, l’engagement des membres de la communauté, des membres de la famille et des partenaires est une composante de la distribution de la PrEP orale et de la création de la demande ; l’anneau peut être inclus dans ces efforts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457200">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600" b="1">
                          <a:solidFill>
                            <a:schemeClr val="accent4"/>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Une attention particulière devra être portée aux mythes potentiels et aux fausses perceptions concernant les produits à insérer dans le vagin, notamment la crainte d’une mauvaise hygiène, la relation avec des maladies et la sorcellerie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38581623"/>
                  </a:ext>
                </a:extLst>
              </a:tr>
              <a:tr h="548640">
                <a:tc rowSpan="2">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2">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fr-FR" sz="1050" i="0" u="none" strike="noStrike" cap="none" dirty="0">
                          <a:solidFill>
                            <a:srgbClr val="353535"/>
                          </a:solidFill>
                          <a:latin typeface="Calibri" panose="020F0502020204030204" pitchFamily="34" charset="0"/>
                          <a:ea typeface="+mn-ea"/>
                          <a:cs typeface="Calibri" panose="020F0502020204030204" pitchFamily="34" charset="0"/>
                          <a:sym typeface="Arial"/>
                        </a:rPr>
                        <a:t>Développer des </a:t>
                      </a:r>
                      <a:r>
                        <a:rPr lang="fr-FR" sz="1050" b="1" i="0" u="none" strike="noStrike" cap="none" dirty="0">
                          <a:solidFill>
                            <a:srgbClr val="353535"/>
                          </a:solidFill>
                          <a:latin typeface="Calibri" panose="020F0502020204030204" pitchFamily="34" charset="0"/>
                          <a:ea typeface="+mn-ea"/>
                          <a:cs typeface="Calibri" panose="020F0502020204030204" pitchFamily="34" charset="0"/>
                          <a:sym typeface="Arial"/>
                        </a:rPr>
                        <a:t>informations et des outils pour les clients</a:t>
                      </a:r>
                      <a:r>
                        <a:rPr lang="fr-FR" sz="1050" i="0" u="none" strike="noStrike" cap="none" dirty="0">
                          <a:solidFill>
                            <a:srgbClr val="353535"/>
                          </a:solidFill>
                          <a:latin typeface="Calibri" panose="020F0502020204030204" pitchFamily="34" charset="0"/>
                          <a:ea typeface="+mn-ea"/>
                          <a:cs typeface="Calibri" panose="020F0502020204030204" pitchFamily="34" charset="0"/>
                          <a:sym typeface="Arial"/>
                        </a:rPr>
                        <a:t> afin d’orienter le choix vers le produit et de soutenir l’utilisation de l’anneau.</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fr-FR" sz="1600" b="1" i="0" u="none" strike="noStrike" cap="none" normalizeH="0" baseline="0" noProof="0">
                          <a:ln>
                            <a:noFill/>
                          </a:ln>
                          <a:solidFill>
                            <a:srgbClr val="C3CD47"/>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Le matériel et les plateformes de </a:t>
                      </a:r>
                      <a:r>
                        <a:rPr lang="fr-FR" sz="1050" dirty="0" err="1">
                          <a:solidFill>
                            <a:srgbClr val="595959"/>
                          </a:solidFill>
                          <a:latin typeface="Calibri" panose="020F0502020204030204" pitchFamily="34" charset="0"/>
                          <a:ea typeface="+mn-ea"/>
                          <a:cs typeface="Calibri" panose="020F0502020204030204" pitchFamily="34" charset="0"/>
                          <a:sym typeface="Arial"/>
                        </a:rPr>
                        <a:t>PrEP</a:t>
                      </a:r>
                      <a:r>
                        <a:rPr lang="fr-FR" sz="1050" dirty="0">
                          <a:solidFill>
                            <a:srgbClr val="595959"/>
                          </a:solidFill>
                          <a:latin typeface="Calibri" panose="020F0502020204030204" pitchFamily="34" charset="0"/>
                          <a:ea typeface="+mn-ea"/>
                          <a:cs typeface="Calibri" panose="020F0502020204030204" pitchFamily="34" charset="0"/>
                          <a:sym typeface="Arial"/>
                        </a:rPr>
                        <a:t> orale déjà existants (p. ex., </a:t>
                      </a:r>
                      <a:r>
                        <a:rPr lang="fr-FR" sz="1050" dirty="0" err="1">
                          <a:solidFill>
                            <a:srgbClr val="595959"/>
                          </a:solidFill>
                          <a:latin typeface="Calibri" panose="020F0502020204030204" pitchFamily="34" charset="0"/>
                          <a:ea typeface="+mn-ea"/>
                          <a:cs typeface="Calibri" panose="020F0502020204030204" pitchFamily="34" charset="0"/>
                          <a:sym typeface="Arial"/>
                        </a:rPr>
                        <a:t>BWise</a:t>
                      </a:r>
                      <a:r>
                        <a:rPr lang="fr-FR" sz="1050" dirty="0">
                          <a:solidFill>
                            <a:srgbClr val="595959"/>
                          </a:solidFill>
                          <a:latin typeface="Calibri" panose="020F0502020204030204" pitchFamily="34" charset="0"/>
                          <a:ea typeface="+mn-ea"/>
                          <a:cs typeface="Calibri" panose="020F0502020204030204" pitchFamily="34" charset="0"/>
                          <a:sym typeface="Arial"/>
                        </a:rPr>
                        <a:t> et myprep.co.za en Afrique du Sud) peuvent être facilement adaptés pour inclure des informations sur l’anneau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solidFill>
                        <a:schemeClr val="bg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73152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fr-FR" sz="1600" b="1" i="0" u="none" strike="noStrike" cap="none" normalizeH="0" baseline="0" noProof="0">
                          <a:ln>
                            <a:noFill/>
                          </a:ln>
                          <a:solidFill>
                            <a:srgbClr val="F4711F"/>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Du matériel devra être développé pour guider le choix des patientes et expliquer les différences entre les produits (p. ex., en termes de forme du produit, d’efficacité, d’utilisation pendant la menstruation) ; l’approche utilisée pour la planification familiale peut servir de modèle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3175" cap="flat" cmpd="sng" algn="ctr">
                      <a:solidFill>
                        <a:schemeClr val="bg1">
                          <a:lumMod val="20000"/>
                          <a:lumOff val="8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2282638"/>
                  </a:ext>
                </a:extLst>
              </a:tr>
              <a:tr h="364977">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fr-FR" sz="1050" i="0" u="none" strike="noStrike" cap="none">
                          <a:solidFill>
                            <a:srgbClr val="353535"/>
                          </a:solidFill>
                          <a:latin typeface="Calibri" panose="020F0502020204030204" pitchFamily="34" charset="0"/>
                          <a:ea typeface="Calibri"/>
                          <a:cs typeface="Calibri" panose="020F0502020204030204" pitchFamily="34" charset="0"/>
                          <a:sym typeface="Calibri"/>
                        </a:rPr>
                        <a:t>Soutenir</a:t>
                      </a:r>
                      <a:r>
                        <a:rPr lang="fr-FR" sz="1050" b="1" i="0" u="none" strike="noStrike" cap="none">
                          <a:solidFill>
                            <a:srgbClr val="353535"/>
                          </a:solidFill>
                          <a:latin typeface="Calibri" panose="020F0502020204030204" pitchFamily="34" charset="0"/>
                          <a:ea typeface="Calibri"/>
                          <a:cs typeface="Calibri" panose="020F0502020204030204" pitchFamily="34" charset="0"/>
                          <a:sym typeface="Calibri"/>
                        </a:rPr>
                        <a:t> une utilisation efficace et continue</a:t>
                      </a:r>
                      <a:r>
                        <a:rPr lang="fr-FR" sz="1050" i="0" u="none" strike="noStrike" cap="none">
                          <a:solidFill>
                            <a:srgbClr val="353535"/>
                          </a:solidFill>
                          <a:latin typeface="Calibri" panose="020F0502020204030204" pitchFamily="34" charset="0"/>
                          <a:ea typeface="Calibri"/>
                          <a:cs typeface="Calibri" panose="020F0502020204030204" pitchFamily="34" charset="0"/>
                          <a:sym typeface="Calibri"/>
                        </a:rPr>
                        <a:t> pour les utilisatrices de l’anneau.</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kumimoji="0" lang="fr-FR" sz="1600" b="1" i="0" u="none" strike="noStrike" cap="none" normalizeH="0" baseline="0" noProof="0">
                          <a:ln>
                            <a:noFill/>
                          </a:ln>
                          <a:solidFill>
                            <a:srgbClr val="F4711F"/>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Soutenir l’adhésion à la PrEP orale s’est avéré difficile et nécessitera un soutien ciblé de l’adhésion ainsi qu’une sensibilisation soutenue pour l’anneau allant au-delà du déploiement initial du produit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78672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tabLst/>
                        <a:defRPr/>
                      </a:pP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Développer et communiquer des plans pour l’</a:t>
                      </a:r>
                      <a:r>
                        <a:rPr lang="fr-FR" sz="1050" b="1" i="0" u="none" strike="noStrike" cap="none">
                          <a:solidFill>
                            <a:srgbClr val="353535"/>
                          </a:solidFill>
                          <a:latin typeface="Calibri" panose="020F0502020204030204" pitchFamily="34" charset="0"/>
                          <a:ea typeface="+mn-ea"/>
                          <a:cs typeface="Calibri" panose="020F0502020204030204" pitchFamily="34" charset="0"/>
                          <a:sym typeface="Arial"/>
                        </a:rPr>
                        <a:t>élimination</a:t>
                      </a:r>
                      <a:r>
                        <a:rPr lang="fr-FR" sz="1050" i="0" u="none" strike="noStrike" cap="none">
                          <a:solidFill>
                            <a:srgbClr val="353535"/>
                          </a:solidFill>
                          <a:latin typeface="Calibri" panose="020F0502020204030204" pitchFamily="34" charset="0"/>
                          <a:ea typeface="+mn-ea"/>
                          <a:cs typeface="Calibri" panose="020F0502020204030204" pitchFamily="34" charset="0"/>
                          <a:sym typeface="Arial"/>
                        </a:rPr>
                        <a:t> sanitaire des anneaux usagés.</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F9B083">
                            <a:lumMod val="75000"/>
                          </a:srgbClr>
                        </a:buClr>
                        <a:buSzPts val="1400"/>
                        <a:buFont typeface="System Font Regular"/>
                        <a:buNone/>
                        <a:tabLst/>
                        <a:defRPr/>
                      </a:pPr>
                      <a:r>
                        <a:rPr kumimoji="0" lang="fr-FR" sz="1600" b="1" i="0" u="none" strike="noStrike" cap="none" normalizeH="0" baseline="0" noProof="0">
                          <a:ln>
                            <a:noFill/>
                          </a:ln>
                          <a:solidFill>
                            <a:srgbClr val="557A89">
                              <a:lumMod val="60000"/>
                              <a:lumOff val="40000"/>
                            </a:srgbClr>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L’élimination des anneaux usagés est un nouveau problème qui devra être traité dans le matériel de formation des prestataires ainsi que dans les activités, le matériel et les outils pédagogiques pour les patientes ; c’est une question importante qui revient régulièrement dans les entretiens avec les parties prenantes clés et dans leurs discussions avec les utilisatrices finales potentielles et les membres de la communauté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02692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06822F52-53D5-E847-BE26-8FBEC440262D}"/>
              </a:ext>
            </a:extLst>
          </p:cNvPr>
          <p:cNvSpPr/>
          <p:nvPr/>
        </p:nvSpPr>
        <p:spPr>
          <a:xfrm>
            <a:off x="9501957" y="1160526"/>
            <a:ext cx="2362200" cy="2029994"/>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2" name="Title 1">
            <a:extLst>
              <a:ext uri="{FF2B5EF4-FFF2-40B4-BE49-F238E27FC236}">
                <a16:creationId xmlns:a16="http://schemas.microsoft.com/office/drawing/2014/main" id="{53F00023-EFFC-BB43-97F5-13B2DA79E8B5}"/>
              </a:ext>
            </a:extLst>
          </p:cNvPr>
          <p:cNvSpPr>
            <a:spLocks noGrp="1"/>
          </p:cNvSpPr>
          <p:nvPr>
            <p:ph type="title"/>
          </p:nvPr>
        </p:nvSpPr>
        <p:spPr>
          <a:xfrm>
            <a:off x="906965" y="814302"/>
            <a:ext cx="10118992" cy="513544"/>
          </a:xfrm>
        </p:spPr>
        <p:txBody>
          <a:bodyPr/>
          <a:lstStyle/>
          <a:p>
            <a:r>
              <a:rPr lang="fr-FR"/>
              <a:t>Constatations : Suivi</a:t>
            </a:r>
          </a:p>
        </p:txBody>
      </p:sp>
      <p:sp>
        <p:nvSpPr>
          <p:cNvPr id="6" name="Rectangle 5">
            <a:extLst>
              <a:ext uri="{FF2B5EF4-FFF2-40B4-BE49-F238E27FC236}">
                <a16:creationId xmlns:a16="http://schemas.microsoft.com/office/drawing/2014/main" id="{2C857510-3422-4B43-A406-898CB66910CF}"/>
              </a:ext>
            </a:extLst>
          </p:cNvPr>
          <p:cNvSpPr/>
          <p:nvPr/>
        </p:nvSpPr>
        <p:spPr>
          <a:xfrm>
            <a:off x="9626116" y="1253936"/>
            <a:ext cx="2080132" cy="17368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110000"/>
              </a:lnSpc>
              <a:spcAft>
                <a:spcPts val="600"/>
              </a:spcAft>
              <a:buClr>
                <a:schemeClr val="accent2"/>
              </a:buClr>
              <a:buSzPts val="1400"/>
              <a:defRPr/>
            </a:pPr>
            <a:r>
              <a:rPr lang="fr-FR" sz="1200" b="1" dirty="0">
                <a:solidFill>
                  <a:schemeClr val="accent2"/>
                </a:solidFill>
              </a:rPr>
              <a:t>Questions soulevées </a:t>
            </a:r>
          </a:p>
          <a:p>
            <a:pPr marL="171450" indent="-171450">
              <a:spcAft>
                <a:spcPts val="600"/>
              </a:spcAft>
              <a:buClr>
                <a:schemeClr val="accent2"/>
              </a:buClr>
              <a:buSzPts val="1400"/>
              <a:buFont typeface="Arial" panose="020B0604020202020204" pitchFamily="34" charset="0"/>
              <a:buChar char="•"/>
              <a:defRPr/>
            </a:pPr>
            <a:r>
              <a:rPr lang="fr-FR" sz="1100" dirty="0">
                <a:solidFill>
                  <a:schemeClr val="tx1"/>
                </a:solidFill>
              </a:rPr>
              <a:t>Quelle est l’approche la plus efficace pour surveiller l’adoption globale de la prévention biomédicale du VIH, l’adoption et l’utilisation de méthodes spécifiques, et le passage d’une méthode à l’autre ? </a:t>
            </a:r>
          </a:p>
        </p:txBody>
      </p:sp>
      <p:graphicFrame>
        <p:nvGraphicFramePr>
          <p:cNvPr id="17" name="Table 17">
            <a:extLst>
              <a:ext uri="{FF2B5EF4-FFF2-40B4-BE49-F238E27FC236}">
                <a16:creationId xmlns:a16="http://schemas.microsoft.com/office/drawing/2014/main" id="{848C8009-C592-2745-97F7-B270D307BFAF}"/>
              </a:ext>
            </a:extLst>
          </p:cNvPr>
          <p:cNvGraphicFramePr>
            <a:graphicFrameLocks noGrp="1"/>
          </p:cNvGraphicFramePr>
          <p:nvPr>
            <p:extLst>
              <p:ext uri="{D42A27DB-BD31-4B8C-83A1-F6EECF244321}">
                <p14:modId xmlns:p14="http://schemas.microsoft.com/office/powerpoint/2010/main" val="1247549583"/>
              </p:ext>
            </p:extLst>
          </p:nvPr>
        </p:nvGraphicFramePr>
        <p:xfrm>
          <a:off x="9587099" y="3523850"/>
          <a:ext cx="1806601" cy="1554480"/>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val="4283748379"/>
                    </a:ext>
                  </a:extLst>
                </a:gridCol>
                <a:gridCol w="1598321">
                  <a:extLst>
                    <a:ext uri="{9D8B030D-6E8A-4147-A177-3AD203B41FA5}">
                      <a16:colId xmlns:a16="http://schemas.microsoft.com/office/drawing/2014/main" val="1723468228"/>
                    </a:ext>
                  </a:extLst>
                </a:gridCol>
              </a:tblGrid>
              <a:tr h="420341">
                <a:tc>
                  <a:txBody>
                    <a:bodyPr/>
                    <a:lstStyle/>
                    <a:p>
                      <a:pPr marL="177800" indent="-169863" algn="ctr">
                        <a:buClr>
                          <a:srgbClr val="595959"/>
                        </a:buClr>
                        <a:buSzPts val="1400"/>
                        <a:defRPr/>
                      </a:pPr>
                      <a:r>
                        <a:rPr lang="fr-FR" sz="1800" b="0">
                          <a:solidFill>
                            <a:schemeClr val="accent3"/>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a:solidFill>
                            <a:srgbClr val="595959"/>
                          </a:solidFill>
                        </a:rPr>
                        <a:t>Opportunité pour tirer </a:t>
                      </a:r>
                      <a:br>
                        <a:rPr lang="fr-FR" sz="1100" b="0">
                          <a:solidFill>
                            <a:srgbClr val="595959"/>
                          </a:solidFill>
                        </a:rPr>
                      </a:br>
                      <a:r>
                        <a:rPr lang="fr-FR" sz="1100" b="0">
                          <a:solidFill>
                            <a:srgbClr val="595959"/>
                          </a:solidFill>
                        </a:rPr>
                        <a:t>partie de la PrEP orale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567423264"/>
                  </a:ext>
                </a:extLst>
              </a:tr>
              <a:tr h="7506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0">
                          <a:solidFill>
                            <a:schemeClr val="accent4"/>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a:solidFill>
                            <a:srgbClr val="595959"/>
                          </a:solidFill>
                        </a:rPr>
                        <a:t>Points à prendre en compte pour l’introduction de l’anneau</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16530414"/>
                  </a:ext>
                </a:extLst>
              </a:tr>
              <a:tr h="360292">
                <a:tc>
                  <a:txBody>
                    <a:bodyPr/>
                    <a:lstStyle/>
                    <a:p>
                      <a:pPr algn="ctr"/>
                      <a:r>
                        <a:rPr lang="fr-FR" sz="1800" b="0">
                          <a:solidFill>
                            <a:schemeClr val="accent2"/>
                          </a:solidFill>
                          <a:sym typeface="Aria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dirty="0">
                          <a:solidFill>
                            <a:srgbClr val="595959"/>
                          </a:solidFill>
                        </a:rPr>
                        <a:t>Question en suspens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4225186192"/>
                  </a:ext>
                </a:extLst>
              </a:tr>
            </a:tbl>
          </a:graphicData>
        </a:graphic>
      </p:graphicFrame>
      <p:sp>
        <p:nvSpPr>
          <p:cNvPr id="7" name="Rectangle 6">
            <a:extLst>
              <a:ext uri="{FF2B5EF4-FFF2-40B4-BE49-F238E27FC236}">
                <a16:creationId xmlns:a16="http://schemas.microsoft.com/office/drawing/2014/main" id="{3F4245B1-78B7-A143-85BA-83AFB9C52876}"/>
              </a:ext>
            </a:extLst>
          </p:cNvPr>
          <p:cNvSpPr/>
          <p:nvPr/>
        </p:nvSpPr>
        <p:spPr>
          <a:xfrm>
            <a:off x="9492109" y="3296122"/>
            <a:ext cx="1052736" cy="2830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fr-FR" sz="1200" b="1" dirty="0">
                <a:solidFill>
                  <a:srgbClr val="595959"/>
                </a:solidFill>
              </a:rPr>
              <a:t>Légende</a:t>
            </a: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nvGrpSpPr>
          <p:cNvPr id="26" name="Group 25">
            <a:extLst>
              <a:ext uri="{FF2B5EF4-FFF2-40B4-BE49-F238E27FC236}">
                <a16:creationId xmlns:a16="http://schemas.microsoft.com/office/drawing/2014/main" id="{ADB5BA31-BD62-EC41-A567-044F45D45EB6}"/>
              </a:ext>
            </a:extLst>
          </p:cNvPr>
          <p:cNvGrpSpPr/>
          <p:nvPr/>
        </p:nvGrpSpPr>
        <p:grpSpPr>
          <a:xfrm>
            <a:off x="10377900" y="202902"/>
            <a:ext cx="1328348" cy="648864"/>
            <a:chOff x="9876248" y="596012"/>
            <a:chExt cx="1328348" cy="648864"/>
          </a:xfrm>
        </p:grpSpPr>
        <p:sp>
          <p:nvSpPr>
            <p:cNvPr id="27" name="Rounded Rectangle 26">
              <a:extLst>
                <a:ext uri="{FF2B5EF4-FFF2-40B4-BE49-F238E27FC236}">
                  <a16:creationId xmlns:a16="http://schemas.microsoft.com/office/drawing/2014/main" id="{4991662D-6303-0447-8E97-8D2929B1F673}"/>
                </a:ext>
              </a:extLst>
            </p:cNvPr>
            <p:cNvSpPr/>
            <p:nvPr/>
          </p:nvSpPr>
          <p:spPr>
            <a:xfrm>
              <a:off x="10115601" y="664173"/>
              <a:ext cx="1088995"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100" b="1" dirty="0">
                  <a:solidFill>
                    <a:srgbClr val="FFFFFF"/>
                  </a:solidFill>
                  <a:ea typeface="Calibri"/>
                  <a:cs typeface="Calibri"/>
                  <a:sym typeface="Calibri"/>
                </a:rPr>
                <a:t>SUIVI</a:t>
              </a:r>
            </a:p>
          </p:txBody>
        </p:sp>
        <p:grpSp>
          <p:nvGrpSpPr>
            <p:cNvPr id="28" name="Group 27">
              <a:extLst>
                <a:ext uri="{FF2B5EF4-FFF2-40B4-BE49-F238E27FC236}">
                  <a16:creationId xmlns:a16="http://schemas.microsoft.com/office/drawing/2014/main" id="{AA692023-D80D-CA44-9C43-56743A805DCE}"/>
                </a:ext>
              </a:extLst>
            </p:cNvPr>
            <p:cNvGrpSpPr/>
            <p:nvPr/>
          </p:nvGrpSpPr>
          <p:grpSpPr>
            <a:xfrm>
              <a:off x="9876248" y="596012"/>
              <a:ext cx="648864" cy="648864"/>
              <a:chOff x="9884433" y="3069525"/>
              <a:chExt cx="1005462" cy="1005462"/>
            </a:xfrm>
          </p:grpSpPr>
          <p:sp>
            <p:nvSpPr>
              <p:cNvPr id="29" name="Oval 28">
                <a:extLst>
                  <a:ext uri="{FF2B5EF4-FFF2-40B4-BE49-F238E27FC236}">
                    <a16:creationId xmlns:a16="http://schemas.microsoft.com/office/drawing/2014/main" id="{FF60C5E4-D028-8A47-BC38-C74AA1977B4B}"/>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0" name="Graphic 29">
                <a:extLst>
                  <a:ext uri="{FF2B5EF4-FFF2-40B4-BE49-F238E27FC236}">
                    <a16:creationId xmlns:a16="http://schemas.microsoft.com/office/drawing/2014/main" id="{6F46C1B7-656D-0C4C-9DAE-B8FB157CD4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graphicFrame>
        <p:nvGraphicFramePr>
          <p:cNvPr id="32" name="Google Shape;344;p10">
            <a:extLst>
              <a:ext uri="{FF2B5EF4-FFF2-40B4-BE49-F238E27FC236}">
                <a16:creationId xmlns:a16="http://schemas.microsoft.com/office/drawing/2014/main" id="{96A9F988-C625-1F49-92C9-95BAA48F4078}"/>
              </a:ext>
            </a:extLst>
          </p:cNvPr>
          <p:cNvGraphicFramePr/>
          <p:nvPr>
            <p:extLst>
              <p:ext uri="{D42A27DB-BD31-4B8C-83A1-F6EECF244321}">
                <p14:modId xmlns:p14="http://schemas.microsoft.com/office/powerpoint/2010/main" val="1235315560"/>
              </p:ext>
            </p:extLst>
          </p:nvPr>
        </p:nvGraphicFramePr>
        <p:xfrm>
          <a:off x="839782" y="1563439"/>
          <a:ext cx="8317898" cy="3631126"/>
        </p:xfrm>
        <a:graphic>
          <a:graphicData uri="http://schemas.openxmlformats.org/drawingml/2006/table">
            <a:tbl>
              <a:tblPr>
                <a:noFill/>
              </a:tblPr>
              <a:tblGrid>
                <a:gridCol w="109688">
                  <a:extLst>
                    <a:ext uri="{9D8B030D-6E8A-4147-A177-3AD203B41FA5}">
                      <a16:colId xmlns:a16="http://schemas.microsoft.com/office/drawing/2014/main" val="1297505189"/>
                    </a:ext>
                  </a:extLst>
                </a:gridCol>
                <a:gridCol w="1706410">
                  <a:extLst>
                    <a:ext uri="{9D8B030D-6E8A-4147-A177-3AD203B41FA5}">
                      <a16:colId xmlns:a16="http://schemas.microsoft.com/office/drawing/2014/main" val="20000"/>
                    </a:ext>
                  </a:extLst>
                </a:gridCol>
                <a:gridCol w="254000">
                  <a:extLst>
                    <a:ext uri="{9D8B030D-6E8A-4147-A177-3AD203B41FA5}">
                      <a16:colId xmlns:a16="http://schemas.microsoft.com/office/drawing/2014/main" val="2755911721"/>
                    </a:ext>
                  </a:extLst>
                </a:gridCol>
                <a:gridCol w="6247800">
                  <a:extLst>
                    <a:ext uri="{9D8B030D-6E8A-4147-A177-3AD203B41FA5}">
                      <a16:colId xmlns:a16="http://schemas.microsoft.com/office/drawing/2014/main" val="763010852"/>
                    </a:ext>
                  </a:extLst>
                </a:gridCol>
              </a:tblGrid>
              <a:tr h="247846">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200" b="1" i="0" u="none" strike="noStrike" cap="none" dirty="0">
                          <a:solidFill>
                            <a:srgbClr val="353535"/>
                          </a:solidFill>
                          <a:latin typeface="+mn-lt"/>
                          <a:cs typeface="Calibri"/>
                          <a:sym typeface="Arial"/>
                        </a:rPr>
                        <a:t> </a:t>
                      </a:r>
                    </a:p>
                  </a:txBody>
                  <a:tcPr marL="45720" marR="9525" marT="9525" marB="0" anchor="ctr">
                    <a:lnL w="12700" cmpd="sng">
                      <a:noFill/>
                      <a:prstDash val="solid"/>
                    </a:lnL>
                    <a:lnR w="12700" cap="flat" cmpd="sng" algn="ctr">
                      <a:noFill/>
                      <a:prstDash val="solid"/>
                      <a:round/>
                      <a:headEnd type="none" w="med" len="med"/>
                      <a:tailEnd type="none" w="med" len="med"/>
                    </a:lnR>
                    <a:lnT w="12700" cmpd="sng">
                      <a:noFill/>
                      <a:prstDash val="solid"/>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45720" marR="9525" marT="9525" marB="0" anchor="ctr">
                    <a:lnL w="57150" cap="flat" cmpd="sng" algn="ctr">
                      <a:noFill/>
                      <a:prstDash val="solid"/>
                      <a:round/>
                      <a:headEnd type="none" w="med" len="med"/>
                      <a:tailEnd type="none" w="med" len="med"/>
                    </a:lnL>
                    <a:lnR w="9525" cap="flat" cmpd="sng" algn="ctr">
                      <a:solidFill>
                        <a:schemeClr val="bg1">
                          <a:lumMod val="60000"/>
                          <a:lumOff val="40000"/>
                        </a:schemeClr>
                      </a:solidFill>
                      <a:prstDash val="solid"/>
                      <a:round/>
                      <a:headEnd type="none" w="med" len="med"/>
                      <a:tailEnd type="none" w="med" len="med"/>
                    </a:lnR>
                    <a:lnT w="12700" cmpd="sng">
                      <a:noFill/>
                      <a:prstDash val="solid"/>
                    </a:lnT>
                    <a:lnB w="9525" cap="flat" cmpd="sng" algn="ctr">
                      <a:solidFill>
                        <a:schemeClr val="bg1">
                          <a:lumMod val="60000"/>
                          <a:lumOff val="40000"/>
                        </a:schemeClr>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marL="0" marR="0" lvl="0" indent="0" algn="l" rtl="0" fontAlgn="ctr">
                        <a:lnSpc>
                          <a:spcPct val="100000"/>
                        </a:lnSpc>
                        <a:spcBef>
                          <a:spcPts val="0"/>
                        </a:spcBef>
                        <a:spcAft>
                          <a:spcPts val="0"/>
                        </a:spcAft>
                        <a:buClr>
                          <a:srgbClr val="000000"/>
                        </a:buClr>
                        <a:buSzPts val="1100"/>
                        <a:buFont typeface="Arial"/>
                        <a:buNone/>
                      </a:pPr>
                      <a:r>
                        <a:rPr lang="fr-FR" sz="1050" b="1" i="0" u="none" strike="noStrike" cap="none">
                          <a:solidFill>
                            <a:schemeClr val="accent2"/>
                          </a:solidFill>
                          <a:latin typeface="+mn-lt"/>
                          <a:cs typeface="Calibri"/>
                          <a:sym typeface="Arial"/>
                        </a:rPr>
                        <a:t>Contexte dans les pays</a:t>
                      </a:r>
                    </a:p>
                  </a:txBody>
                  <a:tcPr marL="45720" marR="9525" marT="0" marB="0" anchor="ctr">
                    <a:lnL w="1270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prstDash val="soli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extLst>
                  <a:ext uri="{0D108BD9-81ED-4DB2-BD59-A6C34878D82A}">
                    <a16:rowId xmlns:a16="http://schemas.microsoft.com/office/drawing/2014/main" val="3024901094"/>
                  </a:ext>
                </a:extLst>
              </a:tr>
              <a:tr h="640080">
                <a:tc rowSpan="3">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pPr>
                      <a:r>
                        <a:rPr lang="fr-FR" sz="1050" i="0" u="none" strike="noStrike" cap="none">
                          <a:solidFill>
                            <a:srgbClr val="353535"/>
                          </a:solidFill>
                          <a:latin typeface="Calibri" panose="020F0502020204030204" pitchFamily="34" charset="0"/>
                          <a:cs typeface="Calibri" panose="020F0502020204030204" pitchFamily="34" charset="0"/>
                          <a:sym typeface="Arial"/>
                        </a:rPr>
                        <a:t>Mettre en place des </a:t>
                      </a:r>
                      <a:r>
                        <a:rPr lang="fr-FR" sz="1050" b="1" i="0" u="none" strike="noStrike" cap="none">
                          <a:solidFill>
                            <a:srgbClr val="353535"/>
                          </a:solidFill>
                          <a:latin typeface="Calibri" panose="020F0502020204030204" pitchFamily="34" charset="0"/>
                          <a:cs typeface="Calibri" panose="020F0502020204030204" pitchFamily="34" charset="0"/>
                          <a:sym typeface="Arial"/>
                        </a:rPr>
                        <a:t>outils de suivi</a:t>
                      </a:r>
                      <a:r>
                        <a:rPr lang="fr-FR" sz="1050" i="0" u="none" strike="noStrike" cap="none">
                          <a:solidFill>
                            <a:srgbClr val="353535"/>
                          </a:solidFill>
                          <a:latin typeface="Calibri" panose="020F0502020204030204" pitchFamily="34" charset="0"/>
                          <a:cs typeface="Calibri" panose="020F0502020204030204" pitchFamily="34" charset="0"/>
                          <a:sym typeface="Arial"/>
                        </a:rPr>
                        <a:t> pour soutenir la collecte et l’analyse des données sur l’utilisation de l’anneau.</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Tx/>
                        <a:buNone/>
                        <a:tabLst/>
                        <a:defRPr/>
                      </a:pPr>
                      <a:r>
                        <a:rPr kumimoji="0" lang="fr-FR" sz="1400" b="1" i="0" u="none" strike="noStrike" cap="none" normalizeH="0" baseline="0" noProof="0">
                          <a:ln>
                            <a:noFill/>
                          </a:ln>
                          <a:solidFill>
                            <a:srgbClr val="C3CD47"/>
                          </a:solidFill>
                          <a:uLnTx/>
                          <a:uFillTx/>
                          <a:latin typeface="+mn-lt"/>
                          <a:ea typeface="+mn-ea"/>
                          <a:cs typeface="+mn-cs"/>
                          <a:sym typeface="Arial"/>
                        </a:rPr>
                        <a:t>✓</a:t>
                      </a:r>
                      <a:r>
                        <a:rPr kumimoji="0" lang="fr-FR" sz="1600" b="1" i="0" u="none" strike="noStrike" cap="none" normalizeH="0" baseline="0" noProof="0">
                          <a:ln>
                            <a:noFill/>
                          </a:ln>
                          <a:solidFill>
                            <a:srgbClr val="595959"/>
                          </a:solidFill>
                          <a:uLnTx/>
                          <a:uFillTx/>
                          <a:latin typeface="+mn-lt"/>
                          <a:ea typeface="+mn-ea"/>
                          <a:cs typeface="+mn-cs"/>
                          <a:sym typeface="Arial"/>
                        </a:rPr>
                        <a:t> </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Des systèmes et des outils de suivi de distribution de la PrEP orale ont été mis en place au niveau des établissements, mais aussi aux niveaux infranational et national ; ils peuvent intégrer l’anneau comme option de prévention du VIH. Les parties prenantes notent également que les systèmes de suivi devraient pouvoir suivre le changement de méthode entre la PrEP orale, l’anneau et d’autres options futures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22960">
                <a:tc vMerge="1">
                  <a:txBody>
                    <a:bodyPr/>
                    <a:lstStyle/>
                    <a:p>
                      <a:endParaRPr lang="en-US"/>
                    </a:p>
                  </a:txBody>
                  <a:tcPr>
                    <a:lnT w="28575" cap="flat" cmpd="sng" algn="ctr">
                      <a:solidFill>
                        <a:srgbClr val="FFFFFF"/>
                      </a:solidFill>
                      <a:prstDash val="solid"/>
                      <a:round/>
                      <a:headEnd type="none" w="med" len="med"/>
                      <a:tailEnd type="none" w="med" len="med"/>
                    </a:lnT>
                  </a:tcPr>
                </a:tc>
                <a:tc vMerge="1">
                  <a:txBody>
                    <a:bodyPr/>
                    <a:lstStyle/>
                    <a:p>
                      <a:endParaRPr lang="en-US"/>
                    </a:p>
                  </a:txBody>
                  <a:tcPr>
                    <a:lnT w="12700" cap="flat" cmpd="sng" algn="ctr">
                      <a:solidFill>
                        <a:schemeClr val="accent2">
                          <a:lumMod val="40000"/>
                          <a:lumOff val="60000"/>
                        </a:schemeClr>
                      </a:solidFill>
                      <a:prstDash val="solid"/>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600" b="1">
                          <a:solidFill>
                            <a:schemeClr val="accent2">
                              <a:lumMod val="60000"/>
                              <a:lumOff val="40000"/>
                            </a:schemeClr>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Une question en suspens est de savoir dans quelle mesure l’anneau devrait être intégré aux systèmes de suivi et d’évaluation d’autres services de santé (p. ex., </a:t>
                      </a:r>
                      <a:r>
                        <a:rPr lang="fr-FR" sz="1050" dirty="0" err="1">
                          <a:solidFill>
                            <a:srgbClr val="595959"/>
                          </a:solidFill>
                          <a:latin typeface="Calibri" panose="020F0502020204030204" pitchFamily="34" charset="0"/>
                          <a:ea typeface="+mn-ea"/>
                          <a:cs typeface="Calibri" panose="020F0502020204030204" pitchFamily="34" charset="0"/>
                          <a:sym typeface="Arial"/>
                        </a:rPr>
                        <a:t>SSR</a:t>
                      </a:r>
                      <a:r>
                        <a:rPr lang="fr-FR" sz="1050" dirty="0">
                          <a:solidFill>
                            <a:srgbClr val="595959"/>
                          </a:solidFill>
                          <a:latin typeface="Calibri" panose="020F0502020204030204" pitchFamily="34" charset="0"/>
                          <a:ea typeface="+mn-ea"/>
                          <a:cs typeface="Calibri" panose="020F0502020204030204" pitchFamily="34" charset="0"/>
                          <a:sym typeface="Arial"/>
                        </a:rPr>
                        <a:t>/PF). Cela n’a pas été fait à l’échelle pour la </a:t>
                      </a:r>
                      <a:r>
                        <a:rPr lang="fr-FR" sz="1050" dirty="0" err="1">
                          <a:solidFill>
                            <a:srgbClr val="595959"/>
                          </a:solidFill>
                          <a:latin typeface="Calibri" panose="020F0502020204030204" pitchFamily="34" charset="0"/>
                          <a:ea typeface="+mn-ea"/>
                          <a:cs typeface="Calibri" panose="020F0502020204030204" pitchFamily="34" charset="0"/>
                          <a:sym typeface="Arial"/>
                        </a:rPr>
                        <a:t>PrEP</a:t>
                      </a:r>
                      <a:r>
                        <a:rPr lang="fr-FR" sz="1050" dirty="0">
                          <a:solidFill>
                            <a:srgbClr val="595959"/>
                          </a:solidFill>
                          <a:latin typeface="Calibri" panose="020F0502020204030204" pitchFamily="34" charset="0"/>
                          <a:ea typeface="+mn-ea"/>
                          <a:cs typeface="Calibri" panose="020F0502020204030204" pitchFamily="34" charset="0"/>
                          <a:sym typeface="Arial"/>
                        </a:rPr>
                        <a:t> orale car elle a été largement distribuée dans des environnements cliniques pour le VIH ; dans certains pays (p. ex., le Kenya), des systèmes complets de dossiers médicaux électroniques pourraient permettre de faire face à ce défi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0021938"/>
                  </a:ext>
                </a:extLst>
              </a:tr>
              <a:tr h="457200">
                <a:tc vMerge="1">
                  <a:txBody>
                    <a:bodyPr/>
                    <a:lstStyle/>
                    <a:p>
                      <a:endParaRPr lang="en-US"/>
                    </a:p>
                  </a:txBody>
                  <a:tcPr/>
                </a:tc>
                <a:tc v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
                          <a:schemeClr val="accent5">
                            <a:lumMod val="75000"/>
                          </a:schemeClr>
                        </a:buClr>
                        <a:buSzPts val="1400"/>
                        <a:buFont typeface="System Font Regular"/>
                        <a:buNone/>
                        <a:tabLst/>
                        <a:defRPr/>
                      </a:pPr>
                      <a:r>
                        <a:rPr lang="fr-FR" sz="1600" b="1">
                          <a:solidFill>
                            <a:schemeClr val="accent4"/>
                          </a:solidFill>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Les outils de suivi, surtout sur support papier, demandent du temps et des ressources pour être mis à jour et distribués, comme l’a montré le déploiement de la PrEP orale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6441071"/>
                  </a:ext>
                </a:extLst>
              </a:tr>
              <a:tr h="73152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pPr>
                      <a:r>
                        <a:rPr lang="fr-FR" sz="1050" i="0" u="none" strike="noStrike" cap="none">
                          <a:solidFill>
                            <a:srgbClr val="353535"/>
                          </a:solidFill>
                          <a:latin typeface="Calibri" panose="020F0502020204030204" pitchFamily="34" charset="0"/>
                          <a:cs typeface="Calibri" panose="020F0502020204030204" pitchFamily="34" charset="0"/>
                          <a:sym typeface="Arial"/>
                        </a:rPr>
                        <a:t>Mettre en place des systèmes de </a:t>
                      </a:r>
                      <a:r>
                        <a:rPr lang="fr-FR" sz="1050" b="1" i="0" u="none" strike="noStrike" cap="none">
                          <a:solidFill>
                            <a:srgbClr val="353535"/>
                          </a:solidFill>
                          <a:latin typeface="Calibri" panose="020F0502020204030204" pitchFamily="34" charset="0"/>
                          <a:cs typeface="Calibri" panose="020F0502020204030204" pitchFamily="34" charset="0"/>
                          <a:sym typeface="Arial"/>
                        </a:rPr>
                        <a:t>pharmacovigilance</a:t>
                      </a:r>
                      <a:r>
                        <a:rPr lang="fr-FR" sz="1050" i="0" u="none" strike="noStrike" cap="none">
                          <a:solidFill>
                            <a:srgbClr val="353535"/>
                          </a:solidFill>
                          <a:latin typeface="Calibri" panose="020F0502020204030204" pitchFamily="34" charset="0"/>
                          <a:cs typeface="Calibri" panose="020F0502020204030204" pitchFamily="34" charset="0"/>
                          <a:sym typeface="Arial"/>
                        </a:rPr>
                        <a:t> et de surveillance de la résistance aux médicaments.</a:t>
                      </a:r>
                      <a:r>
                        <a:rPr lang="fr-FR" sz="1050" b="0" i="0" u="none" strike="noStrike" cap="none">
                          <a:solidFill>
                            <a:srgbClr val="353535"/>
                          </a:solidFill>
                          <a:latin typeface="Calibri" panose="020F0502020204030204" pitchFamily="34" charset="0"/>
                          <a:cs typeface="Calibri" panose="020F0502020204030204" pitchFamily="34" charset="0"/>
                          <a:sym typeface="Arial"/>
                        </a:rPr>
                        <a:t> </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chemeClr val="accent3"/>
                        </a:buClr>
                        <a:buSzPts val="1400"/>
                        <a:buFont typeface="Wingdings" pitchFamily="2" charset="2"/>
                        <a:buNone/>
                        <a:tabLst/>
                        <a:defRPr/>
                      </a:pPr>
                      <a:r>
                        <a:rPr kumimoji="0" lang="fr-FR" sz="1600" b="1" i="0" u="none" strike="noStrike" cap="none" normalizeH="0" baseline="0" noProof="0">
                          <a:ln>
                            <a:noFill/>
                          </a:ln>
                          <a:solidFill>
                            <a:srgbClr val="C3CD47"/>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a:solidFill>
                            <a:srgbClr val="595959"/>
                          </a:solidFill>
                          <a:latin typeface="Calibri" panose="020F0502020204030204" pitchFamily="34" charset="0"/>
                          <a:ea typeface="+mn-ea"/>
                          <a:cs typeface="Calibri" panose="020F0502020204030204" pitchFamily="34" charset="0"/>
                          <a:sym typeface="Arial"/>
                        </a:rPr>
                        <a:t>Les systèmes de pharmacovigilance existants pour la PrEP orale et l’autodiagnostic du VIH peuvent être adaptés pour inclure l’anneau, y compris les rapports des prestataires et des établissements et les lignes directes d’assistance téléphonique pour les utilisatrices finales </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solidFill>
                        <a:schemeClr val="accent1">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9034381"/>
                  </a:ext>
                </a:extLst>
              </a:tr>
              <a:tr h="73152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mn-lt"/>
                        <a:cs typeface="Calibri"/>
                        <a:sym typeface="Arial"/>
                      </a:endParaRPr>
                    </a:p>
                  </a:txBody>
                  <a:tcPr marL="9525" marR="9525" marT="9525" marB="0" anchor="ctr">
                    <a:lnL w="12700" cmpd="sng">
                      <a:noFill/>
                      <a:prstDash val="solid"/>
                    </a:lnL>
                    <a:lnR w="57150"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marL="0" marR="0" lvl="0" indent="0" algn="l" defTabSz="457200" rtl="0" eaLnBrk="1" fontAlgn="ctr" latinLnBrk="0" hangingPunct="1">
                        <a:lnSpc>
                          <a:spcPct val="100000"/>
                        </a:lnSpc>
                        <a:spcBef>
                          <a:spcPts val="0"/>
                        </a:spcBef>
                        <a:spcAft>
                          <a:spcPts val="0"/>
                        </a:spcAft>
                        <a:buClr>
                          <a:srgbClr val="000000"/>
                        </a:buClr>
                        <a:buSzPts val="1100"/>
                        <a:buFont typeface="Arial"/>
                        <a:buNone/>
                      </a:pPr>
                      <a:r>
                        <a:rPr lang="fr-FR" sz="1050" i="0" u="none" strike="noStrike" cap="none" dirty="0">
                          <a:solidFill>
                            <a:srgbClr val="353535"/>
                          </a:solidFill>
                          <a:latin typeface="Calibri" panose="020F0502020204030204" pitchFamily="34" charset="0"/>
                          <a:cs typeface="Calibri" panose="020F0502020204030204" pitchFamily="34" charset="0"/>
                          <a:sym typeface="Arial"/>
                        </a:rPr>
                        <a:t>Mener des </a:t>
                      </a:r>
                      <a:r>
                        <a:rPr lang="fr-FR" sz="1050" b="1" i="0" u="none" strike="noStrike" cap="none" dirty="0">
                          <a:solidFill>
                            <a:srgbClr val="353535"/>
                          </a:solidFill>
                          <a:latin typeface="Calibri" panose="020F0502020204030204" pitchFamily="34" charset="0"/>
                          <a:cs typeface="Calibri" panose="020F0502020204030204" pitchFamily="34" charset="0"/>
                          <a:sym typeface="Arial"/>
                        </a:rPr>
                        <a:t>recherches scientifiques sur la mise en œuvre</a:t>
                      </a:r>
                      <a:r>
                        <a:rPr lang="fr-FR" sz="1050" i="0" u="none" strike="noStrike" cap="none" dirty="0">
                          <a:solidFill>
                            <a:srgbClr val="353535"/>
                          </a:solidFill>
                          <a:latin typeface="Calibri" panose="020F0502020204030204" pitchFamily="34" charset="0"/>
                          <a:cs typeface="Calibri" panose="020F0502020204030204" pitchFamily="34" charset="0"/>
                          <a:sym typeface="Arial"/>
                        </a:rPr>
                        <a:t> </a:t>
                      </a:r>
                      <a:r>
                        <a:rPr lang="fr-FR" sz="1050" i="0" u="none" strike="noStrike" cap="none">
                          <a:solidFill>
                            <a:srgbClr val="353535"/>
                          </a:solidFill>
                          <a:latin typeface="Calibri" panose="020F0502020204030204" pitchFamily="34" charset="0"/>
                          <a:cs typeface="Calibri" panose="020F0502020204030204" pitchFamily="34" charset="0"/>
                          <a:sym typeface="Arial"/>
                        </a:rPr>
                        <a:t>afin d’étayer les </a:t>
                      </a:r>
                      <a:r>
                        <a:rPr lang="fr-FR" sz="1050" i="0" u="none" strike="noStrike" cap="none" dirty="0">
                          <a:solidFill>
                            <a:srgbClr val="353535"/>
                          </a:solidFill>
                          <a:latin typeface="Calibri" panose="020F0502020204030204" pitchFamily="34" charset="0"/>
                          <a:cs typeface="Calibri" panose="020F0502020204030204" pitchFamily="34" charset="0"/>
                          <a:sym typeface="Arial"/>
                        </a:rPr>
                        <a:t>politiques et les programmes.</a:t>
                      </a:r>
                    </a:p>
                  </a:txBody>
                  <a:tcPr marL="45720" marR="9525" marT="9525" marB="0" anchor="ctr">
                    <a:lnL w="57150" cap="flat" cmpd="sng" algn="ctr">
                      <a:noFill/>
                      <a:prstDash val="solid"/>
                      <a:round/>
                      <a:headEnd type="none" w="med" len="med"/>
                      <a:tailEnd type="none" w="med" len="med"/>
                    </a:lnL>
                    <a:lnR w="12700" cap="flat" cmpd="sng" algn="ctr">
                      <a:solidFill>
                        <a:schemeClr val="accent1">
                          <a:lumMod val="40000"/>
                          <a:lumOff val="60000"/>
                        </a:schemeClr>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
                          <a:srgbClr val="595959"/>
                        </a:buClr>
                        <a:buSzPts val="1400"/>
                        <a:buFont typeface="Wingdings" pitchFamily="2" charset="2"/>
                        <a:buNone/>
                        <a:tabLst/>
                        <a:defRPr/>
                      </a:pPr>
                      <a:r>
                        <a:rPr kumimoji="0" lang="fr-FR" sz="1600" b="1" i="0" u="none" strike="noStrike" cap="none" normalizeH="0" baseline="0" noProof="0">
                          <a:ln>
                            <a:noFill/>
                          </a:ln>
                          <a:solidFill>
                            <a:srgbClr val="C3CD47"/>
                          </a:solidFill>
                          <a:uLnTx/>
                          <a:uFillTx/>
                          <a:latin typeface="+mn-lt"/>
                          <a:ea typeface="+mn-ea"/>
                          <a:cs typeface="+mn-cs"/>
                          <a:sym typeface="Arial"/>
                        </a:rPr>
                        <a:t>✓</a:t>
                      </a:r>
                    </a:p>
                  </a:txBody>
                  <a:tcPr marL="45720" marR="9525" marT="0" marB="0" anchor="ctr">
                    <a:lnL w="12700" cap="flat" cmpd="sng" algn="ctr">
                      <a:solidFill>
                        <a:schemeClr val="accent1">
                          <a:lumMod val="40000"/>
                          <a:lumOff val="60000"/>
                        </a:schemeClr>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
                          <a:srgbClr val="595959"/>
                        </a:buClr>
                        <a:buSzPts val="1400"/>
                        <a:buFont typeface="Arial" panose="020B0604020202020204" pitchFamily="34" charset="0"/>
                        <a:buNone/>
                        <a:tabLst/>
                        <a:defRPr/>
                      </a:pPr>
                      <a:r>
                        <a:rPr lang="fr-FR" sz="1050" dirty="0">
                          <a:solidFill>
                            <a:srgbClr val="595959"/>
                          </a:solidFill>
                          <a:latin typeface="Calibri" panose="020F0502020204030204" pitchFamily="34" charset="0"/>
                          <a:ea typeface="+mn-ea"/>
                          <a:cs typeface="Calibri" panose="020F0502020204030204" pitchFamily="34" charset="0"/>
                          <a:sym typeface="Arial"/>
                        </a:rPr>
                        <a:t>En s’appuyant sur l’expérience de la </a:t>
                      </a:r>
                      <a:r>
                        <a:rPr lang="fr-FR" sz="1050" dirty="0" err="1">
                          <a:solidFill>
                            <a:srgbClr val="595959"/>
                          </a:solidFill>
                          <a:latin typeface="Calibri" panose="020F0502020204030204" pitchFamily="34" charset="0"/>
                          <a:ea typeface="+mn-ea"/>
                          <a:cs typeface="Calibri" panose="020F0502020204030204" pitchFamily="34" charset="0"/>
                          <a:sym typeface="Arial"/>
                        </a:rPr>
                        <a:t>PrEP</a:t>
                      </a:r>
                      <a:r>
                        <a:rPr lang="fr-FR" sz="1050" dirty="0">
                          <a:solidFill>
                            <a:srgbClr val="595959"/>
                          </a:solidFill>
                          <a:latin typeface="Calibri" panose="020F0502020204030204" pitchFamily="34" charset="0"/>
                          <a:ea typeface="+mn-ea"/>
                          <a:cs typeface="Calibri" panose="020F0502020204030204" pitchFamily="34" charset="0"/>
                          <a:sym typeface="Arial"/>
                        </a:rPr>
                        <a:t> orale, les pays disposent de processus qui peuvent être mis à profit pour l’anneau, notamment en travaillant avec les </a:t>
                      </a:r>
                      <a:r>
                        <a:rPr lang="fr-FR" sz="1050" dirty="0" err="1">
                          <a:solidFill>
                            <a:srgbClr val="595959"/>
                          </a:solidFill>
                          <a:latin typeface="Calibri" panose="020F0502020204030204" pitchFamily="34" charset="0"/>
                          <a:ea typeface="+mn-ea"/>
                          <a:cs typeface="Calibri" panose="020F0502020204030204" pitchFamily="34" charset="0"/>
                          <a:sym typeface="Arial"/>
                        </a:rPr>
                        <a:t>GTT</a:t>
                      </a:r>
                      <a:r>
                        <a:rPr lang="fr-FR" sz="1050" dirty="0">
                          <a:solidFill>
                            <a:srgbClr val="595959"/>
                          </a:solidFill>
                          <a:latin typeface="Calibri" panose="020F0502020204030204" pitchFamily="34" charset="0"/>
                          <a:ea typeface="+mn-ea"/>
                          <a:cs typeface="Calibri" panose="020F0502020204030204" pitchFamily="34" charset="0"/>
                          <a:sym typeface="Arial"/>
                        </a:rPr>
                        <a:t> pour identifier les principales questions d’apprentissage à tester lors du déploiement initial de l’anneau, qui peuvent guider la mise à l’échelle</a:t>
                      </a:r>
                    </a:p>
                  </a:txBody>
                  <a:tcPr marL="45720" marR="9525" marT="0" marB="0" anchor="ctr">
                    <a:lnL w="3175" cap="flat" cmpd="sng" algn="ctr">
                      <a:solidFill>
                        <a:srgbClr val="FFFFFF"/>
                      </a:solidFill>
                      <a:prstDash val="solid"/>
                      <a:round/>
                      <a:headEnd type="none" w="med" len="med"/>
                      <a:tailEnd type="none" w="med" len="med"/>
                    </a:lnL>
                    <a:lnR w="3175" cap="flat" cmpd="sng" algn="ctr">
                      <a:solidFill>
                        <a:srgbClr val="FFFFFF"/>
                      </a:solidFill>
                      <a:prstDash val="solid"/>
                      <a:round/>
                      <a:headEnd type="none" w="med" len="med"/>
                      <a:tailEnd type="none" w="med" len="med"/>
                    </a:lnR>
                    <a:lnT w="12700" cap="flat" cmpd="sng" algn="ctr">
                      <a:solidFill>
                        <a:schemeClr val="accent1">
                          <a:lumMod val="40000"/>
                          <a:lumOff val="6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bl>
          </a:graphicData>
        </a:graphic>
      </p:graphicFrame>
    </p:spTree>
    <p:extLst>
      <p:ext uri="{BB962C8B-B14F-4D97-AF65-F5344CB8AC3E}">
        <p14:creationId xmlns:p14="http://schemas.microsoft.com/office/powerpoint/2010/main" val="1562331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a:xfrm>
            <a:off x="9007208" y="6176235"/>
            <a:ext cx="2743200" cy="365125"/>
          </a:xfrm>
        </p:spPr>
        <p:txBody>
          <a:bodyPr/>
          <a:lstStyle/>
          <a:p>
            <a:fld id="{282D8E3E-8532-C943-903F-91E14D4CAD95}" type="slidenum">
              <a:rPr lang="en-US" smtClean="0"/>
              <a:pPr/>
              <a:t>2</a:t>
            </a:fld>
            <a:endParaRPr lang="en-US"/>
          </a:p>
        </p:txBody>
      </p:sp>
      <p:sp>
        <p:nvSpPr>
          <p:cNvPr id="5" name="Title 4">
            <a:extLst>
              <a:ext uri="{FF2B5EF4-FFF2-40B4-BE49-F238E27FC236}">
                <a16:creationId xmlns:a16="http://schemas.microsoft.com/office/drawing/2014/main" id="{2B6B357F-610D-5E02-C5B0-D42A5008E01E}"/>
              </a:ext>
            </a:extLst>
          </p:cNvPr>
          <p:cNvSpPr>
            <a:spLocks noGrp="1"/>
          </p:cNvSpPr>
          <p:nvPr>
            <p:ph type="title"/>
          </p:nvPr>
        </p:nvSpPr>
        <p:spPr>
          <a:xfrm>
            <a:off x="762845" y="1173759"/>
            <a:ext cx="10777991" cy="513544"/>
          </a:xfrm>
        </p:spPr>
        <p:txBody>
          <a:bodyPr/>
          <a:lstStyle/>
          <a:p>
            <a:pPr marR="0">
              <a:lnSpc>
                <a:spcPct val="125000"/>
              </a:lnSpc>
              <a:spcBef>
                <a:spcPts val="360"/>
              </a:spcBef>
              <a:spcAft>
                <a:spcPts val="0"/>
              </a:spcAft>
            </a:pPr>
            <a:r>
              <a:rPr lang="fr-FR" sz="2800" dirty="0">
                <a:solidFill>
                  <a:srgbClr val="01526C"/>
                </a:solidFill>
                <a:effectLst/>
                <a:latin typeface="+mn-lt"/>
                <a:ea typeface="Trebuchet MS" panose="020B0603020202020204" pitchFamily="34" charset="0"/>
                <a:cs typeface="Trebuchet MS" panose="020B0603020202020204" pitchFamily="34" charset="0"/>
              </a:rPr>
              <a:t>Ce document fait partie de la BOÎTE À OUTILS </a:t>
            </a:r>
            <a:r>
              <a:rPr lang="fr-FR" sz="2800" b="1" dirty="0">
                <a:solidFill>
                  <a:srgbClr val="01526C"/>
                </a:solidFill>
                <a:effectLst/>
                <a:latin typeface="+mn-lt"/>
                <a:ea typeface="Trebuchet MS" panose="020B0603020202020204" pitchFamily="34" charset="0"/>
                <a:cs typeface="Trebuchet MS" panose="020B0603020202020204" pitchFamily="34" charset="0"/>
              </a:rPr>
              <a:t>PLAN</a:t>
            </a:r>
            <a:r>
              <a:rPr lang="fr-FR" sz="2800" dirty="0">
                <a:solidFill>
                  <a:srgbClr val="01526C"/>
                </a:solidFill>
                <a:effectLst/>
                <a:latin typeface="+mn-lt"/>
                <a:ea typeface="Trebuchet MS" panose="020B0603020202020204" pitchFamily="34" charset="0"/>
                <a:cs typeface="Trebuchet MS" panose="020B0603020202020204" pitchFamily="34" charset="0"/>
              </a:rPr>
              <a:t> 4 </a:t>
            </a:r>
            <a:r>
              <a:rPr lang="fr-FR" sz="2800" b="1" dirty="0">
                <a:solidFill>
                  <a:srgbClr val="01526C"/>
                </a:solidFill>
                <a:effectLst/>
                <a:latin typeface="+mn-lt"/>
                <a:ea typeface="Trebuchet MS" panose="020B0603020202020204" pitchFamily="34" charset="0"/>
                <a:cs typeface="Trebuchet MS" panose="020B0603020202020204" pitchFamily="34" charset="0"/>
              </a:rPr>
              <a:t>RING</a:t>
            </a:r>
            <a:br>
              <a:rPr lang="fr-FR" sz="2800" b="1" dirty="0">
                <a:solidFill>
                  <a:srgbClr val="01526C"/>
                </a:solidFill>
                <a:effectLst/>
                <a:latin typeface="+mn-lt"/>
                <a:ea typeface="Trebuchet MS" panose="020B0603020202020204" pitchFamily="34" charset="0"/>
                <a:cs typeface="Trebuchet MS" panose="020B0603020202020204" pitchFamily="34" charset="0"/>
              </a:rPr>
            </a:br>
            <a:r>
              <a:rPr lang="fr-FR" sz="1800" b="0" dirty="0">
                <a:solidFill>
                  <a:srgbClr val="01526C"/>
                </a:solidFill>
                <a:effectLst/>
                <a:latin typeface="+mn-lt"/>
                <a:ea typeface="Trebuchet MS" panose="020B0603020202020204" pitchFamily="34" charset="0"/>
                <a:cs typeface="Trebuchet MS" panose="020B0603020202020204" pitchFamily="34" charset="0"/>
              </a:rPr>
              <a:t>un ensemble de ressources et d’outils conçus pour aider à planifier l’introduction et la mise à l’échelle de l’anneau à la dapivirine. Il est possible de télécharger la table des matières de la boîte à outils détaillée ci-dessous sur:</a:t>
            </a:r>
            <a:br>
              <a:rPr lang="fr-FR" sz="1800" b="0" dirty="0">
                <a:solidFill>
                  <a:srgbClr val="01526C"/>
                </a:solidFill>
                <a:effectLst/>
                <a:latin typeface="+mn-lt"/>
                <a:ea typeface="Trebuchet MS" panose="020B0603020202020204" pitchFamily="34" charset="0"/>
                <a:cs typeface="Trebuchet MS" panose="020B0603020202020204" pitchFamily="34" charset="0"/>
              </a:rPr>
            </a:br>
            <a:endParaRPr lang="en-US" sz="2800" b="0" dirty="0">
              <a:latin typeface="+mn-lt"/>
            </a:endParaRPr>
          </a:p>
        </p:txBody>
      </p:sp>
      <p:sp>
        <p:nvSpPr>
          <p:cNvPr id="10" name="TextBox 9">
            <a:extLst>
              <a:ext uri="{FF2B5EF4-FFF2-40B4-BE49-F238E27FC236}">
                <a16:creationId xmlns:a16="http://schemas.microsoft.com/office/drawing/2014/main" id="{A8ED8B86-5F02-067C-D9E3-2A9F4D50BC0C}"/>
              </a:ext>
            </a:extLst>
          </p:cNvPr>
          <p:cNvSpPr txBox="1"/>
          <p:nvPr/>
        </p:nvSpPr>
        <p:spPr>
          <a:xfrm>
            <a:off x="2549229" y="1604030"/>
            <a:ext cx="3782291" cy="338554"/>
          </a:xfrm>
          <a:prstGeom prst="rect">
            <a:avLst/>
          </a:prstGeom>
          <a:noFill/>
          <a:ln w="28575">
            <a:solidFill>
              <a:schemeClr val="bg2"/>
            </a:solidFill>
          </a:ln>
        </p:spPr>
        <p:txBody>
          <a:bodyPr wrap="square" anchor="ctr">
            <a:spAutoFit/>
          </a:bodyPr>
          <a:lstStyle/>
          <a:p>
            <a:pPr marR="0">
              <a:spcBef>
                <a:spcPts val="500"/>
              </a:spcBef>
              <a:spcAft>
                <a:spcPts val="0"/>
              </a:spcAft>
            </a:pPr>
            <a:r>
              <a:rPr lang="fr-FR" sz="1600" b="1" strike="noStrike" dirty="0">
                <a:solidFill>
                  <a:srgbClr val="0596B0"/>
                </a:solidFill>
                <a:effectLst/>
                <a:latin typeface="+mj-lt"/>
                <a:ea typeface="Trebuchet MS" panose="020B0603020202020204" pitchFamily="34" charset="0"/>
                <a:cs typeface="Trebuchet MS" panose="020B0603020202020204" pitchFamily="34" charset="0"/>
                <a:hlinkClick r:id="rId3"/>
              </a:rPr>
              <a:t>www.prepwatch.org/plan4ring-toolkit</a:t>
            </a:r>
            <a:endParaRPr lang="en-US" sz="1600" dirty="0">
              <a:effectLst/>
              <a:latin typeface="+mj-lt"/>
              <a:ea typeface="Trebuchet MS" panose="020B0603020202020204" pitchFamily="34" charset="0"/>
              <a:cs typeface="Trebuchet MS" panose="020B0603020202020204" pitchFamily="34" charset="0"/>
            </a:endParaRPr>
          </a:p>
        </p:txBody>
      </p:sp>
      <p:grpSp>
        <p:nvGrpSpPr>
          <p:cNvPr id="24" name="Group 23">
            <a:extLst>
              <a:ext uri="{FF2B5EF4-FFF2-40B4-BE49-F238E27FC236}">
                <a16:creationId xmlns:a16="http://schemas.microsoft.com/office/drawing/2014/main" id="{4F0707CC-3C1E-040D-0F85-80DE11E64619}"/>
              </a:ext>
            </a:extLst>
          </p:cNvPr>
          <p:cNvGrpSpPr/>
          <p:nvPr/>
        </p:nvGrpSpPr>
        <p:grpSpPr>
          <a:xfrm>
            <a:off x="778282" y="2108348"/>
            <a:ext cx="2267266" cy="628738"/>
            <a:chOff x="1318622" y="2800262"/>
            <a:chExt cx="2267266" cy="628738"/>
          </a:xfrm>
        </p:grpSpPr>
        <p:pic>
          <p:nvPicPr>
            <p:cNvPr id="15" name="Picture 14">
              <a:extLst>
                <a:ext uri="{FF2B5EF4-FFF2-40B4-BE49-F238E27FC236}">
                  <a16:creationId xmlns:a16="http://schemas.microsoft.com/office/drawing/2014/main" id="{505228C5-6054-4B8A-7FC7-0175C3176DA7}"/>
                </a:ext>
              </a:extLst>
            </p:cNvPr>
            <p:cNvPicPr>
              <a:picLocks noChangeAspect="1"/>
            </p:cNvPicPr>
            <p:nvPr/>
          </p:nvPicPr>
          <p:blipFill>
            <a:blip r:embed="rId4"/>
            <a:stretch>
              <a:fillRect/>
            </a:stretch>
          </p:blipFill>
          <p:spPr>
            <a:xfrm>
              <a:off x="1318622" y="2800262"/>
              <a:ext cx="2267266" cy="628738"/>
            </a:xfrm>
            <a:prstGeom prst="rect">
              <a:avLst/>
            </a:prstGeom>
          </p:spPr>
        </p:pic>
        <p:sp>
          <p:nvSpPr>
            <p:cNvPr id="20" name="TextBox 19">
              <a:extLst>
                <a:ext uri="{FF2B5EF4-FFF2-40B4-BE49-F238E27FC236}">
                  <a16:creationId xmlns:a16="http://schemas.microsoft.com/office/drawing/2014/main" id="{35493D53-E85C-653C-242F-B50D09C06621}"/>
                </a:ext>
              </a:extLst>
            </p:cNvPr>
            <p:cNvSpPr txBox="1"/>
            <p:nvPr/>
          </p:nvSpPr>
          <p:spPr>
            <a:xfrm>
              <a:off x="1925780" y="3061855"/>
              <a:ext cx="1604688" cy="307777"/>
            </a:xfrm>
            <a:prstGeom prst="rect">
              <a:avLst/>
            </a:prstGeom>
            <a:solidFill>
              <a:schemeClr val="bg1"/>
            </a:solidFill>
          </p:spPr>
          <p:txBody>
            <a:bodyPr wrap="square" rtlCol="0">
              <a:spAutoFit/>
            </a:bodyPr>
            <a:lstStyle/>
            <a:p>
              <a:r>
                <a:rPr lang="fr-FR" sz="1400" b="1" dirty="0">
                  <a:solidFill>
                    <a:srgbClr val="01526C"/>
                  </a:solidFill>
                  <a:effectLst/>
                  <a:latin typeface="+mj-lt"/>
                  <a:ea typeface="Trebuchet MS" panose="020B0603020202020204" pitchFamily="34" charset="0"/>
                  <a:cs typeface="Trebuchet MS" panose="020B0603020202020204" pitchFamily="34" charset="0"/>
                </a:rPr>
                <a:t>PLANIFICATION</a:t>
              </a:r>
              <a:endParaRPr lang="en-US" sz="1400" dirty="0">
                <a:latin typeface="+mj-lt"/>
              </a:endParaRPr>
            </a:p>
          </p:txBody>
        </p:sp>
      </p:grpSp>
      <p:grpSp>
        <p:nvGrpSpPr>
          <p:cNvPr id="25" name="Group 24">
            <a:extLst>
              <a:ext uri="{FF2B5EF4-FFF2-40B4-BE49-F238E27FC236}">
                <a16:creationId xmlns:a16="http://schemas.microsoft.com/office/drawing/2014/main" id="{8AAB6F29-661E-D4A2-482F-19C5CAE3E007}"/>
              </a:ext>
            </a:extLst>
          </p:cNvPr>
          <p:cNvGrpSpPr/>
          <p:nvPr/>
        </p:nvGrpSpPr>
        <p:grpSpPr>
          <a:xfrm>
            <a:off x="4115128" y="2076354"/>
            <a:ext cx="2139576" cy="587174"/>
            <a:chOff x="4918648" y="2824078"/>
            <a:chExt cx="2139576" cy="587174"/>
          </a:xfrm>
        </p:grpSpPr>
        <p:pic>
          <p:nvPicPr>
            <p:cNvPr id="17" name="Picture 16">
              <a:extLst>
                <a:ext uri="{FF2B5EF4-FFF2-40B4-BE49-F238E27FC236}">
                  <a16:creationId xmlns:a16="http://schemas.microsoft.com/office/drawing/2014/main" id="{C8710ED8-898B-112E-737B-A021EECFD58A}"/>
                </a:ext>
              </a:extLst>
            </p:cNvPr>
            <p:cNvPicPr>
              <a:picLocks noChangeAspect="1"/>
            </p:cNvPicPr>
            <p:nvPr/>
          </p:nvPicPr>
          <p:blipFill>
            <a:blip r:embed="rId5"/>
            <a:stretch>
              <a:fillRect/>
            </a:stretch>
          </p:blipFill>
          <p:spPr>
            <a:xfrm>
              <a:off x="4918648" y="2824078"/>
              <a:ext cx="2105319" cy="581106"/>
            </a:xfrm>
            <a:prstGeom prst="rect">
              <a:avLst/>
            </a:prstGeom>
          </p:spPr>
        </p:pic>
        <p:sp>
          <p:nvSpPr>
            <p:cNvPr id="22" name="TextBox 21">
              <a:extLst>
                <a:ext uri="{FF2B5EF4-FFF2-40B4-BE49-F238E27FC236}">
                  <a16:creationId xmlns:a16="http://schemas.microsoft.com/office/drawing/2014/main" id="{F196DFCB-915E-0FAE-104A-6D04B959BE18}"/>
                </a:ext>
              </a:extLst>
            </p:cNvPr>
            <p:cNvSpPr txBox="1"/>
            <p:nvPr/>
          </p:nvSpPr>
          <p:spPr>
            <a:xfrm>
              <a:off x="5453536" y="3103475"/>
              <a:ext cx="1604688" cy="307777"/>
            </a:xfrm>
            <a:prstGeom prst="rect">
              <a:avLst/>
            </a:prstGeom>
            <a:solidFill>
              <a:schemeClr val="bg1"/>
            </a:solidFill>
          </p:spPr>
          <p:txBody>
            <a:bodyPr wrap="square" rtlCol="0">
              <a:spAutoFit/>
            </a:bodyPr>
            <a:lstStyle/>
            <a:p>
              <a:r>
                <a:rPr lang="fr-FR" sz="1400" b="1" dirty="0">
                  <a:solidFill>
                    <a:srgbClr val="1D9FB8"/>
                  </a:solidFill>
                  <a:effectLst/>
                  <a:latin typeface="+mj-lt"/>
                  <a:ea typeface="Trebuchet MS" panose="020B0603020202020204" pitchFamily="34" charset="0"/>
                  <a:cs typeface="Trebuchet MS" panose="020B0603020202020204" pitchFamily="34" charset="0"/>
                </a:rPr>
                <a:t>DISTRIBUTION</a:t>
              </a:r>
              <a:endParaRPr lang="en-US" sz="1400" dirty="0">
                <a:solidFill>
                  <a:srgbClr val="1D9FB8"/>
                </a:solidFill>
                <a:latin typeface="+mj-lt"/>
              </a:endParaRPr>
            </a:p>
          </p:txBody>
        </p:sp>
      </p:grpSp>
      <p:grpSp>
        <p:nvGrpSpPr>
          <p:cNvPr id="26" name="Group 25">
            <a:extLst>
              <a:ext uri="{FF2B5EF4-FFF2-40B4-BE49-F238E27FC236}">
                <a16:creationId xmlns:a16="http://schemas.microsoft.com/office/drawing/2014/main" id="{B8B9B7EB-D3F6-86A3-0348-D1F17BFDE58D}"/>
              </a:ext>
            </a:extLst>
          </p:cNvPr>
          <p:cNvGrpSpPr/>
          <p:nvPr/>
        </p:nvGrpSpPr>
        <p:grpSpPr>
          <a:xfrm>
            <a:off x="8383754" y="2091638"/>
            <a:ext cx="2173944" cy="600159"/>
            <a:chOff x="9007208" y="2814551"/>
            <a:chExt cx="2173944" cy="600159"/>
          </a:xfrm>
        </p:grpSpPr>
        <p:pic>
          <p:nvPicPr>
            <p:cNvPr id="19" name="Picture 18">
              <a:extLst>
                <a:ext uri="{FF2B5EF4-FFF2-40B4-BE49-F238E27FC236}">
                  <a16:creationId xmlns:a16="http://schemas.microsoft.com/office/drawing/2014/main" id="{5E4AA52E-C0B8-C0B0-08BC-9122C1F27E29}"/>
                </a:ext>
              </a:extLst>
            </p:cNvPr>
            <p:cNvPicPr>
              <a:picLocks noChangeAspect="1"/>
            </p:cNvPicPr>
            <p:nvPr/>
          </p:nvPicPr>
          <p:blipFill>
            <a:blip r:embed="rId6"/>
            <a:stretch>
              <a:fillRect/>
            </a:stretch>
          </p:blipFill>
          <p:spPr>
            <a:xfrm>
              <a:off x="9007208" y="2814551"/>
              <a:ext cx="2038635" cy="600159"/>
            </a:xfrm>
            <a:prstGeom prst="rect">
              <a:avLst/>
            </a:prstGeom>
          </p:spPr>
        </p:pic>
        <p:sp>
          <p:nvSpPr>
            <p:cNvPr id="23" name="TextBox 22">
              <a:extLst>
                <a:ext uri="{FF2B5EF4-FFF2-40B4-BE49-F238E27FC236}">
                  <a16:creationId xmlns:a16="http://schemas.microsoft.com/office/drawing/2014/main" id="{8C67561C-F3FA-8D22-681B-14AB95EE779F}"/>
                </a:ext>
              </a:extLst>
            </p:cNvPr>
            <p:cNvSpPr txBox="1"/>
            <p:nvPr/>
          </p:nvSpPr>
          <p:spPr>
            <a:xfrm>
              <a:off x="9576464" y="3089955"/>
              <a:ext cx="1604688" cy="307777"/>
            </a:xfrm>
            <a:prstGeom prst="rect">
              <a:avLst/>
            </a:prstGeom>
            <a:solidFill>
              <a:schemeClr val="bg1"/>
            </a:solidFill>
          </p:spPr>
          <p:txBody>
            <a:bodyPr wrap="square" rtlCol="0">
              <a:spAutoFit/>
            </a:bodyPr>
            <a:lstStyle/>
            <a:p>
              <a:r>
                <a:rPr lang="fr-FR" sz="1400" b="1" dirty="0">
                  <a:solidFill>
                    <a:schemeClr val="bg2"/>
                  </a:solidFill>
                  <a:effectLst/>
                  <a:latin typeface="+mj-lt"/>
                  <a:ea typeface="Trebuchet MS" panose="020B0603020202020204" pitchFamily="34" charset="0"/>
                  <a:cs typeface="Trebuchet MS" panose="020B0603020202020204" pitchFamily="34" charset="0"/>
                </a:rPr>
                <a:t>PROMOTION</a:t>
              </a:r>
              <a:endParaRPr lang="en-US" sz="1400" dirty="0">
                <a:solidFill>
                  <a:schemeClr val="bg2"/>
                </a:solidFill>
                <a:latin typeface="+mj-lt"/>
              </a:endParaRPr>
            </a:p>
          </p:txBody>
        </p:sp>
      </p:grpSp>
      <p:sp>
        <p:nvSpPr>
          <p:cNvPr id="28" name="TextBox 27">
            <a:extLst>
              <a:ext uri="{FF2B5EF4-FFF2-40B4-BE49-F238E27FC236}">
                <a16:creationId xmlns:a16="http://schemas.microsoft.com/office/drawing/2014/main" id="{6589CC06-5BA5-FF68-8099-D30DAF33339B}"/>
              </a:ext>
            </a:extLst>
          </p:cNvPr>
          <p:cNvSpPr txBox="1"/>
          <p:nvPr/>
        </p:nvSpPr>
        <p:spPr>
          <a:xfrm>
            <a:off x="778282" y="2771322"/>
            <a:ext cx="3297396" cy="2384242"/>
          </a:xfrm>
          <a:prstGeom prst="rect">
            <a:avLst/>
          </a:prstGeom>
          <a:noFill/>
        </p:spPr>
        <p:txBody>
          <a:bodyPr wrap="square">
            <a:spAutoFit/>
          </a:bodyPr>
          <a:lstStyle/>
          <a:p>
            <a:pPr marL="285750" marR="228600" indent="-285750">
              <a:lnSpc>
                <a:spcPct val="145000"/>
              </a:lnSpc>
              <a:spcBef>
                <a:spcPts val="475"/>
              </a:spcBef>
              <a:spcAft>
                <a:spcPts val="0"/>
              </a:spcAft>
              <a:buFont typeface="Arial" panose="020B0604020202020204" pitchFamily="34" charset="0"/>
              <a:buChar char="•"/>
            </a:pPr>
            <a:r>
              <a:rPr lang="fr-FR" sz="1600" dirty="0">
                <a:solidFill>
                  <a:srgbClr val="01526C"/>
                </a:solidFill>
                <a:effectLst/>
                <a:ea typeface="Trebuchet MS" panose="020B0603020202020204" pitchFamily="34" charset="0"/>
                <a:cs typeface="Trebuchet MS" panose="020B0603020202020204" pitchFamily="34" charset="0"/>
              </a:rPr>
              <a:t>Cadre pour son introduction </a:t>
            </a:r>
            <a:endParaRPr lang="en-US" sz="1600" dirty="0">
              <a:effectLst/>
              <a:ea typeface="Trebuchet MS" panose="020B0603020202020204" pitchFamily="34" charset="0"/>
              <a:cs typeface="Trebuchet MS" panose="020B0603020202020204" pitchFamily="34" charset="0"/>
            </a:endParaRPr>
          </a:p>
          <a:p>
            <a:pPr marL="285750" marR="228600" indent="-285750">
              <a:lnSpc>
                <a:spcPct val="145000"/>
              </a:lnSpc>
              <a:spcBef>
                <a:spcPts val="475"/>
              </a:spcBef>
              <a:spcAft>
                <a:spcPts val="0"/>
              </a:spcAft>
              <a:buFont typeface="Arial" panose="020B0604020202020204" pitchFamily="34" charset="0"/>
              <a:buChar char="•"/>
            </a:pPr>
            <a:r>
              <a:rPr lang="fr-FR" sz="1600" dirty="0">
                <a:solidFill>
                  <a:srgbClr val="01526C"/>
                </a:solidFill>
                <a:effectLst/>
                <a:ea typeface="Trebuchet MS" panose="020B0603020202020204" pitchFamily="34" charset="0"/>
                <a:cs typeface="Trebuchet MS" panose="020B0603020202020204" pitchFamily="34" charset="0"/>
              </a:rPr>
              <a:t>Modèle d’analyse de la situation </a:t>
            </a:r>
            <a:endParaRPr lang="en-US" sz="1600" dirty="0">
              <a:effectLst/>
              <a:ea typeface="Trebuchet MS" panose="020B0603020202020204" pitchFamily="34" charset="0"/>
              <a:cs typeface="Trebuchet MS" panose="020B0603020202020204" pitchFamily="34" charset="0"/>
            </a:endParaRPr>
          </a:p>
          <a:p>
            <a:pPr marL="285750" marR="228600" indent="-285750">
              <a:lnSpc>
                <a:spcPct val="145000"/>
              </a:lnSpc>
              <a:spcBef>
                <a:spcPts val="475"/>
              </a:spcBef>
              <a:spcAft>
                <a:spcPts val="0"/>
              </a:spcAft>
              <a:buFont typeface="Arial" panose="020B0604020202020204" pitchFamily="34" charset="0"/>
              <a:buChar char="•"/>
            </a:pPr>
            <a:r>
              <a:rPr lang="fr-FR" sz="1600" dirty="0">
                <a:solidFill>
                  <a:srgbClr val="01526C"/>
                </a:solidFill>
                <a:effectLst/>
                <a:ea typeface="Trebuchet MS" panose="020B0603020202020204" pitchFamily="34" charset="0"/>
                <a:cs typeface="Trebuchet MS" panose="020B0603020202020204" pitchFamily="34" charset="0"/>
              </a:rPr>
              <a:t>Modèle de directives</a:t>
            </a:r>
          </a:p>
          <a:p>
            <a:pPr marL="285750" marR="228600" indent="-285750">
              <a:lnSpc>
                <a:spcPct val="145000"/>
              </a:lnSpc>
              <a:spcBef>
                <a:spcPts val="475"/>
              </a:spcBef>
              <a:spcAft>
                <a:spcPts val="0"/>
              </a:spcAft>
              <a:buFont typeface="Arial" panose="020B0604020202020204" pitchFamily="34" charset="0"/>
              <a:buChar char="•"/>
            </a:pPr>
            <a:r>
              <a:rPr lang="fr-FR" sz="1600" dirty="0">
                <a:solidFill>
                  <a:srgbClr val="01526C"/>
                </a:solidFill>
                <a:effectLst/>
                <a:ea typeface="Trebuchet MS" panose="020B0603020202020204" pitchFamily="34" charset="0"/>
                <a:cs typeface="Trebuchet MS" panose="020B0603020202020204" pitchFamily="34" charset="0"/>
              </a:rPr>
              <a:t>Modèle d’analyse des scénarios de déploiement</a:t>
            </a:r>
            <a:endParaRPr lang="en-US" sz="1600" dirty="0">
              <a:effectLst/>
              <a:ea typeface="Trebuchet MS" panose="020B0603020202020204" pitchFamily="34" charset="0"/>
              <a:cs typeface="Trebuchet MS" panose="020B0603020202020204" pitchFamily="34" charset="0"/>
            </a:endParaRPr>
          </a:p>
        </p:txBody>
      </p:sp>
      <p:sp>
        <p:nvSpPr>
          <p:cNvPr id="30" name="TextBox 29">
            <a:extLst>
              <a:ext uri="{FF2B5EF4-FFF2-40B4-BE49-F238E27FC236}">
                <a16:creationId xmlns:a16="http://schemas.microsoft.com/office/drawing/2014/main" id="{D0287E71-7529-39F2-2B7D-C21FF80ACDE4}"/>
              </a:ext>
            </a:extLst>
          </p:cNvPr>
          <p:cNvSpPr txBox="1"/>
          <p:nvPr/>
        </p:nvSpPr>
        <p:spPr>
          <a:xfrm>
            <a:off x="4096114" y="2744832"/>
            <a:ext cx="4258177" cy="3301417"/>
          </a:xfrm>
          <a:prstGeom prst="rect">
            <a:avLst/>
          </a:prstGeom>
          <a:noFill/>
        </p:spPr>
        <p:txBody>
          <a:bodyPr wrap="square">
            <a:spAutoFit/>
          </a:bodyPr>
          <a:lstStyle/>
          <a:p>
            <a:pPr marL="285750" marR="228600" indent="-285750">
              <a:lnSpc>
                <a:spcPct val="145000"/>
              </a:lnSpc>
              <a:spcBef>
                <a:spcPts val="290"/>
              </a:spcBef>
              <a:spcAft>
                <a:spcPts val="0"/>
              </a:spcAft>
              <a:buFont typeface="Arial" panose="020B0604020202020204" pitchFamily="34" charset="0"/>
              <a:buChar char="•"/>
            </a:pPr>
            <a:r>
              <a:rPr lang="fr-FR" sz="1600" dirty="0">
                <a:solidFill>
                  <a:srgbClr val="1D9FB8"/>
                </a:solidFill>
              </a:rPr>
              <a:t>Modèle d’analyse des canaux de prestations de services </a:t>
            </a:r>
            <a:endParaRPr lang="en-US" sz="1600" dirty="0">
              <a:solidFill>
                <a:srgbClr val="1D9FB8"/>
              </a:solidFill>
            </a:endParaRPr>
          </a:p>
          <a:p>
            <a:pPr marL="285750" marR="228600" indent="-285750">
              <a:lnSpc>
                <a:spcPct val="145000"/>
              </a:lnSpc>
              <a:spcBef>
                <a:spcPts val="290"/>
              </a:spcBef>
              <a:spcAft>
                <a:spcPts val="0"/>
              </a:spcAft>
              <a:buFont typeface="Arial" panose="020B0604020202020204" pitchFamily="34" charset="0"/>
              <a:buChar char="•"/>
            </a:pPr>
            <a:r>
              <a:rPr lang="fr-FR" sz="1600" dirty="0">
                <a:solidFill>
                  <a:srgbClr val="1D9FB8"/>
                </a:solidFill>
              </a:rPr>
              <a:t>Évaluations de la préparation des établissements</a:t>
            </a:r>
            <a:endParaRPr lang="en-US" sz="1600" dirty="0">
              <a:solidFill>
                <a:srgbClr val="1D9FB8"/>
              </a:solidFill>
            </a:endParaRPr>
          </a:p>
          <a:p>
            <a:pPr marL="285750" marR="228600" indent="-285750">
              <a:lnSpc>
                <a:spcPct val="145000"/>
              </a:lnSpc>
              <a:spcBef>
                <a:spcPts val="5"/>
              </a:spcBef>
              <a:spcAft>
                <a:spcPts val="0"/>
              </a:spcAft>
              <a:buFont typeface="Arial" panose="020B0604020202020204" pitchFamily="34" charset="0"/>
              <a:buChar char="•"/>
            </a:pPr>
            <a:r>
              <a:rPr lang="fr-FR" sz="1600" dirty="0">
                <a:solidFill>
                  <a:srgbClr val="1D9FB8"/>
                </a:solidFill>
              </a:rPr>
              <a:t>Points à prendre en compte concernant la formation des prestataires de soins de santé</a:t>
            </a:r>
            <a:endParaRPr lang="en-US" sz="1600" dirty="0">
              <a:solidFill>
                <a:srgbClr val="1D9FB8"/>
              </a:solidFill>
            </a:endParaRPr>
          </a:p>
          <a:p>
            <a:pPr marL="285750" marR="228600" indent="-285750">
              <a:lnSpc>
                <a:spcPct val="145000"/>
              </a:lnSpc>
              <a:spcBef>
                <a:spcPts val="5"/>
              </a:spcBef>
              <a:spcAft>
                <a:spcPts val="0"/>
              </a:spcAft>
              <a:buFont typeface="Arial" panose="020B0604020202020204" pitchFamily="34" charset="0"/>
              <a:buChar char="•"/>
            </a:pPr>
            <a:r>
              <a:rPr lang="fr-FR" sz="1600" dirty="0">
                <a:solidFill>
                  <a:srgbClr val="1D9FB8"/>
                </a:solidFill>
              </a:rPr>
              <a:t>Modèle de protocole d’étude de mise en œuvre</a:t>
            </a:r>
            <a:endParaRPr lang="en-US" sz="1600" dirty="0">
              <a:solidFill>
                <a:srgbClr val="1D9FB8"/>
              </a:solidFill>
            </a:endParaRPr>
          </a:p>
        </p:txBody>
      </p:sp>
      <p:sp>
        <p:nvSpPr>
          <p:cNvPr id="31" name="TextBox 30">
            <a:extLst>
              <a:ext uri="{FF2B5EF4-FFF2-40B4-BE49-F238E27FC236}">
                <a16:creationId xmlns:a16="http://schemas.microsoft.com/office/drawing/2014/main" id="{74D6304A-2845-EC54-1BF0-441990C62979}"/>
              </a:ext>
            </a:extLst>
          </p:cNvPr>
          <p:cNvSpPr txBox="1"/>
          <p:nvPr/>
        </p:nvSpPr>
        <p:spPr>
          <a:xfrm>
            <a:off x="8354291" y="2759543"/>
            <a:ext cx="3782291" cy="2294474"/>
          </a:xfrm>
          <a:prstGeom prst="rect">
            <a:avLst/>
          </a:prstGeom>
          <a:noFill/>
        </p:spPr>
        <p:txBody>
          <a:bodyPr wrap="square">
            <a:spAutoFit/>
          </a:bodyPr>
          <a:lstStyle/>
          <a:p>
            <a:pPr marL="285750" marR="228600" indent="-285750">
              <a:lnSpc>
                <a:spcPct val="145000"/>
              </a:lnSpc>
              <a:spcBef>
                <a:spcPts val="440"/>
              </a:spcBef>
              <a:spcAft>
                <a:spcPts val="0"/>
              </a:spcAft>
              <a:buFont typeface="Arial" panose="020B0604020202020204" pitchFamily="34" charset="0"/>
              <a:buChar char="•"/>
            </a:pPr>
            <a:r>
              <a:rPr lang="fr-FR" sz="1600" dirty="0">
                <a:solidFill>
                  <a:srgbClr val="56BACE"/>
                </a:solidFill>
                <a:effectLst/>
                <a:latin typeface="+mj-lt"/>
                <a:ea typeface="Trebuchet MS" panose="020B0603020202020204" pitchFamily="34" charset="0"/>
                <a:cs typeface="Trebuchet MS" panose="020B0603020202020204" pitchFamily="34" charset="0"/>
              </a:rPr>
              <a:t>Guide de conception pour la création de la demande </a:t>
            </a:r>
          </a:p>
          <a:p>
            <a:pPr marL="285750" marR="228600" indent="-285750">
              <a:lnSpc>
                <a:spcPct val="145000"/>
              </a:lnSpc>
              <a:spcBef>
                <a:spcPts val="440"/>
              </a:spcBef>
              <a:spcAft>
                <a:spcPts val="0"/>
              </a:spcAft>
              <a:buFont typeface="Arial" panose="020B0604020202020204" pitchFamily="34" charset="0"/>
              <a:buChar char="•"/>
            </a:pPr>
            <a:r>
              <a:rPr lang="fr-FR" sz="1600" dirty="0">
                <a:solidFill>
                  <a:srgbClr val="56BACE"/>
                </a:solidFill>
                <a:effectLst/>
                <a:latin typeface="+mj-lt"/>
                <a:ea typeface="Trebuchet MS" panose="020B0603020202020204" pitchFamily="34" charset="0"/>
                <a:cs typeface="Trebuchet MS" panose="020B0603020202020204" pitchFamily="34" charset="0"/>
              </a:rPr>
              <a:t>Leçons tirées de la création de la demande</a:t>
            </a:r>
          </a:p>
          <a:p>
            <a:pPr marL="285750" marR="228600" indent="-285750">
              <a:lnSpc>
                <a:spcPct val="145000"/>
              </a:lnSpc>
              <a:spcBef>
                <a:spcPts val="440"/>
              </a:spcBef>
              <a:spcAft>
                <a:spcPts val="0"/>
              </a:spcAft>
              <a:buFont typeface="Arial" panose="020B0604020202020204" pitchFamily="34" charset="0"/>
              <a:buChar char="•"/>
            </a:pPr>
            <a:r>
              <a:rPr lang="fr-FR" sz="1600" dirty="0">
                <a:solidFill>
                  <a:srgbClr val="56BACE"/>
                </a:solidFill>
                <a:effectLst/>
                <a:latin typeface="+mj-lt"/>
                <a:ea typeface="Trebuchet MS" panose="020B0603020202020204" pitchFamily="34" charset="0"/>
                <a:cs typeface="Trebuchet MS" panose="020B0603020202020204" pitchFamily="34" charset="0"/>
              </a:rPr>
              <a:t>Points à prendre en compte pour le suivi et l’évaluation</a:t>
            </a:r>
            <a:endParaRPr lang="en-US" sz="1600" dirty="0">
              <a:effectLst/>
              <a:latin typeface="+mj-lt"/>
              <a:ea typeface="Trebuchet MS" panose="020B0603020202020204" pitchFamily="34" charset="0"/>
              <a:cs typeface="Trebuchet MS" panose="020B0603020202020204" pitchFamily="34" charset="0"/>
            </a:endParaRPr>
          </a:p>
        </p:txBody>
      </p:sp>
      <p:sp>
        <p:nvSpPr>
          <p:cNvPr id="33" name="TextBox 32">
            <a:extLst>
              <a:ext uri="{FF2B5EF4-FFF2-40B4-BE49-F238E27FC236}">
                <a16:creationId xmlns:a16="http://schemas.microsoft.com/office/drawing/2014/main" id="{3A35D709-0BBC-3DF6-BF91-6AB747E7023F}"/>
              </a:ext>
            </a:extLst>
          </p:cNvPr>
          <p:cNvSpPr txBox="1"/>
          <p:nvPr/>
        </p:nvSpPr>
        <p:spPr>
          <a:xfrm>
            <a:off x="865032" y="6101646"/>
            <a:ext cx="10461935" cy="738664"/>
          </a:xfrm>
          <a:prstGeom prst="rect">
            <a:avLst/>
          </a:prstGeom>
          <a:noFill/>
        </p:spPr>
        <p:txBody>
          <a:bodyPr wrap="square">
            <a:spAutoFit/>
          </a:bodyPr>
          <a:lstStyle/>
          <a:p>
            <a:r>
              <a:rPr lang="fr-FR" sz="1050" dirty="0">
                <a:solidFill>
                  <a:schemeClr val="bg2">
                    <a:lumMod val="50000"/>
                  </a:schemeClr>
                </a:solidFill>
              </a:rPr>
              <a:t>Les ressources présentées dans cette boîte à outils ont été rendues possibles grâce au généreux soutien du peuple américain par l’intermédiaire de l’Agence américaine pour le développement international (USAID) et le Plan présidentiel d’urgence d’aide à la lutte contre le sida (PEPFAR), par le biais de plusieurs accords de coopération, notamment le Consortium OPTIONS (AID-OAA-A-15-00035), la Collaboration PROMISE (AID-OAA-A-15-00045) et la Collaboration CHOICE (#7200AA19CA00002 et #7200AA19CA00003). Le contenu relève de la responsabilité de ces projets et ne reflète pas nécessairement les opinions de l’USAID ou du gouvernement des États-Unis.</a:t>
            </a:r>
            <a:endParaRPr lang="en-US" sz="1050" dirty="0">
              <a:solidFill>
                <a:schemeClr val="bg2">
                  <a:lumMod val="50000"/>
                </a:schemeClr>
              </a:solidFill>
            </a:endParaRPr>
          </a:p>
        </p:txBody>
      </p:sp>
    </p:spTree>
    <p:extLst>
      <p:ext uri="{BB962C8B-B14F-4D97-AF65-F5344CB8AC3E}">
        <p14:creationId xmlns:p14="http://schemas.microsoft.com/office/powerpoint/2010/main" val="4177296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ED4FC2-85C7-BB42-AD71-03FCF9D8E2E5}"/>
              </a:ext>
            </a:extLst>
          </p:cNvPr>
          <p:cNvSpPr>
            <a:spLocks noGrp="1"/>
          </p:cNvSpPr>
          <p:nvPr>
            <p:ph type="title"/>
          </p:nvPr>
        </p:nvSpPr>
        <p:spPr/>
        <p:txBody>
          <a:bodyPr>
            <a:noAutofit/>
          </a:bodyPr>
          <a:lstStyle/>
          <a:p>
            <a:r>
              <a:rPr lang="fr-FR"/>
              <a:t>Introduction</a:t>
            </a:r>
          </a:p>
        </p:txBody>
      </p:sp>
      <p:sp>
        <p:nvSpPr>
          <p:cNvPr id="2" name="Slide Number Placeholder 1">
            <a:extLst>
              <a:ext uri="{FF2B5EF4-FFF2-40B4-BE49-F238E27FC236}">
                <a16:creationId xmlns:a16="http://schemas.microsoft.com/office/drawing/2014/main" id="{E3BF55EF-9A26-B64E-8639-A8D50C287024}"/>
              </a:ext>
            </a:extLst>
          </p:cNvPr>
          <p:cNvSpPr>
            <a:spLocks noGrp="1"/>
          </p:cNvSpPr>
          <p:nvPr>
            <p:ph type="sldNum" sz="quarter" idx="4"/>
          </p:nvPr>
        </p:nvSpPr>
        <p:spPr/>
        <p:txBody>
          <a:bodyPr/>
          <a:lstStyle/>
          <a:p>
            <a:fld id="{282D8E3E-8532-C943-903F-91E14D4CAD95}" type="slidenum">
              <a:rPr lang="en-US" smtClean="0"/>
              <a:pPr/>
              <a:t>3</a:t>
            </a:fld>
            <a:endParaRPr lang="en-US"/>
          </a:p>
        </p:txBody>
      </p:sp>
      <p:sp>
        <p:nvSpPr>
          <p:cNvPr id="14" name="Text Placeholder 13">
            <a:extLst>
              <a:ext uri="{FF2B5EF4-FFF2-40B4-BE49-F238E27FC236}">
                <a16:creationId xmlns:a16="http://schemas.microsoft.com/office/drawing/2014/main" id="{CB098CFB-02F5-094C-A628-3348270133E2}"/>
              </a:ext>
            </a:extLst>
          </p:cNvPr>
          <p:cNvSpPr>
            <a:spLocks noGrp="1"/>
          </p:cNvSpPr>
          <p:nvPr>
            <p:ph type="body" sz="quarter" idx="13"/>
          </p:nvPr>
        </p:nvSpPr>
        <p:spPr>
          <a:xfrm>
            <a:off x="1234808" y="1390650"/>
            <a:ext cx="5874039" cy="4076700"/>
          </a:xfrm>
        </p:spPr>
        <p:txBody>
          <a:bodyPr>
            <a:noAutofit/>
          </a:bodyPr>
          <a:lstStyle/>
          <a:p>
            <a:pPr>
              <a:buClr>
                <a:srgbClr val="000000"/>
              </a:buClr>
              <a:buSzPts val="1600"/>
            </a:pPr>
            <a:r>
              <a:rPr lang="fr-FR" sz="1800" dirty="0">
                <a:solidFill>
                  <a:srgbClr val="353535"/>
                </a:solidFill>
                <a:ea typeface="Calibri"/>
                <a:cs typeface="Calibri"/>
                <a:sym typeface="Calibri"/>
              </a:rPr>
              <a:t>L’objectif de cette analyse est de mettre en exergue les points forts, les défis et les questions clés anticipés concernant l’introduction de l’anneau vaginal mensuel à la </a:t>
            </a:r>
            <a:r>
              <a:rPr lang="fr-FR" sz="1800" dirty="0" err="1">
                <a:solidFill>
                  <a:srgbClr val="353535"/>
                </a:solidFill>
                <a:ea typeface="Calibri"/>
                <a:cs typeface="Calibri"/>
                <a:sym typeface="Calibri"/>
              </a:rPr>
              <a:t>dapivirine</a:t>
            </a:r>
            <a:r>
              <a:rPr lang="fr-FR" sz="1800" dirty="0">
                <a:solidFill>
                  <a:srgbClr val="353535"/>
                </a:solidFill>
                <a:ea typeface="Calibri"/>
                <a:cs typeface="Calibri"/>
                <a:sym typeface="Calibri"/>
              </a:rPr>
              <a:t> (« l’anneau de </a:t>
            </a:r>
            <a:r>
              <a:rPr lang="fr-FR" sz="1800" dirty="0" err="1">
                <a:solidFill>
                  <a:srgbClr val="353535"/>
                </a:solidFill>
                <a:ea typeface="Calibri"/>
                <a:cs typeface="Calibri"/>
                <a:sym typeface="Calibri"/>
              </a:rPr>
              <a:t>PrEP</a:t>
            </a:r>
            <a:r>
              <a:rPr lang="fr-FR" sz="1800" dirty="0">
                <a:solidFill>
                  <a:srgbClr val="353535"/>
                </a:solidFill>
                <a:ea typeface="Calibri"/>
                <a:cs typeface="Calibri"/>
                <a:sym typeface="Calibri"/>
              </a:rPr>
              <a:t> » ou « l’anneau ») en Afrique sub-saharienne. Cette analyse repose sur plusieurs éléments, dont des recherches complémentaires et des entretiens avec des parties prenantes clés au Kenya, en Afrique du Sud et au Zimbabwe. </a:t>
            </a:r>
          </a:p>
          <a:p>
            <a:pPr>
              <a:buClr>
                <a:srgbClr val="000000"/>
              </a:buClr>
              <a:buSzPts val="1600"/>
            </a:pPr>
            <a:r>
              <a:rPr lang="fr-FR" sz="1800" dirty="0">
                <a:solidFill>
                  <a:srgbClr val="353535"/>
                </a:solidFill>
                <a:ea typeface="Calibri"/>
                <a:cs typeface="Calibri"/>
                <a:sym typeface="Calibri"/>
              </a:rPr>
              <a:t>Cette analyse peut être utile aux </a:t>
            </a:r>
            <a:r>
              <a:rPr lang="fr-FR" sz="1800" b="1" dirty="0">
                <a:solidFill>
                  <a:srgbClr val="353535"/>
                </a:solidFill>
                <a:ea typeface="Calibri"/>
                <a:cs typeface="Calibri"/>
                <a:sym typeface="Calibri"/>
              </a:rPr>
              <a:t>décideurs politiques, aux responsables de la mise en œuvre et à d’autres personnes</a:t>
            </a:r>
            <a:r>
              <a:rPr lang="fr-FR" sz="1800" dirty="0">
                <a:solidFill>
                  <a:srgbClr val="353535"/>
                </a:solidFill>
                <a:ea typeface="Calibri"/>
                <a:cs typeface="Calibri"/>
                <a:sym typeface="Calibri"/>
              </a:rPr>
              <a:t> qui planifient l’introduction de l’anneau et d’autres méthodes biomédicales de prévention du VIH. Des analyses détaillées pour le Kenya, l’Afrique du Sud et le Zimbabwe seront disponibles sur </a:t>
            </a:r>
            <a:r>
              <a:rPr lang="fr-FR" sz="1800" b="1" dirty="0">
                <a:solidFill>
                  <a:srgbClr val="353535"/>
                </a:solidFill>
                <a:ea typeface="Calibri"/>
                <a:cs typeface="Calibri"/>
                <a:sym typeface="Calibri"/>
              </a:rPr>
              <a:t>PrEPWatch.org</a:t>
            </a:r>
            <a:r>
              <a:rPr lang="fr-FR" sz="1800" dirty="0">
                <a:solidFill>
                  <a:srgbClr val="353535"/>
                </a:solidFill>
                <a:ea typeface="Calibri"/>
                <a:cs typeface="Calibri"/>
                <a:sym typeface="Calibri"/>
              </a:rPr>
              <a:t> et un modèle pour mener une analyse similaire est disponible dans le cadre de la boîte à outils Plan 4 Ring.  </a:t>
            </a:r>
            <a:r>
              <a:rPr lang="fr-FR" sz="1800" b="1" dirty="0">
                <a:solidFill>
                  <a:srgbClr val="353535"/>
                </a:solidFill>
                <a:ea typeface="Calibri"/>
                <a:cs typeface="Calibri"/>
                <a:sym typeface="Calibri"/>
              </a:rPr>
              <a:t> </a:t>
            </a:r>
          </a:p>
        </p:txBody>
      </p:sp>
      <p:pic>
        <p:nvPicPr>
          <p:cNvPr id="9" name="Picture 8">
            <a:extLst>
              <a:ext uri="{FF2B5EF4-FFF2-40B4-BE49-F238E27FC236}">
                <a16:creationId xmlns:a16="http://schemas.microsoft.com/office/drawing/2014/main" id="{A827F381-B79C-3343-BAA4-4713ED5ADC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12792" b="4417"/>
          <a:stretch/>
        </p:blipFill>
        <p:spPr>
          <a:xfrm>
            <a:off x="7303883" y="1071074"/>
            <a:ext cx="4265286" cy="4715852"/>
          </a:xfrm>
          <a:prstGeom prst="rect">
            <a:avLst/>
          </a:prstGeom>
        </p:spPr>
      </p:pic>
    </p:spTree>
    <p:extLst>
      <p:ext uri="{BB962C8B-B14F-4D97-AF65-F5344CB8AC3E}">
        <p14:creationId xmlns:p14="http://schemas.microsoft.com/office/powerpoint/2010/main" val="71882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4EEEB-5C07-934D-B18B-D1F2FC58CDC9}"/>
              </a:ext>
            </a:extLst>
          </p:cNvPr>
          <p:cNvSpPr>
            <a:spLocks noGrp="1"/>
          </p:cNvSpPr>
          <p:nvPr>
            <p:ph type="title"/>
          </p:nvPr>
        </p:nvSpPr>
        <p:spPr>
          <a:xfrm>
            <a:off x="1193243" y="551063"/>
            <a:ext cx="10118992" cy="513544"/>
          </a:xfrm>
        </p:spPr>
        <p:txBody>
          <a:bodyPr>
            <a:noAutofit/>
          </a:bodyPr>
          <a:lstStyle/>
          <a:p>
            <a:r>
              <a:rPr lang="fr-FR" dirty="0"/>
              <a:t>Présentation de l’anneau de PrEP</a:t>
            </a:r>
          </a:p>
        </p:txBody>
      </p:sp>
      <p:sp>
        <p:nvSpPr>
          <p:cNvPr id="3" name="Text Placeholder 2">
            <a:extLst>
              <a:ext uri="{FF2B5EF4-FFF2-40B4-BE49-F238E27FC236}">
                <a16:creationId xmlns:a16="http://schemas.microsoft.com/office/drawing/2014/main" id="{1C216150-3895-9049-B546-50598E4CB834}"/>
              </a:ext>
            </a:extLst>
          </p:cNvPr>
          <p:cNvSpPr>
            <a:spLocks noGrp="1"/>
          </p:cNvSpPr>
          <p:nvPr>
            <p:ph type="body" sz="quarter" idx="12"/>
          </p:nvPr>
        </p:nvSpPr>
        <p:spPr>
          <a:xfrm>
            <a:off x="1193510" y="2279678"/>
            <a:ext cx="10145713" cy="477056"/>
          </a:xfrm>
        </p:spPr>
        <p:txBody>
          <a:bodyPr/>
          <a:lstStyle/>
          <a:p>
            <a:r>
              <a:rPr lang="fr-FR"/>
              <a:t>Cadre pour l’introduction de l’anneau de PrEP</a:t>
            </a:r>
          </a:p>
        </p:txBody>
      </p:sp>
      <p:sp>
        <p:nvSpPr>
          <p:cNvPr id="4" name="Slide Number Placeholder 3">
            <a:extLst>
              <a:ext uri="{FF2B5EF4-FFF2-40B4-BE49-F238E27FC236}">
                <a16:creationId xmlns:a16="http://schemas.microsoft.com/office/drawing/2014/main" id="{F821A70C-FB1A-9947-92F0-33DC5ED39156}"/>
              </a:ext>
            </a:extLst>
          </p:cNvPr>
          <p:cNvSpPr>
            <a:spLocks noGrp="1"/>
          </p:cNvSpPr>
          <p:nvPr>
            <p:ph type="sldNum" sz="quarter" idx="4"/>
          </p:nvPr>
        </p:nvSpPr>
        <p:spPr>
          <a:xfrm>
            <a:off x="8965643" y="6093111"/>
            <a:ext cx="2743200" cy="365125"/>
          </a:xfrm>
        </p:spPr>
        <p:txBody>
          <a:bodyPr/>
          <a:lstStyle/>
          <a:p>
            <a:fld id="{282D8E3E-8532-C943-903F-91E14D4CAD95}" type="slidenum">
              <a:rPr lang="en-US" smtClean="0"/>
              <a:pPr/>
              <a:t>4</a:t>
            </a:fld>
            <a:endParaRPr lang="en-US"/>
          </a:p>
        </p:txBody>
      </p:sp>
      <p:sp>
        <p:nvSpPr>
          <p:cNvPr id="41" name="Text Placeholder 40">
            <a:extLst>
              <a:ext uri="{FF2B5EF4-FFF2-40B4-BE49-F238E27FC236}">
                <a16:creationId xmlns:a16="http://schemas.microsoft.com/office/drawing/2014/main" id="{D93B9E69-45B1-5241-9A25-7FFC36BB2DB7}"/>
              </a:ext>
            </a:extLst>
          </p:cNvPr>
          <p:cNvSpPr>
            <a:spLocks noGrp="1"/>
          </p:cNvSpPr>
          <p:nvPr>
            <p:ph type="body" sz="quarter" idx="13"/>
          </p:nvPr>
        </p:nvSpPr>
        <p:spPr>
          <a:xfrm>
            <a:off x="1187160" y="1181458"/>
            <a:ext cx="10152063" cy="948424"/>
          </a:xfrm>
        </p:spPr>
        <p:txBody>
          <a:bodyPr/>
          <a:lstStyle/>
          <a:p>
            <a:r>
              <a:rPr lang="fr-FR" dirty="0"/>
              <a:t>Ce cadre de chaîne de valeur a été utilisé dans plusieurs pays pour planifier l’introduction de la PrEP orale. Il a été adapté pour l’anneau de PrEP afin d’identifier les étapes nécessaires à l’introduction et à la mise à l’échelle de l’anneau dans cinq grandes catégories et dans les canaux de distribution prioritaires. Il peut également être utilisé pour suivre les progrès réalisés par les différents partenaires dans l’introduction de l’anneau. </a:t>
            </a:r>
          </a:p>
        </p:txBody>
      </p:sp>
      <p:grpSp>
        <p:nvGrpSpPr>
          <p:cNvPr id="11" name="Group 10">
            <a:extLst>
              <a:ext uri="{FF2B5EF4-FFF2-40B4-BE49-F238E27FC236}">
                <a16:creationId xmlns:a16="http://schemas.microsoft.com/office/drawing/2014/main" id="{4ED4EAED-3726-0946-A936-24E0FEDFD272}"/>
              </a:ext>
            </a:extLst>
          </p:cNvPr>
          <p:cNvGrpSpPr/>
          <p:nvPr/>
        </p:nvGrpSpPr>
        <p:grpSpPr>
          <a:xfrm>
            <a:off x="1193243" y="2923313"/>
            <a:ext cx="10446870" cy="3566033"/>
            <a:chOff x="1023640" y="2812391"/>
            <a:chExt cx="10446870" cy="3566033"/>
          </a:xfrm>
        </p:grpSpPr>
        <p:graphicFrame>
          <p:nvGraphicFramePr>
            <p:cNvPr id="12" name="Google Shape;325;p30">
              <a:extLst>
                <a:ext uri="{FF2B5EF4-FFF2-40B4-BE49-F238E27FC236}">
                  <a16:creationId xmlns:a16="http://schemas.microsoft.com/office/drawing/2014/main" id="{30E81926-E3F6-2744-889E-FF6FAA3BD91D}"/>
                </a:ext>
              </a:extLst>
            </p:cNvPr>
            <p:cNvGraphicFramePr/>
            <p:nvPr>
              <p:extLst>
                <p:ext uri="{D42A27DB-BD31-4B8C-83A1-F6EECF244321}">
                  <p14:modId xmlns:p14="http://schemas.microsoft.com/office/powerpoint/2010/main" val="3886828520"/>
                </p:ext>
              </p:extLst>
            </p:nvPr>
          </p:nvGraphicFramePr>
          <p:xfrm>
            <a:off x="1023640" y="2812391"/>
            <a:ext cx="10446870" cy="3566033"/>
          </p:xfrm>
          <a:graphic>
            <a:graphicData uri="http://schemas.openxmlformats.org/drawingml/2006/table">
              <a:tbl>
                <a:tblPr>
                  <a:noFill/>
                </a:tblPr>
                <a:tblGrid>
                  <a:gridCol w="2007225">
                    <a:extLst>
                      <a:ext uri="{9D8B030D-6E8A-4147-A177-3AD203B41FA5}">
                        <a16:colId xmlns:a16="http://schemas.microsoft.com/office/drawing/2014/main" val="20000"/>
                      </a:ext>
                    </a:extLst>
                  </a:gridCol>
                  <a:gridCol w="2163325">
                    <a:extLst>
                      <a:ext uri="{9D8B030D-6E8A-4147-A177-3AD203B41FA5}">
                        <a16:colId xmlns:a16="http://schemas.microsoft.com/office/drawing/2014/main" val="20001"/>
                      </a:ext>
                    </a:extLst>
                  </a:gridCol>
                  <a:gridCol w="2045696">
                    <a:extLst>
                      <a:ext uri="{9D8B030D-6E8A-4147-A177-3AD203B41FA5}">
                        <a16:colId xmlns:a16="http://schemas.microsoft.com/office/drawing/2014/main" val="20002"/>
                      </a:ext>
                    </a:extLst>
                  </a:gridCol>
                  <a:gridCol w="2182368">
                    <a:extLst>
                      <a:ext uri="{9D8B030D-6E8A-4147-A177-3AD203B41FA5}">
                        <a16:colId xmlns:a16="http://schemas.microsoft.com/office/drawing/2014/main" val="20003"/>
                      </a:ext>
                    </a:extLst>
                  </a:gridCol>
                  <a:gridCol w="2048256">
                    <a:extLst>
                      <a:ext uri="{9D8B030D-6E8A-4147-A177-3AD203B41FA5}">
                        <a16:colId xmlns:a16="http://schemas.microsoft.com/office/drawing/2014/main" val="20004"/>
                      </a:ext>
                    </a:extLst>
                  </a:gridCol>
                </a:tblGrid>
                <a:tr h="1904873">
                  <a:tc>
                    <a:txBody>
                      <a:bodyPr/>
                      <a:lstStyle/>
                      <a:p>
                        <a:pPr marL="0" marR="0" lvl="0" indent="0" algn="l" rtl="0">
                          <a:lnSpc>
                            <a:spcPct val="100000"/>
                          </a:lnSpc>
                          <a:spcBef>
                            <a:spcPts val="0"/>
                          </a:spcBef>
                          <a:spcAft>
                            <a:spcPts val="0"/>
                          </a:spcAft>
                          <a:buClr>
                            <a:srgbClr val="000000"/>
                          </a:buClr>
                          <a:buSzPts val="1300"/>
                          <a:buFont typeface="Arial"/>
                          <a:buNone/>
                        </a:pPr>
                        <a:endParaRPr dirty="0"/>
                      </a:p>
                    </a:txBody>
                    <a:tcPr marL="91450" marR="91450" marT="38100" marB="38100">
                      <a:lnL w="9525" cap="flat" cmpd="sng">
                        <a:solidFill>
                          <a:srgbClr val="000000">
                            <a:alpha val="0"/>
                          </a:srgbClr>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353535"/>
                          </a:buClr>
                          <a:buSzPts val="1300"/>
                          <a:buFont typeface="Calibri"/>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000000"/>
                          </a:buClr>
                          <a:buSzPts val="1300"/>
                          <a:buFont typeface="Arial"/>
                          <a:buNone/>
                        </a:pPr>
                        <a:endParaRPr dirty="0"/>
                      </a:p>
                    </a:txBody>
                    <a:tcPr marL="91450" marR="91450" marT="38100" marB="38100">
                      <a:lnL w="57150" cap="flat" cmpd="sng" algn="ctr">
                        <a:solidFill>
                          <a:srgbClr val="DBE4E8"/>
                        </a:solidFill>
                        <a:prstDash val="solid"/>
                        <a:round/>
                        <a:headEnd type="none" w="sm" len="sm"/>
                        <a:tailEnd type="none" w="sm" len="sm"/>
                      </a:lnL>
                      <a:lnR w="57150" cap="flat" cmpd="sng" algn="ctr">
                        <a:solidFill>
                          <a:srgbClr val="DBE4E8"/>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l" rtl="0">
                          <a:lnSpc>
                            <a:spcPct val="100000"/>
                          </a:lnSpc>
                          <a:spcBef>
                            <a:spcPts val="0"/>
                          </a:spcBef>
                          <a:spcAft>
                            <a:spcPts val="0"/>
                          </a:spcAft>
                          <a:buClr>
                            <a:srgbClr val="353535"/>
                          </a:buClr>
                          <a:buSzPts val="1300"/>
                          <a:buFont typeface="Calibri"/>
                          <a:buNone/>
                        </a:pPr>
                        <a:endParaRPr sz="1400" u="none" strike="noStrike" cap="none" dirty="0"/>
                      </a:p>
                    </a:txBody>
                    <a:tcPr marL="91450" marR="91450" marT="38100" marB="38100">
                      <a:lnL w="57150" cap="flat" cmpd="sng" algn="ctr">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822425444"/>
                    </a:ext>
                  </a:extLst>
                </a:tr>
                <a:tr h="1264925">
                  <a:tc>
                    <a:txBody>
                      <a:bodyPr/>
                      <a:lstStyle/>
                      <a:p>
                        <a:pPr marL="0" marR="0" lvl="0" indent="0" algn="ctr" rtl="0">
                          <a:lnSpc>
                            <a:spcPct val="100000"/>
                          </a:lnSpc>
                          <a:spcBef>
                            <a:spcPts val="0"/>
                          </a:spcBef>
                          <a:spcAft>
                            <a:spcPts val="0"/>
                          </a:spcAft>
                          <a:buClr>
                            <a:srgbClr val="000000"/>
                          </a:buClr>
                          <a:buSzPts val="1300"/>
                          <a:buFont typeface="Arial"/>
                          <a:buNone/>
                        </a:pPr>
                        <a:r>
                          <a:rPr lang="fr-FR" sz="1300" i="0" u="none" strike="noStrike" cap="none" dirty="0">
                            <a:solidFill>
                              <a:srgbClr val="353535"/>
                            </a:solidFill>
                            <a:latin typeface="Calibri"/>
                            <a:ea typeface="Calibri"/>
                            <a:cs typeface="Calibri"/>
                            <a:sym typeface="Calibri"/>
                          </a:rPr>
                          <a:t>Des plans nationaux et infranationaux sont établis pour la mise en œuvre de directives relatives à l’anneau pour les populations d’utilisatrices finales prioritaires.</a:t>
                        </a:r>
                      </a:p>
                    </a:txBody>
                    <a:tcPr marL="91450" marR="91450" marT="38100" marB="38100">
                      <a:lnL w="9525" cap="flat" cmpd="sng">
                        <a:solidFill>
                          <a:srgbClr val="000000">
                            <a:alpha val="0"/>
                          </a:srgbClr>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i="0" u="none" strike="noStrike" cap="none">
                            <a:solidFill>
                              <a:srgbClr val="353535"/>
                            </a:solidFill>
                            <a:latin typeface="Calibri"/>
                            <a:ea typeface="Calibri"/>
                            <a:cs typeface="Calibri"/>
                            <a:sym typeface="Calibri"/>
                          </a:rPr>
                          <a:t>L’anneau est disponible et distribué en quantités suffisantes pour répondre à la demande prévue par le biais de canaux de distribution prioritaires.</a:t>
                        </a:r>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300" i="0" u="none" strike="noStrike" cap="none">
                            <a:solidFill>
                              <a:srgbClr val="353535"/>
                            </a:solidFill>
                            <a:latin typeface="Calibri"/>
                            <a:ea typeface="Calibri"/>
                            <a:cs typeface="Calibri"/>
                            <a:sym typeface="Calibri"/>
                          </a:rPr>
                          <a:t>L’anneau est délivré par des professionnels de la santé formés, par le biais de canaux de distribution prioritaires, afin d’atteindre efficacement les utilisatrices finales.</a:t>
                        </a:r>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000000"/>
                          </a:buClr>
                          <a:buSzPts val="1300"/>
                          <a:buFont typeface="Arial"/>
                          <a:buNone/>
                        </a:pPr>
                        <a:r>
                          <a:rPr lang="fr-FR" sz="1300" i="0" u="none" strike="noStrike" cap="none">
                            <a:solidFill>
                              <a:srgbClr val="353535"/>
                            </a:solidFill>
                            <a:latin typeface="Calibri"/>
                            <a:ea typeface="Calibri"/>
                            <a:cs typeface="Calibri"/>
                            <a:sym typeface="Calibri"/>
                          </a:rPr>
                          <a:t>Les utilisatrices finales connaissent l’anneau et savent à quoi il sert, et elles sont capables de le demander, d’initier son utilisation et de l’utiliser efficacement.</a:t>
                        </a:r>
                      </a:p>
                    </a:txBody>
                    <a:tcPr marL="91450" marR="91450" marT="38100" marB="38100">
                      <a:lnL w="57150" cap="flat" cmpd="sng">
                        <a:solidFill>
                          <a:srgbClr val="DBE4E8"/>
                        </a:solidFill>
                        <a:prstDash val="solid"/>
                        <a:round/>
                        <a:headEnd type="none" w="sm" len="sm"/>
                        <a:tailEnd type="none" w="sm" len="sm"/>
                      </a:lnL>
                      <a:lnR w="57150" cap="flat" cmpd="sng">
                        <a:solidFill>
                          <a:srgbClr val="DBE4E8"/>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tc>
                    <a:txBody>
                      <a:bodyPr/>
                      <a:lstStyle/>
                      <a:p>
                        <a:pPr marL="0" marR="0" lvl="0" indent="0" algn="ctr" rtl="0">
                          <a:lnSpc>
                            <a:spcPct val="100000"/>
                          </a:lnSpc>
                          <a:spcBef>
                            <a:spcPts val="0"/>
                          </a:spcBef>
                          <a:spcAft>
                            <a:spcPts val="0"/>
                          </a:spcAft>
                          <a:buClr>
                            <a:srgbClr val="353535"/>
                          </a:buClr>
                          <a:buSzPts val="1300"/>
                          <a:buFont typeface="Calibri"/>
                          <a:buNone/>
                        </a:pPr>
                        <a:r>
                          <a:rPr lang="fr-FR" sz="1300" i="0" u="none" strike="noStrike" cap="none" dirty="0">
                            <a:solidFill>
                              <a:srgbClr val="353535"/>
                            </a:solidFill>
                            <a:latin typeface="Calibri"/>
                            <a:ea typeface="Calibri"/>
                            <a:cs typeface="Calibri"/>
                            <a:sym typeface="Calibri"/>
                          </a:rPr>
                          <a:t>L’anneau est intégré de manière efficace dans les systèmes de suivi aux niveaux national et infranational, ainsi que dans les établissements, les communautés et les programmes.</a:t>
                        </a:r>
                      </a:p>
                    </a:txBody>
                    <a:tcPr marL="91450" marR="91450" marT="38100" marB="38100">
                      <a:lnL w="57150" cap="flat" cmpd="sng">
                        <a:solidFill>
                          <a:srgbClr val="DBE4E8"/>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lgn="ctr">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bg1"/>
                      </a:solidFill>
                    </a:tcPr>
                  </a:tc>
                  <a:extLst>
                    <a:ext uri="{0D108BD9-81ED-4DB2-BD59-A6C34878D82A}">
                      <a16:rowId xmlns:a16="http://schemas.microsoft.com/office/drawing/2014/main" val="10000"/>
                    </a:ext>
                  </a:extLst>
                </a:tr>
              </a:tbl>
            </a:graphicData>
          </a:graphic>
        </p:graphicFrame>
        <p:grpSp>
          <p:nvGrpSpPr>
            <p:cNvPr id="13" name="Group 12">
              <a:extLst>
                <a:ext uri="{FF2B5EF4-FFF2-40B4-BE49-F238E27FC236}">
                  <a16:creationId xmlns:a16="http://schemas.microsoft.com/office/drawing/2014/main" id="{360C7AB8-5AC7-BE45-9AF4-9BD254265002}"/>
                </a:ext>
              </a:extLst>
            </p:cNvPr>
            <p:cNvGrpSpPr/>
            <p:nvPr/>
          </p:nvGrpSpPr>
          <p:grpSpPr>
            <a:xfrm>
              <a:off x="1074429" y="2926269"/>
              <a:ext cx="1820570" cy="1558765"/>
              <a:chOff x="1074429" y="2926269"/>
              <a:chExt cx="1820570" cy="1558765"/>
            </a:xfrm>
          </p:grpSpPr>
          <p:sp>
            <p:nvSpPr>
              <p:cNvPr id="34" name="Google Shape;339;p30">
                <a:extLst>
                  <a:ext uri="{FF2B5EF4-FFF2-40B4-BE49-F238E27FC236}">
                    <a16:creationId xmlns:a16="http://schemas.microsoft.com/office/drawing/2014/main" id="{61B8DB9E-9EB9-AB4A-9661-B9813AD6D9E7}"/>
                  </a:ext>
                </a:extLst>
              </p:cNvPr>
              <p:cNvSpPr/>
              <p:nvPr/>
            </p:nvSpPr>
            <p:spPr>
              <a:xfrm>
                <a:off x="1074429"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b="1" dirty="0">
                    <a:solidFill>
                      <a:srgbClr val="FFFFFF"/>
                    </a:solidFill>
                    <a:latin typeface="Arial" panose="020B0604020202020204" pitchFamily="34" charset="0"/>
                    <a:ea typeface="Calibri"/>
                    <a:cs typeface="Arial" panose="020B0604020202020204" pitchFamily="34" charset="0"/>
                    <a:sym typeface="Calibri"/>
                  </a:rPr>
                  <a:t>PLANIFICATION &amp; </a:t>
                </a:r>
              </a:p>
              <a:p>
                <a:pPr marL="0" marR="0" lvl="0" indent="0" algn="ctr" rtl="0">
                  <a:spcBef>
                    <a:spcPts val="0"/>
                  </a:spcBef>
                  <a:spcAft>
                    <a:spcPts val="0"/>
                  </a:spcAft>
                  <a:buNone/>
                </a:pPr>
                <a:r>
                  <a:rPr lang="fr-FR" sz="1000" b="1" dirty="0">
                    <a:solidFill>
                      <a:srgbClr val="FFFFFF"/>
                    </a:solidFill>
                    <a:latin typeface="Arial" panose="020B0604020202020204" pitchFamily="34" charset="0"/>
                    <a:ea typeface="Calibri"/>
                    <a:cs typeface="Arial" panose="020B0604020202020204" pitchFamily="34" charset="0"/>
                    <a:sym typeface="Calibri"/>
                  </a:rPr>
                  <a:t>BUDGÉTISATION</a:t>
                </a:r>
              </a:p>
            </p:txBody>
          </p:sp>
          <p:grpSp>
            <p:nvGrpSpPr>
              <p:cNvPr id="35" name="Group 34">
                <a:extLst>
                  <a:ext uri="{FF2B5EF4-FFF2-40B4-BE49-F238E27FC236}">
                    <a16:creationId xmlns:a16="http://schemas.microsoft.com/office/drawing/2014/main" id="{140D5BE5-B96A-CC42-AD00-4AD29C4311DB}"/>
                  </a:ext>
                </a:extLst>
              </p:cNvPr>
              <p:cNvGrpSpPr/>
              <p:nvPr/>
            </p:nvGrpSpPr>
            <p:grpSpPr>
              <a:xfrm>
                <a:off x="1481983" y="2926269"/>
                <a:ext cx="1005462" cy="1005462"/>
                <a:chOff x="1167153" y="3069525"/>
                <a:chExt cx="1005462" cy="1005462"/>
              </a:xfrm>
            </p:grpSpPr>
            <p:sp>
              <p:nvSpPr>
                <p:cNvPr id="36" name="Oval 35">
                  <a:extLst>
                    <a:ext uri="{FF2B5EF4-FFF2-40B4-BE49-F238E27FC236}">
                      <a16:creationId xmlns:a16="http://schemas.microsoft.com/office/drawing/2014/main" id="{66C8885E-88EB-504F-9A5A-2701657AC9F2}"/>
                    </a:ext>
                  </a:extLst>
                </p:cNvPr>
                <p:cNvSpPr/>
                <p:nvPr/>
              </p:nvSpPr>
              <p:spPr>
                <a:xfrm>
                  <a:off x="116715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7" name="Graphic 36">
                  <a:extLst>
                    <a:ext uri="{FF2B5EF4-FFF2-40B4-BE49-F238E27FC236}">
                      <a16:creationId xmlns:a16="http://schemas.microsoft.com/office/drawing/2014/main" id="{C38775FB-548A-EF45-975F-9E3A61AE26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5486" y="3254787"/>
                  <a:ext cx="592418" cy="592418"/>
                </a:xfrm>
                <a:prstGeom prst="rect">
                  <a:avLst/>
                </a:prstGeom>
              </p:spPr>
            </p:pic>
          </p:grpSp>
        </p:grpSp>
        <p:grpSp>
          <p:nvGrpSpPr>
            <p:cNvPr id="14" name="Group 13">
              <a:extLst>
                <a:ext uri="{FF2B5EF4-FFF2-40B4-BE49-F238E27FC236}">
                  <a16:creationId xmlns:a16="http://schemas.microsoft.com/office/drawing/2014/main" id="{88440B5F-BC0A-4F4B-97C9-8C538D6FB276}"/>
                </a:ext>
              </a:extLst>
            </p:cNvPr>
            <p:cNvGrpSpPr/>
            <p:nvPr/>
          </p:nvGrpSpPr>
          <p:grpSpPr>
            <a:xfrm>
              <a:off x="3176410" y="2926269"/>
              <a:ext cx="1820570" cy="1558765"/>
              <a:chOff x="3176410" y="2926269"/>
              <a:chExt cx="1820570" cy="1558765"/>
            </a:xfrm>
          </p:grpSpPr>
          <p:sp>
            <p:nvSpPr>
              <p:cNvPr id="30" name="Google Shape;340;p30">
                <a:extLst>
                  <a:ext uri="{FF2B5EF4-FFF2-40B4-BE49-F238E27FC236}">
                    <a16:creationId xmlns:a16="http://schemas.microsoft.com/office/drawing/2014/main" id="{1D73DD1E-986C-2C40-BF8A-A9027C073DEE}"/>
                  </a:ext>
                </a:extLst>
              </p:cNvPr>
              <p:cNvSpPr/>
              <p:nvPr/>
            </p:nvSpPr>
            <p:spPr>
              <a:xfrm>
                <a:off x="31764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b="1" dirty="0">
                    <a:solidFill>
                      <a:srgbClr val="FFFFFF"/>
                    </a:solidFill>
                    <a:latin typeface="Arial" panose="020B0604020202020204" pitchFamily="34" charset="0"/>
                    <a:ea typeface="Calibri"/>
                    <a:cs typeface="Arial" panose="020B0604020202020204" pitchFamily="34" charset="0"/>
                    <a:sym typeface="Calibri"/>
                  </a:rPr>
                  <a:t>GESTION DE LA CHAÎNE D’APPROVISIONNEMENT</a:t>
                </a:r>
              </a:p>
            </p:txBody>
          </p:sp>
          <p:grpSp>
            <p:nvGrpSpPr>
              <p:cNvPr id="31" name="Group 30">
                <a:extLst>
                  <a:ext uri="{FF2B5EF4-FFF2-40B4-BE49-F238E27FC236}">
                    <a16:creationId xmlns:a16="http://schemas.microsoft.com/office/drawing/2014/main" id="{3E4E6AA8-9E40-DB46-91D5-B4FEA855CE20}"/>
                  </a:ext>
                </a:extLst>
              </p:cNvPr>
              <p:cNvGrpSpPr/>
              <p:nvPr/>
            </p:nvGrpSpPr>
            <p:grpSpPr>
              <a:xfrm>
                <a:off x="3530239" y="2926269"/>
                <a:ext cx="1005462" cy="1005462"/>
                <a:chOff x="3264177" y="3069525"/>
                <a:chExt cx="1005462" cy="1005462"/>
              </a:xfrm>
            </p:grpSpPr>
            <p:sp>
              <p:nvSpPr>
                <p:cNvPr id="32" name="Oval 31">
                  <a:extLst>
                    <a:ext uri="{FF2B5EF4-FFF2-40B4-BE49-F238E27FC236}">
                      <a16:creationId xmlns:a16="http://schemas.microsoft.com/office/drawing/2014/main" id="{33672C2D-AA48-DF48-B02E-B8564875B746}"/>
                    </a:ext>
                  </a:extLst>
                </p:cNvPr>
                <p:cNvSpPr/>
                <p:nvPr/>
              </p:nvSpPr>
              <p:spPr>
                <a:xfrm>
                  <a:off x="3264177"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33" name="Graphic 32">
                  <a:extLst>
                    <a:ext uri="{FF2B5EF4-FFF2-40B4-BE49-F238E27FC236}">
                      <a16:creationId xmlns:a16="http://schemas.microsoft.com/office/drawing/2014/main" id="{82B5F389-AA27-F042-B50B-485F9B44864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61773" y="3199921"/>
                  <a:ext cx="717721" cy="717721"/>
                </a:xfrm>
                <a:prstGeom prst="rect">
                  <a:avLst/>
                </a:prstGeom>
              </p:spPr>
            </p:pic>
          </p:grpSp>
        </p:grpSp>
        <p:grpSp>
          <p:nvGrpSpPr>
            <p:cNvPr id="15" name="Group 14">
              <a:extLst>
                <a:ext uri="{FF2B5EF4-FFF2-40B4-BE49-F238E27FC236}">
                  <a16:creationId xmlns:a16="http://schemas.microsoft.com/office/drawing/2014/main" id="{0B0211C9-0884-4445-82CE-EB1573286E3C}"/>
                </a:ext>
              </a:extLst>
            </p:cNvPr>
            <p:cNvGrpSpPr/>
            <p:nvPr/>
          </p:nvGrpSpPr>
          <p:grpSpPr>
            <a:xfrm>
              <a:off x="5303240" y="2926269"/>
              <a:ext cx="1820570" cy="1558765"/>
              <a:chOff x="5303240" y="2926269"/>
              <a:chExt cx="1820570" cy="1558765"/>
            </a:xfrm>
          </p:grpSpPr>
          <p:sp>
            <p:nvSpPr>
              <p:cNvPr id="26" name="Google Shape;341;p30">
                <a:extLst>
                  <a:ext uri="{FF2B5EF4-FFF2-40B4-BE49-F238E27FC236}">
                    <a16:creationId xmlns:a16="http://schemas.microsoft.com/office/drawing/2014/main" id="{983FFD42-CBE2-F648-8CFC-764EFD2C30A0}"/>
                  </a:ext>
                </a:extLst>
              </p:cNvPr>
              <p:cNvSpPr/>
              <p:nvPr/>
            </p:nvSpPr>
            <p:spPr>
              <a:xfrm>
                <a:off x="530324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algn="ctr"/>
                <a:r>
                  <a:rPr lang="fr-FR" sz="1000" b="1" dirty="0">
                    <a:solidFill>
                      <a:srgbClr val="FFFFFF"/>
                    </a:solidFill>
                    <a:latin typeface="Arial" panose="020B0604020202020204" pitchFamily="34" charset="0"/>
                    <a:ea typeface="Calibri"/>
                    <a:cs typeface="Arial" panose="020B0604020202020204" pitchFamily="34" charset="0"/>
                    <a:sym typeface="Calibri"/>
                  </a:rPr>
                  <a:t>PLATEFORMES DE DISTRIBUTION DE L’ANNEAU DE </a:t>
                </a:r>
                <a:r>
                  <a:rPr lang="fr-FR" sz="1000" b="1" dirty="0" err="1">
                    <a:solidFill>
                      <a:srgbClr val="FFFFFF"/>
                    </a:solidFill>
                    <a:latin typeface="Arial" panose="020B0604020202020204" pitchFamily="34" charset="0"/>
                    <a:ea typeface="Calibri"/>
                    <a:cs typeface="Arial" panose="020B0604020202020204" pitchFamily="34" charset="0"/>
                    <a:sym typeface="Calibri"/>
                  </a:rPr>
                  <a:t>PrEP</a:t>
                </a:r>
                <a:r>
                  <a:rPr lang="fr-FR" sz="1000" b="1" dirty="0">
                    <a:solidFill>
                      <a:srgbClr val="FFFFFF"/>
                    </a:solidFill>
                    <a:latin typeface="Arial" panose="020B0604020202020204" pitchFamily="34" charset="0"/>
                    <a:ea typeface="Calibri"/>
                    <a:cs typeface="Arial" panose="020B0604020202020204" pitchFamily="34" charset="0"/>
                    <a:sym typeface="Calibri"/>
                  </a:rPr>
                  <a:t> </a:t>
                </a:r>
              </a:p>
            </p:txBody>
          </p:sp>
          <p:grpSp>
            <p:nvGrpSpPr>
              <p:cNvPr id="27" name="Group 26">
                <a:extLst>
                  <a:ext uri="{FF2B5EF4-FFF2-40B4-BE49-F238E27FC236}">
                    <a16:creationId xmlns:a16="http://schemas.microsoft.com/office/drawing/2014/main" id="{38E478C4-BA37-7243-B8B7-31413FC324DC}"/>
                  </a:ext>
                </a:extLst>
              </p:cNvPr>
              <p:cNvGrpSpPr/>
              <p:nvPr/>
            </p:nvGrpSpPr>
            <p:grpSpPr>
              <a:xfrm>
                <a:off x="5700415" y="2926269"/>
                <a:ext cx="1005462" cy="1005462"/>
                <a:chOff x="5373393" y="3069525"/>
                <a:chExt cx="1005462" cy="1005462"/>
              </a:xfrm>
            </p:grpSpPr>
            <p:sp>
              <p:nvSpPr>
                <p:cNvPr id="28" name="Oval 27">
                  <a:extLst>
                    <a:ext uri="{FF2B5EF4-FFF2-40B4-BE49-F238E27FC236}">
                      <a16:creationId xmlns:a16="http://schemas.microsoft.com/office/drawing/2014/main" id="{FF2C45CA-1D66-5C4E-B838-F5E294DC5843}"/>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9" name="Graphic 28">
                  <a:extLst>
                    <a:ext uri="{FF2B5EF4-FFF2-40B4-BE49-F238E27FC236}">
                      <a16:creationId xmlns:a16="http://schemas.microsoft.com/office/drawing/2014/main" id="{2967C34D-57B5-0E4D-B6DF-65123E3732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27643" y="3199920"/>
                  <a:ext cx="717721" cy="717721"/>
                </a:xfrm>
                <a:prstGeom prst="rect">
                  <a:avLst/>
                </a:prstGeom>
              </p:spPr>
            </p:pic>
          </p:grpSp>
        </p:grpSp>
        <p:grpSp>
          <p:nvGrpSpPr>
            <p:cNvPr id="16" name="Group 15">
              <a:extLst>
                <a:ext uri="{FF2B5EF4-FFF2-40B4-BE49-F238E27FC236}">
                  <a16:creationId xmlns:a16="http://schemas.microsoft.com/office/drawing/2014/main" id="{D5C510B6-CE6C-E441-BFD5-14FCEFEF5727}"/>
                </a:ext>
              </a:extLst>
            </p:cNvPr>
            <p:cNvGrpSpPr/>
            <p:nvPr/>
          </p:nvGrpSpPr>
          <p:grpSpPr>
            <a:xfrm>
              <a:off x="9548335" y="2926269"/>
              <a:ext cx="1820570" cy="1558765"/>
              <a:chOff x="9548335" y="2926269"/>
              <a:chExt cx="1820570" cy="1558765"/>
            </a:xfrm>
          </p:grpSpPr>
          <p:sp>
            <p:nvSpPr>
              <p:cNvPr id="22" name="Google Shape;343;p30">
                <a:extLst>
                  <a:ext uri="{FF2B5EF4-FFF2-40B4-BE49-F238E27FC236}">
                    <a16:creationId xmlns:a16="http://schemas.microsoft.com/office/drawing/2014/main" id="{E2D8F6CD-9639-4D4F-BDFF-D1F85869ADC1}"/>
                  </a:ext>
                </a:extLst>
              </p:cNvPr>
              <p:cNvSpPr/>
              <p:nvPr/>
            </p:nvSpPr>
            <p:spPr>
              <a:xfrm>
                <a:off x="9548335"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b="1" dirty="0">
                    <a:solidFill>
                      <a:srgbClr val="FFFFFF"/>
                    </a:solidFill>
                    <a:latin typeface="Arial" panose="020B0604020202020204" pitchFamily="34" charset="0"/>
                    <a:ea typeface="Calibri"/>
                    <a:cs typeface="Arial" panose="020B0604020202020204" pitchFamily="34" charset="0"/>
                    <a:sym typeface="Calibri"/>
                  </a:rPr>
                  <a:t>SUIVI</a:t>
                </a:r>
              </a:p>
            </p:txBody>
          </p:sp>
          <p:grpSp>
            <p:nvGrpSpPr>
              <p:cNvPr id="23" name="Group 22">
                <a:extLst>
                  <a:ext uri="{FF2B5EF4-FFF2-40B4-BE49-F238E27FC236}">
                    <a16:creationId xmlns:a16="http://schemas.microsoft.com/office/drawing/2014/main" id="{E961A079-7CE6-B44B-9A3C-1E885A15E9E5}"/>
                  </a:ext>
                </a:extLst>
              </p:cNvPr>
              <p:cNvGrpSpPr/>
              <p:nvPr/>
            </p:nvGrpSpPr>
            <p:grpSpPr>
              <a:xfrm>
                <a:off x="9978388" y="2926269"/>
                <a:ext cx="1005462" cy="1005462"/>
                <a:chOff x="9884433" y="3069525"/>
                <a:chExt cx="1005462" cy="1005462"/>
              </a:xfrm>
            </p:grpSpPr>
            <p:sp>
              <p:nvSpPr>
                <p:cNvPr id="24" name="Oval 23">
                  <a:extLst>
                    <a:ext uri="{FF2B5EF4-FFF2-40B4-BE49-F238E27FC236}">
                      <a16:creationId xmlns:a16="http://schemas.microsoft.com/office/drawing/2014/main" id="{6DB485D0-0ECC-9049-B8CF-822FA76C5AB1}"/>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5" name="Graphic 24">
                  <a:extLst>
                    <a:ext uri="{FF2B5EF4-FFF2-40B4-BE49-F238E27FC236}">
                      <a16:creationId xmlns:a16="http://schemas.microsoft.com/office/drawing/2014/main" id="{9D26CEC5-ED0A-FA4E-A3A1-A31C2F3677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058760" y="3199920"/>
                  <a:ext cx="717721" cy="717721"/>
                </a:xfrm>
                <a:prstGeom prst="rect">
                  <a:avLst/>
                </a:prstGeom>
              </p:spPr>
            </p:pic>
          </p:grpSp>
        </p:grpSp>
        <p:grpSp>
          <p:nvGrpSpPr>
            <p:cNvPr id="17" name="Group 16">
              <a:extLst>
                <a:ext uri="{FF2B5EF4-FFF2-40B4-BE49-F238E27FC236}">
                  <a16:creationId xmlns:a16="http://schemas.microsoft.com/office/drawing/2014/main" id="{322F3C24-565D-FC47-A94E-4EBF8ECAC939}"/>
                </a:ext>
              </a:extLst>
            </p:cNvPr>
            <p:cNvGrpSpPr/>
            <p:nvPr/>
          </p:nvGrpSpPr>
          <p:grpSpPr>
            <a:xfrm>
              <a:off x="7431610" y="2926269"/>
              <a:ext cx="1820570" cy="1558765"/>
              <a:chOff x="7431610" y="2926269"/>
              <a:chExt cx="1820570" cy="1558765"/>
            </a:xfrm>
          </p:grpSpPr>
          <p:sp>
            <p:nvSpPr>
              <p:cNvPr id="18" name="Google Shape;342;p30">
                <a:extLst>
                  <a:ext uri="{FF2B5EF4-FFF2-40B4-BE49-F238E27FC236}">
                    <a16:creationId xmlns:a16="http://schemas.microsoft.com/office/drawing/2014/main" id="{7385840F-EC02-C745-B642-FCEE30A780ED}"/>
                  </a:ext>
                </a:extLst>
              </p:cNvPr>
              <p:cNvSpPr/>
              <p:nvPr/>
            </p:nvSpPr>
            <p:spPr>
              <a:xfrm>
                <a:off x="7431610" y="3973157"/>
                <a:ext cx="1820570" cy="511877"/>
              </a:xfrm>
              <a:prstGeom prst="roundRect">
                <a:avLst>
                  <a:gd name="adj" fmla="val 16667"/>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000" b="1" dirty="0">
                    <a:solidFill>
                      <a:srgbClr val="FFFFFF"/>
                    </a:solidFill>
                    <a:latin typeface="Arial" panose="020B0604020202020204" pitchFamily="34" charset="0"/>
                    <a:ea typeface="Calibri"/>
                    <a:cs typeface="Arial" panose="020B0604020202020204" pitchFamily="34" charset="0"/>
                    <a:sym typeface="Calibri"/>
                  </a:rPr>
                  <a:t>ADOPTION ET </a:t>
                </a:r>
              </a:p>
              <a:p>
                <a:pPr marL="0" marR="0" lvl="0" indent="0" algn="ctr" rtl="0">
                  <a:spcBef>
                    <a:spcPts val="0"/>
                  </a:spcBef>
                  <a:spcAft>
                    <a:spcPts val="0"/>
                  </a:spcAft>
                  <a:buNone/>
                </a:pPr>
                <a:r>
                  <a:rPr lang="fr-FR" sz="1000" b="1" dirty="0">
                    <a:solidFill>
                      <a:srgbClr val="FFFFFF"/>
                    </a:solidFill>
                    <a:latin typeface="Arial" panose="020B0604020202020204" pitchFamily="34" charset="0"/>
                    <a:ea typeface="Calibri"/>
                    <a:cs typeface="Arial" panose="020B0604020202020204" pitchFamily="34" charset="0"/>
                    <a:sym typeface="Calibri"/>
                  </a:rPr>
                  <a:t>UTILISATION EFFICACE</a:t>
                </a:r>
              </a:p>
            </p:txBody>
          </p:sp>
          <p:grpSp>
            <p:nvGrpSpPr>
              <p:cNvPr id="19" name="Group 18">
                <a:extLst>
                  <a:ext uri="{FF2B5EF4-FFF2-40B4-BE49-F238E27FC236}">
                    <a16:creationId xmlns:a16="http://schemas.microsoft.com/office/drawing/2014/main" id="{D7A021F6-B68B-4A44-9F69-0029D789D579}"/>
                  </a:ext>
                </a:extLst>
              </p:cNvPr>
              <p:cNvGrpSpPr/>
              <p:nvPr/>
            </p:nvGrpSpPr>
            <p:grpSpPr>
              <a:xfrm>
                <a:off x="7839165" y="2926269"/>
                <a:ext cx="1005462" cy="1005462"/>
                <a:chOff x="8181589" y="3069525"/>
                <a:chExt cx="1005462" cy="1005462"/>
              </a:xfrm>
            </p:grpSpPr>
            <p:sp>
              <p:nvSpPr>
                <p:cNvPr id="20" name="Oval 19">
                  <a:extLst>
                    <a:ext uri="{FF2B5EF4-FFF2-40B4-BE49-F238E27FC236}">
                      <a16:creationId xmlns:a16="http://schemas.microsoft.com/office/drawing/2014/main" id="{29AED36F-AAD1-D14C-9B5F-EE22796B1BE2}"/>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21" name="Graphic 20">
                  <a:extLst>
                    <a:ext uri="{FF2B5EF4-FFF2-40B4-BE49-F238E27FC236}">
                      <a16:creationId xmlns:a16="http://schemas.microsoft.com/office/drawing/2014/main" id="{C4DC8699-7376-3944-A672-907AFC36FD0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25459" y="3224171"/>
                  <a:ext cx="717721" cy="717721"/>
                </a:xfrm>
                <a:prstGeom prst="rect">
                  <a:avLst/>
                </a:prstGeom>
              </p:spPr>
            </p:pic>
          </p:grpSp>
        </p:grpSp>
      </p:grpSp>
    </p:spTree>
    <p:extLst>
      <p:ext uri="{BB962C8B-B14F-4D97-AF65-F5344CB8AC3E}">
        <p14:creationId xmlns:p14="http://schemas.microsoft.com/office/powerpoint/2010/main" val="3058508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35D6-ED83-514C-AB1B-2319EE957044}"/>
              </a:ext>
            </a:extLst>
          </p:cNvPr>
          <p:cNvSpPr>
            <a:spLocks noGrp="1"/>
          </p:cNvSpPr>
          <p:nvPr>
            <p:ph type="title"/>
          </p:nvPr>
        </p:nvSpPr>
        <p:spPr>
          <a:xfrm>
            <a:off x="1234541" y="606483"/>
            <a:ext cx="10118992" cy="513544"/>
          </a:xfrm>
        </p:spPr>
        <p:txBody>
          <a:bodyPr/>
          <a:lstStyle/>
          <a:p>
            <a:r>
              <a:rPr lang="fr-FR"/>
              <a:t>Thèmes émergents</a:t>
            </a:r>
          </a:p>
        </p:txBody>
      </p:sp>
      <p:sp>
        <p:nvSpPr>
          <p:cNvPr id="10" name="Text Placeholder 9">
            <a:extLst>
              <a:ext uri="{FF2B5EF4-FFF2-40B4-BE49-F238E27FC236}">
                <a16:creationId xmlns:a16="http://schemas.microsoft.com/office/drawing/2014/main" id="{6ADA196A-F9D9-5E45-91FC-86857B11AB05}"/>
              </a:ext>
            </a:extLst>
          </p:cNvPr>
          <p:cNvSpPr>
            <a:spLocks noGrp="1"/>
          </p:cNvSpPr>
          <p:nvPr>
            <p:ph type="body" sz="quarter" idx="12"/>
          </p:nvPr>
        </p:nvSpPr>
        <p:spPr>
          <a:xfrm>
            <a:off x="1234808" y="1156515"/>
            <a:ext cx="10145713" cy="477056"/>
          </a:xfrm>
        </p:spPr>
        <p:txBody>
          <a:bodyPr/>
          <a:lstStyle/>
          <a:p>
            <a:r>
              <a:rPr lang="fr-FR" sz="2400" dirty="0"/>
              <a:t>Les parties prenantes clés des différents pays ont mis en exergue des thèmes récurrents relatifs à l’introduction de l’anneau. </a:t>
            </a:r>
          </a:p>
        </p:txBody>
      </p:sp>
      <p:sp>
        <p:nvSpPr>
          <p:cNvPr id="36" name="Text Placeholder 35">
            <a:extLst>
              <a:ext uri="{FF2B5EF4-FFF2-40B4-BE49-F238E27FC236}">
                <a16:creationId xmlns:a16="http://schemas.microsoft.com/office/drawing/2014/main" id="{91C59A74-4145-5248-8FF2-E83CEE5879E3}"/>
              </a:ext>
            </a:extLst>
          </p:cNvPr>
          <p:cNvSpPr>
            <a:spLocks noGrp="1"/>
          </p:cNvSpPr>
          <p:nvPr>
            <p:ph type="body" sz="quarter" idx="13"/>
          </p:nvPr>
        </p:nvSpPr>
        <p:spPr>
          <a:xfrm>
            <a:off x="1234808" y="1961821"/>
            <a:ext cx="5619944" cy="4076700"/>
          </a:xfrm>
        </p:spPr>
        <p:txBody>
          <a:bodyPr/>
          <a:lstStyle/>
          <a:p>
            <a:pPr marL="285750" indent="-285750">
              <a:spcBef>
                <a:spcPts val="1800"/>
              </a:spcBef>
              <a:buSzPts val="1600"/>
              <a:buFont typeface="Arial" panose="020B0604020202020204" pitchFamily="34" charset="0"/>
              <a:buChar char="•"/>
            </a:pPr>
            <a:r>
              <a:rPr lang="fr-FR" dirty="0">
                <a:solidFill>
                  <a:srgbClr val="353535"/>
                </a:solidFill>
                <a:ea typeface="Calibri"/>
                <a:cs typeface="Calibri"/>
                <a:sym typeface="Calibri"/>
              </a:rPr>
              <a:t>Dans tous les pays, les parties prenantes notent l’intérêt que présente l’introduction de l’anneau comme nouvelle méthode de prévention du VIH et pour </a:t>
            </a:r>
            <a:r>
              <a:rPr lang="fr-FR" b="1" dirty="0">
                <a:solidFill>
                  <a:srgbClr val="353535"/>
                </a:solidFill>
                <a:ea typeface="Calibri"/>
                <a:cs typeface="Calibri"/>
                <a:sym typeface="Calibri"/>
              </a:rPr>
              <a:t>proposer un choix plus large</a:t>
            </a:r>
            <a:r>
              <a:rPr lang="fr-FR" dirty="0">
                <a:solidFill>
                  <a:srgbClr val="353535"/>
                </a:solidFill>
                <a:ea typeface="Calibri"/>
                <a:cs typeface="Calibri"/>
                <a:sym typeface="Calibri"/>
              </a:rPr>
              <a:t>, en particulier pour les femmes, les adolescentes et les jeunes femmes (</a:t>
            </a:r>
            <a:r>
              <a:rPr lang="fr-FR" dirty="0" err="1">
                <a:solidFill>
                  <a:srgbClr val="353535"/>
                </a:solidFill>
                <a:ea typeface="Calibri"/>
                <a:cs typeface="Calibri"/>
                <a:sym typeface="Calibri"/>
              </a:rPr>
              <a:t>AGYW</a:t>
            </a:r>
            <a:r>
              <a:rPr lang="fr-FR" dirty="0">
                <a:solidFill>
                  <a:srgbClr val="353535"/>
                </a:solidFill>
                <a:ea typeface="Calibri"/>
                <a:cs typeface="Calibri"/>
                <a:sym typeface="Calibri"/>
              </a:rPr>
              <a:t>) qui ont pu avoir des difficultés à utiliser la </a:t>
            </a:r>
            <a:r>
              <a:rPr lang="fr-FR" dirty="0" err="1">
                <a:solidFill>
                  <a:srgbClr val="353535"/>
                </a:solidFill>
                <a:ea typeface="Calibri"/>
                <a:cs typeface="Calibri"/>
                <a:sym typeface="Calibri"/>
              </a:rPr>
              <a:t>PrEP</a:t>
            </a:r>
            <a:r>
              <a:rPr lang="fr-FR" dirty="0">
                <a:solidFill>
                  <a:srgbClr val="353535"/>
                </a:solidFill>
                <a:ea typeface="Calibri"/>
                <a:cs typeface="Calibri"/>
                <a:sym typeface="Calibri"/>
              </a:rPr>
              <a:t> orale de manière régulière.  </a:t>
            </a:r>
          </a:p>
          <a:p>
            <a:pPr marL="285750" indent="-285750">
              <a:buSzPts val="1600"/>
              <a:buFont typeface="Arial" panose="020B0604020202020204" pitchFamily="34" charset="0"/>
              <a:buChar char="•"/>
            </a:pPr>
            <a:r>
              <a:rPr lang="fr-FR" dirty="0">
                <a:solidFill>
                  <a:srgbClr val="353535"/>
                </a:solidFill>
                <a:ea typeface="Calibri"/>
                <a:cs typeface="Calibri"/>
                <a:sym typeface="Calibri"/>
              </a:rPr>
              <a:t>En s’appuyant sur </a:t>
            </a:r>
            <a:r>
              <a:rPr lang="fr-FR" b="1" dirty="0">
                <a:solidFill>
                  <a:srgbClr val="353535"/>
                </a:solidFill>
                <a:ea typeface="Calibri"/>
                <a:cs typeface="Calibri"/>
                <a:sym typeface="Calibri"/>
              </a:rPr>
              <a:t>les expériences et les leçons tirées de la </a:t>
            </a:r>
            <a:r>
              <a:rPr lang="fr-FR" b="1" dirty="0" err="1">
                <a:solidFill>
                  <a:srgbClr val="353535"/>
                </a:solidFill>
                <a:ea typeface="Calibri"/>
                <a:cs typeface="Calibri"/>
                <a:sym typeface="Calibri"/>
              </a:rPr>
              <a:t>PrEP</a:t>
            </a:r>
            <a:r>
              <a:rPr lang="fr-FR" b="1" dirty="0">
                <a:solidFill>
                  <a:srgbClr val="353535"/>
                </a:solidFill>
                <a:ea typeface="Calibri"/>
                <a:cs typeface="Calibri"/>
                <a:sym typeface="Calibri"/>
              </a:rPr>
              <a:t> orale</a:t>
            </a:r>
            <a:r>
              <a:rPr lang="fr-FR" dirty="0">
                <a:solidFill>
                  <a:srgbClr val="353535"/>
                </a:solidFill>
                <a:ea typeface="Calibri"/>
                <a:cs typeface="Calibri"/>
                <a:sym typeface="Calibri"/>
              </a:rPr>
              <a:t>, les parties prenantes pensent que l’anneau sera facile à introduire.</a:t>
            </a:r>
          </a:p>
          <a:p>
            <a:pPr marL="574675" indent="-228600">
              <a:buSzPts val="1600"/>
              <a:buFontTx/>
              <a:buChar char="-"/>
            </a:pPr>
            <a:r>
              <a:rPr lang="fr-FR" dirty="0">
                <a:solidFill>
                  <a:srgbClr val="353535"/>
                </a:solidFill>
                <a:ea typeface="Calibri"/>
                <a:cs typeface="Calibri"/>
                <a:sym typeface="Calibri"/>
              </a:rPr>
              <a:t>L’anneau peut être intégré dans les plans, les politiques et les cadres de suivi déjà existants pour la </a:t>
            </a:r>
            <a:r>
              <a:rPr lang="fr-FR" dirty="0" err="1">
                <a:solidFill>
                  <a:srgbClr val="353535"/>
                </a:solidFill>
                <a:ea typeface="Calibri"/>
                <a:cs typeface="Calibri"/>
                <a:sym typeface="Calibri"/>
              </a:rPr>
              <a:t>PrEP</a:t>
            </a:r>
            <a:r>
              <a:rPr lang="fr-FR" dirty="0">
                <a:solidFill>
                  <a:srgbClr val="353535"/>
                </a:solidFill>
                <a:ea typeface="Calibri"/>
                <a:cs typeface="Calibri"/>
                <a:sym typeface="Calibri"/>
              </a:rPr>
              <a:t> orale.</a:t>
            </a:r>
          </a:p>
          <a:p>
            <a:pPr marL="574675" indent="-228600">
              <a:spcBef>
                <a:spcPts val="1800"/>
              </a:spcBef>
              <a:buSzPts val="1600"/>
              <a:buFontTx/>
              <a:buChar char="-"/>
            </a:pPr>
            <a:r>
              <a:rPr lang="fr-FR" dirty="0">
                <a:solidFill>
                  <a:srgbClr val="353535"/>
                </a:solidFill>
                <a:ea typeface="Calibri"/>
                <a:cs typeface="Calibri"/>
                <a:sym typeface="Calibri"/>
              </a:rPr>
              <a:t>Les processus conçus pour l’engagement des parties prenantes et des communautés, l’élaboration de politiques et la formation des prestataires peuvent aussi être mis à profit pour l’anneau. </a:t>
            </a:r>
          </a:p>
        </p:txBody>
      </p:sp>
      <p:sp>
        <p:nvSpPr>
          <p:cNvPr id="37" name="Text Placeholder 35">
            <a:extLst>
              <a:ext uri="{FF2B5EF4-FFF2-40B4-BE49-F238E27FC236}">
                <a16:creationId xmlns:a16="http://schemas.microsoft.com/office/drawing/2014/main" id="{0BE966FE-D91B-EC4C-AE83-F82CDB1D0B1E}"/>
              </a:ext>
            </a:extLst>
          </p:cNvPr>
          <p:cNvSpPr txBox="1">
            <a:spLocks/>
          </p:cNvSpPr>
          <p:nvPr/>
        </p:nvSpPr>
        <p:spPr>
          <a:xfrm>
            <a:off x="7122846" y="1995963"/>
            <a:ext cx="4724206" cy="4076700"/>
          </a:xfrm>
          <a:prstGeom prst="rect">
            <a:avLst/>
          </a:prstGeom>
        </p:spPr>
        <p:txBody>
          <a:bodyPr vert="horz" lIns="91440" tIns="45720" rIns="91440" bIns="45720" rtlCol="0">
            <a:noAutofit/>
          </a:bodyPr>
          <a:lstStyle>
            <a:lvl1pPr marL="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110000"/>
              </a:lnSpc>
              <a:spcBef>
                <a:spcPts val="1200"/>
              </a:spcBef>
              <a:buClr>
                <a:schemeClr val="accent2"/>
              </a:buClr>
              <a:buFont typeface="Arial" panose="020B0604020202020204" pitchFamily="34" charset="0"/>
              <a:buNone/>
              <a:defRPr sz="16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1800"/>
              </a:spcBef>
              <a:buSzPts val="1600"/>
              <a:buFont typeface="Arial" panose="020B0604020202020204" pitchFamily="34" charset="0"/>
              <a:buChar char="•"/>
            </a:pPr>
            <a:r>
              <a:rPr lang="fr-FR" dirty="0">
                <a:solidFill>
                  <a:srgbClr val="353535"/>
                </a:solidFill>
                <a:ea typeface="Calibri"/>
                <a:cs typeface="Calibri"/>
                <a:sym typeface="Calibri"/>
              </a:rPr>
              <a:t>Dans certains pays, une </a:t>
            </a:r>
            <a:r>
              <a:rPr lang="fr-FR" b="1" dirty="0">
                <a:solidFill>
                  <a:srgbClr val="353535"/>
                </a:solidFill>
                <a:ea typeface="Calibri"/>
                <a:cs typeface="Calibri"/>
                <a:sym typeface="Calibri"/>
              </a:rPr>
              <a:t>mise à l’échelle de la </a:t>
            </a:r>
            <a:r>
              <a:rPr lang="fr-FR" b="1" dirty="0" err="1">
                <a:solidFill>
                  <a:srgbClr val="353535"/>
                </a:solidFill>
                <a:ea typeface="Calibri"/>
                <a:cs typeface="Calibri"/>
                <a:sym typeface="Calibri"/>
              </a:rPr>
              <a:t>PrEP</a:t>
            </a:r>
            <a:r>
              <a:rPr lang="fr-FR" b="1" dirty="0">
                <a:solidFill>
                  <a:srgbClr val="353535"/>
                </a:solidFill>
                <a:ea typeface="Calibri"/>
                <a:cs typeface="Calibri"/>
                <a:sym typeface="Calibri"/>
              </a:rPr>
              <a:t> orale</a:t>
            </a:r>
            <a:r>
              <a:rPr lang="fr-FR" dirty="0">
                <a:solidFill>
                  <a:srgbClr val="353535"/>
                </a:solidFill>
                <a:ea typeface="Calibri"/>
                <a:cs typeface="Calibri"/>
                <a:sym typeface="Calibri"/>
              </a:rPr>
              <a:t> est en cours, ce qui offre la possibilité d’introduire l’anneau d’emblée, en même temps que la </a:t>
            </a:r>
            <a:r>
              <a:rPr lang="fr-FR" dirty="0" err="1">
                <a:solidFill>
                  <a:srgbClr val="353535"/>
                </a:solidFill>
                <a:ea typeface="Calibri"/>
                <a:cs typeface="Calibri"/>
                <a:sym typeface="Calibri"/>
              </a:rPr>
              <a:t>PrEP</a:t>
            </a:r>
            <a:r>
              <a:rPr lang="fr-FR" dirty="0">
                <a:solidFill>
                  <a:srgbClr val="353535"/>
                </a:solidFill>
                <a:ea typeface="Calibri"/>
                <a:cs typeface="Calibri"/>
                <a:sym typeface="Calibri"/>
              </a:rPr>
              <a:t> orale dans les régions où celle-ci est en cours d’introduction. </a:t>
            </a:r>
          </a:p>
          <a:p>
            <a:pPr marL="285750" indent="-285750">
              <a:spcBef>
                <a:spcPts val="1800"/>
              </a:spcBef>
              <a:buSzPts val="1600"/>
              <a:buFont typeface="Arial" panose="020B0604020202020204" pitchFamily="34" charset="0"/>
              <a:buChar char="•"/>
            </a:pPr>
            <a:r>
              <a:rPr lang="fr-FR" dirty="0">
                <a:solidFill>
                  <a:srgbClr val="353535"/>
                </a:solidFill>
                <a:ea typeface="Calibri"/>
                <a:cs typeface="Calibri"/>
                <a:sym typeface="Calibri"/>
              </a:rPr>
              <a:t>La plus grande différence concernant l’anneau par rapport à l’expérience avec la </a:t>
            </a:r>
            <a:r>
              <a:rPr lang="fr-FR" dirty="0" err="1">
                <a:solidFill>
                  <a:srgbClr val="353535"/>
                </a:solidFill>
                <a:ea typeface="Calibri"/>
                <a:cs typeface="Calibri"/>
                <a:sym typeface="Calibri"/>
              </a:rPr>
              <a:t>PrEP</a:t>
            </a:r>
            <a:r>
              <a:rPr lang="fr-FR" dirty="0">
                <a:solidFill>
                  <a:srgbClr val="353535"/>
                </a:solidFill>
                <a:ea typeface="Calibri"/>
                <a:cs typeface="Calibri"/>
                <a:sym typeface="Calibri"/>
              </a:rPr>
              <a:t> orale est le fait de reconnaître que des </a:t>
            </a:r>
            <a:r>
              <a:rPr lang="fr-FR" b="1" dirty="0">
                <a:solidFill>
                  <a:srgbClr val="353535"/>
                </a:solidFill>
                <a:ea typeface="Calibri"/>
                <a:cs typeface="Calibri"/>
                <a:sym typeface="Calibri"/>
              </a:rPr>
              <a:t>canaux de prestation de services différenciés</a:t>
            </a:r>
            <a:r>
              <a:rPr lang="fr-FR" dirty="0">
                <a:solidFill>
                  <a:srgbClr val="353535"/>
                </a:solidFill>
                <a:ea typeface="Calibri"/>
                <a:cs typeface="Calibri"/>
                <a:sym typeface="Calibri"/>
              </a:rPr>
              <a:t> doivent être prévus dès le début, avec un accent particulier sur les services de santé sexuelle et reproductive (</a:t>
            </a:r>
            <a:r>
              <a:rPr lang="fr-FR" dirty="0" err="1">
                <a:solidFill>
                  <a:srgbClr val="353535"/>
                </a:solidFill>
                <a:ea typeface="Calibri"/>
                <a:cs typeface="Calibri"/>
                <a:sym typeface="Calibri"/>
              </a:rPr>
              <a:t>SSR</a:t>
            </a:r>
            <a:r>
              <a:rPr lang="fr-FR" dirty="0">
                <a:solidFill>
                  <a:srgbClr val="353535"/>
                </a:solidFill>
                <a:ea typeface="Calibri"/>
                <a:cs typeface="Calibri"/>
                <a:sym typeface="Calibri"/>
              </a:rPr>
              <a:t>) et de planification familiale (PF) – cette décision a des implications sur l’ensemble de la chaîne de valeur (p. ex., pour les parties prenantes à engager dans l’élaboration de politiques, et quelles politiques et quels plans doivent inclure l’anneau). </a:t>
            </a:r>
          </a:p>
        </p:txBody>
      </p:sp>
    </p:spTree>
    <p:extLst>
      <p:ext uri="{BB962C8B-B14F-4D97-AF65-F5344CB8AC3E}">
        <p14:creationId xmlns:p14="http://schemas.microsoft.com/office/powerpoint/2010/main" val="2644059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E35D6-ED83-514C-AB1B-2319EE957044}"/>
              </a:ext>
            </a:extLst>
          </p:cNvPr>
          <p:cNvSpPr>
            <a:spLocks noGrp="1"/>
          </p:cNvSpPr>
          <p:nvPr>
            <p:ph type="title"/>
          </p:nvPr>
        </p:nvSpPr>
        <p:spPr/>
        <p:txBody>
          <a:bodyPr/>
          <a:lstStyle/>
          <a:p>
            <a:r>
              <a:rPr lang="fr-FR"/>
              <a:t>Thèmes émergents</a:t>
            </a:r>
          </a:p>
        </p:txBody>
      </p:sp>
      <p:sp>
        <p:nvSpPr>
          <p:cNvPr id="10" name="Text Placeholder 9">
            <a:extLst>
              <a:ext uri="{FF2B5EF4-FFF2-40B4-BE49-F238E27FC236}">
                <a16:creationId xmlns:a16="http://schemas.microsoft.com/office/drawing/2014/main" id="{6ADA196A-F9D9-5E45-91FC-86857B11AB05}"/>
              </a:ext>
            </a:extLst>
          </p:cNvPr>
          <p:cNvSpPr>
            <a:spLocks noGrp="1"/>
          </p:cNvSpPr>
          <p:nvPr>
            <p:ph type="body" sz="quarter" idx="12"/>
          </p:nvPr>
        </p:nvSpPr>
        <p:spPr/>
        <p:txBody>
          <a:bodyPr/>
          <a:lstStyle/>
          <a:p>
            <a:r>
              <a:rPr lang="fr-FR" sz="2400"/>
              <a:t>Les parties prenantes clés des différents pays ont mis en exergue des thèmes récurrents relatifs à l’introduction de l’anneau. </a:t>
            </a:r>
          </a:p>
        </p:txBody>
      </p:sp>
      <p:sp>
        <p:nvSpPr>
          <p:cNvPr id="36" name="Text Placeholder 35">
            <a:extLst>
              <a:ext uri="{FF2B5EF4-FFF2-40B4-BE49-F238E27FC236}">
                <a16:creationId xmlns:a16="http://schemas.microsoft.com/office/drawing/2014/main" id="{91C59A74-4145-5248-8FF2-E83CEE5879E3}"/>
              </a:ext>
            </a:extLst>
          </p:cNvPr>
          <p:cNvSpPr>
            <a:spLocks noGrp="1"/>
          </p:cNvSpPr>
          <p:nvPr>
            <p:ph type="body" sz="quarter" idx="13"/>
          </p:nvPr>
        </p:nvSpPr>
        <p:spPr>
          <a:xfrm>
            <a:off x="1228726" y="2453476"/>
            <a:ext cx="9856042" cy="4076700"/>
          </a:xfrm>
        </p:spPr>
        <p:txBody>
          <a:bodyPr/>
          <a:lstStyle/>
          <a:p>
            <a:pPr marL="285750" indent="-285750">
              <a:spcBef>
                <a:spcPts val="1800"/>
              </a:spcBef>
              <a:buSzPts val="1600"/>
              <a:buFont typeface="Arial" panose="020B0604020202020204" pitchFamily="34" charset="0"/>
              <a:buChar char="•"/>
            </a:pPr>
            <a:r>
              <a:rPr lang="fr-FR">
                <a:solidFill>
                  <a:srgbClr val="353535"/>
                </a:solidFill>
                <a:ea typeface="Calibri"/>
                <a:cs typeface="Calibri"/>
                <a:sym typeface="Calibri"/>
              </a:rPr>
              <a:t>Les parties prenantes souhaitent vivement capitaliser sur la possibilité que l’anneau soit disponible sans ordonnance. Cependant, la classification réglementaire de l’anneau déterminera s’il est possible de le distribuer en dehors des milieux cliniques. </a:t>
            </a:r>
          </a:p>
          <a:p>
            <a:pPr marL="285750" indent="-285750">
              <a:spcBef>
                <a:spcPts val="1800"/>
              </a:spcBef>
              <a:buSzPts val="1600"/>
              <a:buFont typeface="Arial" panose="020B0604020202020204" pitchFamily="34" charset="0"/>
              <a:buChar char="•"/>
            </a:pPr>
            <a:r>
              <a:rPr lang="fr-FR">
                <a:solidFill>
                  <a:srgbClr val="353535"/>
                </a:solidFill>
                <a:ea typeface="Calibri"/>
                <a:cs typeface="Calibri"/>
                <a:sym typeface="Calibri"/>
              </a:rPr>
              <a:t>On reconnaît également que la création d’une </a:t>
            </a:r>
            <a:r>
              <a:rPr lang="fr-FR" b="1">
                <a:solidFill>
                  <a:srgbClr val="353535"/>
                </a:solidFill>
                <a:ea typeface="Calibri"/>
                <a:cs typeface="Calibri"/>
                <a:sym typeface="Calibri"/>
              </a:rPr>
              <a:t>demande importante et l’engagement significatif de la communauté</a:t>
            </a:r>
            <a:r>
              <a:rPr lang="fr-FR">
                <a:solidFill>
                  <a:srgbClr val="353535"/>
                </a:solidFill>
                <a:ea typeface="Calibri"/>
                <a:cs typeface="Calibri"/>
                <a:sym typeface="Calibri"/>
              </a:rPr>
              <a:t> seront nécessaires pour l’anneau, une nouvelle forme de produit, inséré dans le vagin, et l’on s’attend à ce que ce soit un produit de niche.</a:t>
            </a:r>
          </a:p>
          <a:p>
            <a:pPr marL="285750" indent="-285750">
              <a:spcBef>
                <a:spcPts val="1800"/>
              </a:spcBef>
              <a:buSzPts val="1600"/>
              <a:buFont typeface="Arial" panose="020B0604020202020204" pitchFamily="34" charset="0"/>
              <a:buChar char="•"/>
            </a:pPr>
            <a:r>
              <a:rPr lang="fr-FR">
                <a:solidFill>
                  <a:srgbClr val="353535"/>
                </a:solidFill>
                <a:ea typeface="Calibri"/>
                <a:cs typeface="Calibri"/>
                <a:sym typeface="Calibri"/>
              </a:rPr>
              <a:t>Outre les réflexions sur l’introduction de l’anneau, les parties prenantes dans les différents pays examinent quel ordre et quelle place lui donner au sein du </a:t>
            </a:r>
            <a:r>
              <a:rPr lang="fr-FR" b="1">
                <a:solidFill>
                  <a:srgbClr val="353535"/>
                </a:solidFill>
                <a:ea typeface="Calibri"/>
                <a:cs typeface="Calibri"/>
                <a:sym typeface="Calibri"/>
              </a:rPr>
              <a:t>portefeuille, plus large, de méthodes de prévention du VIH</a:t>
            </a:r>
            <a:r>
              <a:rPr lang="fr-FR">
                <a:solidFill>
                  <a:srgbClr val="353535"/>
                </a:solidFill>
                <a:ea typeface="Calibri"/>
                <a:cs typeface="Calibri"/>
                <a:sym typeface="Calibri"/>
              </a:rPr>
              <a:t>, y compris avec l’introduction future du cabotégravir injectable à action prolongée (CAB-LA).</a:t>
            </a:r>
          </a:p>
        </p:txBody>
      </p:sp>
    </p:spTree>
    <p:extLst>
      <p:ext uri="{BB962C8B-B14F-4D97-AF65-F5344CB8AC3E}">
        <p14:creationId xmlns:p14="http://schemas.microsoft.com/office/powerpoint/2010/main" val="3690240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163547-B030-6146-BD52-5A124E899804}"/>
              </a:ext>
            </a:extLst>
          </p:cNvPr>
          <p:cNvSpPr>
            <a:spLocks noGrp="1"/>
          </p:cNvSpPr>
          <p:nvPr>
            <p:ph type="title"/>
          </p:nvPr>
        </p:nvSpPr>
        <p:spPr>
          <a:xfrm>
            <a:off x="847424" y="636035"/>
            <a:ext cx="10118992" cy="513544"/>
          </a:xfrm>
        </p:spPr>
        <p:txBody>
          <a:bodyPr/>
          <a:lstStyle/>
          <a:p>
            <a:r>
              <a:rPr lang="fr-FR" dirty="0"/>
              <a:t>Questions soulevées</a:t>
            </a:r>
          </a:p>
        </p:txBody>
      </p:sp>
      <p:sp>
        <p:nvSpPr>
          <p:cNvPr id="13" name="Text Placeholder 12">
            <a:extLst>
              <a:ext uri="{FF2B5EF4-FFF2-40B4-BE49-F238E27FC236}">
                <a16:creationId xmlns:a16="http://schemas.microsoft.com/office/drawing/2014/main" id="{1666CA5C-FF0E-6048-9DF1-8AAD7CB69E0C}"/>
              </a:ext>
            </a:extLst>
          </p:cNvPr>
          <p:cNvSpPr>
            <a:spLocks noGrp="1"/>
          </p:cNvSpPr>
          <p:nvPr>
            <p:ph type="body" sz="quarter" idx="12"/>
          </p:nvPr>
        </p:nvSpPr>
        <p:spPr>
          <a:xfrm>
            <a:off x="847691" y="1186067"/>
            <a:ext cx="10145713" cy="477056"/>
          </a:xfrm>
        </p:spPr>
        <p:txBody>
          <a:bodyPr/>
          <a:lstStyle/>
          <a:p>
            <a:r>
              <a:rPr lang="fr-FR" sz="2400" dirty="0"/>
              <a:t>Les parties prenantes clés interrogées dans le cadre de cette analyse ont soulevé les questions suivantes concernant l’anneau.</a:t>
            </a:r>
          </a:p>
        </p:txBody>
      </p:sp>
      <p:sp>
        <p:nvSpPr>
          <p:cNvPr id="14" name="Slide Number Placeholder 26">
            <a:extLst>
              <a:ext uri="{FF2B5EF4-FFF2-40B4-BE49-F238E27FC236}">
                <a16:creationId xmlns:a16="http://schemas.microsoft.com/office/drawing/2014/main" id="{C91CCE2B-169D-2F42-AB75-2BE4C4F155B1}"/>
              </a:ext>
            </a:extLst>
          </p:cNvPr>
          <p:cNvSpPr>
            <a:spLocks noGrp="1"/>
          </p:cNvSpPr>
          <p:nvPr>
            <p:ph type="sldNum" sz="quarter" idx="4"/>
          </p:nvPr>
        </p:nvSpPr>
        <p:spPr>
          <a:xfrm>
            <a:off x="8962882" y="6117822"/>
            <a:ext cx="2743200" cy="365125"/>
          </a:xfrm>
        </p:spPr>
        <p:txBody>
          <a:bodyPr/>
          <a:lstStyle/>
          <a:p>
            <a:fld id="{282D8E3E-8532-C943-903F-91E14D4CAD95}" type="slidenum">
              <a:rPr lang="en-US" smtClean="0"/>
              <a:pPr/>
              <a:t>7</a:t>
            </a:fld>
            <a:endParaRPr lang="en-US"/>
          </a:p>
        </p:txBody>
      </p:sp>
      <p:sp>
        <p:nvSpPr>
          <p:cNvPr id="37" name="Rectangle 36">
            <a:extLst>
              <a:ext uri="{FF2B5EF4-FFF2-40B4-BE49-F238E27FC236}">
                <a16:creationId xmlns:a16="http://schemas.microsoft.com/office/drawing/2014/main" id="{83EC2EDA-251F-884F-848D-E806AAFCAE14}"/>
              </a:ext>
            </a:extLst>
          </p:cNvPr>
          <p:cNvSpPr/>
          <p:nvPr/>
        </p:nvSpPr>
        <p:spPr>
          <a:xfrm>
            <a:off x="5094016" y="2670735"/>
            <a:ext cx="2191956" cy="3970318"/>
          </a:xfrm>
          <a:prstGeom prst="rect">
            <a:avLst/>
          </a:prstGeom>
        </p:spPr>
        <p:txBody>
          <a:bodyPr wrap="square">
            <a:spAutoFit/>
          </a:bodyPr>
          <a:lstStyle/>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rPr>
              <a:t>Quelle est l’acceptabilité de l’anneau pour les femmes et leurs partenaires ? Les femmes sont-elles à l’aise avec l’utilisation de l’anneau ? </a:t>
            </a:r>
            <a:br>
              <a:rPr lang="fr-FR" sz="1200" dirty="0">
                <a:solidFill>
                  <a:srgbClr val="595959"/>
                </a:solidFill>
                <a:latin typeface="Calibri" panose="020F0502020204030204" pitchFamily="34" charset="0"/>
                <a:cs typeface="Calibri" panose="020F0502020204030204" pitchFamily="34" charset="0"/>
              </a:rPr>
            </a:br>
            <a:r>
              <a:rPr lang="fr-FR" sz="1200" dirty="0">
                <a:solidFill>
                  <a:srgbClr val="595959"/>
                </a:solidFill>
                <a:latin typeface="Calibri" panose="020F0502020204030204" pitchFamily="34" charset="0"/>
                <a:cs typeface="Calibri" panose="020F0502020204030204" pitchFamily="34" charset="0"/>
              </a:rPr>
              <a:t>Les partenaires masculins peuvent-ils sentir l’anneau pendant les rapports sexuels ?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rPr>
              <a:t>Comment les femmes seront-elles identifiées pour participer à une étude de démonstration ? Les femmes qui ont essayé la </a:t>
            </a:r>
            <a:r>
              <a:rPr lang="fr-FR" sz="1200" dirty="0" err="1">
                <a:solidFill>
                  <a:srgbClr val="595959"/>
                </a:solidFill>
                <a:latin typeface="Calibri" panose="020F0502020204030204" pitchFamily="34" charset="0"/>
                <a:cs typeface="Calibri" panose="020F0502020204030204" pitchFamily="34" charset="0"/>
              </a:rPr>
              <a:t>PrEP</a:t>
            </a:r>
            <a:r>
              <a:rPr lang="fr-FR" sz="1200" dirty="0">
                <a:solidFill>
                  <a:srgbClr val="595959"/>
                </a:solidFill>
                <a:latin typeface="Calibri" panose="020F0502020204030204" pitchFamily="34" charset="0"/>
                <a:cs typeface="Calibri" panose="020F0502020204030204" pitchFamily="34" charset="0"/>
              </a:rPr>
              <a:t> orale et l’ont trouvée difficile constituent-elles un groupe cible approprié ?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rPr>
              <a:t>À quoi ressemblera l’adhésion des jeunes femmes qui ont eu un taux d’adhésion plus faible lors des essais cliniques ? </a:t>
            </a:r>
          </a:p>
        </p:txBody>
      </p:sp>
      <p:sp>
        <p:nvSpPr>
          <p:cNvPr id="38" name="Rectangle 37">
            <a:extLst>
              <a:ext uri="{FF2B5EF4-FFF2-40B4-BE49-F238E27FC236}">
                <a16:creationId xmlns:a16="http://schemas.microsoft.com/office/drawing/2014/main" id="{82676AFD-A97B-3D47-8AF4-152ED9B7B952}"/>
              </a:ext>
            </a:extLst>
          </p:cNvPr>
          <p:cNvSpPr/>
          <p:nvPr/>
        </p:nvSpPr>
        <p:spPr>
          <a:xfrm>
            <a:off x="2929965" y="2621201"/>
            <a:ext cx="2021474" cy="4154984"/>
          </a:xfrm>
          <a:prstGeom prst="rect">
            <a:avLst/>
          </a:prstGeom>
        </p:spPr>
        <p:txBody>
          <a:bodyPr wrap="square">
            <a:spAutoFit/>
          </a:bodyPr>
          <a:lstStyle/>
          <a:p>
            <a:pPr>
              <a:buClr>
                <a:srgbClr val="353535"/>
              </a:buClr>
              <a:buSzPts val="1100"/>
              <a:defRPr/>
            </a:pPr>
            <a:r>
              <a:rPr lang="fr-FR" sz="1200" dirty="0">
                <a:solidFill>
                  <a:srgbClr val="595959"/>
                </a:solidFill>
                <a:latin typeface="Calibri" panose="020F0502020204030204" pitchFamily="34" charset="0"/>
                <a:cs typeface="Calibri" panose="020F0502020204030204" pitchFamily="34" charset="0"/>
              </a:rPr>
              <a:t>Les directives cliniques relatives à l’anneau devraient-elles être les mêmes que celles de la </a:t>
            </a:r>
            <a:r>
              <a:rPr lang="fr-FR" sz="1200" dirty="0" err="1">
                <a:solidFill>
                  <a:srgbClr val="595959"/>
                </a:solidFill>
                <a:latin typeface="Calibri" panose="020F0502020204030204" pitchFamily="34" charset="0"/>
                <a:cs typeface="Calibri" panose="020F0502020204030204" pitchFamily="34" charset="0"/>
              </a:rPr>
              <a:t>PrEP</a:t>
            </a:r>
            <a:r>
              <a:rPr lang="fr-FR" sz="1200" dirty="0">
                <a:solidFill>
                  <a:srgbClr val="595959"/>
                </a:solidFill>
                <a:latin typeface="Calibri" panose="020F0502020204030204" pitchFamily="34" charset="0"/>
                <a:cs typeface="Calibri" panose="020F0502020204030204" pitchFamily="34" charset="0"/>
              </a:rPr>
              <a:t> orale (p. ex., évaluation des risques, fréquence des tests de dépistage des IST/VIH) ? </a:t>
            </a:r>
          </a:p>
          <a:p>
            <a:pPr lvl="0">
              <a:buClr>
                <a:srgbClr val="353535"/>
              </a:buClr>
              <a:buSzPts val="1100"/>
              <a:defRPr/>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defRPr/>
            </a:pPr>
            <a:r>
              <a:rPr lang="fr-FR" sz="1200" dirty="0">
                <a:solidFill>
                  <a:srgbClr val="595959"/>
                </a:solidFill>
                <a:latin typeface="Calibri" panose="020F0502020204030204" pitchFamily="34" charset="0"/>
                <a:cs typeface="Calibri" panose="020F0502020204030204" pitchFamily="34" charset="0"/>
              </a:rPr>
              <a:t>Que peut-on apprendre de l’introduction d’autres méthodes contrôlées par les femmes, comme le préservatif féminin et le diaphragme ? </a:t>
            </a:r>
          </a:p>
          <a:p>
            <a:pPr>
              <a:buClr>
                <a:srgbClr val="353535"/>
              </a:buClr>
              <a:buSzPts val="1100"/>
              <a:defRPr/>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defRPr/>
            </a:pPr>
            <a:r>
              <a:rPr lang="fr-FR" sz="1200" dirty="0">
                <a:solidFill>
                  <a:srgbClr val="595959"/>
                </a:solidFill>
                <a:latin typeface="Calibri" panose="020F0502020204030204" pitchFamily="34" charset="0"/>
                <a:cs typeface="Calibri" panose="020F0502020204030204" pitchFamily="34" charset="0"/>
              </a:rPr>
              <a:t>Combien coûtera l’anneau ? S’il n’est pas proposé gratuitement, quel serait un prix raisonnable ? Le financement de l’anneau se fera-t-il au détriment de la </a:t>
            </a:r>
            <a:r>
              <a:rPr lang="fr-FR" sz="1200" dirty="0" err="1">
                <a:solidFill>
                  <a:srgbClr val="595959"/>
                </a:solidFill>
                <a:latin typeface="Calibri" panose="020F0502020204030204" pitchFamily="34" charset="0"/>
                <a:cs typeface="Calibri" panose="020F0502020204030204" pitchFamily="34" charset="0"/>
              </a:rPr>
              <a:t>PrEP</a:t>
            </a:r>
            <a:r>
              <a:rPr lang="fr-FR" sz="1200" dirty="0">
                <a:solidFill>
                  <a:srgbClr val="595959"/>
                </a:solidFill>
                <a:latin typeface="Calibri" panose="020F0502020204030204" pitchFamily="34" charset="0"/>
                <a:cs typeface="Calibri" panose="020F0502020204030204" pitchFamily="34" charset="0"/>
              </a:rPr>
              <a:t> orale ?</a:t>
            </a:r>
          </a:p>
        </p:txBody>
      </p:sp>
      <p:sp>
        <p:nvSpPr>
          <p:cNvPr id="39" name="Rectangle 38">
            <a:extLst>
              <a:ext uri="{FF2B5EF4-FFF2-40B4-BE49-F238E27FC236}">
                <a16:creationId xmlns:a16="http://schemas.microsoft.com/office/drawing/2014/main" id="{8C61EE6B-3A32-AD47-87EB-2FE5CA567079}"/>
              </a:ext>
            </a:extLst>
          </p:cNvPr>
          <p:cNvSpPr/>
          <p:nvPr/>
        </p:nvSpPr>
        <p:spPr>
          <a:xfrm>
            <a:off x="9791633" y="2763068"/>
            <a:ext cx="1914449" cy="3600986"/>
          </a:xfrm>
          <a:prstGeom prst="rect">
            <a:avLst/>
          </a:prstGeom>
        </p:spPr>
        <p:txBody>
          <a:bodyPr wrap="square">
            <a:spAutoFit/>
          </a:bodyPr>
          <a:lstStyle/>
          <a:p>
            <a:pPr lvl="0">
              <a:buClr>
                <a:srgbClr val="353535"/>
              </a:buClr>
              <a:buSzPts val="1100"/>
              <a:defRPr/>
            </a:pPr>
            <a:r>
              <a:rPr lang="fr-FR" sz="1200" dirty="0">
                <a:solidFill>
                  <a:srgbClr val="595959"/>
                </a:solidFill>
                <a:latin typeface="Calibri" panose="020F0502020204030204" pitchFamily="34" charset="0"/>
                <a:ea typeface="Calibri"/>
                <a:cs typeface="Calibri" panose="020F0502020204030204" pitchFamily="34" charset="0"/>
                <a:sym typeface="Calibri"/>
              </a:rPr>
              <a:t>Quel devrait être le changement de méthode entre la </a:t>
            </a:r>
            <a:r>
              <a:rPr lang="fr-FR" sz="1200" dirty="0" err="1">
                <a:solidFill>
                  <a:srgbClr val="595959"/>
                </a:solidFill>
                <a:latin typeface="Calibri" panose="020F0502020204030204" pitchFamily="34" charset="0"/>
                <a:ea typeface="Calibri"/>
                <a:cs typeface="Calibri" panose="020F0502020204030204" pitchFamily="34" charset="0"/>
                <a:sym typeface="Calibri"/>
              </a:rPr>
              <a:t>PrEP</a:t>
            </a:r>
            <a:r>
              <a:rPr lang="fr-FR" sz="1200" dirty="0">
                <a:solidFill>
                  <a:srgbClr val="595959"/>
                </a:solidFill>
                <a:latin typeface="Calibri" panose="020F0502020204030204" pitchFamily="34" charset="0"/>
                <a:ea typeface="Calibri"/>
                <a:cs typeface="Calibri" panose="020F0502020204030204" pitchFamily="34" charset="0"/>
                <a:sym typeface="Calibri"/>
              </a:rPr>
              <a:t> orale et l’anneau avec le temps ? </a:t>
            </a:r>
          </a:p>
          <a:p>
            <a:pPr lvl="0">
              <a:buClr>
                <a:srgbClr val="353535"/>
              </a:buClr>
              <a:buSzPts val="1100"/>
              <a:defRPr/>
            </a:pPr>
            <a:endParaRPr lang="en-US" sz="1200" dirty="0">
              <a:solidFill>
                <a:srgbClr val="595959"/>
              </a:solidFill>
              <a:latin typeface="Calibri" panose="020F0502020204030204" pitchFamily="34" charset="0"/>
              <a:ea typeface="Calibri"/>
              <a:cs typeface="Calibri" panose="020F0502020204030204" pitchFamily="34" charset="0"/>
              <a:sym typeface="Calibri"/>
            </a:endParaRPr>
          </a:p>
          <a:p>
            <a:pPr lvl="0">
              <a:buClr>
                <a:srgbClr val="353535"/>
              </a:buClr>
              <a:buSzPts val="1100"/>
              <a:defRPr/>
            </a:pPr>
            <a:r>
              <a:rPr lang="fr-FR" sz="1200" dirty="0">
                <a:solidFill>
                  <a:srgbClr val="595959"/>
                </a:solidFill>
                <a:latin typeface="Calibri" panose="020F0502020204030204" pitchFamily="34" charset="0"/>
                <a:ea typeface="Calibri"/>
                <a:cs typeface="Calibri" panose="020F0502020204030204" pitchFamily="34" charset="0"/>
                <a:sym typeface="Calibri"/>
              </a:rPr>
              <a:t>Quelles seront les raisons du changement de méthode ? Quelle sera la fréquence de changement de méthode ? Quelle est la meilleure façon de suivre le changement de méthode ? </a:t>
            </a:r>
          </a:p>
          <a:p>
            <a:pPr lvl="0">
              <a:buClr>
                <a:srgbClr val="353535"/>
              </a:buClr>
              <a:buSzPts val="1100"/>
              <a:defRPr/>
            </a:pPr>
            <a:endParaRPr lang="en-US" sz="1200" dirty="0">
              <a:solidFill>
                <a:srgbClr val="595959"/>
              </a:solidFill>
              <a:latin typeface="Calibri" panose="020F0502020204030204" pitchFamily="34" charset="0"/>
              <a:ea typeface="Calibri"/>
              <a:cs typeface="Calibri" panose="020F0502020204030204" pitchFamily="34" charset="0"/>
              <a:sym typeface="Calibri"/>
            </a:endParaRPr>
          </a:p>
          <a:p>
            <a:pPr>
              <a:buClr>
                <a:srgbClr val="353535"/>
              </a:buClr>
              <a:buSzPts val="1100"/>
              <a:defRPr/>
            </a:pPr>
            <a:r>
              <a:rPr lang="fr-FR" sz="1200" dirty="0">
                <a:solidFill>
                  <a:srgbClr val="595959"/>
                </a:solidFill>
                <a:latin typeface="Calibri" panose="020F0502020204030204" pitchFamily="34" charset="0"/>
                <a:cs typeface="Calibri" panose="020F0502020204030204" pitchFamily="34" charset="0"/>
              </a:rPr>
              <a:t>Comment gérer un portefeuille de produits biomédicaux de prévention du VIH, en particulier lorsque le </a:t>
            </a:r>
            <a:r>
              <a:rPr lang="fr-FR" sz="1200" dirty="0" err="1">
                <a:solidFill>
                  <a:srgbClr val="595959"/>
                </a:solidFill>
                <a:latin typeface="Calibri" panose="020F0502020204030204" pitchFamily="34" charset="0"/>
                <a:cs typeface="Calibri" panose="020F0502020204030204" pitchFamily="34" charset="0"/>
              </a:rPr>
              <a:t>CAB-LA</a:t>
            </a:r>
            <a:r>
              <a:rPr lang="fr-FR" sz="1200" dirty="0">
                <a:solidFill>
                  <a:srgbClr val="595959"/>
                </a:solidFill>
                <a:latin typeface="Calibri" panose="020F0502020204030204" pitchFamily="34" charset="0"/>
                <a:cs typeface="Calibri" panose="020F0502020204030204" pitchFamily="34" charset="0"/>
              </a:rPr>
              <a:t> sera disponible ? </a:t>
            </a:r>
          </a:p>
        </p:txBody>
      </p:sp>
      <p:sp>
        <p:nvSpPr>
          <p:cNvPr id="40" name="Rectangle 39">
            <a:extLst>
              <a:ext uri="{FF2B5EF4-FFF2-40B4-BE49-F238E27FC236}">
                <a16:creationId xmlns:a16="http://schemas.microsoft.com/office/drawing/2014/main" id="{5B920579-7209-3348-AF4F-FE27AF7D9A67}"/>
              </a:ext>
            </a:extLst>
          </p:cNvPr>
          <p:cNvSpPr/>
          <p:nvPr/>
        </p:nvSpPr>
        <p:spPr>
          <a:xfrm>
            <a:off x="852823" y="2703722"/>
            <a:ext cx="1854430" cy="3046988"/>
          </a:xfrm>
          <a:prstGeom prst="rect">
            <a:avLst/>
          </a:prstGeom>
        </p:spPr>
        <p:txBody>
          <a:bodyPr wrap="square">
            <a:spAutoFit/>
          </a:bodyPr>
          <a:lstStyle/>
          <a:p>
            <a:pPr lvl="0">
              <a:buClr>
                <a:srgbClr val="353535"/>
              </a:buClr>
              <a:buSzPts val="1100"/>
            </a:pPr>
            <a:r>
              <a:rPr lang="fr-FR" sz="1200" dirty="0">
                <a:solidFill>
                  <a:srgbClr val="595959"/>
                </a:solidFill>
                <a:latin typeface="Calibri" panose="020F0502020204030204" pitchFamily="34" charset="0"/>
                <a:cs typeface="Calibri" panose="020F0502020204030204" pitchFamily="34" charset="0"/>
              </a:rPr>
              <a:t>Quelle est l’efficacité de l’anneau pour la prévention du VIH avec une utilisation régulière ? </a:t>
            </a:r>
          </a:p>
          <a:p>
            <a:pPr lvl="0">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lvl="0">
              <a:buClr>
                <a:srgbClr val="353535"/>
              </a:buClr>
              <a:buSzPts val="1100"/>
            </a:pPr>
            <a:r>
              <a:rPr lang="fr-FR" sz="1200" dirty="0">
                <a:solidFill>
                  <a:srgbClr val="595959"/>
                </a:solidFill>
                <a:latin typeface="Calibri" panose="020F0502020204030204" pitchFamily="34" charset="0"/>
                <a:cs typeface="Calibri" panose="020F0502020204030204" pitchFamily="34" charset="0"/>
              </a:rPr>
              <a:t>Quel est le degré de sécurité de l’anneau pour les femmes enceintes et qui allaitent ?</a:t>
            </a:r>
          </a:p>
          <a:p>
            <a:pPr lvl="0">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rPr>
              <a:t>Est-il bénéfique d’utiliser à la fois la </a:t>
            </a:r>
            <a:r>
              <a:rPr lang="fr-FR" sz="1200" dirty="0" err="1">
                <a:solidFill>
                  <a:srgbClr val="595959"/>
                </a:solidFill>
                <a:latin typeface="Calibri" panose="020F0502020204030204" pitchFamily="34" charset="0"/>
                <a:cs typeface="Calibri" panose="020F0502020204030204" pitchFamily="34" charset="0"/>
              </a:rPr>
              <a:t>PrEP</a:t>
            </a:r>
            <a:r>
              <a:rPr lang="fr-FR" sz="1200" dirty="0">
                <a:solidFill>
                  <a:srgbClr val="595959"/>
                </a:solidFill>
                <a:latin typeface="Calibri" panose="020F0502020204030204" pitchFamily="34" charset="0"/>
                <a:cs typeface="Calibri" panose="020F0502020204030204" pitchFamily="34" charset="0"/>
              </a:rPr>
              <a:t> orale et l’anneau ? Que se passe-t-il si une personne utilise les deux produits, mais pas de façon régulière ? </a:t>
            </a:r>
          </a:p>
        </p:txBody>
      </p:sp>
      <p:graphicFrame>
        <p:nvGraphicFramePr>
          <p:cNvPr id="31" name="Table 31">
            <a:extLst>
              <a:ext uri="{FF2B5EF4-FFF2-40B4-BE49-F238E27FC236}">
                <a16:creationId xmlns:a16="http://schemas.microsoft.com/office/drawing/2014/main" id="{ECE01274-3230-E149-984E-CFEACC967340}"/>
              </a:ext>
            </a:extLst>
          </p:cNvPr>
          <p:cNvGraphicFramePr>
            <a:graphicFrameLocks noGrp="1"/>
          </p:cNvGraphicFramePr>
          <p:nvPr>
            <p:extLst>
              <p:ext uri="{D42A27DB-BD31-4B8C-83A1-F6EECF244321}">
                <p14:modId xmlns:p14="http://schemas.microsoft.com/office/powerpoint/2010/main" val="2425395945"/>
              </p:ext>
            </p:extLst>
          </p:nvPr>
        </p:nvGraphicFramePr>
        <p:xfrm>
          <a:off x="847691" y="2103041"/>
          <a:ext cx="2021473" cy="518160"/>
        </p:xfrm>
        <a:graphic>
          <a:graphicData uri="http://schemas.openxmlformats.org/drawingml/2006/table">
            <a:tbl>
              <a:tblPr firstRow="1" bandRow="1">
                <a:tableStyleId>{5C22544A-7EE6-4342-B048-85BDC9FD1C3A}</a:tableStyleId>
              </a:tblPr>
              <a:tblGrid>
                <a:gridCol w="2021473">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accent2"/>
                          </a:solidFill>
                        </a:rPr>
                        <a:t>Sécurité et efficacité </a:t>
                      </a:r>
                      <a:br>
                        <a:rPr lang="fr-FR" sz="1400" dirty="0">
                          <a:solidFill>
                            <a:schemeClr val="accent2"/>
                          </a:solidFill>
                        </a:rPr>
                      </a:br>
                      <a:r>
                        <a:rPr lang="fr-FR" sz="1400" dirty="0">
                          <a:solidFill>
                            <a:schemeClr val="accent2"/>
                          </a:solidFill>
                        </a:rPr>
                        <a:t>de l’anneau</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graphicFrame>
        <p:nvGraphicFramePr>
          <p:cNvPr id="47" name="Table 31">
            <a:extLst>
              <a:ext uri="{FF2B5EF4-FFF2-40B4-BE49-F238E27FC236}">
                <a16:creationId xmlns:a16="http://schemas.microsoft.com/office/drawing/2014/main" id="{7EE390C6-3EC6-A743-8413-B6C07CDAD1DE}"/>
              </a:ext>
            </a:extLst>
          </p:cNvPr>
          <p:cNvGraphicFramePr>
            <a:graphicFrameLocks noGrp="1"/>
          </p:cNvGraphicFramePr>
          <p:nvPr>
            <p:extLst>
              <p:ext uri="{D42A27DB-BD31-4B8C-83A1-F6EECF244321}">
                <p14:modId xmlns:p14="http://schemas.microsoft.com/office/powerpoint/2010/main" val="113595631"/>
              </p:ext>
            </p:extLst>
          </p:nvPr>
        </p:nvGraphicFramePr>
        <p:xfrm>
          <a:off x="2944864" y="2103041"/>
          <a:ext cx="2149151" cy="518160"/>
        </p:xfrm>
        <a:graphic>
          <a:graphicData uri="http://schemas.openxmlformats.org/drawingml/2006/table">
            <a:tbl>
              <a:tblPr firstRow="1" bandRow="1">
                <a:tableStyleId>{5C22544A-7EE6-4342-B048-85BDC9FD1C3A}</a:tableStyleId>
              </a:tblPr>
              <a:tblGrid>
                <a:gridCol w="2149151">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accent2"/>
                          </a:solidFill>
                        </a:rPr>
                        <a:t>Mise en œuvre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accent2"/>
                          </a:solidFill>
                        </a:rPr>
                        <a:t>de l’anneau</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graphicFrame>
        <p:nvGraphicFramePr>
          <p:cNvPr id="48" name="Table 31">
            <a:extLst>
              <a:ext uri="{FF2B5EF4-FFF2-40B4-BE49-F238E27FC236}">
                <a16:creationId xmlns:a16="http://schemas.microsoft.com/office/drawing/2014/main" id="{C1FBF941-0B3F-2745-AB5B-3AF386E2C11E}"/>
              </a:ext>
            </a:extLst>
          </p:cNvPr>
          <p:cNvGraphicFramePr>
            <a:graphicFrameLocks noGrp="1"/>
          </p:cNvGraphicFramePr>
          <p:nvPr>
            <p:extLst>
              <p:ext uri="{D42A27DB-BD31-4B8C-83A1-F6EECF244321}">
                <p14:modId xmlns:p14="http://schemas.microsoft.com/office/powerpoint/2010/main" val="427458299"/>
              </p:ext>
            </p:extLst>
          </p:nvPr>
        </p:nvGraphicFramePr>
        <p:xfrm>
          <a:off x="5169715" y="2250361"/>
          <a:ext cx="4026810" cy="370840"/>
        </p:xfrm>
        <a:graphic>
          <a:graphicData uri="http://schemas.openxmlformats.org/drawingml/2006/table">
            <a:tbl>
              <a:tblPr firstRow="1" bandRow="1">
                <a:tableStyleId>{5C22544A-7EE6-4342-B048-85BDC9FD1C3A}</a:tableStyleId>
              </a:tblPr>
              <a:tblGrid>
                <a:gridCol w="4026810">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accent2"/>
                          </a:solidFill>
                        </a:rPr>
                        <a:t>Adoption et utilisation</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graphicFrame>
        <p:nvGraphicFramePr>
          <p:cNvPr id="49" name="Table 31">
            <a:extLst>
              <a:ext uri="{FF2B5EF4-FFF2-40B4-BE49-F238E27FC236}">
                <a16:creationId xmlns:a16="http://schemas.microsoft.com/office/drawing/2014/main" id="{427B0956-1BD6-1A48-B5C4-3D1B32D7052D}"/>
              </a:ext>
            </a:extLst>
          </p:cNvPr>
          <p:cNvGraphicFramePr>
            <a:graphicFrameLocks noGrp="1"/>
          </p:cNvGraphicFramePr>
          <p:nvPr>
            <p:extLst>
              <p:ext uri="{D42A27DB-BD31-4B8C-83A1-F6EECF244321}">
                <p14:modId xmlns:p14="http://schemas.microsoft.com/office/powerpoint/2010/main" val="3383805112"/>
              </p:ext>
            </p:extLst>
          </p:nvPr>
        </p:nvGraphicFramePr>
        <p:xfrm>
          <a:off x="9799528" y="2103041"/>
          <a:ext cx="1906554" cy="518160"/>
        </p:xfrm>
        <a:graphic>
          <a:graphicData uri="http://schemas.openxmlformats.org/drawingml/2006/table">
            <a:tbl>
              <a:tblPr firstRow="1" bandRow="1">
                <a:tableStyleId>{5C22544A-7EE6-4342-B048-85BDC9FD1C3A}</a:tableStyleId>
              </a:tblPr>
              <a:tblGrid>
                <a:gridCol w="1906554">
                  <a:extLst>
                    <a:ext uri="{9D8B030D-6E8A-4147-A177-3AD203B41FA5}">
                      <a16:colId xmlns:a16="http://schemas.microsoft.com/office/drawing/2014/main" val="9023255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a:solidFill>
                            <a:schemeClr val="accent2"/>
                          </a:solidFill>
                        </a:rPr>
                        <a:t>Portefeuille de prévention du VIH</a:t>
                      </a:r>
                    </a:p>
                  </a:txBody>
                  <a:tcPr>
                    <a:lnB w="5715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856647093"/>
                  </a:ext>
                </a:extLst>
              </a:tr>
            </a:tbl>
          </a:graphicData>
        </a:graphic>
      </p:graphicFrame>
      <p:sp>
        <p:nvSpPr>
          <p:cNvPr id="50" name="Rectangle 49">
            <a:extLst>
              <a:ext uri="{FF2B5EF4-FFF2-40B4-BE49-F238E27FC236}">
                <a16:creationId xmlns:a16="http://schemas.microsoft.com/office/drawing/2014/main" id="{D1B89A35-AF9A-1449-A85C-CFA1D309DDAB}"/>
              </a:ext>
            </a:extLst>
          </p:cNvPr>
          <p:cNvSpPr/>
          <p:nvPr/>
        </p:nvSpPr>
        <p:spPr>
          <a:xfrm>
            <a:off x="7344340" y="2688691"/>
            <a:ext cx="2191956" cy="3970318"/>
          </a:xfrm>
          <a:prstGeom prst="rect">
            <a:avLst/>
          </a:prstGeom>
        </p:spPr>
        <p:txBody>
          <a:bodyPr wrap="square">
            <a:spAutoFit/>
          </a:bodyPr>
          <a:lstStyle/>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rPr>
              <a:t>À quoi ressembleront l’adoption et l’utilisation dans les populations clés, en particulier les travailleuses du sexe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endParaRPr>
          </a:p>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sym typeface="Calibri"/>
              </a:rPr>
              <a:t>Quel type de soutien sera nécessaire pour une utilisation continue de l’anneau ?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sym typeface="Calibri"/>
            </a:endParaRPr>
          </a:p>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sym typeface="Calibri"/>
              </a:rPr>
              <a:t>Comment les femmes utiliseront-elles l’anneau pendant la menstruation ? Quels messages seront efficaces pour encourager une utilisation régulière de l’anneau ? </a:t>
            </a:r>
          </a:p>
          <a:p>
            <a:pPr>
              <a:buClr>
                <a:srgbClr val="353535"/>
              </a:buClr>
              <a:buSzPts val="1100"/>
            </a:pPr>
            <a:endParaRPr lang="en-US" sz="1200" dirty="0">
              <a:solidFill>
                <a:srgbClr val="595959"/>
              </a:solidFill>
              <a:latin typeface="Calibri" panose="020F0502020204030204" pitchFamily="34" charset="0"/>
              <a:cs typeface="Calibri" panose="020F0502020204030204" pitchFamily="34" charset="0"/>
              <a:sym typeface="Calibri"/>
            </a:endParaRPr>
          </a:p>
          <a:p>
            <a:pPr>
              <a:buClr>
                <a:srgbClr val="353535"/>
              </a:buClr>
              <a:buSzPts val="1100"/>
            </a:pPr>
            <a:r>
              <a:rPr lang="fr-FR" sz="1200" dirty="0">
                <a:solidFill>
                  <a:srgbClr val="595959"/>
                </a:solidFill>
                <a:latin typeface="Calibri" panose="020F0502020204030204" pitchFamily="34" charset="0"/>
                <a:cs typeface="Calibri" panose="020F0502020204030204" pitchFamily="34" charset="0"/>
              </a:rPr>
              <a:t>Comment les anneaux </a:t>
            </a:r>
            <a:r>
              <a:rPr lang="fr-FR" sz="1200" dirty="0" err="1">
                <a:solidFill>
                  <a:srgbClr val="595959"/>
                </a:solidFill>
                <a:latin typeface="Calibri" panose="020F0502020204030204" pitchFamily="34" charset="0"/>
                <a:cs typeface="Calibri" panose="020F0502020204030204" pitchFamily="34" charset="0"/>
              </a:rPr>
              <a:t>seront-ils</a:t>
            </a:r>
            <a:r>
              <a:rPr lang="fr-FR" sz="1200" dirty="0">
                <a:solidFill>
                  <a:srgbClr val="595959"/>
                </a:solidFill>
                <a:latin typeface="Calibri" panose="020F0502020204030204" pitchFamily="34" charset="0"/>
                <a:cs typeface="Calibri" panose="020F0502020204030204" pitchFamily="34" charset="0"/>
              </a:rPr>
              <a:t> jetés après utilisation ? Quelles seront les directives pour l’élimination des anneaux après utilisation ? </a:t>
            </a:r>
          </a:p>
        </p:txBody>
      </p:sp>
    </p:spTree>
    <p:extLst>
      <p:ext uri="{BB962C8B-B14F-4D97-AF65-F5344CB8AC3E}">
        <p14:creationId xmlns:p14="http://schemas.microsoft.com/office/powerpoint/2010/main" val="3304432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9" name="Google Shape;349;p31"/>
          <p:cNvSpPr txBox="1">
            <a:spLocks noGrp="1"/>
          </p:cNvSpPr>
          <p:nvPr>
            <p:ph type="title"/>
          </p:nvPr>
        </p:nvSpPr>
        <p:spPr>
          <a:xfrm>
            <a:off x="621259" y="443075"/>
            <a:ext cx="10118992" cy="513544"/>
          </a:xfrm>
        </p:spPr>
        <p:txBody>
          <a:bodyPr/>
          <a:lstStyle/>
          <a:p>
            <a:pPr lvl="0"/>
            <a:r>
              <a:rPr lang="fr-FR" dirty="0"/>
              <a:t>Résumé des constatations</a:t>
            </a:r>
          </a:p>
        </p:txBody>
      </p:sp>
      <p:sp>
        <p:nvSpPr>
          <p:cNvPr id="2" name="Text Placeholder 1">
            <a:extLst>
              <a:ext uri="{FF2B5EF4-FFF2-40B4-BE49-F238E27FC236}">
                <a16:creationId xmlns:a16="http://schemas.microsoft.com/office/drawing/2014/main" id="{13069C6F-58EB-2049-931F-EAB838EED767}"/>
              </a:ext>
            </a:extLst>
          </p:cNvPr>
          <p:cNvSpPr>
            <a:spLocks noGrp="1"/>
          </p:cNvSpPr>
          <p:nvPr>
            <p:ph type="body" sz="quarter" idx="12"/>
          </p:nvPr>
        </p:nvSpPr>
        <p:spPr>
          <a:xfrm>
            <a:off x="669561" y="847772"/>
            <a:ext cx="10145713" cy="750453"/>
          </a:xfrm>
        </p:spPr>
        <p:txBody>
          <a:bodyPr/>
          <a:lstStyle/>
          <a:p>
            <a:r>
              <a:rPr lang="fr-FR" sz="1800" dirty="0"/>
              <a:t>L’introduction de l’anneau peut largement s’appuyer sur l’introduction de la </a:t>
            </a:r>
            <a:r>
              <a:rPr lang="fr-FR" sz="1800" dirty="0" err="1"/>
              <a:t>PrEP</a:t>
            </a:r>
            <a:r>
              <a:rPr lang="fr-FR" sz="1800" dirty="0"/>
              <a:t> orale, mais de nouveaux éléments sont à prendre en compte. </a:t>
            </a:r>
          </a:p>
        </p:txBody>
      </p:sp>
      <p:grpSp>
        <p:nvGrpSpPr>
          <p:cNvPr id="8" name="Group 7">
            <a:extLst>
              <a:ext uri="{FF2B5EF4-FFF2-40B4-BE49-F238E27FC236}">
                <a16:creationId xmlns:a16="http://schemas.microsoft.com/office/drawing/2014/main" id="{037C18F5-DCE7-714B-945F-503B6DECCC77}"/>
              </a:ext>
            </a:extLst>
          </p:cNvPr>
          <p:cNvGrpSpPr/>
          <p:nvPr/>
        </p:nvGrpSpPr>
        <p:grpSpPr>
          <a:xfrm>
            <a:off x="7376160" y="5875916"/>
            <a:ext cx="4642433" cy="917418"/>
            <a:chOff x="7238714" y="5768009"/>
            <a:chExt cx="3696744" cy="917418"/>
          </a:xfrm>
        </p:grpSpPr>
        <p:grpSp>
          <p:nvGrpSpPr>
            <p:cNvPr id="75" name="Group 74">
              <a:extLst>
                <a:ext uri="{FF2B5EF4-FFF2-40B4-BE49-F238E27FC236}">
                  <a16:creationId xmlns:a16="http://schemas.microsoft.com/office/drawing/2014/main" id="{26774403-94E7-004C-A283-80E17682EB7D}"/>
                </a:ext>
              </a:extLst>
            </p:cNvPr>
            <p:cNvGrpSpPr/>
            <p:nvPr/>
          </p:nvGrpSpPr>
          <p:grpSpPr>
            <a:xfrm>
              <a:off x="7238714" y="5768009"/>
              <a:ext cx="3696744" cy="917418"/>
              <a:chOff x="835211" y="5839968"/>
              <a:chExt cx="4028005" cy="891179"/>
            </a:xfrm>
          </p:grpSpPr>
          <p:sp>
            <p:nvSpPr>
              <p:cNvPr id="86" name="Rectangle 85">
                <a:extLst>
                  <a:ext uri="{FF2B5EF4-FFF2-40B4-BE49-F238E27FC236}">
                    <a16:creationId xmlns:a16="http://schemas.microsoft.com/office/drawing/2014/main" id="{64B4964E-5254-0243-A4C5-926963912EE7}"/>
                  </a:ext>
                </a:extLst>
              </p:cNvPr>
              <p:cNvSpPr/>
              <p:nvPr/>
            </p:nvSpPr>
            <p:spPr>
              <a:xfrm>
                <a:off x="835211" y="5849640"/>
                <a:ext cx="4026117" cy="881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sp>
            <p:nvSpPr>
              <p:cNvPr id="87" name="Rectangle 86">
                <a:extLst>
                  <a:ext uri="{FF2B5EF4-FFF2-40B4-BE49-F238E27FC236}">
                    <a16:creationId xmlns:a16="http://schemas.microsoft.com/office/drawing/2014/main" id="{D709845B-FAEE-B94A-9F31-C9EB8B104C71}"/>
                  </a:ext>
                </a:extLst>
              </p:cNvPr>
              <p:cNvSpPr/>
              <p:nvPr/>
            </p:nvSpPr>
            <p:spPr>
              <a:xfrm>
                <a:off x="837099" y="5839968"/>
                <a:ext cx="4026117" cy="881507"/>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grpSp>
          <p:nvGrpSpPr>
            <p:cNvPr id="76" name="Group 75">
              <a:extLst>
                <a:ext uri="{FF2B5EF4-FFF2-40B4-BE49-F238E27FC236}">
                  <a16:creationId xmlns:a16="http://schemas.microsoft.com/office/drawing/2014/main" id="{AA742251-6D04-374C-967B-2807BE99F246}"/>
                </a:ext>
              </a:extLst>
            </p:cNvPr>
            <p:cNvGrpSpPr/>
            <p:nvPr/>
          </p:nvGrpSpPr>
          <p:grpSpPr>
            <a:xfrm>
              <a:off x="7403422" y="5979096"/>
              <a:ext cx="1299727" cy="620987"/>
              <a:chOff x="939345" y="5864780"/>
              <a:chExt cx="1299727" cy="620987"/>
            </a:xfrm>
          </p:grpSpPr>
          <p:sp>
            <p:nvSpPr>
              <p:cNvPr id="84" name="Google Shape;352;p31">
                <a:extLst>
                  <a:ext uri="{FF2B5EF4-FFF2-40B4-BE49-F238E27FC236}">
                    <a16:creationId xmlns:a16="http://schemas.microsoft.com/office/drawing/2014/main" id="{E8C98D35-7E4B-9C4A-8F92-07DE3BE91807}"/>
                  </a:ext>
                </a:extLst>
              </p:cNvPr>
              <p:cNvSpPr/>
              <p:nvPr/>
            </p:nvSpPr>
            <p:spPr>
              <a:xfrm>
                <a:off x="939345" y="5977210"/>
                <a:ext cx="180441" cy="176468"/>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6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5" name="Google Shape;355;p31">
                <a:extLst>
                  <a:ext uri="{FF2B5EF4-FFF2-40B4-BE49-F238E27FC236}">
                    <a16:creationId xmlns:a16="http://schemas.microsoft.com/office/drawing/2014/main" id="{18FDBB1B-818C-0D42-B2F9-432696350DC1}"/>
                  </a:ext>
                </a:extLst>
              </p:cNvPr>
              <p:cNvSpPr/>
              <p:nvPr/>
            </p:nvSpPr>
            <p:spPr>
              <a:xfrm>
                <a:off x="1126459" y="5864780"/>
                <a:ext cx="1112613" cy="620987"/>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t>Opportunité pour </a:t>
                </a:r>
                <a:b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t>facilement tirer </a:t>
                </a:r>
                <a:b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t>partie du déploiement </a:t>
                </a:r>
                <a:b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br>
                <a: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t>de la PrEP orale</a:t>
                </a:r>
              </a:p>
            </p:txBody>
          </p:sp>
        </p:grpSp>
        <p:grpSp>
          <p:nvGrpSpPr>
            <p:cNvPr id="77" name="Group 76">
              <a:extLst>
                <a:ext uri="{FF2B5EF4-FFF2-40B4-BE49-F238E27FC236}">
                  <a16:creationId xmlns:a16="http://schemas.microsoft.com/office/drawing/2014/main" id="{2D22579A-084D-734A-9BAA-F369FD6EDBFD}"/>
                </a:ext>
              </a:extLst>
            </p:cNvPr>
            <p:cNvGrpSpPr/>
            <p:nvPr/>
          </p:nvGrpSpPr>
          <p:grpSpPr>
            <a:xfrm>
              <a:off x="8665838" y="5996611"/>
              <a:ext cx="1090137" cy="607349"/>
              <a:chOff x="2299297" y="5882295"/>
              <a:chExt cx="1090137" cy="607349"/>
            </a:xfrm>
          </p:grpSpPr>
          <p:sp>
            <p:nvSpPr>
              <p:cNvPr id="82" name="Google Shape;354;p31">
                <a:extLst>
                  <a:ext uri="{FF2B5EF4-FFF2-40B4-BE49-F238E27FC236}">
                    <a16:creationId xmlns:a16="http://schemas.microsoft.com/office/drawing/2014/main" id="{C15B3502-6020-6245-8E79-9B6F4FBA782B}"/>
                  </a:ext>
                </a:extLst>
              </p:cNvPr>
              <p:cNvSpPr/>
              <p:nvPr/>
            </p:nvSpPr>
            <p:spPr>
              <a:xfrm>
                <a:off x="2299297" y="5976703"/>
                <a:ext cx="180441" cy="17646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3" name="Google Shape;356;p31">
                <a:extLst>
                  <a:ext uri="{FF2B5EF4-FFF2-40B4-BE49-F238E27FC236}">
                    <a16:creationId xmlns:a16="http://schemas.microsoft.com/office/drawing/2014/main" id="{827FD2BC-6FC9-394C-A144-D21EE52ED49B}"/>
                  </a:ext>
                </a:extLst>
              </p:cNvPr>
              <p:cNvSpPr/>
              <p:nvPr/>
            </p:nvSpPr>
            <p:spPr>
              <a:xfrm>
                <a:off x="2478015" y="5882295"/>
                <a:ext cx="911419"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fr-FR" sz="900" i="0" u="none" strike="noStrike" cap="none" dirty="0">
                    <a:solidFill>
                      <a:srgbClr val="434343"/>
                    </a:solidFill>
                    <a:latin typeface="Arial" panose="020B0604020202020204" pitchFamily="34" charset="0"/>
                    <a:ea typeface="Calibri"/>
                    <a:cs typeface="Arial" panose="020B0604020202020204" pitchFamily="34" charset="0"/>
                    <a:sym typeface="Calibri"/>
                  </a:rPr>
                  <a:t>Nécessitera de nouveaux efforts, mais aucune difficulté anticipée</a:t>
                </a:r>
              </a:p>
            </p:txBody>
          </p:sp>
        </p:grpSp>
        <p:grpSp>
          <p:nvGrpSpPr>
            <p:cNvPr id="78" name="Group 77">
              <a:extLst>
                <a:ext uri="{FF2B5EF4-FFF2-40B4-BE49-F238E27FC236}">
                  <a16:creationId xmlns:a16="http://schemas.microsoft.com/office/drawing/2014/main" id="{B4049F92-14C8-9E43-8B8B-C3FFCF66F9C7}"/>
                </a:ext>
              </a:extLst>
            </p:cNvPr>
            <p:cNvGrpSpPr/>
            <p:nvPr/>
          </p:nvGrpSpPr>
          <p:grpSpPr>
            <a:xfrm>
              <a:off x="9692759" y="5979299"/>
              <a:ext cx="1242698" cy="607349"/>
              <a:chOff x="3423754" y="5864983"/>
              <a:chExt cx="1242698" cy="607349"/>
            </a:xfrm>
          </p:grpSpPr>
          <p:sp>
            <p:nvSpPr>
              <p:cNvPr id="80" name="Google Shape;353;p31">
                <a:extLst>
                  <a:ext uri="{FF2B5EF4-FFF2-40B4-BE49-F238E27FC236}">
                    <a16:creationId xmlns:a16="http://schemas.microsoft.com/office/drawing/2014/main" id="{AEF3BD76-57C8-0843-9D3A-471521DEDA34}"/>
                  </a:ext>
                </a:extLst>
              </p:cNvPr>
              <p:cNvSpPr/>
              <p:nvPr/>
            </p:nvSpPr>
            <p:spPr>
              <a:xfrm>
                <a:off x="3423754" y="5971583"/>
                <a:ext cx="180441" cy="176468"/>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spcBef>
                    <a:spcPts val="600"/>
                  </a:spcBef>
                  <a:spcAft>
                    <a:spcPts val="0"/>
                  </a:spcAft>
                  <a:buClr>
                    <a:schemeClr val="dk1"/>
                  </a:buClr>
                  <a:buSzPts val="1100"/>
                  <a:buFont typeface="Arial"/>
                  <a:buNone/>
                </a:pPr>
                <a:endParaRPr sz="1400" b="0"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sp>
            <p:nvSpPr>
              <p:cNvPr id="81" name="Google Shape;357;p31">
                <a:extLst>
                  <a:ext uri="{FF2B5EF4-FFF2-40B4-BE49-F238E27FC236}">
                    <a16:creationId xmlns:a16="http://schemas.microsoft.com/office/drawing/2014/main" id="{E5CDBA0D-6DB6-7B4D-94DF-16656C55E07D}"/>
                  </a:ext>
                </a:extLst>
              </p:cNvPr>
              <p:cNvSpPr txBox="1"/>
              <p:nvPr/>
            </p:nvSpPr>
            <p:spPr>
              <a:xfrm>
                <a:off x="3648517" y="5864983"/>
                <a:ext cx="1017935" cy="607349"/>
              </a:xfrm>
              <a:prstGeom prst="rect">
                <a:avLst/>
              </a:prstGeom>
              <a:noFill/>
              <a:ln>
                <a:noFill/>
              </a:ln>
            </p:spPr>
            <p:txBody>
              <a:bodyPr spcFirstLastPara="1" wrap="square" lIns="91425" tIns="0" rIns="91425" bIns="45700" anchor="t" anchorCtr="0">
                <a:noAutofit/>
              </a:bodyPr>
              <a:lstStyle/>
              <a:p>
                <a:pPr marL="0" marR="0" lvl="0" indent="0" algn="l" rtl="0">
                  <a:lnSpc>
                    <a:spcPct val="90000"/>
                  </a:lnSpc>
                  <a:spcBef>
                    <a:spcPts val="600"/>
                  </a:spcBef>
                  <a:spcAft>
                    <a:spcPts val="0"/>
                  </a:spcAft>
                  <a:buClr>
                    <a:srgbClr val="595959"/>
                  </a:buClr>
                  <a:buSzPts val="1100"/>
                  <a:buFont typeface="Calibri"/>
                  <a:buNone/>
                </a:pPr>
                <a:r>
                  <a:rPr lang="fr-FR" sz="900" dirty="0">
                    <a:solidFill>
                      <a:srgbClr val="434343"/>
                    </a:solidFill>
                    <a:latin typeface="Arial" panose="020B0604020202020204" pitchFamily="34" charset="0"/>
                    <a:ea typeface="Calibri"/>
                    <a:cs typeface="Arial" panose="020B0604020202020204" pitchFamily="34" charset="0"/>
                    <a:sym typeface="Calibri"/>
                  </a:rPr>
                  <a:t>Nécessite une réflexion importante, notamment pour l’anneau de PrEP </a:t>
                </a:r>
              </a:p>
            </p:txBody>
          </p:sp>
        </p:grpSp>
        <p:sp>
          <p:nvSpPr>
            <p:cNvPr id="79" name="Google Shape;355;p31">
              <a:extLst>
                <a:ext uri="{FF2B5EF4-FFF2-40B4-BE49-F238E27FC236}">
                  <a16:creationId xmlns:a16="http://schemas.microsoft.com/office/drawing/2014/main" id="{D3ADCDD9-7A8A-8149-B2C9-878CB8C6F6A4}"/>
                </a:ext>
              </a:extLst>
            </p:cNvPr>
            <p:cNvSpPr/>
            <p:nvPr/>
          </p:nvSpPr>
          <p:spPr>
            <a:xfrm>
              <a:off x="7285734" y="5771832"/>
              <a:ext cx="1933269" cy="316287"/>
            </a:xfrm>
            <a:prstGeom prst="rect">
              <a:avLst/>
            </a:prstGeom>
            <a:noFill/>
            <a:ln>
              <a:noFill/>
            </a:ln>
          </p:spPr>
          <p:txBody>
            <a:bodyPr spcFirstLastPara="1" wrap="square" lIns="91425" tIns="0" rIns="91425" bIns="45700" anchor="t" anchorCtr="0">
              <a:noAutofit/>
            </a:bodyPr>
            <a:lstStyle/>
            <a:p>
              <a:pPr marL="0" marR="0" lvl="0" indent="0" algn="l" rtl="0">
                <a:lnSpc>
                  <a:spcPct val="110000"/>
                </a:lnSpc>
                <a:spcBef>
                  <a:spcPts val="600"/>
                </a:spcBef>
                <a:spcAft>
                  <a:spcPts val="0"/>
                </a:spcAft>
                <a:buClr>
                  <a:srgbClr val="595959"/>
                </a:buClr>
                <a:buSzPts val="1100"/>
                <a:buFont typeface="Calibri"/>
                <a:buNone/>
              </a:pPr>
              <a:r>
                <a:rPr lang="fr-FR" sz="1000" b="1" i="0" u="none" strike="noStrike" cap="none" dirty="0">
                  <a:solidFill>
                    <a:srgbClr val="434343"/>
                  </a:solidFill>
                  <a:latin typeface="Arial" panose="020B0604020202020204" pitchFamily="34" charset="0"/>
                  <a:ea typeface="Calibri"/>
                  <a:cs typeface="Arial" panose="020B0604020202020204" pitchFamily="34" charset="0"/>
                  <a:sym typeface="Calibri"/>
                </a:rPr>
                <a:t>LÉGENDE DES COULEURS</a:t>
              </a:r>
            </a:p>
          </p:txBody>
        </p:sp>
      </p:grpSp>
      <p:grpSp>
        <p:nvGrpSpPr>
          <p:cNvPr id="4" name="Group 3">
            <a:extLst>
              <a:ext uri="{FF2B5EF4-FFF2-40B4-BE49-F238E27FC236}">
                <a16:creationId xmlns:a16="http://schemas.microsoft.com/office/drawing/2014/main" id="{44348581-5C9F-2E87-AB5C-1F49A9D69C16}"/>
              </a:ext>
            </a:extLst>
          </p:cNvPr>
          <p:cNvGrpSpPr/>
          <p:nvPr/>
        </p:nvGrpSpPr>
        <p:grpSpPr>
          <a:xfrm>
            <a:off x="10215623" y="1647030"/>
            <a:ext cx="1303427" cy="648864"/>
            <a:chOff x="10276583" y="1964022"/>
            <a:chExt cx="1303427" cy="648864"/>
          </a:xfrm>
        </p:grpSpPr>
        <p:sp>
          <p:nvSpPr>
            <p:cNvPr id="107" name="Rounded Rectangle 106">
              <a:extLst>
                <a:ext uri="{FF2B5EF4-FFF2-40B4-BE49-F238E27FC236}">
                  <a16:creationId xmlns:a16="http://schemas.microsoft.com/office/drawing/2014/main" id="{81ACBF37-7241-0645-90B9-9295E6281290}"/>
                </a:ext>
              </a:extLst>
            </p:cNvPr>
            <p:cNvSpPr/>
            <p:nvPr/>
          </p:nvSpPr>
          <p:spPr>
            <a:xfrm>
              <a:off x="10515936" y="2032183"/>
              <a:ext cx="1064074"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SUIVI</a:t>
              </a:r>
            </a:p>
          </p:txBody>
        </p:sp>
        <p:grpSp>
          <p:nvGrpSpPr>
            <p:cNvPr id="108" name="Group 107">
              <a:extLst>
                <a:ext uri="{FF2B5EF4-FFF2-40B4-BE49-F238E27FC236}">
                  <a16:creationId xmlns:a16="http://schemas.microsoft.com/office/drawing/2014/main" id="{AB897B04-3B47-734D-ACE0-78D6CB78DE8F}"/>
                </a:ext>
              </a:extLst>
            </p:cNvPr>
            <p:cNvGrpSpPr/>
            <p:nvPr/>
          </p:nvGrpSpPr>
          <p:grpSpPr>
            <a:xfrm>
              <a:off x="10276583" y="1964022"/>
              <a:ext cx="648864" cy="648864"/>
              <a:chOff x="9884433" y="3069525"/>
              <a:chExt cx="1005462" cy="1005462"/>
            </a:xfrm>
          </p:grpSpPr>
          <p:sp>
            <p:nvSpPr>
              <p:cNvPr id="109" name="Oval 108">
                <a:extLst>
                  <a:ext uri="{FF2B5EF4-FFF2-40B4-BE49-F238E27FC236}">
                    <a16:creationId xmlns:a16="http://schemas.microsoft.com/office/drawing/2014/main" id="{4C0909A7-D752-EF41-97A4-9A54AEF2D4C8}"/>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0" name="Graphic 109">
                <a:extLst>
                  <a:ext uri="{FF2B5EF4-FFF2-40B4-BE49-F238E27FC236}">
                    <a16:creationId xmlns:a16="http://schemas.microsoft.com/office/drawing/2014/main" id="{DC7E562F-D7F3-BA49-A5BB-4E64496B658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grpSp>
        <p:nvGrpSpPr>
          <p:cNvPr id="12" name="Group 11">
            <a:extLst>
              <a:ext uri="{FF2B5EF4-FFF2-40B4-BE49-F238E27FC236}">
                <a16:creationId xmlns:a16="http://schemas.microsoft.com/office/drawing/2014/main" id="{1D798574-7218-864B-9FCD-420F4F9EB342}"/>
              </a:ext>
            </a:extLst>
          </p:cNvPr>
          <p:cNvGrpSpPr/>
          <p:nvPr/>
        </p:nvGrpSpPr>
        <p:grpSpPr>
          <a:xfrm>
            <a:off x="7868637" y="1623260"/>
            <a:ext cx="1985009" cy="648864"/>
            <a:chOff x="7835936" y="5248300"/>
            <a:chExt cx="1985009" cy="648864"/>
          </a:xfrm>
        </p:grpSpPr>
        <p:sp>
          <p:nvSpPr>
            <p:cNvPr id="111" name="Rounded Rectangle 110">
              <a:extLst>
                <a:ext uri="{FF2B5EF4-FFF2-40B4-BE49-F238E27FC236}">
                  <a16:creationId xmlns:a16="http://schemas.microsoft.com/office/drawing/2014/main" id="{5E125641-5D7D-3C4A-AC36-46635628D855}"/>
                </a:ext>
              </a:extLst>
            </p:cNvPr>
            <p:cNvSpPr/>
            <p:nvPr/>
          </p:nvSpPr>
          <p:spPr>
            <a:xfrm>
              <a:off x="8221593" y="5316794"/>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PRISE EN CHARGE ET UTILISATION EFFICACE</a:t>
              </a:r>
            </a:p>
          </p:txBody>
        </p:sp>
        <p:grpSp>
          <p:nvGrpSpPr>
            <p:cNvPr id="112" name="Group 111">
              <a:extLst>
                <a:ext uri="{FF2B5EF4-FFF2-40B4-BE49-F238E27FC236}">
                  <a16:creationId xmlns:a16="http://schemas.microsoft.com/office/drawing/2014/main" id="{F86CEFD8-103F-514D-B92A-44035CDF3768}"/>
                </a:ext>
              </a:extLst>
            </p:cNvPr>
            <p:cNvGrpSpPr/>
            <p:nvPr/>
          </p:nvGrpSpPr>
          <p:grpSpPr>
            <a:xfrm>
              <a:off x="7835936" y="5248300"/>
              <a:ext cx="648864" cy="648864"/>
              <a:chOff x="8181589" y="3069525"/>
              <a:chExt cx="1005462" cy="1005462"/>
            </a:xfrm>
          </p:grpSpPr>
          <p:sp>
            <p:nvSpPr>
              <p:cNvPr id="113" name="Oval 112">
                <a:extLst>
                  <a:ext uri="{FF2B5EF4-FFF2-40B4-BE49-F238E27FC236}">
                    <a16:creationId xmlns:a16="http://schemas.microsoft.com/office/drawing/2014/main" id="{C3AAEDBB-7AB4-1C4A-8F53-68C7D0A8C09B}"/>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4" name="Graphic 113">
                <a:extLst>
                  <a:ext uri="{FF2B5EF4-FFF2-40B4-BE49-F238E27FC236}">
                    <a16:creationId xmlns:a16="http://schemas.microsoft.com/office/drawing/2014/main" id="{1376FDBF-9C57-1E44-9BEE-DECC717474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8759" y="3211979"/>
                <a:ext cx="717720" cy="717720"/>
              </a:xfrm>
              <a:prstGeom prst="rect">
                <a:avLst/>
              </a:prstGeom>
            </p:spPr>
          </p:pic>
        </p:grpSp>
      </p:grpSp>
      <p:grpSp>
        <p:nvGrpSpPr>
          <p:cNvPr id="115" name="Group 114">
            <a:extLst>
              <a:ext uri="{FF2B5EF4-FFF2-40B4-BE49-F238E27FC236}">
                <a16:creationId xmlns:a16="http://schemas.microsoft.com/office/drawing/2014/main" id="{264FA871-7C2C-3748-B743-5A5A0DA08CA8}"/>
              </a:ext>
            </a:extLst>
          </p:cNvPr>
          <p:cNvGrpSpPr/>
          <p:nvPr/>
        </p:nvGrpSpPr>
        <p:grpSpPr>
          <a:xfrm>
            <a:off x="5411288" y="1623260"/>
            <a:ext cx="2310735" cy="648864"/>
            <a:chOff x="8356933" y="1572131"/>
            <a:chExt cx="2310735" cy="648864"/>
          </a:xfrm>
        </p:grpSpPr>
        <p:sp>
          <p:nvSpPr>
            <p:cNvPr id="116" name="Rounded Rectangle 115">
              <a:extLst>
                <a:ext uri="{FF2B5EF4-FFF2-40B4-BE49-F238E27FC236}">
                  <a16:creationId xmlns:a16="http://schemas.microsoft.com/office/drawing/2014/main" id="{4F2967D1-7CA2-D946-910B-3002333EF351}"/>
                </a:ext>
              </a:extLst>
            </p:cNvPr>
            <p:cNvSpPr/>
            <p:nvPr/>
          </p:nvSpPr>
          <p:spPr>
            <a:xfrm>
              <a:off x="8680373" y="1641846"/>
              <a:ext cx="1987295"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PLATEFORMES DE DISTRIBUTION DE L’ANNEAU DE </a:t>
              </a:r>
              <a:r>
                <a:rPr lang="fr-FR" sz="1000" b="1" dirty="0" err="1">
                  <a:solidFill>
                    <a:srgbClr val="FFFFFF"/>
                  </a:solidFill>
                  <a:ea typeface="Calibri"/>
                  <a:cs typeface="Calibri"/>
                  <a:sym typeface="Calibri"/>
                </a:rPr>
                <a:t>PrEP</a:t>
              </a:r>
              <a:endParaRPr lang="fr-FR" sz="1000" b="1" dirty="0">
                <a:solidFill>
                  <a:srgbClr val="FFFFFF"/>
                </a:solidFill>
                <a:ea typeface="Calibri"/>
                <a:cs typeface="Calibri"/>
                <a:sym typeface="Calibri"/>
              </a:endParaRPr>
            </a:p>
          </p:txBody>
        </p:sp>
        <p:grpSp>
          <p:nvGrpSpPr>
            <p:cNvPr id="117" name="Group 116">
              <a:extLst>
                <a:ext uri="{FF2B5EF4-FFF2-40B4-BE49-F238E27FC236}">
                  <a16:creationId xmlns:a16="http://schemas.microsoft.com/office/drawing/2014/main" id="{95D1732A-E65C-C642-9121-1555AB08F0DE}"/>
                </a:ext>
              </a:extLst>
            </p:cNvPr>
            <p:cNvGrpSpPr/>
            <p:nvPr/>
          </p:nvGrpSpPr>
          <p:grpSpPr>
            <a:xfrm>
              <a:off x="8356933" y="1572131"/>
              <a:ext cx="648864" cy="648864"/>
              <a:chOff x="5373393" y="3069525"/>
              <a:chExt cx="1005462" cy="1005462"/>
            </a:xfrm>
          </p:grpSpPr>
          <p:sp>
            <p:nvSpPr>
              <p:cNvPr id="118" name="Oval 117">
                <a:extLst>
                  <a:ext uri="{FF2B5EF4-FFF2-40B4-BE49-F238E27FC236}">
                    <a16:creationId xmlns:a16="http://schemas.microsoft.com/office/drawing/2014/main" id="{6396FAE5-EAC2-5C4C-A7F1-CE43BE0C11C0}"/>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19" name="Graphic 118">
                <a:extLst>
                  <a:ext uri="{FF2B5EF4-FFF2-40B4-BE49-F238E27FC236}">
                    <a16:creationId xmlns:a16="http://schemas.microsoft.com/office/drawing/2014/main" id="{C8A7903B-F730-0A40-9EA7-C1B1584433C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sp>
        <p:nvSpPr>
          <p:cNvPr id="121" name="Rounded Rectangle 120">
            <a:extLst>
              <a:ext uri="{FF2B5EF4-FFF2-40B4-BE49-F238E27FC236}">
                <a16:creationId xmlns:a16="http://schemas.microsoft.com/office/drawing/2014/main" id="{ED27733E-38CC-EF4E-BDD7-A05A1C1923CE}"/>
              </a:ext>
            </a:extLst>
          </p:cNvPr>
          <p:cNvSpPr/>
          <p:nvPr/>
        </p:nvSpPr>
        <p:spPr>
          <a:xfrm>
            <a:off x="3092297" y="1687619"/>
            <a:ext cx="2135909"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GESTION DE LA CHAÎNE D’APPROVISIONNEMENT</a:t>
            </a:r>
          </a:p>
        </p:txBody>
      </p:sp>
      <p:grpSp>
        <p:nvGrpSpPr>
          <p:cNvPr id="122" name="Group 121">
            <a:extLst>
              <a:ext uri="{FF2B5EF4-FFF2-40B4-BE49-F238E27FC236}">
                <a16:creationId xmlns:a16="http://schemas.microsoft.com/office/drawing/2014/main" id="{F6594F6A-C1EF-AF4A-9335-BA48FCDE9FE8}"/>
              </a:ext>
            </a:extLst>
          </p:cNvPr>
          <p:cNvGrpSpPr/>
          <p:nvPr/>
        </p:nvGrpSpPr>
        <p:grpSpPr>
          <a:xfrm>
            <a:off x="2829033" y="1623260"/>
            <a:ext cx="648864" cy="648864"/>
            <a:chOff x="4043314" y="1460044"/>
            <a:chExt cx="648864" cy="648864"/>
          </a:xfrm>
        </p:grpSpPr>
        <p:sp>
          <p:nvSpPr>
            <p:cNvPr id="123" name="Oval 122">
              <a:extLst>
                <a:ext uri="{FF2B5EF4-FFF2-40B4-BE49-F238E27FC236}">
                  <a16:creationId xmlns:a16="http://schemas.microsoft.com/office/drawing/2014/main" id="{8C008685-56A3-8640-AAFC-4827F2B78657}"/>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24" name="Graphic 123">
              <a:extLst>
                <a:ext uri="{FF2B5EF4-FFF2-40B4-BE49-F238E27FC236}">
                  <a16:creationId xmlns:a16="http://schemas.microsoft.com/office/drawing/2014/main" id="{397367A3-2DA8-C94C-923A-A7EE282287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830" y="1544194"/>
              <a:ext cx="463173" cy="463173"/>
            </a:xfrm>
            <a:prstGeom prst="rect">
              <a:avLst/>
            </a:prstGeom>
          </p:spPr>
        </p:pic>
      </p:grpSp>
      <p:sp>
        <p:nvSpPr>
          <p:cNvPr id="126" name="Rounded Rectangle 125">
            <a:extLst>
              <a:ext uri="{FF2B5EF4-FFF2-40B4-BE49-F238E27FC236}">
                <a16:creationId xmlns:a16="http://schemas.microsoft.com/office/drawing/2014/main" id="{18BB6F01-81A1-2549-B332-81F53196C99F}"/>
              </a:ext>
            </a:extLst>
          </p:cNvPr>
          <p:cNvSpPr/>
          <p:nvPr/>
        </p:nvSpPr>
        <p:spPr>
          <a:xfrm>
            <a:off x="1144027" y="1691753"/>
            <a:ext cx="1599352" cy="511877"/>
          </a:xfrm>
          <a:prstGeom prst="roundRect">
            <a:avLst/>
          </a:prstGeom>
          <a:solidFill>
            <a:schemeClr val="accent1"/>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PLANIFICATION &amp; </a:t>
            </a:r>
          </a:p>
          <a:p>
            <a:pPr lvl="0" algn="r">
              <a:buClr>
                <a:srgbClr val="000000"/>
              </a:buClr>
              <a:buSzPts val="1200"/>
            </a:pPr>
            <a:r>
              <a:rPr lang="fr-FR" sz="1000" b="1" dirty="0">
                <a:solidFill>
                  <a:srgbClr val="FFFFFF"/>
                </a:solidFill>
                <a:ea typeface="Calibri"/>
                <a:cs typeface="Calibri"/>
                <a:sym typeface="Calibri"/>
              </a:rPr>
              <a:t>BUDGÉTISATION</a:t>
            </a:r>
          </a:p>
        </p:txBody>
      </p:sp>
      <p:grpSp>
        <p:nvGrpSpPr>
          <p:cNvPr id="127" name="Group 126">
            <a:extLst>
              <a:ext uri="{FF2B5EF4-FFF2-40B4-BE49-F238E27FC236}">
                <a16:creationId xmlns:a16="http://schemas.microsoft.com/office/drawing/2014/main" id="{5D67E2B9-167F-F248-902D-AF4EC4B6299C}"/>
              </a:ext>
            </a:extLst>
          </p:cNvPr>
          <p:cNvGrpSpPr/>
          <p:nvPr/>
        </p:nvGrpSpPr>
        <p:grpSpPr>
          <a:xfrm>
            <a:off x="833545" y="1623260"/>
            <a:ext cx="648864" cy="648864"/>
            <a:chOff x="9282422" y="555598"/>
            <a:chExt cx="648864" cy="648864"/>
          </a:xfrm>
        </p:grpSpPr>
        <p:sp>
          <p:nvSpPr>
            <p:cNvPr id="128" name="Oval 127">
              <a:extLst>
                <a:ext uri="{FF2B5EF4-FFF2-40B4-BE49-F238E27FC236}">
                  <a16:creationId xmlns:a16="http://schemas.microsoft.com/office/drawing/2014/main" id="{85ACBD66-A615-4E4D-A011-DC4F0237378C}"/>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129" name="Graphic 128">
              <a:extLst>
                <a:ext uri="{FF2B5EF4-FFF2-40B4-BE49-F238E27FC236}">
                  <a16:creationId xmlns:a16="http://schemas.microsoft.com/office/drawing/2014/main" id="{AB9A36D5-061B-454C-9B13-F6E7A02994A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16867" y="675155"/>
              <a:ext cx="382311" cy="382311"/>
            </a:xfrm>
            <a:prstGeom prst="rect">
              <a:avLst/>
            </a:prstGeom>
          </p:spPr>
        </p:pic>
      </p:grpSp>
      <p:sp>
        <p:nvSpPr>
          <p:cNvPr id="130" name="Rectangle 129">
            <a:extLst>
              <a:ext uri="{FF2B5EF4-FFF2-40B4-BE49-F238E27FC236}">
                <a16:creationId xmlns:a16="http://schemas.microsoft.com/office/drawing/2014/main" id="{7CE8FFBC-E039-4142-A835-E377EDE14A2B}"/>
              </a:ext>
            </a:extLst>
          </p:cNvPr>
          <p:cNvSpPr/>
          <p:nvPr/>
        </p:nvSpPr>
        <p:spPr>
          <a:xfrm rot="16200000">
            <a:off x="-385457" y="2839832"/>
            <a:ext cx="1637357" cy="67137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rPr>
              <a:t>Opportunités pour une introduction facile</a:t>
            </a:r>
          </a:p>
        </p:txBody>
      </p:sp>
      <p:sp>
        <p:nvSpPr>
          <p:cNvPr id="131" name="Rectangle 130">
            <a:extLst>
              <a:ext uri="{FF2B5EF4-FFF2-40B4-BE49-F238E27FC236}">
                <a16:creationId xmlns:a16="http://schemas.microsoft.com/office/drawing/2014/main" id="{F9761928-0D4E-7A44-A2C3-ED6EF96CD989}"/>
              </a:ext>
            </a:extLst>
          </p:cNvPr>
          <p:cNvSpPr/>
          <p:nvPr/>
        </p:nvSpPr>
        <p:spPr>
          <a:xfrm rot="16200000">
            <a:off x="-393772" y="4776208"/>
            <a:ext cx="1653990" cy="67137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Points qui doivent être étudiés</a:t>
            </a:r>
          </a:p>
        </p:txBody>
      </p:sp>
      <p:sp>
        <p:nvSpPr>
          <p:cNvPr id="132" name="Rectangle 131">
            <a:extLst>
              <a:ext uri="{FF2B5EF4-FFF2-40B4-BE49-F238E27FC236}">
                <a16:creationId xmlns:a16="http://schemas.microsoft.com/office/drawing/2014/main" id="{7C611F08-3C03-3049-B98F-201F4181AEC7}"/>
              </a:ext>
            </a:extLst>
          </p:cNvPr>
          <p:cNvSpPr/>
          <p:nvPr/>
        </p:nvSpPr>
        <p:spPr>
          <a:xfrm>
            <a:off x="828816" y="2331440"/>
            <a:ext cx="1966863" cy="1692771"/>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On peut ajouter l’anneau aux politiques et directives de PrEP existantes et il est déjà inclus dans certains plans</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Des groupes de travail techniques (GTT) sur la prévention du VIH ou la PrEP existent déjà dans de nombreux pays et peuvent soutenir l’introduction de l’anneau </a:t>
            </a:r>
          </a:p>
        </p:txBody>
      </p:sp>
      <p:sp>
        <p:nvSpPr>
          <p:cNvPr id="133" name="Rectangle 132">
            <a:extLst>
              <a:ext uri="{FF2B5EF4-FFF2-40B4-BE49-F238E27FC236}">
                <a16:creationId xmlns:a16="http://schemas.microsoft.com/office/drawing/2014/main" id="{18DD219F-931C-C146-9E96-71D8AEDD3B62}"/>
              </a:ext>
            </a:extLst>
          </p:cNvPr>
          <p:cNvSpPr/>
          <p:nvPr/>
        </p:nvSpPr>
        <p:spPr>
          <a:xfrm>
            <a:off x="818809" y="4441428"/>
            <a:ext cx="2103484" cy="1769715"/>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L’intégration avec des services non liés au VIH (p. ex., </a:t>
            </a:r>
            <a:r>
              <a:rPr lang="fr-FR" sz="1100" dirty="0" err="1">
                <a:solidFill>
                  <a:srgbClr val="595959"/>
                </a:solidFill>
                <a:latin typeface="Calibri" panose="020F0502020204030204" pitchFamily="34" charset="0"/>
                <a:cs typeface="Calibri" panose="020F0502020204030204" pitchFamily="34" charset="0"/>
                <a:sym typeface="Arial"/>
              </a:rPr>
              <a:t>SSR</a:t>
            </a:r>
            <a:r>
              <a:rPr lang="fr-FR" sz="1100" dirty="0">
                <a:solidFill>
                  <a:srgbClr val="595959"/>
                </a:solidFill>
                <a:latin typeface="Calibri" panose="020F0502020204030204" pitchFamily="34" charset="0"/>
                <a:cs typeface="Calibri" panose="020F0502020204030204" pitchFamily="34" charset="0"/>
                <a:sym typeface="Arial"/>
              </a:rPr>
              <a:t>/PF) nécessitera une approche différente de planification </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 financement et les ressources humaines sont limités, notamment en raison du COVID-19</a:t>
            </a:r>
          </a:p>
          <a:p>
            <a:pPr marL="171450" lvl="0" indent="-171450">
              <a:spcAft>
                <a:spcPts val="600"/>
              </a:spcAft>
              <a:buClr>
                <a:srgbClr val="595959"/>
              </a:buClr>
              <a:buSzPts val="1400"/>
              <a:buFont typeface="Arial" panose="020B0604020202020204" pitchFamily="34" charset="0"/>
              <a:buChar char="•"/>
              <a:defRPr/>
            </a:pPr>
            <a:endParaRPr lang="en-US" sz="1100" dirty="0">
              <a:solidFill>
                <a:srgbClr val="595959"/>
              </a:solidFill>
              <a:latin typeface="Calibri" panose="020F0502020204030204" pitchFamily="34" charset="0"/>
              <a:cs typeface="Calibri" panose="020F0502020204030204" pitchFamily="34" charset="0"/>
              <a:sym typeface="Arial"/>
            </a:endParaRPr>
          </a:p>
        </p:txBody>
      </p:sp>
      <p:sp>
        <p:nvSpPr>
          <p:cNvPr id="134" name="Rectangle 133">
            <a:extLst>
              <a:ext uri="{FF2B5EF4-FFF2-40B4-BE49-F238E27FC236}">
                <a16:creationId xmlns:a16="http://schemas.microsoft.com/office/drawing/2014/main" id="{D798682B-A983-4F41-A4E7-C8694EC058A8}"/>
              </a:ext>
            </a:extLst>
          </p:cNvPr>
          <p:cNvSpPr/>
          <p:nvPr/>
        </p:nvSpPr>
        <p:spPr>
          <a:xfrm>
            <a:off x="2970187" y="2331440"/>
            <a:ext cx="2135909" cy="1107996"/>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La PrEP orale a été facilement intégrée dans les chaînes d’approvisionnement en antirétroviraux (ARV) et on ne prévoit aucun défi pour inclure l’anneau </a:t>
            </a:r>
          </a:p>
        </p:txBody>
      </p:sp>
      <p:sp>
        <p:nvSpPr>
          <p:cNvPr id="135" name="Rectangle 134">
            <a:extLst>
              <a:ext uri="{FF2B5EF4-FFF2-40B4-BE49-F238E27FC236}">
                <a16:creationId xmlns:a16="http://schemas.microsoft.com/office/drawing/2014/main" id="{26F4D31B-3332-754C-80ED-A4073EB9196D}"/>
              </a:ext>
            </a:extLst>
          </p:cNvPr>
          <p:cNvSpPr/>
          <p:nvPr/>
        </p:nvSpPr>
        <p:spPr>
          <a:xfrm>
            <a:off x="2995334" y="3369617"/>
            <a:ext cx="2074854" cy="1938992"/>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La classification de l’anneau reste une question essentielle toujours en suspens</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La distribution de l’anneau par d’autres canaux nécessitera de nouveaux modèles de chaîne d’approvisionnement </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Les prévisions pour l’anneau peuvent être difficiles</a:t>
            </a:r>
          </a:p>
        </p:txBody>
      </p:sp>
      <p:sp>
        <p:nvSpPr>
          <p:cNvPr id="136" name="Rectangle 135">
            <a:extLst>
              <a:ext uri="{FF2B5EF4-FFF2-40B4-BE49-F238E27FC236}">
                <a16:creationId xmlns:a16="http://schemas.microsoft.com/office/drawing/2014/main" id="{C125B0DA-8706-DE49-9D81-D6039B04C0B6}"/>
              </a:ext>
            </a:extLst>
          </p:cNvPr>
          <p:cNvSpPr/>
          <p:nvPr/>
        </p:nvSpPr>
        <p:spPr>
          <a:xfrm>
            <a:off x="5482467" y="2331440"/>
            <a:ext cx="2239556" cy="1692771"/>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Les processus d’élaboration et de mise en œuvre des directives de la </a:t>
            </a:r>
            <a:r>
              <a:rPr lang="fr-FR" sz="1100" dirty="0" err="1">
                <a:solidFill>
                  <a:srgbClr val="595959"/>
                </a:solidFill>
                <a:latin typeface="Calibri" panose="020F0502020204030204" pitchFamily="34" charset="0"/>
                <a:cs typeface="Calibri" panose="020F0502020204030204" pitchFamily="34" charset="0"/>
                <a:sym typeface="Arial"/>
              </a:rPr>
              <a:t>PrEP</a:t>
            </a:r>
            <a:r>
              <a:rPr lang="fr-FR" sz="1100" dirty="0">
                <a:solidFill>
                  <a:srgbClr val="595959"/>
                </a:solidFill>
                <a:latin typeface="Calibri" panose="020F0502020204030204" pitchFamily="34" charset="0"/>
                <a:cs typeface="Calibri" panose="020F0502020204030204" pitchFamily="34" charset="0"/>
                <a:sym typeface="Arial"/>
              </a:rPr>
              <a:t> et de formation des prestataires sont déjà établis et peuvent être utilisés pour l’anneau </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 matériel et les formations continues des prestataires de </a:t>
            </a:r>
            <a:r>
              <a:rPr lang="fr-FR" sz="1100" dirty="0" err="1">
                <a:solidFill>
                  <a:srgbClr val="595959"/>
                </a:solidFill>
                <a:latin typeface="Calibri" panose="020F0502020204030204" pitchFamily="34" charset="0"/>
                <a:cs typeface="Calibri" panose="020F0502020204030204" pitchFamily="34" charset="0"/>
                <a:sym typeface="Arial"/>
              </a:rPr>
              <a:t>PrEP</a:t>
            </a:r>
            <a:r>
              <a:rPr lang="fr-FR" sz="1100" dirty="0">
                <a:solidFill>
                  <a:srgbClr val="595959"/>
                </a:solidFill>
                <a:latin typeface="Calibri" panose="020F0502020204030204" pitchFamily="34" charset="0"/>
                <a:cs typeface="Calibri" panose="020F0502020204030204" pitchFamily="34" charset="0"/>
                <a:sym typeface="Arial"/>
              </a:rPr>
              <a:t> pourront intégrer l’anneau </a:t>
            </a:r>
          </a:p>
        </p:txBody>
      </p:sp>
      <p:sp>
        <p:nvSpPr>
          <p:cNvPr id="137" name="Rectangle 136">
            <a:extLst>
              <a:ext uri="{FF2B5EF4-FFF2-40B4-BE49-F238E27FC236}">
                <a16:creationId xmlns:a16="http://schemas.microsoft.com/office/drawing/2014/main" id="{E72D7C35-318F-A748-AE8A-A3B581B0AE1D}"/>
              </a:ext>
            </a:extLst>
          </p:cNvPr>
          <p:cNvSpPr/>
          <p:nvPr/>
        </p:nvSpPr>
        <p:spPr>
          <a:xfrm>
            <a:off x="5482465" y="3980487"/>
            <a:ext cx="2239556" cy="2031325"/>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Des questions restent en suspens sur la façon dont l’anneau sera distribué (p. ex., quelle catégorie de professionnels de la santé, le calendrier de suivi exigé) </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Puisque le produit est inséré dans le vagin, l’anneau peut s’avérer être une nouvelle forme de produit pour de nombreux professionnels de la santé </a:t>
            </a:r>
          </a:p>
        </p:txBody>
      </p:sp>
      <p:sp>
        <p:nvSpPr>
          <p:cNvPr id="138" name="Rectangle 137">
            <a:extLst>
              <a:ext uri="{FF2B5EF4-FFF2-40B4-BE49-F238E27FC236}">
                <a16:creationId xmlns:a16="http://schemas.microsoft.com/office/drawing/2014/main" id="{0FC174D4-DC07-624A-B833-000FED410A7E}"/>
              </a:ext>
            </a:extLst>
          </p:cNvPr>
          <p:cNvSpPr/>
          <p:nvPr/>
        </p:nvSpPr>
        <p:spPr>
          <a:xfrm>
            <a:off x="7924244" y="2331440"/>
            <a:ext cx="2103484" cy="1354217"/>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a:solidFill>
                  <a:srgbClr val="595959"/>
                </a:solidFill>
                <a:latin typeface="Calibri" panose="020F0502020204030204" pitchFamily="34" charset="0"/>
                <a:cs typeface="Calibri" panose="020F0502020204030204" pitchFamily="34" charset="0"/>
                <a:sym typeface="Arial"/>
              </a:rPr>
              <a:t>De nombreuses leçons tirées de la PrEP orale peuvent être appliquées à l’anneau</a:t>
            </a:r>
          </a:p>
          <a:p>
            <a:pPr marL="171450" lvl="0" indent="-171450">
              <a:spcAft>
                <a:spcPts val="600"/>
              </a:spcAft>
              <a:buClr>
                <a:srgbClr val="595959"/>
              </a:buClr>
              <a:buSzPts val="1400"/>
              <a:buFont typeface="Arial" panose="020B0604020202020204" pitchFamily="34" charset="0"/>
              <a:buChar char="•"/>
              <a:defRPr/>
            </a:pPr>
            <a:r>
              <a:rPr lang="fr-FR" sz="1100">
                <a:solidFill>
                  <a:srgbClr val="595959"/>
                </a:solidFill>
                <a:latin typeface="Calibri" panose="020F0502020204030204" pitchFamily="34" charset="0"/>
                <a:cs typeface="Calibri" panose="020F0502020204030204" pitchFamily="34" charset="0"/>
                <a:sym typeface="Arial"/>
              </a:rPr>
              <a:t>Le matériel et les plateformes visant à sensibiliser et à soutenir la demande de PrEP orale peuvent être adaptés pour inclure l’anneau</a:t>
            </a:r>
          </a:p>
        </p:txBody>
      </p:sp>
      <p:sp>
        <p:nvSpPr>
          <p:cNvPr id="139" name="Rectangle 138">
            <a:extLst>
              <a:ext uri="{FF2B5EF4-FFF2-40B4-BE49-F238E27FC236}">
                <a16:creationId xmlns:a16="http://schemas.microsoft.com/office/drawing/2014/main" id="{82D8CFB9-9A23-D94C-854C-056A6590C346}"/>
              </a:ext>
            </a:extLst>
          </p:cNvPr>
          <p:cNvSpPr/>
          <p:nvPr/>
        </p:nvSpPr>
        <p:spPr>
          <a:xfrm>
            <a:off x="7924243" y="3785415"/>
            <a:ext cx="2103484" cy="2031325"/>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Les parties prenantes prévoient qu’une attention supplémentaire sera nécessaire à la création de la demande et à la sensibilisation pour l’anneau comme nouvelle forme de produit</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Du matériel de soutien pour aider les clients à choisir entre les méthodes seront nécessaires</a:t>
            </a:r>
          </a:p>
        </p:txBody>
      </p:sp>
      <p:sp>
        <p:nvSpPr>
          <p:cNvPr id="140" name="Rectangle 139">
            <a:extLst>
              <a:ext uri="{FF2B5EF4-FFF2-40B4-BE49-F238E27FC236}">
                <a16:creationId xmlns:a16="http://schemas.microsoft.com/office/drawing/2014/main" id="{E7D70327-61AD-5944-B877-BA6E49FC868E}"/>
              </a:ext>
            </a:extLst>
          </p:cNvPr>
          <p:cNvSpPr/>
          <p:nvPr/>
        </p:nvSpPr>
        <p:spPr>
          <a:xfrm>
            <a:off x="10036978" y="2301793"/>
            <a:ext cx="1776938" cy="1692771"/>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Les parties prenantes clés ont déjà identifié les domaines critiques d’apprentissage à tester lors du déploiement initial de l’anneau  </a:t>
            </a:r>
          </a:p>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Les systèmes existants de suivi de la PrEP et de pharmacovigilance peuvent être adaptés pour inclure l’anneau  </a:t>
            </a:r>
          </a:p>
        </p:txBody>
      </p:sp>
      <p:sp>
        <p:nvSpPr>
          <p:cNvPr id="141" name="Rectangle 140">
            <a:extLst>
              <a:ext uri="{FF2B5EF4-FFF2-40B4-BE49-F238E27FC236}">
                <a16:creationId xmlns:a16="http://schemas.microsoft.com/office/drawing/2014/main" id="{4BA281B0-FD0D-A845-842A-7F13B1E8BBAC}"/>
              </a:ext>
            </a:extLst>
          </p:cNvPr>
          <p:cNvSpPr/>
          <p:nvPr/>
        </p:nvSpPr>
        <p:spPr>
          <a:xfrm>
            <a:off x="10001833" y="4257900"/>
            <a:ext cx="1700845" cy="1107996"/>
          </a:xfrm>
          <a:prstGeom prst="rect">
            <a:avLst/>
          </a:prstGeom>
        </p:spPr>
        <p:txBody>
          <a:bodyPr wrap="square">
            <a:spAutoFit/>
          </a:bodyPr>
          <a:lstStyle/>
          <a:p>
            <a:pPr marL="171450" lvl="0" indent="-171450">
              <a:spcAft>
                <a:spcPts val="600"/>
              </a:spcAft>
              <a:buClr>
                <a:srgbClr val="595959"/>
              </a:buClr>
              <a:buSzPts val="1400"/>
              <a:buFont typeface="Arial" panose="020B0604020202020204" pitchFamily="34" charset="0"/>
              <a:buChar char="•"/>
              <a:defRPr/>
            </a:pPr>
            <a:r>
              <a:rPr lang="fr-FR" sz="1100" dirty="0">
                <a:solidFill>
                  <a:srgbClr val="595959"/>
                </a:solidFill>
                <a:latin typeface="Calibri" panose="020F0502020204030204" pitchFamily="34" charset="0"/>
                <a:cs typeface="Calibri" panose="020F0502020204030204" pitchFamily="34" charset="0"/>
                <a:sym typeface="Arial"/>
              </a:rPr>
              <a:t>Les systèmes de suivi de la prévention du VIH devront évoluer pour tenir compte d’un portefeuille d’options biomédicales de prévention du VIH</a:t>
            </a:r>
          </a:p>
        </p:txBody>
      </p:sp>
    </p:spTree>
    <p:extLst>
      <p:ext uri="{BB962C8B-B14F-4D97-AF65-F5344CB8AC3E}">
        <p14:creationId xmlns:p14="http://schemas.microsoft.com/office/powerpoint/2010/main" val="180716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54D58-35F1-E54A-9347-DFF2F97E12E1}"/>
              </a:ext>
            </a:extLst>
          </p:cNvPr>
          <p:cNvSpPr>
            <a:spLocks noGrp="1"/>
          </p:cNvSpPr>
          <p:nvPr>
            <p:ph type="title"/>
          </p:nvPr>
        </p:nvSpPr>
        <p:spPr>
          <a:xfrm>
            <a:off x="824015" y="464127"/>
            <a:ext cx="10329119" cy="513544"/>
          </a:xfrm>
        </p:spPr>
        <p:txBody>
          <a:bodyPr/>
          <a:lstStyle/>
          <a:p>
            <a:r>
              <a:rPr lang="fr-FR" dirty="0"/>
              <a:t>Cadre pour l’introduction de l’anneau de </a:t>
            </a:r>
            <a:r>
              <a:rPr lang="fr-FR" dirty="0" err="1"/>
              <a:t>PrEP</a:t>
            </a:r>
            <a:endParaRPr lang="fr-FR" dirty="0"/>
          </a:p>
        </p:txBody>
      </p:sp>
      <p:sp>
        <p:nvSpPr>
          <p:cNvPr id="3" name="Text Placeholder 2">
            <a:extLst>
              <a:ext uri="{FF2B5EF4-FFF2-40B4-BE49-F238E27FC236}">
                <a16:creationId xmlns:a16="http://schemas.microsoft.com/office/drawing/2014/main" id="{A44BC1AB-AE25-1A42-BF34-F114B348CB3C}"/>
              </a:ext>
            </a:extLst>
          </p:cNvPr>
          <p:cNvSpPr>
            <a:spLocks noGrp="1"/>
          </p:cNvSpPr>
          <p:nvPr>
            <p:ph type="body" sz="quarter" idx="12"/>
          </p:nvPr>
        </p:nvSpPr>
        <p:spPr>
          <a:xfrm>
            <a:off x="824283" y="879275"/>
            <a:ext cx="10328851" cy="889744"/>
          </a:xfrm>
        </p:spPr>
        <p:txBody>
          <a:bodyPr/>
          <a:lstStyle/>
          <a:p>
            <a:r>
              <a:rPr lang="fr-FR" sz="1800" dirty="0"/>
              <a:t>Ce cadre met en exergue certains éléments pour l’introduction de l’anneau en se basant sur l’expérience de la </a:t>
            </a:r>
            <a:r>
              <a:rPr lang="fr-FR" sz="1800" dirty="0" err="1"/>
              <a:t>PrEP</a:t>
            </a:r>
            <a:r>
              <a:rPr lang="fr-FR" sz="1800" dirty="0"/>
              <a:t> orale et des consultations avec les parties prenantes.</a:t>
            </a:r>
          </a:p>
        </p:txBody>
      </p:sp>
      <p:sp>
        <p:nvSpPr>
          <p:cNvPr id="4" name="Slide Number Placeholder 3">
            <a:extLst>
              <a:ext uri="{FF2B5EF4-FFF2-40B4-BE49-F238E27FC236}">
                <a16:creationId xmlns:a16="http://schemas.microsoft.com/office/drawing/2014/main" id="{12DFBF07-E0D6-264C-9742-3B7CC163ABD5}"/>
              </a:ext>
            </a:extLst>
          </p:cNvPr>
          <p:cNvSpPr>
            <a:spLocks noGrp="1"/>
          </p:cNvSpPr>
          <p:nvPr>
            <p:ph type="sldNum" sz="quarter" idx="4"/>
          </p:nvPr>
        </p:nvSpPr>
        <p:spPr>
          <a:xfrm>
            <a:off x="8596416" y="5823742"/>
            <a:ext cx="2743200" cy="365125"/>
          </a:xfrm>
        </p:spPr>
        <p:txBody>
          <a:bodyPr/>
          <a:lstStyle/>
          <a:p>
            <a:fld id="{282D8E3E-8532-C943-903F-91E14D4CAD95}" type="slidenum">
              <a:rPr lang="en-US" smtClean="0"/>
              <a:pPr/>
              <a:t>9</a:t>
            </a:fld>
            <a:endParaRPr lang="en-US"/>
          </a:p>
        </p:txBody>
      </p:sp>
      <p:graphicFrame>
        <p:nvGraphicFramePr>
          <p:cNvPr id="10" name="Google Shape;344;p10">
            <a:extLst>
              <a:ext uri="{FF2B5EF4-FFF2-40B4-BE49-F238E27FC236}">
                <a16:creationId xmlns:a16="http://schemas.microsoft.com/office/drawing/2014/main" id="{4213411E-5B6F-4047-AEC3-4BA9C8FD1A78}"/>
              </a:ext>
            </a:extLst>
          </p:cNvPr>
          <p:cNvGraphicFramePr/>
          <p:nvPr>
            <p:extLst>
              <p:ext uri="{D42A27DB-BD31-4B8C-83A1-F6EECF244321}">
                <p14:modId xmlns:p14="http://schemas.microsoft.com/office/powerpoint/2010/main" val="2858715530"/>
              </p:ext>
            </p:extLst>
          </p:nvPr>
        </p:nvGraphicFramePr>
        <p:xfrm>
          <a:off x="570342" y="2257113"/>
          <a:ext cx="1974284" cy="3924765"/>
        </p:xfrm>
        <a:graphic>
          <a:graphicData uri="http://schemas.openxmlformats.org/drawingml/2006/table">
            <a:tbl>
              <a:tblPr>
                <a:noFill/>
              </a:tblPr>
              <a:tblGrid>
                <a:gridCol w="137160">
                  <a:extLst>
                    <a:ext uri="{9D8B030D-6E8A-4147-A177-3AD203B41FA5}">
                      <a16:colId xmlns:a16="http://schemas.microsoft.com/office/drawing/2014/main" val="1297505189"/>
                    </a:ext>
                  </a:extLst>
                </a:gridCol>
                <a:gridCol w="1837124">
                  <a:extLst>
                    <a:ext uri="{9D8B030D-6E8A-4147-A177-3AD203B41FA5}">
                      <a16:colId xmlns:a16="http://schemas.microsoft.com/office/drawing/2014/main" val="20000"/>
                    </a:ext>
                  </a:extLst>
                </a:gridCol>
              </a:tblGrid>
              <a:tr h="670064">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Convoquer un sous-comité ou un groupe de travail qui soit nouveau ou déjà existant au sein du </a:t>
                      </a:r>
                      <a:r>
                        <a:rPr lang="fr-FR" sz="1000" b="1" i="0" u="none" strike="noStrike" cap="none">
                          <a:solidFill>
                            <a:srgbClr val="434343"/>
                          </a:solidFill>
                          <a:latin typeface="Calibri"/>
                          <a:ea typeface="Calibri"/>
                          <a:cs typeface="Calibri"/>
                          <a:sym typeface="Calibri"/>
                        </a:rPr>
                        <a:t>groupe de travail technique</a:t>
                      </a:r>
                      <a:r>
                        <a:rPr lang="fr-FR" sz="1000" i="0" u="none" strike="noStrike" cap="none">
                          <a:solidFill>
                            <a:srgbClr val="434343"/>
                          </a:solidFill>
                          <a:latin typeface="Calibri"/>
                          <a:ea typeface="Calibri"/>
                          <a:cs typeface="Calibri"/>
                          <a:sym typeface="Calibri"/>
                        </a:rPr>
                        <a:t> sur la prévention du VIH ou la PrEP.</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38100" cap="flat" cmpd="sng" algn="ctr">
                      <a:solidFill>
                        <a:srgbClr val="FFFFFF"/>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Identifier les </a:t>
                      </a:r>
                      <a:r>
                        <a:rPr lang="fr-FR" sz="1000" b="1" i="0" u="none" strike="noStrike" cap="none">
                          <a:solidFill>
                            <a:srgbClr val="434343"/>
                          </a:solidFill>
                          <a:latin typeface="Calibri"/>
                          <a:ea typeface="Calibri"/>
                          <a:cs typeface="Calibri"/>
                          <a:sym typeface="Calibri"/>
                        </a:rPr>
                        <a:t>populations cibles</a:t>
                      </a:r>
                      <a:r>
                        <a:rPr lang="fr-FR" sz="1000" i="0" u="none" strike="noStrike" cap="none">
                          <a:solidFill>
                            <a:srgbClr val="434343"/>
                          </a:solidFill>
                          <a:latin typeface="Calibri"/>
                          <a:ea typeface="Calibri"/>
                          <a:cs typeface="Calibri"/>
                          <a:sym typeface="Calibri"/>
                        </a:rPr>
                        <a:t> pour l’utilisation de l’anneau et fixer des </a:t>
                      </a:r>
                      <a:r>
                        <a:rPr lang="fr-FR" sz="1000" b="1" i="0" u="none" strike="noStrike" cap="none">
                          <a:solidFill>
                            <a:srgbClr val="434343"/>
                          </a:solidFill>
                          <a:latin typeface="Calibri"/>
                          <a:ea typeface="Calibri"/>
                          <a:cs typeface="Calibri"/>
                          <a:sym typeface="Calibri"/>
                        </a:rPr>
                        <a:t>objectifs</a:t>
                      </a:r>
                      <a:r>
                        <a:rPr lang="fr-FR" sz="1000" i="0" u="none" strike="noStrike" cap="none">
                          <a:solidFill>
                            <a:srgbClr val="434343"/>
                          </a:solidFill>
                          <a:latin typeface="Calibri"/>
                          <a:ea typeface="Calibri"/>
                          <a:cs typeface="Calibri"/>
                          <a:sym typeface="Calibri"/>
                        </a:rPr>
                        <a:t> d’utilisation.</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17169586"/>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Engager les parties prenantes de la </a:t>
                      </a:r>
                      <a:r>
                        <a:rPr lang="fr-FR" sz="1000" b="1" i="0" u="none" strike="noStrike" cap="none">
                          <a:solidFill>
                            <a:srgbClr val="434343"/>
                          </a:solidFill>
                          <a:latin typeface="Calibri"/>
                          <a:ea typeface="Calibri"/>
                          <a:cs typeface="Calibri"/>
                          <a:sym typeface="Calibri"/>
                        </a:rPr>
                        <a:t>communauté</a:t>
                      </a:r>
                      <a:r>
                        <a:rPr lang="fr-FR" sz="1000" i="0" u="none" strike="noStrike" cap="none">
                          <a:solidFill>
                            <a:srgbClr val="434343"/>
                          </a:solidFill>
                          <a:latin typeface="Calibri"/>
                          <a:ea typeface="Calibri"/>
                          <a:cs typeface="Calibri"/>
                          <a:sym typeface="Calibri"/>
                        </a:rPr>
                        <a:t> pour établir la planification du déploiement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Préparer des </a:t>
                      </a:r>
                      <a:r>
                        <a:rPr lang="fr-FR" sz="1000" b="1" i="0" u="none" strike="noStrike" cap="none" dirty="0">
                          <a:solidFill>
                            <a:srgbClr val="353535"/>
                          </a:solidFill>
                          <a:latin typeface="Calibri"/>
                          <a:ea typeface="Calibri"/>
                          <a:cs typeface="Calibri"/>
                          <a:sym typeface="Calibri"/>
                        </a:rPr>
                        <a:t>analyses</a:t>
                      </a:r>
                      <a:r>
                        <a:rPr lang="fr-FR" sz="1000" i="0" u="none" strike="noStrike" cap="none" dirty="0">
                          <a:solidFill>
                            <a:srgbClr val="353535"/>
                          </a:solidFill>
                          <a:latin typeface="Calibri"/>
                          <a:ea typeface="Calibri"/>
                          <a:cs typeface="Calibri"/>
                          <a:sym typeface="Calibri"/>
                        </a:rPr>
                        <a:t> d’impact, de coût et/ou de rentabilité pour établir la planification relative à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1"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Inclure l’anneau dans les plans nationaux de prévention du VIH et autres </a:t>
                      </a:r>
                      <a:r>
                        <a:rPr lang="fr-FR" sz="1000" b="1" i="0" u="none" strike="noStrike" cap="none">
                          <a:solidFill>
                            <a:srgbClr val="353535"/>
                          </a:solidFill>
                          <a:latin typeface="Calibri"/>
                          <a:ea typeface="Calibri"/>
                          <a:cs typeface="Calibri"/>
                          <a:sym typeface="Calibri"/>
                        </a:rPr>
                        <a:t>plans</a:t>
                      </a:r>
                      <a:r>
                        <a:rPr lang="fr-FR" sz="1000" i="0" u="none" strike="noStrike" cap="none">
                          <a:solidFill>
                            <a:srgbClr val="353535"/>
                          </a:solidFill>
                          <a:latin typeface="Calibri"/>
                          <a:ea typeface="Calibri"/>
                          <a:cs typeface="Calibri"/>
                          <a:sym typeface="Calibri"/>
                        </a:rPr>
                        <a:t> pertinents (p. ex., PF).</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3064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Élaborer un </a:t>
                      </a:r>
                      <a:r>
                        <a:rPr lang="fr-FR" sz="1000" b="1" i="0" u="none" strike="noStrike" cap="none" dirty="0">
                          <a:solidFill>
                            <a:srgbClr val="353535"/>
                          </a:solidFill>
                          <a:latin typeface="Calibri"/>
                          <a:ea typeface="Calibri"/>
                          <a:cs typeface="Calibri"/>
                          <a:sym typeface="Calibri"/>
                        </a:rPr>
                        <a:t>plan de mise en œuvre et un budget</a:t>
                      </a:r>
                      <a:r>
                        <a:rPr lang="fr-FR" sz="1000" i="0" u="none" strike="noStrike" cap="none" dirty="0">
                          <a:solidFill>
                            <a:srgbClr val="353535"/>
                          </a:solidFill>
                          <a:latin typeface="Calibri"/>
                          <a:ea typeface="Calibri"/>
                          <a:cs typeface="Calibri"/>
                          <a:sym typeface="Calibri"/>
                        </a:rPr>
                        <a:t> pour réaliser l’introduction et la mise à l’échelle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graphicFrame>
        <p:nvGraphicFramePr>
          <p:cNvPr id="11" name="Google Shape;344;p10">
            <a:extLst>
              <a:ext uri="{FF2B5EF4-FFF2-40B4-BE49-F238E27FC236}">
                <a16:creationId xmlns:a16="http://schemas.microsoft.com/office/drawing/2014/main" id="{C05D2CB2-DA08-6C4B-9DB8-6871DCF32DDC}"/>
              </a:ext>
            </a:extLst>
          </p:cNvPr>
          <p:cNvGraphicFramePr/>
          <p:nvPr>
            <p:extLst>
              <p:ext uri="{D42A27DB-BD31-4B8C-83A1-F6EECF244321}">
                <p14:modId xmlns:p14="http://schemas.microsoft.com/office/powerpoint/2010/main" val="338491643"/>
              </p:ext>
            </p:extLst>
          </p:nvPr>
        </p:nvGraphicFramePr>
        <p:xfrm>
          <a:off x="2901442" y="2269811"/>
          <a:ext cx="1791199" cy="2958628"/>
        </p:xfrm>
        <a:graphic>
          <a:graphicData uri="http://schemas.openxmlformats.org/drawingml/2006/table">
            <a:tbl>
              <a:tblPr>
                <a:noFill/>
              </a:tblPr>
              <a:tblGrid>
                <a:gridCol w="124440">
                  <a:extLst>
                    <a:ext uri="{9D8B030D-6E8A-4147-A177-3AD203B41FA5}">
                      <a16:colId xmlns:a16="http://schemas.microsoft.com/office/drawing/2014/main" val="1297505189"/>
                    </a:ext>
                  </a:extLst>
                </a:gridCol>
                <a:gridCol w="1666759">
                  <a:extLst>
                    <a:ext uri="{9D8B030D-6E8A-4147-A177-3AD203B41FA5}">
                      <a16:colId xmlns:a16="http://schemas.microsoft.com/office/drawing/2014/main" val="20000"/>
                    </a:ext>
                  </a:extLst>
                </a:gridCol>
              </a:tblGrid>
              <a:tr h="644053">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19050" cap="flat" cmpd="sng" algn="ctr">
                      <a:noFill/>
                      <a:prstDash val="sysDash"/>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b="1" i="0" u="none" strike="noStrike" cap="none" dirty="0">
                          <a:solidFill>
                            <a:srgbClr val="353535"/>
                          </a:solidFill>
                          <a:latin typeface="Calibri"/>
                          <a:ea typeface="Calibri"/>
                          <a:cs typeface="Calibri"/>
                          <a:sym typeface="Calibri"/>
                        </a:rPr>
                        <a:t>Enregistrer</a:t>
                      </a:r>
                      <a:r>
                        <a:rPr lang="fr-FR" sz="1000" i="0" u="none" strike="noStrike" cap="none" dirty="0">
                          <a:solidFill>
                            <a:srgbClr val="353535"/>
                          </a:solidFill>
                          <a:latin typeface="Calibri"/>
                          <a:ea typeface="Calibri"/>
                          <a:cs typeface="Calibri"/>
                          <a:sym typeface="Calibri"/>
                        </a:rPr>
                        <a:t> l’anneau et l’inclure dans la liste nationale des médicaments essentiels.</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9050" cap="flat" cmpd="sng" algn="ctr">
                      <a:noFill/>
                      <a:prstDash val="sysDash"/>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9969639"/>
                  </a:ext>
                </a:extLst>
              </a:tr>
              <a:tr h="644053">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434343"/>
                          </a:solidFill>
                          <a:latin typeface="Calibri"/>
                          <a:ea typeface="Calibri"/>
                          <a:cs typeface="Calibri"/>
                          <a:sym typeface="Calibri"/>
                        </a:rPr>
                        <a:t>Mettre à jour les </a:t>
                      </a:r>
                      <a:r>
                        <a:rPr lang="fr-FR" sz="1000" b="1" i="0" u="none" strike="noStrike" cap="none">
                          <a:solidFill>
                            <a:srgbClr val="434343"/>
                          </a:solidFill>
                          <a:latin typeface="Calibri"/>
                          <a:ea typeface="Calibri"/>
                          <a:cs typeface="Calibri"/>
                          <a:sym typeface="Calibri"/>
                        </a:rPr>
                        <a:t>directives relatives à la chaîne d’approvisionnement et les systèmes logistiques</a:t>
                      </a:r>
                      <a:r>
                        <a:rPr lang="fr-FR" sz="1000" i="0" u="none" strike="noStrike" cap="none">
                          <a:solidFill>
                            <a:srgbClr val="434343"/>
                          </a:solidFill>
                          <a:latin typeface="Calibri"/>
                          <a:ea typeface="Calibri"/>
                          <a:cs typeface="Calibri"/>
                          <a:sym typeface="Calibri"/>
                        </a:rPr>
                        <a:t> pour inclure l’anneau.</a:t>
                      </a:r>
                      <a:r>
                        <a:rPr lang="fr-FR" sz="1000" b="0" i="0" u="none" strike="noStrike" cap="none">
                          <a:solidFill>
                            <a:srgbClr val="434343"/>
                          </a:solidFill>
                          <a:latin typeface="Calibri"/>
                          <a:ea typeface="Calibri"/>
                          <a:cs typeface="Calibri"/>
                          <a:sym typeface="Calibri"/>
                        </a:rPr>
                        <a:t>  </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4053">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434343"/>
                          </a:solidFill>
                          <a:latin typeface="Calibri"/>
                          <a:ea typeface="Calibri"/>
                          <a:cs typeface="Calibri"/>
                          <a:sym typeface="Calibri"/>
                        </a:rPr>
                        <a:t>Mener des </a:t>
                      </a:r>
                      <a:r>
                        <a:rPr lang="fr-FR" sz="1000" b="1" i="0" u="none" strike="noStrike" cap="none" dirty="0">
                          <a:solidFill>
                            <a:srgbClr val="434343"/>
                          </a:solidFill>
                          <a:latin typeface="Calibri"/>
                          <a:ea typeface="Calibri"/>
                          <a:cs typeface="Calibri"/>
                          <a:sym typeface="Calibri"/>
                        </a:rPr>
                        <a:t>exercices de prévision et/ou de quantification</a:t>
                      </a:r>
                      <a:r>
                        <a:rPr lang="fr-FR" sz="1000" i="0" u="none" strike="noStrike" cap="none" dirty="0">
                          <a:solidFill>
                            <a:srgbClr val="434343"/>
                          </a:solidFill>
                          <a:latin typeface="Calibri"/>
                          <a:ea typeface="Calibri"/>
                          <a:cs typeface="Calibri"/>
                          <a:sym typeface="Calibri"/>
                        </a:rPr>
                        <a:t> pour définir l’approvisionnement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84308">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434343"/>
                          </a:solidFill>
                          <a:latin typeface="Calibri"/>
                          <a:ea typeface="Calibri"/>
                          <a:cs typeface="Calibri"/>
                          <a:sym typeface="Calibri"/>
                        </a:rPr>
                        <a:t>Mettre en place des </a:t>
                      </a:r>
                      <a:r>
                        <a:rPr lang="fr-FR" sz="1000" b="1" i="0" u="none" strike="noStrike" cap="none" dirty="0">
                          <a:solidFill>
                            <a:srgbClr val="434343"/>
                          </a:solidFill>
                          <a:latin typeface="Calibri"/>
                          <a:ea typeface="Calibri"/>
                          <a:cs typeface="Calibri"/>
                          <a:sym typeface="Calibri"/>
                        </a:rPr>
                        <a:t>systèmes d’approvisionnement, de suivi des produits et de distribution</a:t>
                      </a:r>
                      <a:r>
                        <a:rPr lang="fr-FR" sz="1000" i="0" u="none" strike="noStrike" cap="none" dirty="0">
                          <a:solidFill>
                            <a:srgbClr val="434343"/>
                          </a:solidFill>
                          <a:latin typeface="Calibri"/>
                          <a:ea typeface="Calibri"/>
                          <a:cs typeface="Calibri"/>
                          <a:sym typeface="Calibri"/>
                        </a:rPr>
                        <a:t> pour éviter les ruptures de stock.</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9955375"/>
                  </a:ext>
                </a:extLst>
              </a:tr>
            </a:tbl>
          </a:graphicData>
        </a:graphic>
      </p:graphicFrame>
      <p:graphicFrame>
        <p:nvGraphicFramePr>
          <p:cNvPr id="12" name="Google Shape;344;p10">
            <a:extLst>
              <a:ext uri="{FF2B5EF4-FFF2-40B4-BE49-F238E27FC236}">
                <a16:creationId xmlns:a16="http://schemas.microsoft.com/office/drawing/2014/main" id="{27700A80-388A-2C4C-9654-58ED6FD95A88}"/>
              </a:ext>
            </a:extLst>
          </p:cNvPr>
          <p:cNvGraphicFramePr/>
          <p:nvPr>
            <p:extLst>
              <p:ext uri="{D42A27DB-BD31-4B8C-83A1-F6EECF244321}">
                <p14:modId xmlns:p14="http://schemas.microsoft.com/office/powerpoint/2010/main" val="3839496843"/>
              </p:ext>
            </p:extLst>
          </p:nvPr>
        </p:nvGraphicFramePr>
        <p:xfrm>
          <a:off x="5410515" y="2259906"/>
          <a:ext cx="1974284" cy="3667135"/>
        </p:xfrm>
        <a:graphic>
          <a:graphicData uri="http://schemas.openxmlformats.org/drawingml/2006/table">
            <a:tbl>
              <a:tblPr>
                <a:noFill/>
              </a:tblPr>
              <a:tblGrid>
                <a:gridCol w="137160">
                  <a:extLst>
                    <a:ext uri="{9D8B030D-6E8A-4147-A177-3AD203B41FA5}">
                      <a16:colId xmlns:a16="http://schemas.microsoft.com/office/drawing/2014/main" val="1297505189"/>
                    </a:ext>
                  </a:extLst>
                </a:gridCol>
                <a:gridCol w="1837124">
                  <a:extLst>
                    <a:ext uri="{9D8B030D-6E8A-4147-A177-3AD203B41FA5}">
                      <a16:colId xmlns:a16="http://schemas.microsoft.com/office/drawing/2014/main" val="20000"/>
                    </a:ext>
                  </a:extLst>
                </a:gridCol>
              </a:tblGrid>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12700" cmpd="sng">
                      <a:noFill/>
                      <a:prstDash val="soli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a:solidFill>
                            <a:srgbClr val="353535"/>
                          </a:solidFill>
                          <a:latin typeface="Calibri"/>
                          <a:ea typeface="Calibri"/>
                          <a:cs typeface="Calibri"/>
                          <a:sym typeface="Calibri"/>
                        </a:rPr>
                        <a:t>Publier des </a:t>
                      </a:r>
                      <a:r>
                        <a:rPr lang="fr-FR" sz="1000" b="1" i="0" u="none" strike="noStrike" cap="none">
                          <a:solidFill>
                            <a:srgbClr val="353535"/>
                          </a:solidFill>
                          <a:latin typeface="Calibri"/>
                          <a:ea typeface="Calibri"/>
                          <a:cs typeface="Calibri"/>
                          <a:sym typeface="Calibri"/>
                        </a:rPr>
                        <a:t>directives cliniques</a:t>
                      </a:r>
                      <a:r>
                        <a:rPr lang="fr-FR" sz="1000" i="0" u="none" strike="noStrike" cap="none">
                          <a:solidFill>
                            <a:srgbClr val="353535"/>
                          </a:solidFill>
                          <a:latin typeface="Calibri"/>
                          <a:ea typeface="Calibri"/>
                          <a:cs typeface="Calibri"/>
                          <a:sym typeface="Calibri"/>
                        </a:rPr>
                        <a:t> standard pour la distribution et l’utilisation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mpd="sng">
                      <a:noFill/>
                      <a:prstDash val="soli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l" defTabSz="457200" rtl="0" eaLnBrk="1" fontAlgn="ctr" latinLnBrk="0" hangingPunct="1">
                        <a:lnSpc>
                          <a:spcPct val="100000"/>
                        </a:lnSpc>
                        <a:spcBef>
                          <a:spcPts val="0"/>
                        </a:spcBef>
                        <a:spcAft>
                          <a:spcPts val="0"/>
                        </a:spcAft>
                        <a:buClr>
                          <a:srgbClr val="353535"/>
                        </a:buClr>
                        <a:buSzPts val="1100"/>
                        <a:buFont typeface="Calibri"/>
                        <a:buNone/>
                        <a:tabLst/>
                        <a:defRPr/>
                      </a:pPr>
                      <a:r>
                        <a:rPr lang="fr-FR" sz="1000" i="0" u="none" strike="noStrike" cap="none">
                          <a:solidFill>
                            <a:srgbClr val="353535"/>
                          </a:solidFill>
                          <a:latin typeface="Calibri"/>
                          <a:ea typeface="+mn-ea"/>
                          <a:cs typeface="Calibri"/>
                          <a:sym typeface="Arial"/>
                        </a:rPr>
                        <a:t>Consacrer des ressources à la réalisation de </a:t>
                      </a:r>
                      <a:r>
                        <a:rPr lang="fr-FR" sz="1000" b="1" i="0" u="none" strike="noStrike" cap="none">
                          <a:solidFill>
                            <a:srgbClr val="353535"/>
                          </a:solidFill>
                          <a:latin typeface="Calibri"/>
                          <a:ea typeface="+mn-ea"/>
                          <a:cs typeface="Calibri"/>
                          <a:sym typeface="Arial"/>
                        </a:rPr>
                        <a:t>tests réguliers de dépistage du VIH, l’initiation à l’utilisation de l’anneau et la prise en charge des renouvellements</a:t>
                      </a:r>
                      <a:r>
                        <a:rPr lang="fr-FR" sz="1000" i="0" u="none" strike="noStrike" cap="none">
                          <a:solidFill>
                            <a:srgbClr val="353535"/>
                          </a:solidFill>
                          <a:latin typeface="Calibri"/>
                          <a:ea typeface="+mn-ea"/>
                          <a:cs typeface="Calibri"/>
                          <a:sym typeface="Arial"/>
                        </a:rPr>
                        <a:t>.</a:t>
                      </a:r>
                    </a:p>
                  </a:txBody>
                  <a:tcPr marL="45720"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137697"/>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a:solidFill>
                            <a:srgbClr val="353535"/>
                          </a:solidFill>
                          <a:latin typeface="Calibri"/>
                          <a:ea typeface="Calibri"/>
                          <a:cs typeface="Calibri"/>
                          <a:sym typeface="Calibri"/>
                        </a:rPr>
                        <a:t>Élaborer des documents et organiser des formations sur l’anneau pour les </a:t>
                      </a:r>
                      <a:r>
                        <a:rPr lang="fr-FR" sz="1000" b="1" i="0" u="none" strike="noStrike" cap="none">
                          <a:solidFill>
                            <a:srgbClr val="353535"/>
                          </a:solidFill>
                          <a:latin typeface="Calibri"/>
                          <a:ea typeface="Calibri"/>
                          <a:cs typeface="Calibri"/>
                          <a:sym typeface="Calibri"/>
                        </a:rPr>
                        <a:t>professionnels de la santé</a:t>
                      </a:r>
                      <a:r>
                        <a:rPr lang="fr-FR" sz="1000" i="0" u="none" strike="noStrike" cap="none">
                          <a:solidFill>
                            <a:srgbClr val="353535"/>
                          </a:solidFill>
                          <a:latin typeface="Calibri"/>
                          <a:ea typeface="Calibri"/>
                          <a:cs typeface="Calibri"/>
                          <a:sym typeface="Calibri"/>
                        </a:rPr>
                        <a:t>.</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a:solidFill>
                            <a:srgbClr val="353535"/>
                          </a:solidFill>
                          <a:latin typeface="Calibri"/>
                          <a:ea typeface="Calibri"/>
                          <a:cs typeface="Calibri"/>
                          <a:sym typeface="Calibri"/>
                        </a:rPr>
                        <a:t>Mettre en place des </a:t>
                      </a:r>
                      <a:r>
                        <a:rPr lang="fr-FR" sz="1000" b="1" i="0" u="none" strike="noStrike" cap="none">
                          <a:solidFill>
                            <a:srgbClr val="353535"/>
                          </a:solidFill>
                          <a:latin typeface="Calibri"/>
                          <a:ea typeface="Calibri"/>
                          <a:cs typeface="Calibri"/>
                          <a:sym typeface="Calibri"/>
                        </a:rPr>
                        <a:t>systèmes d’orientation</a:t>
                      </a:r>
                      <a:r>
                        <a:rPr lang="fr-FR" sz="1000" i="0" u="none" strike="noStrike" cap="none">
                          <a:solidFill>
                            <a:srgbClr val="353535"/>
                          </a:solidFill>
                          <a:latin typeface="Calibri"/>
                          <a:ea typeface="Calibri"/>
                          <a:cs typeface="Calibri"/>
                          <a:sym typeface="Calibri"/>
                        </a:rPr>
                        <a:t> pour la mise en relation des clients d’autres canaux avec les sites qui distribuent l’anneau.</a:t>
                      </a:r>
                      <a:r>
                        <a:rPr lang="fr-FR" sz="1000" b="0" i="0" u="none" strike="noStrike" cap="none">
                          <a:solidFill>
                            <a:srgbClr val="353535"/>
                          </a:solidFill>
                          <a:latin typeface="Calibri"/>
                          <a:ea typeface="Calibri"/>
                          <a:cs typeface="Calibri"/>
                          <a:sym typeface="Calibri"/>
                        </a:rPr>
                        <a:t> </a:t>
                      </a:r>
                    </a:p>
                  </a:txBody>
                  <a:tcPr marL="45725" marR="9525" marT="457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353535"/>
                        </a:buClr>
                        <a:buSzPts val="1100"/>
                        <a:buFont typeface="Calibri"/>
                        <a:buNone/>
                      </a:pPr>
                      <a:r>
                        <a:rPr lang="fr-FR" sz="1000" i="0" u="none" strike="noStrike" cap="none">
                          <a:solidFill>
                            <a:srgbClr val="353535"/>
                          </a:solidFill>
                          <a:latin typeface="Calibri"/>
                          <a:ea typeface="Calibri"/>
                          <a:cs typeface="Calibri"/>
                          <a:sym typeface="Calibri"/>
                        </a:rPr>
                        <a:t>Intégrer un soutien dans le cadre de la </a:t>
                      </a:r>
                      <a:r>
                        <a:rPr lang="fr-FR" sz="1000" b="1" i="0" u="none" strike="noStrike" cap="none">
                          <a:solidFill>
                            <a:srgbClr val="353535"/>
                          </a:solidFill>
                          <a:latin typeface="Calibri"/>
                          <a:ea typeface="Calibri"/>
                          <a:cs typeface="Calibri"/>
                          <a:sym typeface="Calibri"/>
                        </a:rPr>
                        <a:t>communication avec les partenaires</a:t>
                      </a:r>
                      <a:r>
                        <a:rPr lang="fr-FR" sz="1000" i="0" u="none" strike="noStrike" cap="none">
                          <a:solidFill>
                            <a:srgbClr val="353535"/>
                          </a:solidFill>
                          <a:latin typeface="Calibri"/>
                          <a:ea typeface="Calibri"/>
                          <a:cs typeface="Calibri"/>
                          <a:sym typeface="Calibri"/>
                        </a:rPr>
                        <a:t> et de la violence entre partenaires intimes (VPI).</a:t>
                      </a:r>
                    </a:p>
                  </a:txBody>
                  <a:tcPr marL="45725" marR="9525" marT="457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41283930"/>
                  </a:ext>
                </a:extLst>
              </a:tr>
            </a:tbl>
          </a:graphicData>
        </a:graphic>
      </p:graphicFrame>
      <p:graphicFrame>
        <p:nvGraphicFramePr>
          <p:cNvPr id="13" name="Google Shape;344;p10">
            <a:extLst>
              <a:ext uri="{FF2B5EF4-FFF2-40B4-BE49-F238E27FC236}">
                <a16:creationId xmlns:a16="http://schemas.microsoft.com/office/drawing/2014/main" id="{5B4417DF-0A07-A24F-89D4-79607D298EEE}"/>
              </a:ext>
            </a:extLst>
          </p:cNvPr>
          <p:cNvGraphicFramePr/>
          <p:nvPr>
            <p:extLst>
              <p:ext uri="{D42A27DB-BD31-4B8C-83A1-F6EECF244321}">
                <p14:modId xmlns:p14="http://schemas.microsoft.com/office/powerpoint/2010/main" val="3822445842"/>
              </p:ext>
            </p:extLst>
          </p:nvPr>
        </p:nvGraphicFramePr>
        <p:xfrm>
          <a:off x="8044929" y="2257112"/>
          <a:ext cx="1720047" cy="3747135"/>
        </p:xfrm>
        <a:graphic>
          <a:graphicData uri="http://schemas.openxmlformats.org/drawingml/2006/table">
            <a:tbl>
              <a:tblPr>
                <a:noFill/>
              </a:tblPr>
              <a:tblGrid>
                <a:gridCol w="119497">
                  <a:extLst>
                    <a:ext uri="{9D8B030D-6E8A-4147-A177-3AD203B41FA5}">
                      <a16:colId xmlns:a16="http://schemas.microsoft.com/office/drawing/2014/main" val="1297505189"/>
                    </a:ext>
                  </a:extLst>
                </a:gridCol>
                <a:gridCol w="1600550">
                  <a:extLst>
                    <a:ext uri="{9D8B030D-6E8A-4147-A177-3AD203B41FA5}">
                      <a16:colId xmlns:a16="http://schemas.microsoft.com/office/drawing/2014/main" val="20000"/>
                    </a:ext>
                  </a:extLst>
                </a:gridCol>
              </a:tblGrid>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12700" cmpd="sng">
                      <a:noFill/>
                      <a:prstDash val="soli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Développer et mettre en œuvre des </a:t>
                      </a:r>
                      <a:r>
                        <a:rPr lang="fr-FR" sz="1000" b="1" i="0" u="none" strike="noStrike" cap="none">
                          <a:solidFill>
                            <a:srgbClr val="353535"/>
                          </a:solidFill>
                          <a:latin typeface="Calibri"/>
                          <a:ea typeface="Calibri"/>
                          <a:cs typeface="Calibri"/>
                          <a:sym typeface="Calibri"/>
                        </a:rPr>
                        <a:t>stratégies de création de la demande</a:t>
                      </a:r>
                      <a:r>
                        <a:rPr lang="fr-FR" sz="1000" i="0" u="none" strike="noStrike" cap="none">
                          <a:solidFill>
                            <a:srgbClr val="353535"/>
                          </a:solidFill>
                          <a:latin typeface="Calibri"/>
                          <a:ea typeface="Calibri"/>
                          <a:cs typeface="Calibri"/>
                          <a:sym typeface="Calibri"/>
                        </a:rPr>
                        <a:t> qui incluent la promotion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mpd="sng">
                      <a:noFill/>
                      <a:prstDash val="soli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Aborder la question des normes sociales et de la stigmatisation pour que la </a:t>
                      </a:r>
                      <a:r>
                        <a:rPr lang="fr-FR" sz="1000" b="1" i="0" u="none" strike="noStrike" cap="none">
                          <a:solidFill>
                            <a:srgbClr val="353535"/>
                          </a:solidFill>
                          <a:latin typeface="Calibri"/>
                          <a:ea typeface="Calibri"/>
                          <a:cs typeface="Calibri"/>
                          <a:sym typeface="Calibri"/>
                        </a:rPr>
                        <a:t>communauté et les partenaires acceptent la PrEP</a:t>
                      </a:r>
                      <a:r>
                        <a:rPr lang="fr-FR" sz="1000" i="0" u="none" strike="noStrike" cap="none">
                          <a:solidFill>
                            <a:srgbClr val="353535"/>
                          </a:solidFill>
                          <a:latin typeface="Calibri"/>
                          <a:ea typeface="Calibri"/>
                          <a:cs typeface="Calibri"/>
                          <a:sym typeface="Calibri"/>
                        </a:rPr>
                        <a:t>.</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137697"/>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Développer des </a:t>
                      </a:r>
                      <a:r>
                        <a:rPr lang="fr-FR" sz="1000" b="1" i="0" u="none" strike="noStrike" cap="none" dirty="0">
                          <a:solidFill>
                            <a:srgbClr val="353535"/>
                          </a:solidFill>
                          <a:latin typeface="Calibri"/>
                          <a:ea typeface="Calibri"/>
                          <a:cs typeface="Calibri"/>
                          <a:sym typeface="Calibri"/>
                        </a:rPr>
                        <a:t>informations et des outils pour les clients</a:t>
                      </a:r>
                      <a:r>
                        <a:rPr lang="fr-FR" sz="1000" i="0" u="none" strike="noStrike" cap="none" dirty="0">
                          <a:solidFill>
                            <a:srgbClr val="353535"/>
                          </a:solidFill>
                          <a:latin typeface="Calibri"/>
                          <a:ea typeface="Calibri"/>
                          <a:cs typeface="Calibri"/>
                          <a:sym typeface="Calibri"/>
                        </a:rPr>
                        <a:t> afin d’orienter le choix vers le produit et de soutenir l’utilisation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0834976"/>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Soutenir</a:t>
                      </a:r>
                      <a:r>
                        <a:rPr lang="fr-FR" sz="1000" b="1" i="0" u="none" strike="noStrike" cap="none">
                          <a:solidFill>
                            <a:srgbClr val="353535"/>
                          </a:solidFill>
                          <a:latin typeface="Calibri"/>
                          <a:ea typeface="Calibri"/>
                          <a:cs typeface="Calibri"/>
                          <a:sym typeface="Calibri"/>
                        </a:rPr>
                        <a:t> une utilisation efficace et continue</a:t>
                      </a:r>
                      <a:r>
                        <a:rPr lang="fr-FR" sz="1000" i="0" u="none" strike="noStrike" cap="none">
                          <a:solidFill>
                            <a:srgbClr val="353535"/>
                          </a:solidFill>
                          <a:latin typeface="Calibri"/>
                          <a:ea typeface="Calibri"/>
                          <a:cs typeface="Calibri"/>
                          <a:sym typeface="Calibri"/>
                        </a:rPr>
                        <a:t> pour les utilisatrices de l’anneau.</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Développer et communiquer des plans pour l’</a:t>
                      </a:r>
                      <a:r>
                        <a:rPr lang="fr-FR" sz="1000" b="1" i="0" u="none" strike="noStrike" cap="none" dirty="0">
                          <a:solidFill>
                            <a:srgbClr val="353535"/>
                          </a:solidFill>
                          <a:latin typeface="Calibri"/>
                          <a:ea typeface="Calibri"/>
                          <a:cs typeface="Calibri"/>
                          <a:sym typeface="Calibri"/>
                        </a:rPr>
                        <a:t>élimination</a:t>
                      </a:r>
                      <a:r>
                        <a:rPr lang="fr-FR" sz="1000" i="0" u="none" strike="noStrike" cap="none" dirty="0">
                          <a:solidFill>
                            <a:srgbClr val="353535"/>
                          </a:solidFill>
                          <a:latin typeface="Calibri"/>
                          <a:ea typeface="Calibri"/>
                          <a:cs typeface="Calibri"/>
                          <a:sym typeface="Calibri"/>
                        </a:rPr>
                        <a:t> sanitaire des anneaux usagés.</a:t>
                      </a:r>
                    </a:p>
                  </a:txBody>
                  <a:tcPr marL="45725"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571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6653873"/>
                  </a:ext>
                </a:extLst>
              </a:tr>
            </a:tbl>
          </a:graphicData>
        </a:graphic>
      </p:graphicFrame>
      <p:graphicFrame>
        <p:nvGraphicFramePr>
          <p:cNvPr id="14" name="Google Shape;344;p10">
            <a:extLst>
              <a:ext uri="{FF2B5EF4-FFF2-40B4-BE49-F238E27FC236}">
                <a16:creationId xmlns:a16="http://schemas.microsoft.com/office/drawing/2014/main" id="{AF93604F-1E66-814B-A02A-BA9185D5FFE3}"/>
              </a:ext>
            </a:extLst>
          </p:cNvPr>
          <p:cNvGraphicFramePr/>
          <p:nvPr>
            <p:extLst>
              <p:ext uri="{D42A27DB-BD31-4B8C-83A1-F6EECF244321}">
                <p14:modId xmlns:p14="http://schemas.microsoft.com/office/powerpoint/2010/main" val="2722435988"/>
              </p:ext>
            </p:extLst>
          </p:nvPr>
        </p:nvGraphicFramePr>
        <p:xfrm>
          <a:off x="10238806" y="2257112"/>
          <a:ext cx="1720046" cy="2314575"/>
        </p:xfrm>
        <a:graphic>
          <a:graphicData uri="http://schemas.openxmlformats.org/drawingml/2006/table">
            <a:tbl>
              <a:tblPr>
                <a:noFill/>
              </a:tblPr>
              <a:tblGrid>
                <a:gridCol w="119497">
                  <a:extLst>
                    <a:ext uri="{9D8B030D-6E8A-4147-A177-3AD203B41FA5}">
                      <a16:colId xmlns:a16="http://schemas.microsoft.com/office/drawing/2014/main" val="1297505189"/>
                    </a:ext>
                  </a:extLst>
                </a:gridCol>
                <a:gridCol w="1600549">
                  <a:extLst>
                    <a:ext uri="{9D8B030D-6E8A-4147-A177-3AD203B41FA5}">
                      <a16:colId xmlns:a16="http://schemas.microsoft.com/office/drawing/2014/main" val="20000"/>
                    </a:ext>
                  </a:extLst>
                </a:gridCol>
              </a:tblGrid>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Mettre en place des </a:t>
                      </a:r>
                      <a:r>
                        <a:rPr lang="fr-FR" sz="1000" b="1" i="0" u="none" strike="noStrike" cap="none">
                          <a:solidFill>
                            <a:srgbClr val="353535"/>
                          </a:solidFill>
                          <a:latin typeface="Calibri"/>
                          <a:ea typeface="Calibri"/>
                          <a:cs typeface="Calibri"/>
                          <a:sym typeface="Calibri"/>
                        </a:rPr>
                        <a:t>outils de suivi</a:t>
                      </a:r>
                      <a:r>
                        <a:rPr lang="fr-FR" sz="1000" i="0" u="none" strike="noStrike" cap="none">
                          <a:solidFill>
                            <a:srgbClr val="353535"/>
                          </a:solidFill>
                          <a:latin typeface="Calibri"/>
                          <a:ea typeface="Calibri"/>
                          <a:cs typeface="Calibri"/>
                          <a:sym typeface="Calibri"/>
                        </a:rPr>
                        <a:t> pour soutenir la collecte et l’analyse des données sur l’utilisation de l’anneau.</a:t>
                      </a:r>
                    </a:p>
                  </a:txBody>
                  <a:tcPr marL="91450" marR="9525" marT="9525" marB="0" anchor="ctr">
                    <a:lnL w="57150" cap="flat" cmpd="sng" algn="ctr">
                      <a:solidFill>
                        <a:srgbClr val="FFFFFF"/>
                      </a:solidFill>
                      <a:prstDash val="solid"/>
                      <a:round/>
                      <a:headEnd type="none" w="med" len="med"/>
                      <a:tailEnd type="none" w="med" len="med"/>
                    </a:lnL>
                    <a:lnR w="12700" cmpd="sng">
                      <a:noFill/>
                      <a:prstDash val="solid"/>
                    </a:lnR>
                    <a:lnT w="38100" cap="flat" cmpd="sng" algn="ctr">
                      <a:no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15137697"/>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a:solidFill>
                            <a:srgbClr val="353535"/>
                          </a:solidFill>
                          <a:latin typeface="Calibri"/>
                          <a:ea typeface="Calibri"/>
                          <a:cs typeface="Calibri"/>
                          <a:sym typeface="Calibri"/>
                        </a:rPr>
                        <a:t>Mettre en place des systèmes de </a:t>
                      </a:r>
                      <a:r>
                        <a:rPr lang="fr-FR" sz="1000" b="1" i="0" u="none" strike="noStrike" cap="none">
                          <a:solidFill>
                            <a:srgbClr val="353535"/>
                          </a:solidFill>
                          <a:latin typeface="Calibri"/>
                          <a:ea typeface="Calibri"/>
                          <a:cs typeface="Calibri"/>
                          <a:sym typeface="Calibri"/>
                        </a:rPr>
                        <a:t>pharmacovigilance</a:t>
                      </a:r>
                      <a:r>
                        <a:rPr lang="fr-FR" sz="1000" i="0" u="none" strike="noStrike" cap="none">
                          <a:solidFill>
                            <a:srgbClr val="353535"/>
                          </a:solidFill>
                          <a:latin typeface="Calibri"/>
                          <a:ea typeface="Calibri"/>
                          <a:cs typeface="Calibri"/>
                          <a:sym typeface="Calibri"/>
                        </a:rPr>
                        <a:t> et de surveillance de la résistance aux médicaments.</a:t>
                      </a:r>
                      <a:r>
                        <a:rPr lang="fr-FR" sz="1000" b="0" i="0" u="none" strike="noStrike" cap="none">
                          <a:solidFill>
                            <a:srgbClr val="353535"/>
                          </a:solidFill>
                          <a:latin typeface="Calibri"/>
                          <a:ea typeface="Calibri"/>
                          <a:cs typeface="Calibri"/>
                          <a:sym typeface="Calibri"/>
                        </a:rPr>
                        <a:t> </a:t>
                      </a:r>
                    </a:p>
                  </a:txBody>
                  <a:tcPr marL="91450"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54300470"/>
                  </a:ext>
                </a:extLst>
              </a:tr>
              <a:tr h="640080">
                <a:tc>
                  <a:txBody>
                    <a:bodyPr/>
                    <a:lstStyle/>
                    <a:p>
                      <a:pPr marL="0" marR="0" lvl="0" indent="0" algn="l" rtl="0" fontAlgn="ctr">
                        <a:lnSpc>
                          <a:spcPct val="100000"/>
                        </a:lnSpc>
                        <a:spcBef>
                          <a:spcPts val="0"/>
                        </a:spcBef>
                        <a:spcAft>
                          <a:spcPts val="0"/>
                        </a:spcAft>
                        <a:buClr>
                          <a:srgbClr val="000000"/>
                        </a:buClr>
                        <a:buSzPts val="1100"/>
                        <a:buFont typeface="Arial"/>
                        <a:buNone/>
                      </a:pPr>
                      <a:endParaRPr lang="en-US" sz="1100" b="0" i="0" u="none" strike="noStrike" cap="none" dirty="0">
                        <a:solidFill>
                          <a:srgbClr val="353535"/>
                        </a:solidFill>
                        <a:latin typeface="Calibri"/>
                        <a:cs typeface="Calibri"/>
                        <a:sym typeface="Arial"/>
                      </a:endParaRPr>
                    </a:p>
                  </a:txBody>
                  <a:tcPr marL="9525" marR="9525" marT="9525" marB="0" anchor="ctr">
                    <a:lnL w="12700" cmpd="sng">
                      <a:noFill/>
                      <a:prstDash val="solid"/>
                    </a:lnL>
                    <a:lnR w="57150" cap="flat" cmpd="sng" algn="ctr">
                      <a:solidFill>
                        <a:srgbClr val="FFFFFF"/>
                      </a:solidFill>
                      <a:prstDash val="solid"/>
                      <a:round/>
                      <a:headEnd type="none" w="med" len="med"/>
                      <a:tailEnd type="none" w="med" len="med"/>
                    </a:lnR>
                    <a:lnT w="57150" cap="flat" cmpd="sng" algn="ctr">
                      <a:solidFill>
                        <a:srgbClr val="FFFFFF"/>
                      </a:solidFill>
                      <a:prstDash val="solid"/>
                      <a:round/>
                      <a:headEnd type="none" w="med" len="med"/>
                      <a:tailEnd type="none" w="med" len="med"/>
                    </a:lnT>
                    <a:lnB w="5715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fr-FR" sz="1000" i="0" u="none" strike="noStrike" cap="none" dirty="0">
                          <a:solidFill>
                            <a:srgbClr val="353535"/>
                          </a:solidFill>
                          <a:latin typeface="Calibri"/>
                          <a:ea typeface="Calibri"/>
                          <a:cs typeface="Calibri"/>
                          <a:sym typeface="Calibri"/>
                        </a:rPr>
                        <a:t>Mener des </a:t>
                      </a:r>
                      <a:r>
                        <a:rPr lang="fr-FR" sz="1000" b="1" i="0" u="none" strike="noStrike" cap="none" dirty="0">
                          <a:solidFill>
                            <a:srgbClr val="353535"/>
                          </a:solidFill>
                          <a:latin typeface="Calibri"/>
                          <a:ea typeface="Calibri"/>
                          <a:cs typeface="Calibri"/>
                          <a:sym typeface="Calibri"/>
                        </a:rPr>
                        <a:t>recherches scientifiques sur la mise en œuvre</a:t>
                      </a:r>
                      <a:r>
                        <a:rPr lang="fr-FR" sz="1000" i="0" u="none" strike="noStrike" cap="none" dirty="0">
                          <a:solidFill>
                            <a:srgbClr val="353535"/>
                          </a:solidFill>
                          <a:latin typeface="Calibri"/>
                          <a:ea typeface="Calibri"/>
                          <a:cs typeface="Calibri"/>
                          <a:sym typeface="Calibri"/>
                        </a:rPr>
                        <a:t> afin d’étayer les politiques et les programmes.</a:t>
                      </a:r>
                    </a:p>
                  </a:txBody>
                  <a:tcPr marL="91450" marR="9525" marT="9525" marB="0" anchor="ctr">
                    <a:lnL w="57150" cap="flat" cmpd="sng" algn="ctr">
                      <a:solidFill>
                        <a:srgbClr val="FFFFFF"/>
                      </a:solidFill>
                      <a:prstDash val="solid"/>
                      <a:round/>
                      <a:headEnd type="none" w="med" len="med"/>
                      <a:tailEnd type="none" w="med" len="med"/>
                    </a:lnL>
                    <a:lnR w="12700" cmpd="sng">
                      <a:noFill/>
                      <a:prstDash val="solid"/>
                    </a:lnR>
                    <a:lnT w="12700" cap="flat" cmpd="sng" algn="ctr">
                      <a:solidFill>
                        <a:schemeClr val="accent1">
                          <a:lumMod val="20000"/>
                          <a:lumOff val="80000"/>
                        </a:schemeClr>
                      </a:solidFill>
                      <a:prstDash val="solid"/>
                      <a:round/>
                      <a:headEnd type="none" w="med" len="med"/>
                      <a:tailEnd type="none" w="med" len="med"/>
                    </a:lnT>
                    <a:lnB w="19050"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6248732"/>
                  </a:ext>
                </a:extLst>
              </a:tr>
            </a:tbl>
          </a:graphicData>
        </a:graphic>
      </p:graphicFrame>
      <p:grpSp>
        <p:nvGrpSpPr>
          <p:cNvPr id="48" name="Group 47">
            <a:extLst>
              <a:ext uri="{FF2B5EF4-FFF2-40B4-BE49-F238E27FC236}">
                <a16:creationId xmlns:a16="http://schemas.microsoft.com/office/drawing/2014/main" id="{E1AE6B9E-F22D-CE4E-AD83-ED805162A57C}"/>
              </a:ext>
            </a:extLst>
          </p:cNvPr>
          <p:cNvGrpSpPr/>
          <p:nvPr/>
        </p:nvGrpSpPr>
        <p:grpSpPr>
          <a:xfrm>
            <a:off x="10072021" y="1570042"/>
            <a:ext cx="1838705" cy="648864"/>
            <a:chOff x="9876248" y="596012"/>
            <a:chExt cx="1838705" cy="648864"/>
          </a:xfrm>
        </p:grpSpPr>
        <p:sp>
          <p:nvSpPr>
            <p:cNvPr id="49" name="Rounded Rectangle 48">
              <a:extLst>
                <a:ext uri="{FF2B5EF4-FFF2-40B4-BE49-F238E27FC236}">
                  <a16:creationId xmlns:a16="http://schemas.microsoft.com/office/drawing/2014/main" id="{60AD81C3-4AD1-1341-AEF7-80956C062DCD}"/>
                </a:ext>
              </a:extLst>
            </p:cNvPr>
            <p:cNvSpPr/>
            <p:nvPr/>
          </p:nvSpPr>
          <p:spPr>
            <a:xfrm>
              <a:off x="10115601" y="664173"/>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SUIVI</a:t>
              </a:r>
            </a:p>
          </p:txBody>
        </p:sp>
        <p:grpSp>
          <p:nvGrpSpPr>
            <p:cNvPr id="50" name="Group 49">
              <a:extLst>
                <a:ext uri="{FF2B5EF4-FFF2-40B4-BE49-F238E27FC236}">
                  <a16:creationId xmlns:a16="http://schemas.microsoft.com/office/drawing/2014/main" id="{65D70233-31E4-3F40-8D91-B84449618C0E}"/>
                </a:ext>
              </a:extLst>
            </p:cNvPr>
            <p:cNvGrpSpPr/>
            <p:nvPr/>
          </p:nvGrpSpPr>
          <p:grpSpPr>
            <a:xfrm>
              <a:off x="9876248" y="596012"/>
              <a:ext cx="648864" cy="648864"/>
              <a:chOff x="9884433" y="3069525"/>
              <a:chExt cx="1005462" cy="1005462"/>
            </a:xfrm>
          </p:grpSpPr>
          <p:sp>
            <p:nvSpPr>
              <p:cNvPr id="51" name="Oval 50">
                <a:extLst>
                  <a:ext uri="{FF2B5EF4-FFF2-40B4-BE49-F238E27FC236}">
                    <a16:creationId xmlns:a16="http://schemas.microsoft.com/office/drawing/2014/main" id="{4DB773EF-1F90-6849-9141-79D1FE7B40E2}"/>
                  </a:ext>
                </a:extLst>
              </p:cNvPr>
              <p:cNvSpPr/>
              <p:nvPr/>
            </p:nvSpPr>
            <p:spPr>
              <a:xfrm>
                <a:off x="988443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2" name="Graphic 51">
                <a:extLst>
                  <a:ext uri="{FF2B5EF4-FFF2-40B4-BE49-F238E27FC236}">
                    <a16:creationId xmlns:a16="http://schemas.microsoft.com/office/drawing/2014/main" id="{BC1BFB25-B442-3C4E-83B3-3F70E02EE9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58760" y="3199920"/>
                <a:ext cx="717721" cy="717721"/>
              </a:xfrm>
              <a:prstGeom prst="rect">
                <a:avLst/>
              </a:prstGeom>
            </p:spPr>
          </p:pic>
        </p:grpSp>
      </p:grpSp>
      <p:grpSp>
        <p:nvGrpSpPr>
          <p:cNvPr id="53" name="Group 52">
            <a:extLst>
              <a:ext uri="{FF2B5EF4-FFF2-40B4-BE49-F238E27FC236}">
                <a16:creationId xmlns:a16="http://schemas.microsoft.com/office/drawing/2014/main" id="{2F295D95-5BE2-184D-A34F-AB167819D4AF}"/>
              </a:ext>
            </a:extLst>
          </p:cNvPr>
          <p:cNvGrpSpPr/>
          <p:nvPr/>
        </p:nvGrpSpPr>
        <p:grpSpPr>
          <a:xfrm>
            <a:off x="7830865" y="1570042"/>
            <a:ext cx="1985009" cy="648864"/>
            <a:chOff x="7835936" y="5248300"/>
            <a:chExt cx="1985009" cy="648864"/>
          </a:xfrm>
        </p:grpSpPr>
        <p:sp>
          <p:nvSpPr>
            <p:cNvPr id="54" name="Rounded Rectangle 53">
              <a:extLst>
                <a:ext uri="{FF2B5EF4-FFF2-40B4-BE49-F238E27FC236}">
                  <a16:creationId xmlns:a16="http://schemas.microsoft.com/office/drawing/2014/main" id="{C0904464-D633-EE41-A3A3-FC74833C1A36}"/>
                </a:ext>
              </a:extLst>
            </p:cNvPr>
            <p:cNvSpPr/>
            <p:nvPr/>
          </p:nvSpPr>
          <p:spPr>
            <a:xfrm>
              <a:off x="8221593" y="5316794"/>
              <a:ext cx="1599352"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PRISE EN CHARGE ET UTILISATION EFFICACE</a:t>
              </a:r>
            </a:p>
          </p:txBody>
        </p:sp>
        <p:grpSp>
          <p:nvGrpSpPr>
            <p:cNvPr id="55" name="Group 54">
              <a:extLst>
                <a:ext uri="{FF2B5EF4-FFF2-40B4-BE49-F238E27FC236}">
                  <a16:creationId xmlns:a16="http://schemas.microsoft.com/office/drawing/2014/main" id="{AC5AC03E-4FF8-6F49-9654-13455D33B6B9}"/>
                </a:ext>
              </a:extLst>
            </p:cNvPr>
            <p:cNvGrpSpPr/>
            <p:nvPr/>
          </p:nvGrpSpPr>
          <p:grpSpPr>
            <a:xfrm>
              <a:off x="7835936" y="5248300"/>
              <a:ext cx="648864" cy="648864"/>
              <a:chOff x="8181589" y="3069525"/>
              <a:chExt cx="1005462" cy="1005462"/>
            </a:xfrm>
          </p:grpSpPr>
          <p:sp>
            <p:nvSpPr>
              <p:cNvPr id="56" name="Oval 55">
                <a:extLst>
                  <a:ext uri="{FF2B5EF4-FFF2-40B4-BE49-F238E27FC236}">
                    <a16:creationId xmlns:a16="http://schemas.microsoft.com/office/drawing/2014/main" id="{59B2C850-8E05-8649-A501-F16836575D34}"/>
                  </a:ext>
                </a:extLst>
              </p:cNvPr>
              <p:cNvSpPr/>
              <p:nvPr/>
            </p:nvSpPr>
            <p:spPr>
              <a:xfrm>
                <a:off x="8181589"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57" name="Graphic 56">
                <a:extLst>
                  <a:ext uri="{FF2B5EF4-FFF2-40B4-BE49-F238E27FC236}">
                    <a16:creationId xmlns:a16="http://schemas.microsoft.com/office/drawing/2014/main" id="{9AE1CFA6-2B3E-DD42-9FE1-822A0DBAAC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18759" y="3211979"/>
                <a:ext cx="717720" cy="717720"/>
              </a:xfrm>
              <a:prstGeom prst="rect">
                <a:avLst/>
              </a:prstGeom>
            </p:spPr>
          </p:pic>
        </p:grpSp>
      </p:grpSp>
      <p:grpSp>
        <p:nvGrpSpPr>
          <p:cNvPr id="58" name="Group 57">
            <a:extLst>
              <a:ext uri="{FF2B5EF4-FFF2-40B4-BE49-F238E27FC236}">
                <a16:creationId xmlns:a16="http://schemas.microsoft.com/office/drawing/2014/main" id="{E2A2C048-51C8-114D-BF2A-DAB7A31872B8}"/>
              </a:ext>
            </a:extLst>
          </p:cNvPr>
          <p:cNvGrpSpPr/>
          <p:nvPr/>
        </p:nvGrpSpPr>
        <p:grpSpPr>
          <a:xfrm>
            <a:off x="5223570" y="1572836"/>
            <a:ext cx="2310735" cy="648864"/>
            <a:chOff x="8356933" y="1572131"/>
            <a:chExt cx="2310735" cy="648864"/>
          </a:xfrm>
        </p:grpSpPr>
        <p:sp>
          <p:nvSpPr>
            <p:cNvPr id="59" name="Rounded Rectangle 58">
              <a:extLst>
                <a:ext uri="{FF2B5EF4-FFF2-40B4-BE49-F238E27FC236}">
                  <a16:creationId xmlns:a16="http://schemas.microsoft.com/office/drawing/2014/main" id="{29C06F8F-2089-2C4F-9672-2A4570BB30CA}"/>
                </a:ext>
              </a:extLst>
            </p:cNvPr>
            <p:cNvSpPr/>
            <p:nvPr/>
          </p:nvSpPr>
          <p:spPr>
            <a:xfrm>
              <a:off x="8680373" y="1641846"/>
              <a:ext cx="1987295"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PLATEFORMES DE DISTRIBUTION DE L’ANNEAU DE </a:t>
              </a:r>
              <a:r>
                <a:rPr lang="fr-FR" sz="1000" b="1" dirty="0" err="1">
                  <a:solidFill>
                    <a:srgbClr val="FFFFFF"/>
                  </a:solidFill>
                  <a:ea typeface="Calibri"/>
                  <a:cs typeface="Calibri"/>
                  <a:sym typeface="Calibri"/>
                </a:rPr>
                <a:t>PrEP</a:t>
              </a:r>
              <a:endParaRPr lang="fr-FR" sz="1000" b="1" dirty="0">
                <a:solidFill>
                  <a:srgbClr val="FFFFFF"/>
                </a:solidFill>
                <a:ea typeface="Calibri"/>
                <a:cs typeface="Calibri"/>
                <a:sym typeface="Calibri"/>
              </a:endParaRPr>
            </a:p>
          </p:txBody>
        </p:sp>
        <p:grpSp>
          <p:nvGrpSpPr>
            <p:cNvPr id="60" name="Group 59">
              <a:extLst>
                <a:ext uri="{FF2B5EF4-FFF2-40B4-BE49-F238E27FC236}">
                  <a16:creationId xmlns:a16="http://schemas.microsoft.com/office/drawing/2014/main" id="{3AECE25C-4F65-8649-AA8C-AD065C7FE0DC}"/>
                </a:ext>
              </a:extLst>
            </p:cNvPr>
            <p:cNvGrpSpPr/>
            <p:nvPr/>
          </p:nvGrpSpPr>
          <p:grpSpPr>
            <a:xfrm>
              <a:off x="8356933" y="1572131"/>
              <a:ext cx="648864" cy="648864"/>
              <a:chOff x="5373393" y="3069525"/>
              <a:chExt cx="1005462" cy="1005462"/>
            </a:xfrm>
          </p:grpSpPr>
          <p:sp>
            <p:nvSpPr>
              <p:cNvPr id="61" name="Oval 60">
                <a:extLst>
                  <a:ext uri="{FF2B5EF4-FFF2-40B4-BE49-F238E27FC236}">
                    <a16:creationId xmlns:a16="http://schemas.microsoft.com/office/drawing/2014/main" id="{EB03F942-7EE2-4C42-8341-FB19B48A8A3A}"/>
                  </a:ext>
                </a:extLst>
              </p:cNvPr>
              <p:cNvSpPr/>
              <p:nvPr/>
            </p:nvSpPr>
            <p:spPr>
              <a:xfrm>
                <a:off x="5373393" y="3069525"/>
                <a:ext cx="1005462" cy="1005462"/>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62" name="Graphic 61">
                <a:extLst>
                  <a:ext uri="{FF2B5EF4-FFF2-40B4-BE49-F238E27FC236}">
                    <a16:creationId xmlns:a16="http://schemas.microsoft.com/office/drawing/2014/main" id="{DB21DFBD-21D3-D140-8DA7-D7FD11E05F3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7643" y="3199920"/>
                <a:ext cx="717721" cy="717721"/>
              </a:xfrm>
              <a:prstGeom prst="rect">
                <a:avLst/>
              </a:prstGeom>
            </p:spPr>
          </p:pic>
        </p:grpSp>
      </p:grpSp>
      <p:grpSp>
        <p:nvGrpSpPr>
          <p:cNvPr id="63" name="Group 62">
            <a:extLst>
              <a:ext uri="{FF2B5EF4-FFF2-40B4-BE49-F238E27FC236}">
                <a16:creationId xmlns:a16="http://schemas.microsoft.com/office/drawing/2014/main" id="{4C53067B-8D12-CA4B-85DF-FCC86DFEEFA0}"/>
              </a:ext>
            </a:extLst>
          </p:cNvPr>
          <p:cNvGrpSpPr/>
          <p:nvPr/>
        </p:nvGrpSpPr>
        <p:grpSpPr>
          <a:xfrm>
            <a:off x="2634239" y="1570042"/>
            <a:ext cx="2392315" cy="648864"/>
            <a:chOff x="9012647" y="1844932"/>
            <a:chExt cx="2392315" cy="648864"/>
          </a:xfrm>
        </p:grpSpPr>
        <p:sp>
          <p:nvSpPr>
            <p:cNvPr id="64" name="Rounded Rectangle 63">
              <a:extLst>
                <a:ext uri="{FF2B5EF4-FFF2-40B4-BE49-F238E27FC236}">
                  <a16:creationId xmlns:a16="http://schemas.microsoft.com/office/drawing/2014/main" id="{1389DBB9-6B21-3B42-A5FB-7244071BB9DC}"/>
                </a:ext>
              </a:extLst>
            </p:cNvPr>
            <p:cNvSpPr/>
            <p:nvPr/>
          </p:nvSpPr>
          <p:spPr>
            <a:xfrm>
              <a:off x="9275912" y="1909291"/>
              <a:ext cx="2129050"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GESTION DE LA CHAÎNE D’APPROVISIONNEMENT</a:t>
              </a:r>
            </a:p>
          </p:txBody>
        </p:sp>
        <p:grpSp>
          <p:nvGrpSpPr>
            <p:cNvPr id="65" name="Group 64">
              <a:extLst>
                <a:ext uri="{FF2B5EF4-FFF2-40B4-BE49-F238E27FC236}">
                  <a16:creationId xmlns:a16="http://schemas.microsoft.com/office/drawing/2014/main" id="{D827A9E8-D671-7840-9AC9-5321C460AADB}"/>
                </a:ext>
              </a:extLst>
            </p:cNvPr>
            <p:cNvGrpSpPr/>
            <p:nvPr/>
          </p:nvGrpSpPr>
          <p:grpSpPr>
            <a:xfrm>
              <a:off x="9012647" y="1844932"/>
              <a:ext cx="648864" cy="648864"/>
              <a:chOff x="4043314" y="1460044"/>
              <a:chExt cx="648864" cy="648864"/>
            </a:xfrm>
          </p:grpSpPr>
          <p:sp>
            <p:nvSpPr>
              <p:cNvPr id="66" name="Oval 65">
                <a:extLst>
                  <a:ext uri="{FF2B5EF4-FFF2-40B4-BE49-F238E27FC236}">
                    <a16:creationId xmlns:a16="http://schemas.microsoft.com/office/drawing/2014/main" id="{98175853-5717-474B-A24C-D3FB8D6582C5}"/>
                  </a:ext>
                </a:extLst>
              </p:cNvPr>
              <p:cNvSpPr/>
              <p:nvPr/>
            </p:nvSpPr>
            <p:spPr>
              <a:xfrm>
                <a:off x="4043314" y="1460044"/>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67" name="Graphic 66">
                <a:extLst>
                  <a:ext uri="{FF2B5EF4-FFF2-40B4-BE49-F238E27FC236}">
                    <a16:creationId xmlns:a16="http://schemas.microsoft.com/office/drawing/2014/main" id="{43E09DF6-0C25-5E47-9483-EF51DB32233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70830" y="1544194"/>
                <a:ext cx="463173" cy="463173"/>
              </a:xfrm>
              <a:prstGeom prst="rect">
                <a:avLst/>
              </a:prstGeom>
            </p:spPr>
          </p:pic>
        </p:grpSp>
      </p:grpSp>
      <p:grpSp>
        <p:nvGrpSpPr>
          <p:cNvPr id="68" name="Group 67">
            <a:extLst>
              <a:ext uri="{FF2B5EF4-FFF2-40B4-BE49-F238E27FC236}">
                <a16:creationId xmlns:a16="http://schemas.microsoft.com/office/drawing/2014/main" id="{8D5FEB73-06BC-8A48-ACDF-026B2BE51590}"/>
              </a:ext>
            </a:extLst>
          </p:cNvPr>
          <p:cNvGrpSpPr/>
          <p:nvPr/>
        </p:nvGrpSpPr>
        <p:grpSpPr>
          <a:xfrm>
            <a:off x="413223" y="1570042"/>
            <a:ext cx="1962902" cy="648864"/>
            <a:chOff x="9282422" y="555598"/>
            <a:chExt cx="1962902" cy="648864"/>
          </a:xfrm>
        </p:grpSpPr>
        <p:sp>
          <p:nvSpPr>
            <p:cNvPr id="69" name="Rounded Rectangle 68">
              <a:extLst>
                <a:ext uri="{FF2B5EF4-FFF2-40B4-BE49-F238E27FC236}">
                  <a16:creationId xmlns:a16="http://schemas.microsoft.com/office/drawing/2014/main" id="{FCC89FB9-8C61-6041-AD9E-3DBCCB1F22CD}"/>
                </a:ext>
              </a:extLst>
            </p:cNvPr>
            <p:cNvSpPr/>
            <p:nvPr/>
          </p:nvSpPr>
          <p:spPr>
            <a:xfrm>
              <a:off x="9519751" y="624091"/>
              <a:ext cx="1725573" cy="511877"/>
            </a:xfrm>
            <a:prstGeom prst="roundRect">
              <a:avLst/>
            </a:prstGeom>
            <a:solidFill>
              <a:schemeClr val="accent1">
                <a:lumMod val="75000"/>
              </a:schemeClr>
            </a:solidFill>
            <a:ln w="9525" cap="flat" cmpd="sng">
              <a:noFill/>
              <a:prstDash val="solid"/>
              <a:miter lim="800000"/>
              <a:headEnd type="none" w="sm" len="sm"/>
              <a:tailEnd type="none" w="sm" len="sm"/>
            </a:ln>
          </p:spPr>
          <p:txBody>
            <a:bodyPr spcFirstLastPara="1" wrap="square" lIns="91425" tIns="45700" rIns="91425" bIns="45700" anchor="ctr" anchorCtr="0">
              <a:noAutofit/>
            </a:bodyPr>
            <a:lstStyle/>
            <a:p>
              <a:pPr lvl="0" algn="r">
                <a:buClr>
                  <a:srgbClr val="000000"/>
                </a:buClr>
                <a:buSzPts val="1200"/>
              </a:pPr>
              <a:r>
                <a:rPr lang="fr-FR" sz="1000" b="1" dirty="0">
                  <a:solidFill>
                    <a:srgbClr val="FFFFFF"/>
                  </a:solidFill>
                  <a:ea typeface="Calibri"/>
                  <a:cs typeface="Calibri"/>
                  <a:sym typeface="Calibri"/>
                </a:rPr>
                <a:t>PLANIFICATION &amp; </a:t>
              </a:r>
            </a:p>
            <a:p>
              <a:pPr lvl="0" algn="r">
                <a:buClr>
                  <a:srgbClr val="000000"/>
                </a:buClr>
                <a:buSzPts val="1200"/>
              </a:pPr>
              <a:r>
                <a:rPr lang="fr-FR" sz="1000" b="1" dirty="0">
                  <a:solidFill>
                    <a:srgbClr val="FFFFFF"/>
                  </a:solidFill>
                  <a:ea typeface="Calibri"/>
                  <a:cs typeface="Calibri"/>
                  <a:sym typeface="Calibri"/>
                </a:rPr>
                <a:t>BUDGÉTISATION</a:t>
              </a:r>
            </a:p>
          </p:txBody>
        </p:sp>
        <p:grpSp>
          <p:nvGrpSpPr>
            <p:cNvPr id="70" name="Group 69">
              <a:extLst>
                <a:ext uri="{FF2B5EF4-FFF2-40B4-BE49-F238E27FC236}">
                  <a16:creationId xmlns:a16="http://schemas.microsoft.com/office/drawing/2014/main" id="{1EC76172-DCF0-2443-8D62-946817E4168C}"/>
                </a:ext>
              </a:extLst>
            </p:cNvPr>
            <p:cNvGrpSpPr/>
            <p:nvPr/>
          </p:nvGrpSpPr>
          <p:grpSpPr>
            <a:xfrm>
              <a:off x="9282422" y="555598"/>
              <a:ext cx="648864" cy="648864"/>
              <a:chOff x="9282422" y="555598"/>
              <a:chExt cx="648864" cy="648864"/>
            </a:xfrm>
          </p:grpSpPr>
          <p:sp>
            <p:nvSpPr>
              <p:cNvPr id="71" name="Oval 70">
                <a:extLst>
                  <a:ext uri="{FF2B5EF4-FFF2-40B4-BE49-F238E27FC236}">
                    <a16:creationId xmlns:a16="http://schemas.microsoft.com/office/drawing/2014/main" id="{27BED742-F00B-9546-8459-7303D02599A3}"/>
                  </a:ext>
                </a:extLst>
              </p:cNvPr>
              <p:cNvSpPr/>
              <p:nvPr/>
            </p:nvSpPr>
            <p:spPr>
              <a:xfrm>
                <a:off x="9282422" y="555598"/>
                <a:ext cx="648864" cy="64886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pic>
            <p:nvPicPr>
              <p:cNvPr id="72" name="Graphic 71">
                <a:extLst>
                  <a:ext uri="{FF2B5EF4-FFF2-40B4-BE49-F238E27FC236}">
                    <a16:creationId xmlns:a16="http://schemas.microsoft.com/office/drawing/2014/main" id="{64E34C94-8529-D442-8903-CE8E4B1DB53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416867" y="675155"/>
                <a:ext cx="382311" cy="382311"/>
              </a:xfrm>
              <a:prstGeom prst="rect">
                <a:avLst/>
              </a:prstGeom>
            </p:spPr>
          </p:pic>
        </p:grpSp>
      </p:grpSp>
      <p:grpSp>
        <p:nvGrpSpPr>
          <p:cNvPr id="91" name="Group 90">
            <a:extLst>
              <a:ext uri="{FF2B5EF4-FFF2-40B4-BE49-F238E27FC236}">
                <a16:creationId xmlns:a16="http://schemas.microsoft.com/office/drawing/2014/main" id="{DC990B6A-D894-2345-8988-5C6C5CF0FB87}"/>
              </a:ext>
            </a:extLst>
          </p:cNvPr>
          <p:cNvGrpSpPr/>
          <p:nvPr/>
        </p:nvGrpSpPr>
        <p:grpSpPr>
          <a:xfrm>
            <a:off x="2544626" y="5601244"/>
            <a:ext cx="8457601" cy="1243965"/>
            <a:chOff x="4516539" y="5882356"/>
            <a:chExt cx="6157123" cy="908938"/>
          </a:xfrm>
        </p:grpSpPr>
        <p:sp>
          <p:nvSpPr>
            <p:cNvPr id="88" name="Rectangle 87">
              <a:extLst>
                <a:ext uri="{FF2B5EF4-FFF2-40B4-BE49-F238E27FC236}">
                  <a16:creationId xmlns:a16="http://schemas.microsoft.com/office/drawing/2014/main" id="{252A61A8-166B-F041-9823-80F018A99353}"/>
                </a:ext>
              </a:extLst>
            </p:cNvPr>
            <p:cNvSpPr/>
            <p:nvPr/>
          </p:nvSpPr>
          <p:spPr>
            <a:xfrm>
              <a:off x="4516539" y="6208394"/>
              <a:ext cx="6157123" cy="549516"/>
            </a:xfrm>
            <a:prstGeom prst="rect">
              <a:avLst/>
            </a:prstGeom>
            <a:solidFill>
              <a:schemeClr val="accent1">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rIns="91440" bIns="91440" rtlCol="0" anchor="t" anchorCtr="0"/>
            <a:lstStyle/>
            <a:p>
              <a:pPr algn="l">
                <a:lnSpc>
                  <a:spcPct val="115000"/>
                </a:lnSpc>
                <a:buSzPts val="1800"/>
              </a:pPr>
              <a:endParaRPr lang="en-US" sz="1600" dirty="0">
                <a:solidFill>
                  <a:schemeClr val="tx1"/>
                </a:solidFill>
              </a:endParaRPr>
            </a:p>
          </p:txBody>
        </p:sp>
        <p:grpSp>
          <p:nvGrpSpPr>
            <p:cNvPr id="85" name="Group 84">
              <a:extLst>
                <a:ext uri="{FF2B5EF4-FFF2-40B4-BE49-F238E27FC236}">
                  <a16:creationId xmlns:a16="http://schemas.microsoft.com/office/drawing/2014/main" id="{08AC750A-E3BE-0E4F-82C0-A192473D9DB9}"/>
                </a:ext>
              </a:extLst>
            </p:cNvPr>
            <p:cNvGrpSpPr/>
            <p:nvPr/>
          </p:nvGrpSpPr>
          <p:grpSpPr>
            <a:xfrm>
              <a:off x="4928444" y="6263503"/>
              <a:ext cx="1617540" cy="430847"/>
              <a:chOff x="4239332" y="6363237"/>
              <a:chExt cx="1617540" cy="430847"/>
            </a:xfrm>
          </p:grpSpPr>
          <p:sp>
            <p:nvSpPr>
              <p:cNvPr id="73" name="Google Shape;374;p11">
                <a:extLst>
                  <a:ext uri="{FF2B5EF4-FFF2-40B4-BE49-F238E27FC236}">
                    <a16:creationId xmlns:a16="http://schemas.microsoft.com/office/drawing/2014/main" id="{8A9D6F32-6FA5-3143-A7AB-2E77342D3D7A}"/>
                  </a:ext>
                </a:extLst>
              </p:cNvPr>
              <p:cNvSpPr/>
              <p:nvPr/>
            </p:nvSpPr>
            <p:spPr>
              <a:xfrm>
                <a:off x="4427853" y="6363237"/>
                <a:ext cx="142901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fr-FR" sz="1100" b="0" i="0" u="none" strike="noStrike" cap="none" dirty="0">
                    <a:solidFill>
                      <a:srgbClr val="595959"/>
                    </a:solidFill>
                    <a:latin typeface="Calibri"/>
                    <a:ea typeface="Calibri"/>
                    <a:cs typeface="Calibri"/>
                    <a:sym typeface="Calibri"/>
                  </a:rPr>
                  <a:t>Prévision d’une intégration facile avec la PrEP</a:t>
                </a:r>
              </a:p>
            </p:txBody>
          </p:sp>
          <p:sp>
            <p:nvSpPr>
              <p:cNvPr id="77" name="Google Shape;352;p31">
                <a:extLst>
                  <a:ext uri="{FF2B5EF4-FFF2-40B4-BE49-F238E27FC236}">
                    <a16:creationId xmlns:a16="http://schemas.microsoft.com/office/drawing/2014/main" id="{F727DC66-57BC-F848-96DA-0C71240DEF3D}"/>
                  </a:ext>
                </a:extLst>
              </p:cNvPr>
              <p:cNvSpPr/>
              <p:nvPr/>
            </p:nvSpPr>
            <p:spPr>
              <a:xfrm>
                <a:off x="4239332" y="6484260"/>
                <a:ext cx="171309" cy="167537"/>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600" b="1"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grpSp>
        <p:grpSp>
          <p:nvGrpSpPr>
            <p:cNvPr id="86" name="Group 85">
              <a:extLst>
                <a:ext uri="{FF2B5EF4-FFF2-40B4-BE49-F238E27FC236}">
                  <a16:creationId xmlns:a16="http://schemas.microsoft.com/office/drawing/2014/main" id="{ACDD3678-7033-864C-BB82-A48E735E5A07}"/>
                </a:ext>
              </a:extLst>
            </p:cNvPr>
            <p:cNvGrpSpPr/>
            <p:nvPr/>
          </p:nvGrpSpPr>
          <p:grpSpPr>
            <a:xfrm>
              <a:off x="6690585" y="6281261"/>
              <a:ext cx="2096536" cy="430847"/>
              <a:chOff x="3760337" y="6122492"/>
              <a:chExt cx="2096536" cy="430847"/>
            </a:xfrm>
          </p:grpSpPr>
          <p:sp>
            <p:nvSpPr>
              <p:cNvPr id="74" name="Google Shape;375;p11">
                <a:extLst>
                  <a:ext uri="{FF2B5EF4-FFF2-40B4-BE49-F238E27FC236}">
                    <a16:creationId xmlns:a16="http://schemas.microsoft.com/office/drawing/2014/main" id="{7719E305-2FD2-524A-AE9B-02D32C984B89}"/>
                  </a:ext>
                </a:extLst>
              </p:cNvPr>
              <p:cNvSpPr/>
              <p:nvPr/>
            </p:nvSpPr>
            <p:spPr>
              <a:xfrm>
                <a:off x="3954505" y="6122492"/>
                <a:ext cx="1902368"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fr-FR" sz="1100" b="0" i="0" u="none" strike="noStrike" cap="none" dirty="0">
                    <a:solidFill>
                      <a:srgbClr val="595959"/>
                    </a:solidFill>
                    <a:latin typeface="Calibri"/>
                    <a:ea typeface="Calibri"/>
                    <a:cs typeface="Calibri"/>
                    <a:sym typeface="Calibri"/>
                  </a:rPr>
                  <a:t>Nécessitera de nouveaux efforts, mais aucune difficulté anticipée</a:t>
                </a:r>
              </a:p>
            </p:txBody>
          </p:sp>
          <p:sp>
            <p:nvSpPr>
              <p:cNvPr id="80" name="Google Shape;354;p31">
                <a:extLst>
                  <a:ext uri="{FF2B5EF4-FFF2-40B4-BE49-F238E27FC236}">
                    <a16:creationId xmlns:a16="http://schemas.microsoft.com/office/drawing/2014/main" id="{F3C3D230-2D5E-E243-B428-523BA7A2DC2B}"/>
                  </a:ext>
                </a:extLst>
              </p:cNvPr>
              <p:cNvSpPr/>
              <p:nvPr/>
            </p:nvSpPr>
            <p:spPr>
              <a:xfrm>
                <a:off x="3760337" y="6228123"/>
                <a:ext cx="171309" cy="167537"/>
              </a:xfrm>
              <a:prstGeom prst="rect">
                <a:avLst/>
              </a:prstGeom>
              <a:solidFill>
                <a:schemeClr val="accent1">
                  <a:lumMod val="40000"/>
                  <a:lumOff val="60000"/>
                </a:schemeClr>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400" b="1" i="0" u="none" strike="noStrike" cap="none" dirty="0">
                  <a:solidFill>
                    <a:schemeClr val="accent1">
                      <a:lumMod val="40000"/>
                      <a:lumOff val="60000"/>
                    </a:schemeClr>
                  </a:solidFill>
                  <a:latin typeface="Arial" panose="020B0604020202020204" pitchFamily="34" charset="0"/>
                  <a:ea typeface="Calibri"/>
                  <a:cs typeface="Arial" panose="020B0604020202020204" pitchFamily="34" charset="0"/>
                  <a:sym typeface="Calibri"/>
                </a:endParaRPr>
              </a:p>
            </p:txBody>
          </p:sp>
        </p:grpSp>
        <p:grpSp>
          <p:nvGrpSpPr>
            <p:cNvPr id="87" name="Group 86">
              <a:extLst>
                <a:ext uri="{FF2B5EF4-FFF2-40B4-BE49-F238E27FC236}">
                  <a16:creationId xmlns:a16="http://schemas.microsoft.com/office/drawing/2014/main" id="{FD877BA3-4F9C-5745-B4EB-5713083BD2CC}"/>
                </a:ext>
              </a:extLst>
            </p:cNvPr>
            <p:cNvGrpSpPr/>
            <p:nvPr/>
          </p:nvGrpSpPr>
          <p:grpSpPr>
            <a:xfrm>
              <a:off x="8840909" y="6266317"/>
              <a:ext cx="1798029" cy="430847"/>
              <a:chOff x="3771766" y="6568373"/>
              <a:chExt cx="1798029" cy="430847"/>
            </a:xfrm>
          </p:grpSpPr>
          <p:sp>
            <p:nvSpPr>
              <p:cNvPr id="75" name="Google Shape;376;p11">
                <a:extLst>
                  <a:ext uri="{FF2B5EF4-FFF2-40B4-BE49-F238E27FC236}">
                    <a16:creationId xmlns:a16="http://schemas.microsoft.com/office/drawing/2014/main" id="{9EF888C9-F094-574F-A6E5-7C75E6158A29}"/>
                  </a:ext>
                </a:extLst>
              </p:cNvPr>
              <p:cNvSpPr txBox="1"/>
              <p:nvPr/>
            </p:nvSpPr>
            <p:spPr>
              <a:xfrm>
                <a:off x="3949906" y="6568373"/>
                <a:ext cx="1619889"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595959"/>
                  </a:buClr>
                  <a:buSzPts val="1100"/>
                  <a:buFont typeface="Calibri"/>
                  <a:buNone/>
                </a:pPr>
                <a:r>
                  <a:rPr lang="fr-FR" sz="1100" dirty="0">
                    <a:solidFill>
                      <a:srgbClr val="595959"/>
                    </a:solidFill>
                    <a:latin typeface="Calibri"/>
                    <a:cs typeface="Calibri"/>
                    <a:sym typeface="Calibri"/>
                  </a:rPr>
                  <a:t>Domaines qui nécessiteront une réflexion importante</a:t>
                </a:r>
              </a:p>
            </p:txBody>
          </p:sp>
          <p:sp>
            <p:nvSpPr>
              <p:cNvPr id="83" name="Google Shape;353;p31">
                <a:extLst>
                  <a:ext uri="{FF2B5EF4-FFF2-40B4-BE49-F238E27FC236}">
                    <a16:creationId xmlns:a16="http://schemas.microsoft.com/office/drawing/2014/main" id="{2F977CB8-93CA-A340-99B2-A1082B1EE403}"/>
                  </a:ext>
                </a:extLst>
              </p:cNvPr>
              <p:cNvSpPr/>
              <p:nvPr/>
            </p:nvSpPr>
            <p:spPr>
              <a:xfrm>
                <a:off x="3771766" y="6680853"/>
                <a:ext cx="171309" cy="167537"/>
              </a:xfrm>
              <a:prstGeom prst="rect">
                <a:avLst/>
              </a:prstGeom>
              <a:solidFill>
                <a:srgbClr val="F8A977"/>
              </a:solidFill>
              <a:ln>
                <a:noFill/>
              </a:ln>
            </p:spPr>
            <p:txBody>
              <a:bodyPr spcFirstLastPara="1" wrap="square" lIns="91425" tIns="45700" rIns="91425" bIns="45700" anchor="ctr" anchorCtr="0">
                <a:noAutofit/>
              </a:bodyPr>
              <a:lstStyle/>
              <a:p>
                <a:pPr marL="0" marR="0" lvl="0" indent="0" algn="ctr" rtl="0">
                  <a:lnSpc>
                    <a:spcPct val="110000"/>
                  </a:lnSpc>
                  <a:spcBef>
                    <a:spcPts val="600"/>
                  </a:spcBef>
                  <a:spcAft>
                    <a:spcPts val="0"/>
                  </a:spcAft>
                  <a:buClr>
                    <a:schemeClr val="dk1"/>
                  </a:buClr>
                  <a:buSzPts val="1100"/>
                  <a:buFont typeface="Arial"/>
                  <a:buNone/>
                </a:pPr>
                <a:endParaRPr sz="1400" b="1" i="0" u="none" strike="noStrike" cap="none" dirty="0">
                  <a:solidFill>
                    <a:srgbClr val="434343"/>
                  </a:solidFill>
                  <a:latin typeface="Arial" panose="020B0604020202020204" pitchFamily="34" charset="0"/>
                  <a:ea typeface="Calibri"/>
                  <a:cs typeface="Arial" panose="020B0604020202020204" pitchFamily="34" charset="0"/>
                  <a:sym typeface="Calibri"/>
                </a:endParaRPr>
              </a:p>
            </p:txBody>
          </p:sp>
        </p:grpSp>
        <p:sp>
          <p:nvSpPr>
            <p:cNvPr id="90" name="Rectangle 89">
              <a:extLst>
                <a:ext uri="{FF2B5EF4-FFF2-40B4-BE49-F238E27FC236}">
                  <a16:creationId xmlns:a16="http://schemas.microsoft.com/office/drawing/2014/main" id="{93E40572-B455-8A4C-959A-9390D04DC931}"/>
                </a:ext>
              </a:extLst>
            </p:cNvPr>
            <p:cNvSpPr/>
            <p:nvPr/>
          </p:nvSpPr>
          <p:spPr>
            <a:xfrm rot="16200000">
              <a:off x="4232646" y="6193144"/>
              <a:ext cx="908938" cy="28736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buClr>
                  <a:srgbClr val="595959"/>
                </a:buClr>
                <a:buSzPts val="1400"/>
                <a:defRPr/>
              </a:pPr>
              <a:r>
                <a:rPr lang="fr-FR" sz="1200" b="1" dirty="0">
                  <a:solidFill>
                    <a:srgbClr val="595959"/>
                  </a:solidFill>
                </a:rPr>
                <a:t>Légende</a:t>
              </a:r>
            </a:p>
            <a:p>
              <a:pPr>
                <a:buClr>
                  <a:srgbClr val="595959"/>
                </a:buClr>
                <a:buSzPts val="1400"/>
                <a:defRPr/>
              </a:pPr>
              <a:endParaRPr lang="en-US" sz="1200" b="1" dirty="0">
                <a:solidFill>
                  <a:srgbClr val="595959"/>
                </a:solidFill>
              </a:endParaRPr>
            </a:p>
            <a:p>
              <a:pPr>
                <a:buClr>
                  <a:srgbClr val="595959"/>
                </a:buClr>
                <a:buSzPts val="1400"/>
                <a:defRPr/>
              </a:pPr>
              <a:endParaRPr lang="en-US" sz="1200" b="1" dirty="0">
                <a:solidFill>
                  <a:srgbClr val="595959"/>
                </a:solidFill>
              </a:endParaRPr>
            </a:p>
          </p:txBody>
        </p:sp>
      </p:grpSp>
    </p:spTree>
    <p:extLst>
      <p:ext uri="{BB962C8B-B14F-4D97-AF65-F5344CB8AC3E}">
        <p14:creationId xmlns:p14="http://schemas.microsoft.com/office/powerpoint/2010/main" val="2979796317"/>
      </p:ext>
    </p:extLst>
  </p:cSld>
  <p:clrMapOvr>
    <a:masterClrMapping/>
  </p:clrMapOvr>
</p:sld>
</file>

<file path=ppt/theme/theme1.xml><?xml version="1.0" encoding="utf-8"?>
<a:theme xmlns:a="http://schemas.openxmlformats.org/drawingml/2006/main" name="Plan 4 Ring Theme">
  <a:themeElements>
    <a:clrScheme name="Plan 4 Ring - v3 4">
      <a:dk1>
        <a:srgbClr val="000000"/>
      </a:dk1>
      <a:lt1>
        <a:srgbClr val="FFFFFF"/>
      </a:lt1>
      <a:dk2>
        <a:srgbClr val="B9E2EB"/>
      </a:dk2>
      <a:lt2>
        <a:srgbClr val="56B9CC"/>
      </a:lt2>
      <a:accent1>
        <a:srgbClr val="537887"/>
      </a:accent1>
      <a:accent2>
        <a:srgbClr val="0495B0"/>
      </a:accent2>
      <a:accent3>
        <a:srgbClr val="C2CD46"/>
      </a:accent3>
      <a:accent4>
        <a:srgbClr val="F4701E"/>
      </a:accent4>
      <a:accent5>
        <a:srgbClr val="00374B"/>
      </a:accent5>
      <a:accent6>
        <a:srgbClr val="F9B082"/>
      </a:accent6>
      <a:hlink>
        <a:srgbClr val="0097AE"/>
      </a:hlink>
      <a:folHlink>
        <a:srgbClr val="D7A13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lumMod val="20000"/>
            <a:lumOff val="80000"/>
          </a:schemeClr>
        </a:solidFill>
        <a:ln>
          <a:noFill/>
        </a:ln>
      </a:spPr>
      <a:bodyPr lIns="91440" tIns="91440" rIns="91440" bIns="91440" rtlCol="0" anchor="t" anchorCtr="0"/>
      <a:lstStyle>
        <a:defPPr algn="l">
          <a:lnSpc>
            <a:spcPct val="115000"/>
          </a:lnSpc>
          <a:buSzPts val="1800"/>
          <a:defRPr sz="16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 default styled">
  <a:themeElements>
    <a:clrScheme name="Plan 4 Ring - v3">
      <a:dk1>
        <a:srgbClr val="000000"/>
      </a:dk1>
      <a:lt1>
        <a:srgbClr val="FFFFFF"/>
      </a:lt1>
      <a:dk2>
        <a:srgbClr val="01526B"/>
      </a:dk2>
      <a:lt2>
        <a:srgbClr val="BAE3EB"/>
      </a:lt2>
      <a:accent1>
        <a:srgbClr val="56BACD"/>
      </a:accent1>
      <a:accent2>
        <a:srgbClr val="0495B0"/>
      </a:accent2>
      <a:accent3>
        <a:srgbClr val="D7A235"/>
      </a:accent3>
      <a:accent4>
        <a:srgbClr val="F4701E"/>
      </a:accent4>
      <a:accent5>
        <a:srgbClr val="00374B"/>
      </a:accent5>
      <a:accent6>
        <a:srgbClr val="F9B082"/>
      </a:accent6>
      <a:hlink>
        <a:srgbClr val="0097AE"/>
      </a:hlink>
      <a:folHlink>
        <a:srgbClr val="C1CC43"/>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2793</TotalTime>
  <Words>5310</Words>
  <Application>Microsoft Office PowerPoint</Application>
  <PresentationFormat>Widescreen</PresentationFormat>
  <Paragraphs>348</Paragraphs>
  <Slides>14</Slides>
  <Notes>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Arial Black</vt:lpstr>
      <vt:lpstr>Calibri</vt:lpstr>
      <vt:lpstr>Franklin Gothic Book</vt:lpstr>
      <vt:lpstr>Franklin Gothic Demi</vt:lpstr>
      <vt:lpstr>Franklin Gothic Medium</vt:lpstr>
      <vt:lpstr>System Font Regular</vt:lpstr>
      <vt:lpstr>Wingdings</vt:lpstr>
      <vt:lpstr>Plan 4 Ring Theme</vt:lpstr>
      <vt:lpstr>PPT default styled</vt:lpstr>
      <vt:lpstr>Cadre pour l’introduction de l’anneau à la dapivirine et perspectives clés </vt:lpstr>
      <vt:lpstr>Ce document fait partie de la BOÎTE À OUTILS PLAN 4 RING un ensemble de ressources et d’outils conçus pour aider à planifier l’introduction et la mise à l’échelle de l’anneau à la dapivirine. Il est possible de télécharger la table des matières de la boîte à outils détaillée ci-dessous sur: </vt:lpstr>
      <vt:lpstr>Introduction</vt:lpstr>
      <vt:lpstr>Présentation de l’anneau de PrEP</vt:lpstr>
      <vt:lpstr>Thèmes émergents</vt:lpstr>
      <vt:lpstr>Thèmes émergents</vt:lpstr>
      <vt:lpstr>Questions soulevées</vt:lpstr>
      <vt:lpstr>Résumé des constatations</vt:lpstr>
      <vt:lpstr>Cadre pour l’introduction de l’anneau de PrEP</vt:lpstr>
      <vt:lpstr>Constatations : Planification et budgétisation</vt:lpstr>
      <vt:lpstr>Constatations : Gestion de la chaîne d’approvisionnement</vt:lpstr>
      <vt:lpstr>Constatations : Plateformes de distribution</vt:lpstr>
      <vt:lpstr>Constatations : Adoption et utilisation efficace</vt:lpstr>
      <vt:lpstr>Constatations : Suivi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 Garcia</dc:creator>
  <cp:lastModifiedBy>Casey Bishopp</cp:lastModifiedBy>
  <cp:revision>143</cp:revision>
  <dcterms:created xsi:type="dcterms:W3CDTF">2021-10-12T16:02:07Z</dcterms:created>
  <dcterms:modified xsi:type="dcterms:W3CDTF">2022-10-27T19:38:16Z</dcterms:modified>
</cp:coreProperties>
</file>