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689" r:id="rId3"/>
  </p:sldMasterIdLst>
  <p:notesMasterIdLst>
    <p:notesMasterId r:id="rId22"/>
  </p:notesMasterIdLst>
  <p:sldIdLst>
    <p:sldId id="259" r:id="rId4"/>
    <p:sldId id="258" r:id="rId5"/>
    <p:sldId id="263" r:id="rId6"/>
    <p:sldId id="266" r:id="rId7"/>
    <p:sldId id="267" r:id="rId8"/>
    <p:sldId id="269" r:id="rId9"/>
    <p:sldId id="270" r:id="rId10"/>
    <p:sldId id="271" r:id="rId11"/>
    <p:sldId id="273" r:id="rId12"/>
    <p:sldId id="274" r:id="rId13"/>
    <p:sldId id="298" r:id="rId14"/>
    <p:sldId id="531" r:id="rId15"/>
    <p:sldId id="515" r:id="rId16"/>
    <p:sldId id="517" r:id="rId17"/>
    <p:sldId id="518" r:id="rId18"/>
    <p:sldId id="519" r:id="rId19"/>
    <p:sldId id="520" r:id="rId20"/>
    <p:sldId id="52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Meiners" initials="OM" lastIdx="2" clrIdx="0">
    <p:extLst>
      <p:ext uri="{19B8F6BF-5375-455C-9EA6-DF929625EA0E}">
        <p15:presenceInfo xmlns:p15="http://schemas.microsoft.com/office/powerpoint/2012/main" userId="34b3c6203090258a" providerId="Windows Live"/>
      </p:ext>
    </p:extLst>
  </p:cmAuthor>
  <p:cmAuthor id="2" name="Neeraja Bhavaraju" initials="NB" lastIdx="1" clrIdx="1">
    <p:extLst>
      <p:ext uri="{19B8F6BF-5375-455C-9EA6-DF929625EA0E}">
        <p15:presenceInfo xmlns:p15="http://schemas.microsoft.com/office/powerpoint/2012/main" userId="8fef035578a96f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6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66"/>
    <p:restoredTop sz="91069" autoAdjust="0"/>
  </p:normalViewPr>
  <p:slideViewPr>
    <p:cSldViewPr snapToGrid="0" snapToObjects="1">
      <p:cViewPr varScale="1">
        <p:scale>
          <a:sx n="100" d="100"/>
          <a:sy n="100" d="100"/>
        </p:scale>
        <p:origin x="5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50000"/>
                  </a:schemeClr>
                </a:solidFill>
                <a:latin typeface="+mn-lt"/>
                <a:ea typeface="+mn-ea"/>
                <a:cs typeface="+mn-cs"/>
              </a:defRPr>
            </a:pPr>
            <a:r>
              <a:rPr lang="en-US" dirty="0"/>
              <a:t>Nouvelles infections au </a:t>
            </a:r>
            <a:r>
              <a:rPr lang="en-US" dirty="0" err="1"/>
              <a:t>VIH</a:t>
            </a:r>
            <a:r>
              <a:rPr lang="en-US" dirty="0"/>
              <a:t> </a:t>
            </a:r>
            <a:r>
              <a:rPr lang="en-US" dirty="0" err="1"/>
              <a:t>en</a:t>
            </a:r>
            <a:r>
              <a:rPr lang="en-US" dirty="0"/>
              <a:t> [</a:t>
            </a:r>
            <a:r>
              <a:rPr lang="en-US" dirty="0" err="1"/>
              <a:t>année</a:t>
            </a:r>
            <a:r>
              <a:rPr lang="en-US" dirty="0"/>
              <a:t>]</a:t>
            </a:r>
          </a:p>
        </c:rich>
      </c:tx>
      <c:layout>
        <c:manualLayout>
          <c:xMode val="edge"/>
          <c:yMode val="edge"/>
          <c:x val="0.12946347769877181"/>
          <c:y val="6.028725952580706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29570873776524537"/>
          <c:y val="0.23685296440795611"/>
          <c:w val="0.38973313856129976"/>
          <c:h val="0.44716344693872784"/>
        </c:manualLayout>
      </c:layout>
      <c:doughnutChart>
        <c:varyColors val="1"/>
        <c:ser>
          <c:idx val="0"/>
          <c:order val="0"/>
          <c:tx>
            <c:strRef>
              <c:f>Sheet1!$B$1</c:f>
              <c:strCache>
                <c:ptCount val="1"/>
                <c:pt idx="0">
                  <c:v>EXAMPLE GRAPH: Zambians Newly Infected with HIV in 2020</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5EC9-E548-96E7-BB775B7C7694}"/>
              </c:ext>
            </c:extLst>
          </c:dPt>
          <c:dPt>
            <c:idx val="1"/>
            <c:bubble3D val="0"/>
            <c:spPr>
              <a:solidFill>
                <a:schemeClr val="accent3"/>
              </a:solidFill>
              <a:ln w="19050">
                <a:noFill/>
              </a:ln>
              <a:effectLst/>
            </c:spPr>
            <c:extLst>
              <c:ext xmlns:c16="http://schemas.microsoft.com/office/drawing/2014/chart" uri="{C3380CC4-5D6E-409C-BE32-E72D297353CC}">
                <c16:uniqueId val="{00000003-5EC9-E548-96E7-BB775B7C7694}"/>
              </c:ext>
            </c:extLst>
          </c:dPt>
          <c:dPt>
            <c:idx val="2"/>
            <c:bubble3D val="0"/>
            <c:spPr>
              <a:solidFill>
                <a:schemeClr val="accent5"/>
              </a:solidFill>
              <a:ln w="19050">
                <a:noFill/>
              </a:ln>
              <a:effectLst/>
            </c:spPr>
            <c:extLst>
              <c:ext xmlns:c16="http://schemas.microsoft.com/office/drawing/2014/chart" uri="{C3380CC4-5D6E-409C-BE32-E72D297353CC}">
                <c16:uniqueId val="{00000005-5EC9-E548-96E7-BB775B7C7694}"/>
              </c:ext>
            </c:extLst>
          </c:dPt>
          <c:dLbls>
            <c:dLbl>
              <c:idx val="0"/>
              <c:layout>
                <c:manualLayout>
                  <c:x val="0.17065287653522948"/>
                  <c:y val="8.6806768950907793E-3"/>
                </c:manualLayout>
              </c:layout>
              <c:showLegendKey val="1"/>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EC9-E548-96E7-BB775B7C7694}"/>
                </c:ext>
              </c:extLst>
            </c:dLbl>
            <c:dLbl>
              <c:idx val="1"/>
              <c:layout>
                <c:manualLayout>
                  <c:x val="-0.16289592760180996"/>
                  <c:y val="2.6699992992127768E-2"/>
                </c:manualLayout>
              </c:layout>
              <c:showLegendKey val="1"/>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EC9-E548-96E7-BB775B7C7694}"/>
                </c:ext>
              </c:extLst>
            </c:dLbl>
            <c:dLbl>
              <c:idx val="2"/>
              <c:layout>
                <c:manualLayout>
                  <c:x val="-5.1712992889463474E-2"/>
                  <c:y val="-0.10419899949735516"/>
                </c:manualLayout>
              </c:layout>
              <c:showLegendKey val="1"/>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5EC9-E548-96E7-BB775B7C76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1"/>
            <c:showVal val="1"/>
            <c:showCatName val="0"/>
            <c:showSerName val="0"/>
            <c:showPercent val="1"/>
            <c:showBubbleSize val="0"/>
            <c:separator>; </c:separator>
            <c:showLeaderLines val="0"/>
            <c:extLst>
              <c:ext xmlns:c15="http://schemas.microsoft.com/office/drawing/2012/chart" uri="{CE6537A1-D6FC-4f65-9D91-7224C49458BB}"/>
            </c:extLst>
          </c:dLbls>
          <c:cat>
            <c:strRef>
              <c:f>Sheet1!$A$2:$A$4</c:f>
              <c:strCache>
                <c:ptCount val="3"/>
                <c:pt idx="0">
                  <c:v>Femmes âgées de 15 ans et plus nouvellement infectées par le VIH</c:v>
                </c:pt>
                <c:pt idx="1">
                  <c:v>Hommes âgés de 15 ans et plus nouvellement infectés par le VIH</c:v>
                </c:pt>
                <c:pt idx="2">
                  <c:v>Enfants âgés de 0 à 14 ans nouvellement infectés par le VIH</c:v>
                </c:pt>
              </c:strCache>
            </c:strRef>
          </c:cat>
          <c:val>
            <c:numRef>
              <c:f>Sheet1!$B$2:$B$4</c:f>
              <c:numCache>
                <c:formatCode>General</c:formatCode>
                <c:ptCount val="3"/>
                <c:pt idx="0">
                  <c:v>39000</c:v>
                </c:pt>
                <c:pt idx="1">
                  <c:v>21000</c:v>
                </c:pt>
                <c:pt idx="2">
                  <c:v>8300</c:v>
                </c:pt>
              </c:numCache>
            </c:numRef>
          </c:val>
          <c:extLst>
            <c:ext xmlns:c16="http://schemas.microsoft.com/office/drawing/2014/chart" uri="{C3380CC4-5D6E-409C-BE32-E72D297353CC}">
              <c16:uniqueId val="{00000006-5EC9-E548-96E7-BB775B7C7694}"/>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r"/>
      <c:layout>
        <c:manualLayout>
          <c:xMode val="edge"/>
          <c:yMode val="edge"/>
          <c:x val="0.12204408838035517"/>
          <c:y val="0.72070170815148027"/>
          <c:w val="0.78589599377000963"/>
          <c:h val="0.279298291848519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2633</c:v>
                </c:pt>
                <c:pt idx="1">
                  <c:v>6580</c:v>
                </c:pt>
                <c:pt idx="2">
                  <c:v>18035</c:v>
                </c:pt>
                <c:pt idx="3">
                  <c:v>21568</c:v>
                </c:pt>
                <c:pt idx="4">
                  <c:v>30535</c:v>
                </c:pt>
              </c:numCache>
            </c:numRef>
          </c:val>
          <c:extLst>
            <c:ext xmlns:c16="http://schemas.microsoft.com/office/drawing/2014/chart" uri="{C3380CC4-5D6E-409C-BE32-E72D297353CC}">
              <c16:uniqueId val="{00000000-2FA1-334A-A014-DB167E5DB53F}"/>
            </c:ext>
          </c:extLst>
        </c:ser>
        <c:dLbls>
          <c:showLegendKey val="0"/>
          <c:showVal val="0"/>
          <c:showCatName val="0"/>
          <c:showSerName val="0"/>
          <c:showPercent val="0"/>
          <c:showBubbleSize val="0"/>
        </c:dLbls>
        <c:gapWidth val="48"/>
        <c:overlap val="-27"/>
        <c:axId val="1897157727"/>
        <c:axId val="1897371135"/>
      </c:barChart>
      <c:catAx>
        <c:axId val="1897157727"/>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897371135"/>
        <c:crosses val="autoZero"/>
        <c:auto val="1"/>
        <c:lblAlgn val="ctr"/>
        <c:lblOffset val="100"/>
        <c:noMultiLvlLbl val="0"/>
      </c:catAx>
      <c:valAx>
        <c:axId val="1897371135"/>
        <c:scaling>
          <c:orientation val="minMax"/>
        </c:scaling>
        <c:delete val="0"/>
        <c:axPos val="l"/>
        <c:majorGridlines>
          <c:spPr>
            <a:ln w="9525" cap="flat" cmpd="sng" algn="ctr">
              <a:solidFill>
                <a:schemeClr val="accent1">
                  <a:lumMod val="60000"/>
                  <a:lumOff val="4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1897157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584CF-3BAB-A646-B78A-E6B0771C4014}"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99E0A-EA99-7848-963F-DD76786F465A}" type="slidenum">
              <a:rPr lang="en-US" smtClean="0"/>
              <a:t>‹#›</a:t>
            </a:fld>
            <a:endParaRPr lang="en-US"/>
          </a:p>
        </p:txBody>
      </p:sp>
    </p:spTree>
    <p:extLst>
      <p:ext uri="{BB962C8B-B14F-4D97-AF65-F5344CB8AC3E}">
        <p14:creationId xmlns:p14="http://schemas.microsoft.com/office/powerpoint/2010/main" val="415729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99E0A-EA99-7848-963F-DD76786F4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84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29" name="Google Shape;42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285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49" name="Google Shape;4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97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3</a:t>
            </a:fld>
            <a:endParaRPr lang="en-US"/>
          </a:p>
        </p:txBody>
      </p:sp>
    </p:spTree>
    <p:extLst>
      <p:ext uri="{BB962C8B-B14F-4D97-AF65-F5344CB8AC3E}">
        <p14:creationId xmlns:p14="http://schemas.microsoft.com/office/powerpoint/2010/main" val="233220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9</a:t>
            </a:fld>
            <a:endParaRPr lang="en-US"/>
          </a:p>
        </p:txBody>
      </p:sp>
    </p:spTree>
    <p:extLst>
      <p:ext uri="{BB962C8B-B14F-4D97-AF65-F5344CB8AC3E}">
        <p14:creationId xmlns:p14="http://schemas.microsoft.com/office/powerpoint/2010/main" val="171035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10</a:t>
            </a:fld>
            <a:endParaRPr lang="en-US"/>
          </a:p>
        </p:txBody>
      </p:sp>
    </p:spTree>
    <p:extLst>
      <p:ext uri="{BB962C8B-B14F-4D97-AF65-F5344CB8AC3E}">
        <p14:creationId xmlns:p14="http://schemas.microsoft.com/office/powerpoint/2010/main" val="403393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46" name="Google Shape;3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1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698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72" name="Google Shape;3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679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958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10" name="Google Shape;4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92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repwatch.org/plan4ring-toolkit"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repwatch.org/plan4ring-toolkit" TargetMode="External"/><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igh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66AAB5A-7974-9647-B600-B49D62FFFF5E}"/>
              </a:ext>
            </a:extLst>
          </p:cNvPr>
          <p:cNvSpPr/>
          <p:nvPr userDrawn="1"/>
        </p:nvSpPr>
        <p:spPr>
          <a:xfrm>
            <a:off x="818146" y="5010"/>
            <a:ext cx="11373853" cy="63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1F3F748-384B-F449-8DEB-9FBAD9BDAFDB}"/>
              </a:ext>
            </a:extLst>
          </p:cNvPr>
          <p:cNvSpPr/>
          <p:nvPr userDrawn="1"/>
        </p:nvSpPr>
        <p:spPr>
          <a:xfrm>
            <a:off x="0" y="5049494"/>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b="1">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194257"/>
            <a:ext cx="9144000" cy="1119096"/>
          </a:xfrm>
        </p:spPr>
        <p:txBody>
          <a:bodyPr>
            <a:norm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accent5"/>
                </a:solidFill>
              </a:defRPr>
            </a:lvl1pPr>
          </a:lstStyle>
          <a:p>
            <a:pPr lvl="0"/>
            <a:r>
              <a:rPr lang="en-US" dirty="0"/>
              <a:t>Authors/Date/</a:t>
            </a:r>
            <a:r>
              <a:rPr lang="en-US" dirty="0" err="1"/>
              <a:t>Etc</a:t>
            </a:r>
            <a:endParaRPr lang="en-US" dirty="0"/>
          </a:p>
        </p:txBody>
      </p:sp>
      <p:sp>
        <p:nvSpPr>
          <p:cNvPr id="54" name="Rectangle 53">
            <a:extLst>
              <a:ext uri="{FF2B5EF4-FFF2-40B4-BE49-F238E27FC236}">
                <a16:creationId xmlns:a16="http://schemas.microsoft.com/office/drawing/2014/main" id="{AA0851BB-F40F-ED48-851E-38B1002061E4}"/>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50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47297"/>
            <a:ext cx="10003392"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34646"/>
            <a:ext cx="100033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B49EE082-5874-BC45-8D70-ADEC2934ABF9}"/>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35656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dark">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27196"/>
            <a:ext cx="10003392"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14545"/>
            <a:ext cx="1000339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F071CAD7-E0C6-4B4B-8CBE-45C803143F3A}"/>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893807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8AB9-2CE0-7A4C-9B76-EA87917A0FB3}"/>
              </a:ext>
            </a:extLst>
          </p:cNvPr>
          <p:cNvSpPr>
            <a:spLocks noGrp="1"/>
          </p:cNvSpPr>
          <p:nvPr>
            <p:ph type="title"/>
          </p:nvPr>
        </p:nvSpPr>
        <p:spPr>
          <a:xfrm>
            <a:off x="1234808" y="745312"/>
            <a:ext cx="10515600" cy="1325563"/>
          </a:xfrm>
        </p:spPr>
        <p:txBody>
          <a:bodyPr anchor="ctr" anchorCtr="0"/>
          <a:lstStyle/>
          <a:p>
            <a:r>
              <a:rPr lang="en-US" dirty="0"/>
              <a:t>Click to edit Master title style</a:t>
            </a:r>
          </a:p>
        </p:txBody>
      </p:sp>
      <p:sp>
        <p:nvSpPr>
          <p:cNvPr id="3" name="Content Placeholder 2">
            <a:extLst>
              <a:ext uri="{FF2B5EF4-FFF2-40B4-BE49-F238E27FC236}">
                <a16:creationId xmlns:a16="http://schemas.microsoft.com/office/drawing/2014/main" id="{82FD29CA-6440-974B-90EC-74E3B91756E6}"/>
              </a:ext>
            </a:extLst>
          </p:cNvPr>
          <p:cNvSpPr>
            <a:spLocks noGrp="1"/>
          </p:cNvSpPr>
          <p:nvPr>
            <p:ph idx="1"/>
          </p:nvPr>
        </p:nvSpPr>
        <p:spPr>
          <a:xfrm>
            <a:off x="1234808" y="2205812"/>
            <a:ext cx="10515600" cy="4134496"/>
          </a:xfrm>
        </p:spPr>
        <p:txBody>
          <a:bodyPr anchor="t" anchorCtr="0">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ECFA9E0-601E-7B40-A58A-1DC34B68DC3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544127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282E-05BD-FE40-8229-B4237779455D}"/>
              </a:ext>
            </a:extLst>
          </p:cNvPr>
          <p:cNvSpPr>
            <a:spLocks noGrp="1"/>
          </p:cNvSpPr>
          <p:nvPr>
            <p:ph type="title"/>
          </p:nvPr>
        </p:nvSpPr>
        <p:spPr>
          <a:xfrm>
            <a:off x="1234808" y="52847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BB826C-EAB2-2342-A753-B144198646FA}"/>
              </a:ext>
            </a:extLst>
          </p:cNvPr>
          <p:cNvSpPr>
            <a:spLocks noGrp="1"/>
          </p:cNvSpPr>
          <p:nvPr>
            <p:ph sz="half" idx="1"/>
          </p:nvPr>
        </p:nvSpPr>
        <p:spPr>
          <a:xfrm>
            <a:off x="1234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2F737-46A4-9E4A-BF45-733030E31939}"/>
              </a:ext>
            </a:extLst>
          </p:cNvPr>
          <p:cNvSpPr>
            <a:spLocks noGrp="1"/>
          </p:cNvSpPr>
          <p:nvPr>
            <p:ph sz="half" idx="2"/>
          </p:nvPr>
        </p:nvSpPr>
        <p:spPr>
          <a:xfrm>
            <a:off x="6568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BB9491A-6A5A-B544-AD36-7C28CAE2771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71919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B83-9CCA-0443-8BF4-5A62582FEB43}"/>
              </a:ext>
            </a:extLst>
          </p:cNvPr>
          <p:cNvSpPr>
            <a:spLocks noGrp="1"/>
          </p:cNvSpPr>
          <p:nvPr>
            <p:ph type="title"/>
          </p:nvPr>
        </p:nvSpPr>
        <p:spPr>
          <a:xfrm>
            <a:off x="1234808" y="678047"/>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C7E2EEE-1D56-DB43-8D9B-EF1232417325}"/>
              </a:ext>
            </a:extLst>
          </p:cNvPr>
          <p:cNvSpPr>
            <a:spLocks noGrp="1"/>
          </p:cNvSpPr>
          <p:nvPr>
            <p:ph type="body" idx="1"/>
          </p:nvPr>
        </p:nvSpPr>
        <p:spPr>
          <a:xfrm>
            <a:off x="1234808" y="1994085"/>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3108E-5508-184D-933E-135216444AE2}"/>
              </a:ext>
            </a:extLst>
          </p:cNvPr>
          <p:cNvSpPr>
            <a:spLocks noGrp="1"/>
          </p:cNvSpPr>
          <p:nvPr>
            <p:ph sz="half" idx="2"/>
          </p:nvPr>
        </p:nvSpPr>
        <p:spPr>
          <a:xfrm>
            <a:off x="1234808" y="2817997"/>
            <a:ext cx="5157787"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EC41A7-5DFF-4848-B8D6-F6E5D0B7D0F1}"/>
              </a:ext>
            </a:extLst>
          </p:cNvPr>
          <p:cNvSpPr>
            <a:spLocks noGrp="1"/>
          </p:cNvSpPr>
          <p:nvPr>
            <p:ph type="body" sz="quarter" idx="3"/>
          </p:nvPr>
        </p:nvSpPr>
        <p:spPr>
          <a:xfrm>
            <a:off x="6567220" y="1994085"/>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D1573-F343-F348-BB52-0ED7E0F6EA93}"/>
              </a:ext>
            </a:extLst>
          </p:cNvPr>
          <p:cNvSpPr>
            <a:spLocks noGrp="1"/>
          </p:cNvSpPr>
          <p:nvPr>
            <p:ph sz="quarter" idx="4"/>
          </p:nvPr>
        </p:nvSpPr>
        <p:spPr>
          <a:xfrm>
            <a:off x="6567220" y="2817997"/>
            <a:ext cx="5183188"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F7426D3A-8FA8-F544-BECC-79FEEE38D29D}"/>
              </a:ext>
            </a:extLst>
          </p:cNvPr>
          <p:cNvSpPr>
            <a:spLocks noGrp="1"/>
          </p:cNvSpPr>
          <p:nvPr>
            <p:ph type="sldNum" sz="quarter" idx="10"/>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947339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62F9-FDF2-B14B-864F-74CD78C457AC}"/>
              </a:ext>
            </a:extLst>
          </p:cNvPr>
          <p:cNvSpPr>
            <a:spLocks noGrp="1"/>
          </p:cNvSpPr>
          <p:nvPr>
            <p:ph type="title"/>
          </p:nvPr>
        </p:nvSpPr>
        <p:spPr>
          <a:xfrm>
            <a:off x="1234808" y="830346"/>
            <a:ext cx="10515600" cy="1325563"/>
          </a:xfrm>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230246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7F7CBD7-AD03-A945-ACEB-702F27250CD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486856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EA06-64A3-634D-8C88-EFCAB01DD486}"/>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0C1CB-17FE-4241-B6A3-287C1683D866}"/>
              </a:ext>
            </a:extLst>
          </p:cNvPr>
          <p:cNvSpPr>
            <a:spLocks noGrp="1"/>
          </p:cNvSpPr>
          <p:nvPr>
            <p:ph idx="1"/>
          </p:nvPr>
        </p:nvSpPr>
        <p:spPr>
          <a:xfrm>
            <a:off x="557820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5F95B-F49C-4D4C-8E88-5106D7F4C670}"/>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7F6C046-29AE-C741-A25A-D9A9E0E3600E}"/>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019684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6FC-4772-4744-9DAB-FBCDB3BDFC01}"/>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15BDD-19E8-4C43-A429-99EC21463005}"/>
              </a:ext>
            </a:extLst>
          </p:cNvPr>
          <p:cNvSpPr>
            <a:spLocks noGrp="1"/>
          </p:cNvSpPr>
          <p:nvPr>
            <p:ph type="pic" idx="1"/>
          </p:nvPr>
        </p:nvSpPr>
        <p:spPr>
          <a:xfrm>
            <a:off x="557820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B7FC0-8B3F-654A-B09F-19169CA408D3}"/>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94CF2C52-0002-5746-9A82-22532F74750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0595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B34A-FE9E-524E-BDFE-D69AA53AC177}"/>
              </a:ext>
            </a:extLst>
          </p:cNvPr>
          <p:cNvSpPr>
            <a:spLocks noGrp="1"/>
          </p:cNvSpPr>
          <p:nvPr>
            <p:ph type="title"/>
          </p:nvPr>
        </p:nvSpPr>
        <p:spPr>
          <a:xfrm>
            <a:off x="1234808" y="36512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96185-6F30-AB45-9E28-71997BD398CA}"/>
              </a:ext>
            </a:extLst>
          </p:cNvPr>
          <p:cNvSpPr>
            <a:spLocks noGrp="1"/>
          </p:cNvSpPr>
          <p:nvPr>
            <p:ph type="body" orient="vert" idx="1"/>
          </p:nvPr>
        </p:nvSpPr>
        <p:spPr>
          <a:xfrm>
            <a:off x="1234808"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300498-01FA-C940-832D-E63F290C2856}"/>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82503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chemeClr val="accent5"/>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1F3F748-384B-F449-8DEB-9FBAD9BDAFDB}"/>
              </a:ext>
            </a:extLst>
          </p:cNvPr>
          <p:cNvSpPr/>
          <p:nvPr userDrawn="1"/>
        </p:nvSpPr>
        <p:spPr>
          <a:xfrm>
            <a:off x="0" y="5060645"/>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319979"/>
            <a:ext cx="9144000" cy="1119096"/>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bg1"/>
                </a:solidFill>
              </a:defRPr>
            </a:lvl1pPr>
          </a:lstStyle>
          <a:p>
            <a:pPr lvl="0"/>
            <a:r>
              <a:rPr lang="en-US" dirty="0"/>
              <a:t>Authors/Date/</a:t>
            </a:r>
            <a:r>
              <a:rPr lang="en-US" dirty="0" err="1"/>
              <a:t>Etc</a:t>
            </a:r>
            <a:endParaRPr lang="en-US" dirty="0"/>
          </a:p>
        </p:txBody>
      </p:sp>
      <p:sp>
        <p:nvSpPr>
          <p:cNvPr id="24" name="Rectangle 23">
            <a:extLst>
              <a:ext uri="{FF2B5EF4-FFF2-40B4-BE49-F238E27FC236}">
                <a16:creationId xmlns:a16="http://schemas.microsoft.com/office/drawing/2014/main" id="{9CE0FDB3-ADED-A846-92FA-0328BEE074CC}"/>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C5337C3-322D-B645-98F2-8021A5D86656}"/>
              </a:ext>
            </a:extLst>
          </p:cNvPr>
          <p:cNvSpPr/>
          <p:nvPr userDrawn="1"/>
        </p:nvSpPr>
        <p:spPr>
          <a:xfrm>
            <a:off x="818146" y="5010"/>
            <a:ext cx="11373853" cy="6394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803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0CCFC-FF71-C046-BDF4-3AE2C7F28AFE}"/>
              </a:ext>
            </a:extLst>
          </p:cNvPr>
          <p:cNvSpPr>
            <a:spLocks noGrp="1"/>
          </p:cNvSpPr>
          <p:nvPr>
            <p:ph type="title" orient="vert"/>
          </p:nvPr>
        </p:nvSpPr>
        <p:spPr>
          <a:xfrm>
            <a:off x="9121508"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D48D3-D799-614B-A017-6BA221C65193}"/>
              </a:ext>
            </a:extLst>
          </p:cNvPr>
          <p:cNvSpPr>
            <a:spLocks noGrp="1"/>
          </p:cNvSpPr>
          <p:nvPr>
            <p:ph type="body" orient="vert" idx="1"/>
          </p:nvPr>
        </p:nvSpPr>
        <p:spPr>
          <a:xfrm>
            <a:off x="1234808"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B4E581D-141C-1845-8089-3C8B902E14C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52707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tras and par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D8ACA3-F7B2-464A-A4E0-754D8FD64099}"/>
              </a:ext>
            </a:extLst>
          </p:cNvPr>
          <p:cNvGrpSpPr/>
          <p:nvPr userDrawn="1"/>
        </p:nvGrpSpPr>
        <p:grpSpPr>
          <a:xfrm>
            <a:off x="983638" y="-11085"/>
            <a:ext cx="699247" cy="6858001"/>
            <a:chOff x="0" y="-1"/>
            <a:chExt cx="699247" cy="6858001"/>
          </a:xfrm>
        </p:grpSpPr>
        <p:pic>
          <p:nvPicPr>
            <p:cNvPr id="7" name="Picture 6">
              <a:extLst>
                <a:ext uri="{FF2B5EF4-FFF2-40B4-BE49-F238E27FC236}">
                  <a16:creationId xmlns:a16="http://schemas.microsoft.com/office/drawing/2014/main" id="{51DC1ABF-21B9-0E43-BEBF-8C918D3567C5}"/>
                </a:ext>
              </a:extLst>
            </p:cNvPr>
            <p:cNvPicPr>
              <a:picLocks noChangeAspect="1"/>
            </p:cNvPicPr>
            <p:nvPr/>
          </p:nvPicPr>
          <p:blipFill rotWithShape="1">
            <a:blip r:embed="rId2"/>
            <a:srcRect l="50000" t="18803"/>
            <a:stretch/>
          </p:blipFill>
          <p:spPr>
            <a:xfrm>
              <a:off x="0" y="-1"/>
              <a:ext cx="699247" cy="2787209"/>
            </a:xfrm>
            <a:prstGeom prst="rect">
              <a:avLst/>
            </a:prstGeom>
          </p:spPr>
        </p:pic>
        <p:pic>
          <p:nvPicPr>
            <p:cNvPr id="8" name="Picture 7">
              <a:extLst>
                <a:ext uri="{FF2B5EF4-FFF2-40B4-BE49-F238E27FC236}">
                  <a16:creationId xmlns:a16="http://schemas.microsoft.com/office/drawing/2014/main" id="{3B773183-5FD2-1C4D-999F-BE6A7C067191}"/>
                </a:ext>
              </a:extLst>
            </p:cNvPr>
            <p:cNvPicPr>
              <a:picLocks noChangeAspect="1"/>
            </p:cNvPicPr>
            <p:nvPr/>
          </p:nvPicPr>
          <p:blipFill rotWithShape="1">
            <a:blip r:embed="rId2"/>
            <a:srcRect l="50000"/>
            <a:stretch/>
          </p:blipFill>
          <p:spPr>
            <a:xfrm>
              <a:off x="0" y="2128302"/>
              <a:ext cx="699247" cy="3432668"/>
            </a:xfrm>
            <a:prstGeom prst="rect">
              <a:avLst/>
            </a:prstGeom>
          </p:spPr>
        </p:pic>
        <p:pic>
          <p:nvPicPr>
            <p:cNvPr id="9" name="Picture 8">
              <a:extLst>
                <a:ext uri="{FF2B5EF4-FFF2-40B4-BE49-F238E27FC236}">
                  <a16:creationId xmlns:a16="http://schemas.microsoft.com/office/drawing/2014/main" id="{88906D07-1561-4547-B4CD-7A69A258A8B2}"/>
                </a:ext>
              </a:extLst>
            </p:cNvPr>
            <p:cNvPicPr>
              <a:picLocks noChangeAspect="1"/>
            </p:cNvPicPr>
            <p:nvPr/>
          </p:nvPicPr>
          <p:blipFill rotWithShape="1">
            <a:blip r:embed="rId2"/>
            <a:srcRect l="50000" t="-5983" b="42977"/>
            <a:stretch/>
          </p:blipFill>
          <p:spPr>
            <a:xfrm>
              <a:off x="0" y="4695197"/>
              <a:ext cx="699247" cy="2162803"/>
            </a:xfrm>
            <a:prstGeom prst="rect">
              <a:avLst/>
            </a:prstGeom>
          </p:spPr>
        </p:pic>
      </p:grpSp>
      <p:sp>
        <p:nvSpPr>
          <p:cNvPr id="10" name="TextBox 9">
            <a:extLst>
              <a:ext uri="{FF2B5EF4-FFF2-40B4-BE49-F238E27FC236}">
                <a16:creationId xmlns:a16="http://schemas.microsoft.com/office/drawing/2014/main" id="{A1E7D2FC-4049-E446-9877-64AA3AD29C6D}"/>
              </a:ext>
            </a:extLst>
          </p:cNvPr>
          <p:cNvSpPr txBox="1"/>
          <p:nvPr userDrawn="1"/>
        </p:nvSpPr>
        <p:spPr>
          <a:xfrm>
            <a:off x="1628498" y="680224"/>
            <a:ext cx="1550763" cy="1209536"/>
          </a:xfrm>
          <a:prstGeom prst="rect">
            <a:avLst/>
          </a:prstGeom>
          <a:noFill/>
        </p:spPr>
        <p:txBody>
          <a:bodyPr wrap="square" rtlCol="0">
            <a:spAutoFit/>
          </a:bodyPr>
          <a:lstStyle/>
          <a:p>
            <a:r>
              <a:rPr lang="en-US" dirty="0">
                <a:sym typeface="Wingdings" pitchFamily="2" charset="2"/>
              </a:rPr>
              <a:t> Raster images, cropped and overlapping</a:t>
            </a:r>
            <a:endParaRPr lang="en-US" dirty="0"/>
          </a:p>
        </p:txBody>
      </p:sp>
      <p:sp>
        <p:nvSpPr>
          <p:cNvPr id="22" name="TextBox 21">
            <a:extLst>
              <a:ext uri="{FF2B5EF4-FFF2-40B4-BE49-F238E27FC236}">
                <a16:creationId xmlns:a16="http://schemas.microsoft.com/office/drawing/2014/main" id="{41A77E1D-C0E4-DB47-9DF9-722E0072EBC4}"/>
              </a:ext>
            </a:extLst>
          </p:cNvPr>
          <p:cNvSpPr txBox="1"/>
          <p:nvPr userDrawn="1"/>
        </p:nvSpPr>
        <p:spPr>
          <a:xfrm>
            <a:off x="6284225" y="1428095"/>
            <a:ext cx="1863827" cy="923330"/>
          </a:xfrm>
          <a:prstGeom prst="rect">
            <a:avLst/>
          </a:prstGeom>
          <a:noFill/>
        </p:spPr>
        <p:txBody>
          <a:bodyPr wrap="square" rtlCol="0">
            <a:spAutoFit/>
          </a:bodyPr>
          <a:lstStyle/>
          <a:p>
            <a:r>
              <a:rPr lang="en-US" dirty="0">
                <a:sym typeface="Wingdings" pitchFamily="2" charset="2"/>
              </a:rPr>
              <a:t> </a:t>
            </a:r>
            <a:r>
              <a:rPr lang="en-US" dirty="0" err="1">
                <a:sym typeface="Wingdings" pitchFamily="2" charset="2"/>
              </a:rPr>
              <a:t>Powerpoint</a:t>
            </a:r>
            <a:r>
              <a:rPr lang="en-US" dirty="0">
                <a:sym typeface="Wingdings" pitchFamily="2" charset="2"/>
              </a:rPr>
              <a:t> shapes (half circles)</a:t>
            </a:r>
            <a:endParaRPr lang="en-US" dirty="0"/>
          </a:p>
        </p:txBody>
      </p:sp>
      <p:pic>
        <p:nvPicPr>
          <p:cNvPr id="23" name="Picture 22">
            <a:extLst>
              <a:ext uri="{FF2B5EF4-FFF2-40B4-BE49-F238E27FC236}">
                <a16:creationId xmlns:a16="http://schemas.microsoft.com/office/drawing/2014/main" id="{43E6A26A-4A5B-2042-AEB5-EF903D121930}"/>
              </a:ext>
            </a:extLst>
          </p:cNvPr>
          <p:cNvPicPr>
            <a:picLocks noChangeAspect="1"/>
          </p:cNvPicPr>
          <p:nvPr userDrawn="1"/>
        </p:nvPicPr>
        <p:blipFill rotWithShape="1">
          <a:blip r:embed="rId2"/>
          <a:srcRect l="50000" t="18803"/>
          <a:stretch/>
        </p:blipFill>
        <p:spPr>
          <a:xfrm>
            <a:off x="674798" y="1120541"/>
            <a:ext cx="699247" cy="2787209"/>
          </a:xfrm>
          <a:prstGeom prst="rect">
            <a:avLst/>
          </a:prstGeom>
        </p:spPr>
      </p:pic>
      <p:grpSp>
        <p:nvGrpSpPr>
          <p:cNvPr id="24" name="Group 23">
            <a:extLst>
              <a:ext uri="{FF2B5EF4-FFF2-40B4-BE49-F238E27FC236}">
                <a16:creationId xmlns:a16="http://schemas.microsoft.com/office/drawing/2014/main" id="{5B083EFA-18F4-AA42-AD95-F7F8E854DCBB}"/>
              </a:ext>
            </a:extLst>
          </p:cNvPr>
          <p:cNvGrpSpPr/>
          <p:nvPr userDrawn="1"/>
        </p:nvGrpSpPr>
        <p:grpSpPr>
          <a:xfrm>
            <a:off x="6284225" y="2442792"/>
            <a:ext cx="1382294" cy="3465475"/>
            <a:chOff x="3162569" y="3126960"/>
            <a:chExt cx="1382294" cy="3465475"/>
          </a:xfrm>
        </p:grpSpPr>
        <p:sp>
          <p:nvSpPr>
            <p:cNvPr id="25" name="Donut 24">
              <a:extLst>
                <a:ext uri="{FF2B5EF4-FFF2-40B4-BE49-F238E27FC236}">
                  <a16:creationId xmlns:a16="http://schemas.microsoft.com/office/drawing/2014/main" id="{F327A0BD-F0F1-6741-9C0F-42FFB9A5CB3D}"/>
                </a:ext>
              </a:extLst>
            </p:cNvPr>
            <p:cNvSpPr/>
            <p:nvPr/>
          </p:nvSpPr>
          <p:spPr>
            <a:xfrm>
              <a:off x="3162569" y="5210141"/>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C6E01CCE-5F05-D243-BF35-5DEFBA405224}"/>
                </a:ext>
              </a:extLst>
            </p:cNvPr>
            <p:cNvSpPr/>
            <p:nvPr/>
          </p:nvSpPr>
          <p:spPr>
            <a:xfrm>
              <a:off x="3162569" y="4515748"/>
              <a:ext cx="1382294" cy="1382294"/>
            </a:xfrm>
            <a:prstGeom prst="donut">
              <a:avLst>
                <a:gd name="adj" fmla="val 1356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F8BA8AB6-B807-994C-B227-642253ECB9DD}"/>
                </a:ext>
              </a:extLst>
            </p:cNvPr>
            <p:cNvSpPr/>
            <p:nvPr/>
          </p:nvSpPr>
          <p:spPr>
            <a:xfrm>
              <a:off x="3162569" y="3821353"/>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a:extLst>
                <a:ext uri="{FF2B5EF4-FFF2-40B4-BE49-F238E27FC236}">
                  <a16:creationId xmlns:a16="http://schemas.microsoft.com/office/drawing/2014/main" id="{4977F73C-6FBF-3545-94A3-B48061286E7B}"/>
                </a:ext>
              </a:extLst>
            </p:cNvPr>
            <p:cNvSpPr/>
            <p:nvPr/>
          </p:nvSpPr>
          <p:spPr>
            <a:xfrm>
              <a:off x="3162569" y="3126960"/>
              <a:ext cx="1382294" cy="1382294"/>
            </a:xfrm>
            <a:prstGeom prst="donut">
              <a:avLst>
                <a:gd name="adj" fmla="val 1356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a:extLst>
              <a:ext uri="{FF2B5EF4-FFF2-40B4-BE49-F238E27FC236}">
                <a16:creationId xmlns:a16="http://schemas.microsoft.com/office/drawing/2014/main" id="{2351B30F-BAC6-7146-B629-7AFB438A20C9}"/>
              </a:ext>
            </a:extLst>
          </p:cNvPr>
          <p:cNvGrpSpPr/>
          <p:nvPr userDrawn="1"/>
        </p:nvGrpSpPr>
        <p:grpSpPr>
          <a:xfrm>
            <a:off x="1262889" y="5926931"/>
            <a:ext cx="9397940" cy="743552"/>
            <a:chOff x="1262889" y="5926931"/>
            <a:chExt cx="9397940" cy="743552"/>
          </a:xfrm>
        </p:grpSpPr>
        <p:pic>
          <p:nvPicPr>
            <p:cNvPr id="41" name="Picture 40">
              <a:extLst>
                <a:ext uri="{FF2B5EF4-FFF2-40B4-BE49-F238E27FC236}">
                  <a16:creationId xmlns:a16="http://schemas.microsoft.com/office/drawing/2014/main" id="{7974C6EA-502E-4C44-9F19-C719E01033A8}"/>
                </a:ext>
              </a:extLst>
            </p:cNvPr>
            <p:cNvPicPr>
              <a:picLocks noChangeAspect="1"/>
            </p:cNvPicPr>
            <p:nvPr userDrawn="1"/>
          </p:nvPicPr>
          <p:blipFill>
            <a:blip r:embed="rId3"/>
            <a:stretch>
              <a:fillRect/>
            </a:stretch>
          </p:blipFill>
          <p:spPr>
            <a:xfrm>
              <a:off x="7604139" y="6055719"/>
              <a:ext cx="806219" cy="456252"/>
            </a:xfrm>
            <a:prstGeom prst="rect">
              <a:avLst/>
            </a:prstGeom>
          </p:spPr>
        </p:pic>
        <p:pic>
          <p:nvPicPr>
            <p:cNvPr id="42" name="Picture 41">
              <a:extLst>
                <a:ext uri="{FF2B5EF4-FFF2-40B4-BE49-F238E27FC236}">
                  <a16:creationId xmlns:a16="http://schemas.microsoft.com/office/drawing/2014/main" id="{7CF22769-6D8C-E14A-90D2-ADD3DB94CFA7}"/>
                </a:ext>
              </a:extLst>
            </p:cNvPr>
            <p:cNvPicPr>
              <a:picLocks noChangeAspect="1"/>
            </p:cNvPicPr>
            <p:nvPr userDrawn="1"/>
          </p:nvPicPr>
          <p:blipFill>
            <a:blip r:embed="rId4"/>
            <a:stretch>
              <a:fillRect/>
            </a:stretch>
          </p:blipFill>
          <p:spPr>
            <a:xfrm>
              <a:off x="9416213" y="5958866"/>
              <a:ext cx="1244616" cy="579815"/>
            </a:xfrm>
            <a:prstGeom prst="rect">
              <a:avLst/>
            </a:prstGeom>
          </p:spPr>
        </p:pic>
        <p:pic>
          <p:nvPicPr>
            <p:cNvPr id="43" name="Picture 42">
              <a:extLst>
                <a:ext uri="{FF2B5EF4-FFF2-40B4-BE49-F238E27FC236}">
                  <a16:creationId xmlns:a16="http://schemas.microsoft.com/office/drawing/2014/main" id="{942FA699-EFDD-0248-AEB1-F2ABEBA75037}"/>
                </a:ext>
              </a:extLst>
            </p:cNvPr>
            <p:cNvPicPr>
              <a:picLocks noChangeAspect="1"/>
            </p:cNvPicPr>
            <p:nvPr userDrawn="1"/>
          </p:nvPicPr>
          <p:blipFill>
            <a:blip r:embed="rId5"/>
            <a:stretch>
              <a:fillRect/>
            </a:stretch>
          </p:blipFill>
          <p:spPr>
            <a:xfrm>
              <a:off x="5725684" y="5997762"/>
              <a:ext cx="941538" cy="629318"/>
            </a:xfrm>
            <a:prstGeom prst="rect">
              <a:avLst/>
            </a:prstGeom>
          </p:spPr>
        </p:pic>
        <p:pic>
          <p:nvPicPr>
            <p:cNvPr id="44" name="Picture 43">
              <a:extLst>
                <a:ext uri="{FF2B5EF4-FFF2-40B4-BE49-F238E27FC236}">
                  <a16:creationId xmlns:a16="http://schemas.microsoft.com/office/drawing/2014/main" id="{00E7ADF1-2E6E-2A45-83B3-EAFC0C40EEE5}"/>
                </a:ext>
              </a:extLst>
            </p:cNvPr>
            <p:cNvPicPr>
              <a:picLocks noChangeAspect="1"/>
            </p:cNvPicPr>
            <p:nvPr userDrawn="1"/>
          </p:nvPicPr>
          <p:blipFill>
            <a:blip r:embed="rId6"/>
            <a:stretch>
              <a:fillRect/>
            </a:stretch>
          </p:blipFill>
          <p:spPr>
            <a:xfrm>
              <a:off x="3918369" y="6014936"/>
              <a:ext cx="846262" cy="567542"/>
            </a:xfrm>
            <a:prstGeom prst="rect">
              <a:avLst/>
            </a:prstGeom>
          </p:spPr>
        </p:pic>
        <p:pic>
          <p:nvPicPr>
            <p:cNvPr id="45" name="Picture 44">
              <a:extLst>
                <a:ext uri="{FF2B5EF4-FFF2-40B4-BE49-F238E27FC236}">
                  <a16:creationId xmlns:a16="http://schemas.microsoft.com/office/drawing/2014/main" id="{FE84FE53-04D7-2F4C-B53F-EC460AB7E48B}"/>
                </a:ext>
              </a:extLst>
            </p:cNvPr>
            <p:cNvPicPr>
              <a:picLocks noChangeAspect="1"/>
            </p:cNvPicPr>
            <p:nvPr userDrawn="1"/>
          </p:nvPicPr>
          <p:blipFill>
            <a:blip r:embed="rId7"/>
            <a:stretch>
              <a:fillRect/>
            </a:stretch>
          </p:blipFill>
          <p:spPr>
            <a:xfrm>
              <a:off x="1262889" y="5926931"/>
              <a:ext cx="1916372" cy="743552"/>
            </a:xfrm>
            <a:prstGeom prst="rect">
              <a:avLst/>
            </a:prstGeom>
          </p:spPr>
        </p:pic>
      </p:grpSp>
      <p:grpSp>
        <p:nvGrpSpPr>
          <p:cNvPr id="52" name="Group 51">
            <a:extLst>
              <a:ext uri="{FF2B5EF4-FFF2-40B4-BE49-F238E27FC236}">
                <a16:creationId xmlns:a16="http://schemas.microsoft.com/office/drawing/2014/main" id="{500F9F0B-7C54-7245-8D40-D6B6DFD3D5FA}"/>
              </a:ext>
            </a:extLst>
          </p:cNvPr>
          <p:cNvGrpSpPr/>
          <p:nvPr userDrawn="1"/>
        </p:nvGrpSpPr>
        <p:grpSpPr>
          <a:xfrm>
            <a:off x="947704" y="5140054"/>
            <a:ext cx="4030132" cy="460196"/>
            <a:chOff x="-141441" y="5292451"/>
            <a:chExt cx="4030132" cy="460196"/>
          </a:xfrm>
        </p:grpSpPr>
        <p:sp>
          <p:nvSpPr>
            <p:cNvPr id="53" name="Text Box 3">
              <a:extLst>
                <a:ext uri="{FF2B5EF4-FFF2-40B4-BE49-F238E27FC236}">
                  <a16:creationId xmlns:a16="http://schemas.microsoft.com/office/drawing/2014/main" id="{AFFF91C6-7708-B145-BE1B-9035D3D6A79B}"/>
                </a:ext>
              </a:extLst>
            </p:cNvPr>
            <p:cNvSpPr txBox="1"/>
            <p:nvPr userDrawn="1"/>
          </p:nvSpPr>
          <p:spPr>
            <a:xfrm>
              <a:off x="1373528" y="5292451"/>
              <a:ext cx="1000194"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CHOICE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4" name="Text Box 3">
              <a:extLst>
                <a:ext uri="{FF2B5EF4-FFF2-40B4-BE49-F238E27FC236}">
                  <a16:creationId xmlns:a16="http://schemas.microsoft.com/office/drawing/2014/main" id="{CB6FF2E3-2321-D74B-9C21-BAACF9D8B98C}"/>
                </a:ext>
              </a:extLst>
            </p:cNvPr>
            <p:cNvSpPr txBox="1"/>
            <p:nvPr userDrawn="1"/>
          </p:nvSpPr>
          <p:spPr>
            <a:xfrm>
              <a:off x="-141441" y="5485947"/>
              <a:ext cx="40301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Collaboration for HIV Prevention Options to Control the Epidemic</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grpSp>
        <p:nvGrpSpPr>
          <p:cNvPr id="55" name="Group 54">
            <a:extLst>
              <a:ext uri="{FF2B5EF4-FFF2-40B4-BE49-F238E27FC236}">
                <a16:creationId xmlns:a16="http://schemas.microsoft.com/office/drawing/2014/main" id="{3A266A3F-1B2F-B043-8E80-E1F3EE5C8A15}"/>
              </a:ext>
            </a:extLst>
          </p:cNvPr>
          <p:cNvGrpSpPr/>
          <p:nvPr userDrawn="1"/>
        </p:nvGrpSpPr>
        <p:grpSpPr>
          <a:xfrm>
            <a:off x="6096000" y="5132200"/>
            <a:ext cx="4770115" cy="467731"/>
            <a:chOff x="4030132" y="5284597"/>
            <a:chExt cx="4770115" cy="467731"/>
          </a:xfrm>
        </p:grpSpPr>
        <p:sp>
          <p:nvSpPr>
            <p:cNvPr id="56" name="Text Box 3">
              <a:extLst>
                <a:ext uri="{FF2B5EF4-FFF2-40B4-BE49-F238E27FC236}">
                  <a16:creationId xmlns:a16="http://schemas.microsoft.com/office/drawing/2014/main" id="{E947FC4E-CDC4-6448-A1E0-D45179754EEF}"/>
                </a:ext>
              </a:extLst>
            </p:cNvPr>
            <p:cNvSpPr txBox="1"/>
            <p:nvPr userDrawn="1"/>
          </p:nvSpPr>
          <p:spPr>
            <a:xfrm>
              <a:off x="5765799" y="5284597"/>
              <a:ext cx="1132280"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PROMISE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7" name="Text Box 3">
              <a:extLst>
                <a:ext uri="{FF2B5EF4-FFF2-40B4-BE49-F238E27FC236}">
                  <a16:creationId xmlns:a16="http://schemas.microsoft.com/office/drawing/2014/main" id="{5023DA12-E0E9-3542-8F78-24ED2876E87D}"/>
                </a:ext>
              </a:extLst>
            </p:cNvPr>
            <p:cNvSpPr txBox="1"/>
            <p:nvPr userDrawn="1"/>
          </p:nvSpPr>
          <p:spPr>
            <a:xfrm>
              <a:off x="4030132" y="5485628"/>
              <a:ext cx="4770115"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Preparing for Ring Opportunities through Market Introduction Support and Knowledge Exchange</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sp>
        <p:nvSpPr>
          <p:cNvPr id="64" name="TextBox 63">
            <a:extLst>
              <a:ext uri="{FF2B5EF4-FFF2-40B4-BE49-F238E27FC236}">
                <a16:creationId xmlns:a16="http://schemas.microsoft.com/office/drawing/2014/main" id="{8D80937C-AF1B-D942-A628-6B42FB476603}"/>
              </a:ext>
            </a:extLst>
          </p:cNvPr>
          <p:cNvSpPr txBox="1"/>
          <p:nvPr userDrawn="1"/>
        </p:nvSpPr>
        <p:spPr>
          <a:xfrm>
            <a:off x="9410551" y="254000"/>
            <a:ext cx="2500556" cy="369332"/>
          </a:xfrm>
          <a:prstGeom prst="rect">
            <a:avLst/>
          </a:prstGeom>
          <a:noFill/>
        </p:spPr>
        <p:txBody>
          <a:bodyPr wrap="none" rtlCol="0">
            <a:spAutoFit/>
          </a:bodyPr>
          <a:lstStyle/>
          <a:p>
            <a:r>
              <a:rPr lang="en-US" b="1" spc="50" dirty="0">
                <a:solidFill>
                  <a:schemeClr val="accent1"/>
                </a:solidFill>
                <a:latin typeface="Franklin Gothic Demi" panose="020B0603020102020204" pitchFamily="34" charset="0"/>
              </a:rPr>
              <a:t>PLAN</a:t>
            </a:r>
            <a:r>
              <a:rPr lang="en-US" spc="50" dirty="0">
                <a:solidFill>
                  <a:schemeClr val="accent1"/>
                </a:solidFill>
              </a:rPr>
              <a:t> 4 </a:t>
            </a:r>
            <a:r>
              <a:rPr lang="en-US" b="1" spc="50" dirty="0">
                <a:solidFill>
                  <a:schemeClr val="accent1"/>
                </a:solidFill>
                <a:latin typeface="Franklin Gothic Demi" panose="020B0603020102020204" pitchFamily="34" charset="0"/>
              </a:rPr>
              <a:t>RING </a:t>
            </a:r>
            <a:r>
              <a:rPr lang="en-US" spc="50" dirty="0">
                <a:solidFill>
                  <a:schemeClr val="accent1"/>
                </a:solidFill>
              </a:rPr>
              <a:t>TOOLKIT</a:t>
            </a:r>
            <a:endParaRPr lang="en-US" b="1" spc="50" dirty="0">
              <a:solidFill>
                <a:schemeClr val="accent1"/>
              </a:solidFill>
              <a:latin typeface="Franklin Gothic Demi" panose="020B0603020102020204" pitchFamily="34" charset="0"/>
            </a:endParaRPr>
          </a:p>
        </p:txBody>
      </p:sp>
      <p:grpSp>
        <p:nvGrpSpPr>
          <p:cNvPr id="67" name="Group 66">
            <a:extLst>
              <a:ext uri="{FF2B5EF4-FFF2-40B4-BE49-F238E27FC236}">
                <a16:creationId xmlns:a16="http://schemas.microsoft.com/office/drawing/2014/main" id="{A091D615-9992-EB4E-BE20-BB2AEA74C470}"/>
              </a:ext>
            </a:extLst>
          </p:cNvPr>
          <p:cNvGrpSpPr/>
          <p:nvPr userDrawn="1"/>
        </p:nvGrpSpPr>
        <p:grpSpPr>
          <a:xfrm>
            <a:off x="5719864" y="-10885"/>
            <a:ext cx="693490" cy="6869661"/>
            <a:chOff x="-9705" y="-10885"/>
            <a:chExt cx="693490" cy="6869661"/>
          </a:xfrm>
        </p:grpSpPr>
        <p:sp>
          <p:nvSpPr>
            <p:cNvPr id="68" name="Freeform 67">
              <a:extLst>
                <a:ext uri="{FF2B5EF4-FFF2-40B4-BE49-F238E27FC236}">
                  <a16:creationId xmlns:a16="http://schemas.microsoft.com/office/drawing/2014/main" id="{7F1FED9B-FF40-5649-BF33-A3CA0E8CAC94}"/>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9" name="Freeform 68">
              <a:extLst>
                <a:ext uri="{FF2B5EF4-FFF2-40B4-BE49-F238E27FC236}">
                  <a16:creationId xmlns:a16="http://schemas.microsoft.com/office/drawing/2014/main" id="{84409B2B-DCE4-DE4E-A1CB-A5681E631799}"/>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69">
              <a:extLst>
                <a:ext uri="{FF2B5EF4-FFF2-40B4-BE49-F238E27FC236}">
                  <a16:creationId xmlns:a16="http://schemas.microsoft.com/office/drawing/2014/main" id="{B6B1B9A6-458D-2A4A-84BA-84B485F283FD}"/>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70">
              <a:extLst>
                <a:ext uri="{FF2B5EF4-FFF2-40B4-BE49-F238E27FC236}">
                  <a16:creationId xmlns:a16="http://schemas.microsoft.com/office/drawing/2014/main" id="{D77D4044-066F-F24C-AA9C-7902796CBB6A}"/>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2" name="Freeform 71">
              <a:extLst>
                <a:ext uri="{FF2B5EF4-FFF2-40B4-BE49-F238E27FC236}">
                  <a16:creationId xmlns:a16="http://schemas.microsoft.com/office/drawing/2014/main" id="{0C36AABC-2E4B-A749-B00E-AF838D7F99AB}"/>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3" name="Freeform 72">
              <a:extLst>
                <a:ext uri="{FF2B5EF4-FFF2-40B4-BE49-F238E27FC236}">
                  <a16:creationId xmlns:a16="http://schemas.microsoft.com/office/drawing/2014/main" id="{32A11B9F-3A3F-A448-9D78-B06D5BB2BA32}"/>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4" name="Freeform 73">
              <a:extLst>
                <a:ext uri="{FF2B5EF4-FFF2-40B4-BE49-F238E27FC236}">
                  <a16:creationId xmlns:a16="http://schemas.microsoft.com/office/drawing/2014/main" id="{72C1F23C-3E58-8542-BBE9-2E15F3BC75D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5" name="Freeform 74">
              <a:extLst>
                <a:ext uri="{FF2B5EF4-FFF2-40B4-BE49-F238E27FC236}">
                  <a16:creationId xmlns:a16="http://schemas.microsoft.com/office/drawing/2014/main" id="{F181552F-8BAD-994C-BAFD-B1B60E441B33}"/>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6" name="Freeform 75">
              <a:extLst>
                <a:ext uri="{FF2B5EF4-FFF2-40B4-BE49-F238E27FC236}">
                  <a16:creationId xmlns:a16="http://schemas.microsoft.com/office/drawing/2014/main" id="{A99CF8AB-1FE7-154E-ACF6-2DA4C061FB75}"/>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7" name="Freeform 76">
              <a:extLst>
                <a:ext uri="{FF2B5EF4-FFF2-40B4-BE49-F238E27FC236}">
                  <a16:creationId xmlns:a16="http://schemas.microsoft.com/office/drawing/2014/main" id="{55646CCB-2E31-5349-8C6D-4324066B9F64}"/>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77">
              <a:extLst>
                <a:ext uri="{FF2B5EF4-FFF2-40B4-BE49-F238E27FC236}">
                  <a16:creationId xmlns:a16="http://schemas.microsoft.com/office/drawing/2014/main" id="{8E02E94C-D56A-1643-93B2-567F4CBBB3F2}"/>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395192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81"/>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2020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olkit inf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8608C9-E856-F8F5-2C88-228E59A7184C}"/>
              </a:ext>
            </a:extLst>
          </p:cNvPr>
          <p:cNvSpPr txBox="1">
            <a:spLocks/>
          </p:cNvSpPr>
          <p:nvPr userDrawn="1"/>
        </p:nvSpPr>
        <p:spPr>
          <a:xfrm>
            <a:off x="1577389" y="814302"/>
            <a:ext cx="9259944" cy="513544"/>
          </a:xfrm>
          <a:prstGeom prst="rect">
            <a:avLst/>
          </a:prstGeom>
        </p:spPr>
        <p:txBody>
          <a:bodyPr anchor="t" anchorCtr="0"/>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a:lnSpc>
                <a:spcPct val="110000"/>
              </a:lnSpc>
            </a:pPr>
            <a:r>
              <a:rPr lang="en-US" sz="3600" b="0" dirty="0"/>
              <a:t>This is part of the </a:t>
            </a:r>
            <a:r>
              <a:rPr lang="en-US" sz="3600" dirty="0"/>
              <a:t>PLAN </a:t>
            </a:r>
            <a:r>
              <a:rPr lang="en-US" sz="3600" b="0" dirty="0"/>
              <a:t>4</a:t>
            </a:r>
            <a:r>
              <a:rPr lang="en-US" sz="3600" dirty="0"/>
              <a:t> RING </a:t>
            </a:r>
            <a:r>
              <a:rPr lang="en-US" sz="3600" b="0" dirty="0"/>
              <a:t>TOOLKIT,</a:t>
            </a:r>
            <a:br>
              <a:rPr lang="en-US" sz="3600" b="0" dirty="0"/>
            </a:br>
            <a:r>
              <a:rPr lang="en-US" sz="2400" b="0" dirty="0"/>
              <a:t>a suite of resources and tools designed to support planning for </a:t>
            </a:r>
            <a:r>
              <a:rPr lang="en-US" sz="2400" b="0" dirty="0" err="1"/>
              <a:t>dapivirine</a:t>
            </a:r>
            <a:r>
              <a:rPr lang="en-US" sz="2400" b="0" dirty="0"/>
              <a:t> ring introduction and scale-up.</a:t>
            </a:r>
            <a:endParaRPr lang="en-US" b="0" dirty="0"/>
          </a:p>
        </p:txBody>
      </p:sp>
      <p:sp>
        <p:nvSpPr>
          <p:cNvPr id="6" name="Text Placeholder 8">
            <a:extLst>
              <a:ext uri="{FF2B5EF4-FFF2-40B4-BE49-F238E27FC236}">
                <a16:creationId xmlns:a16="http://schemas.microsoft.com/office/drawing/2014/main" id="{9CE7A69E-71DA-EBC1-149C-B7F8CD138F19}"/>
              </a:ext>
            </a:extLst>
          </p:cNvPr>
          <p:cNvSpPr txBox="1">
            <a:spLocks/>
          </p:cNvSpPr>
          <p:nvPr userDrawn="1"/>
        </p:nvSpPr>
        <p:spPr>
          <a:xfrm>
            <a:off x="1571306" y="2445349"/>
            <a:ext cx="5330571" cy="365125"/>
          </a:xfrm>
          <a:prstGeom prst="rect">
            <a:avLst/>
          </a:prstGeom>
        </p:spPr>
        <p:txBody>
          <a:bodyPr/>
          <a:lst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The full toolkit contents, listed below, can be downloaded at</a:t>
            </a:r>
          </a:p>
        </p:txBody>
      </p:sp>
      <p:sp>
        <p:nvSpPr>
          <p:cNvPr id="7" name="Rectangle 6">
            <a:hlinkClick r:id="rId2"/>
            <a:extLst>
              <a:ext uri="{FF2B5EF4-FFF2-40B4-BE49-F238E27FC236}">
                <a16:creationId xmlns:a16="http://schemas.microsoft.com/office/drawing/2014/main" id="{852CCFC7-4031-393F-8E0E-828C8C6BC408}"/>
              </a:ext>
            </a:extLst>
          </p:cNvPr>
          <p:cNvSpPr/>
          <p:nvPr userDrawn="1"/>
        </p:nvSpPr>
        <p:spPr>
          <a:xfrm>
            <a:off x="6731189" y="2396581"/>
            <a:ext cx="4106144" cy="47705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137160" rtlCol="0" anchor="ctr" anchorCtr="0"/>
          <a:lstStyle/>
          <a:p>
            <a:pPr algn="ctr">
              <a:lnSpc>
                <a:spcPct val="115000"/>
              </a:lnSpc>
              <a:buSzPts val="1800"/>
            </a:pPr>
            <a:r>
              <a:rPr lang="en-US" sz="1600" b="1" spc="30" dirty="0" err="1">
                <a:solidFill>
                  <a:schemeClr val="accent2"/>
                </a:solidFill>
              </a:rPr>
              <a:t>www.prepwatch.org</a:t>
            </a:r>
            <a:r>
              <a:rPr lang="en-US" sz="1600" b="1" spc="30" dirty="0">
                <a:solidFill>
                  <a:schemeClr val="accent2"/>
                </a:solidFill>
              </a:rPr>
              <a:t>/plan4ring-toolkit</a:t>
            </a:r>
            <a:endParaRPr lang="en-US" sz="1600" spc="30" dirty="0">
              <a:solidFill>
                <a:schemeClr val="tx1"/>
              </a:solidFill>
            </a:endParaRPr>
          </a:p>
        </p:txBody>
      </p:sp>
      <p:grpSp>
        <p:nvGrpSpPr>
          <p:cNvPr id="8" name="Group 7">
            <a:extLst>
              <a:ext uri="{FF2B5EF4-FFF2-40B4-BE49-F238E27FC236}">
                <a16:creationId xmlns:a16="http://schemas.microsoft.com/office/drawing/2014/main" id="{2298E2D6-985D-8EB4-7BAA-27AE8F8B93CD}"/>
              </a:ext>
            </a:extLst>
          </p:cNvPr>
          <p:cNvGrpSpPr/>
          <p:nvPr userDrawn="1"/>
        </p:nvGrpSpPr>
        <p:grpSpPr>
          <a:xfrm>
            <a:off x="0" y="-10885"/>
            <a:ext cx="12192000" cy="6869661"/>
            <a:chOff x="0" y="-10885"/>
            <a:chExt cx="12192000" cy="6869661"/>
          </a:xfrm>
        </p:grpSpPr>
        <p:sp>
          <p:nvSpPr>
            <p:cNvPr id="9" name="Rectangle 8">
              <a:extLst>
                <a:ext uri="{FF2B5EF4-FFF2-40B4-BE49-F238E27FC236}">
                  <a16:creationId xmlns:a16="http://schemas.microsoft.com/office/drawing/2014/main" id="{2C85A09B-492D-1AE4-A211-981883508DDC}"/>
                </a:ext>
              </a:extLst>
            </p:cNvPr>
            <p:cNvSpPr/>
            <p:nvPr/>
          </p:nvSpPr>
          <p:spPr>
            <a:xfrm>
              <a:off x="254000" y="152400"/>
              <a:ext cx="440267" cy="656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nvGrpSpPr>
            <p:cNvPr id="10" name="Group 9">
              <a:extLst>
                <a:ext uri="{FF2B5EF4-FFF2-40B4-BE49-F238E27FC236}">
                  <a16:creationId xmlns:a16="http://schemas.microsoft.com/office/drawing/2014/main" id="{B4C1EA32-56B4-D868-E471-5A12D2C1ACE3}"/>
                </a:ext>
              </a:extLst>
            </p:cNvPr>
            <p:cNvGrpSpPr/>
            <p:nvPr/>
          </p:nvGrpSpPr>
          <p:grpSpPr>
            <a:xfrm>
              <a:off x="479608" y="-10885"/>
              <a:ext cx="693490" cy="6869661"/>
              <a:chOff x="-9705" y="-10885"/>
              <a:chExt cx="693490" cy="6869661"/>
            </a:xfrm>
          </p:grpSpPr>
          <p:sp>
            <p:nvSpPr>
              <p:cNvPr id="15" name="Freeform 14">
                <a:extLst>
                  <a:ext uri="{FF2B5EF4-FFF2-40B4-BE49-F238E27FC236}">
                    <a16:creationId xmlns:a16="http://schemas.microsoft.com/office/drawing/2014/main" id="{5D9B8114-200D-71F7-79ED-4170A369F06E}"/>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6" name="Freeform 15">
                <a:extLst>
                  <a:ext uri="{FF2B5EF4-FFF2-40B4-BE49-F238E27FC236}">
                    <a16:creationId xmlns:a16="http://schemas.microsoft.com/office/drawing/2014/main" id="{8693A3A1-07C4-BE8D-A6F4-E615332CC4B3}"/>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652FC486-8C35-38B9-F6DB-507807FA193D}"/>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06E62B21-F8BE-2EA2-C5C5-0756E204C0CB}"/>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59D8D475-EF18-2F5F-272F-BAB946F25092}"/>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 name="Freeform 19">
                <a:extLst>
                  <a:ext uri="{FF2B5EF4-FFF2-40B4-BE49-F238E27FC236}">
                    <a16:creationId xmlns:a16="http://schemas.microsoft.com/office/drawing/2014/main" id="{D1D57672-8906-0522-4C0E-FD8A56CDC6C4}"/>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Freeform 20">
                <a:extLst>
                  <a:ext uri="{FF2B5EF4-FFF2-40B4-BE49-F238E27FC236}">
                    <a16:creationId xmlns:a16="http://schemas.microsoft.com/office/drawing/2014/main" id="{58FD34FE-BFC9-4295-37C0-39E3EC06F939}"/>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Freeform 21">
                <a:extLst>
                  <a:ext uri="{FF2B5EF4-FFF2-40B4-BE49-F238E27FC236}">
                    <a16:creationId xmlns:a16="http://schemas.microsoft.com/office/drawing/2014/main" id="{3B560460-C184-B37E-0E40-9A6FF6401035}"/>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4BBACAA1-2B6D-CD51-B29D-6C193581CB72}"/>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B1324162-2603-BD51-007B-6DA9A14857C8}"/>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5" name="Freeform 24">
                <a:extLst>
                  <a:ext uri="{FF2B5EF4-FFF2-40B4-BE49-F238E27FC236}">
                    <a16:creationId xmlns:a16="http://schemas.microsoft.com/office/drawing/2014/main" id="{DE0D22A1-7854-7895-33BC-CAE6AFADA1A5}"/>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11" name="Rectangle 10">
              <a:extLst>
                <a:ext uri="{FF2B5EF4-FFF2-40B4-BE49-F238E27FC236}">
                  <a16:creationId xmlns:a16="http://schemas.microsoft.com/office/drawing/2014/main" id="{83D11AEE-0F33-81D4-4DF3-72CA3DC564BB}"/>
                </a:ext>
              </a:extLst>
            </p:cNvPr>
            <p:cNvSpPr/>
            <p:nvPr/>
          </p:nvSpPr>
          <p:spPr>
            <a:xfrm>
              <a:off x="0" y="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2" name="Rectangle 11">
              <a:extLst>
                <a:ext uri="{FF2B5EF4-FFF2-40B4-BE49-F238E27FC236}">
                  <a16:creationId xmlns:a16="http://schemas.microsoft.com/office/drawing/2014/main" id="{0063804C-8A74-A71E-5C87-7F44744B760C}"/>
                </a:ext>
              </a:extLst>
            </p:cNvPr>
            <p:cNvSpPr/>
            <p:nvPr/>
          </p:nvSpPr>
          <p:spPr>
            <a:xfrm>
              <a:off x="0" y="638937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3" name="Rectangle 12">
              <a:extLst>
                <a:ext uri="{FF2B5EF4-FFF2-40B4-BE49-F238E27FC236}">
                  <a16:creationId xmlns:a16="http://schemas.microsoft.com/office/drawing/2014/main" id="{679D6C83-8B46-59E9-6376-8F97A8ED62EE}"/>
                </a:ext>
              </a:extLst>
            </p:cNvPr>
            <p:cNvSpPr/>
            <p:nvPr/>
          </p:nvSpPr>
          <p:spPr>
            <a:xfrm rot="5400000">
              <a:off x="-3194687"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4" name="Rectangle 13">
              <a:extLst>
                <a:ext uri="{FF2B5EF4-FFF2-40B4-BE49-F238E27FC236}">
                  <a16:creationId xmlns:a16="http://schemas.microsoft.com/office/drawing/2014/main" id="{8EDA161B-56AA-536E-44F3-8F538525BA47}"/>
                </a:ext>
              </a:extLst>
            </p:cNvPr>
            <p:cNvSpPr/>
            <p:nvPr/>
          </p:nvSpPr>
          <p:spPr>
            <a:xfrm rot="5400000">
              <a:off x="8528683"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26" name="Group 25">
            <a:extLst>
              <a:ext uri="{FF2B5EF4-FFF2-40B4-BE49-F238E27FC236}">
                <a16:creationId xmlns:a16="http://schemas.microsoft.com/office/drawing/2014/main" id="{E1A97314-C740-B519-E030-03B223FC0D80}"/>
              </a:ext>
            </a:extLst>
          </p:cNvPr>
          <p:cNvGrpSpPr/>
          <p:nvPr userDrawn="1"/>
        </p:nvGrpSpPr>
        <p:grpSpPr>
          <a:xfrm>
            <a:off x="1530224" y="3046480"/>
            <a:ext cx="9824386" cy="2450935"/>
            <a:chOff x="1530224" y="3293116"/>
            <a:chExt cx="9824386" cy="2450935"/>
          </a:xfrm>
        </p:grpSpPr>
        <p:cxnSp>
          <p:nvCxnSpPr>
            <p:cNvPr id="27" name="Straight Connector 26">
              <a:extLst>
                <a:ext uri="{FF2B5EF4-FFF2-40B4-BE49-F238E27FC236}">
                  <a16:creationId xmlns:a16="http://schemas.microsoft.com/office/drawing/2014/main" id="{6F73F535-6681-1117-BFC2-514839B9E446}"/>
                </a:ext>
              </a:extLst>
            </p:cNvPr>
            <p:cNvCxnSpPr>
              <a:cxnSpLocks/>
            </p:cNvCxnSpPr>
            <p:nvPr/>
          </p:nvCxnSpPr>
          <p:spPr>
            <a:xfrm>
              <a:off x="4785029" y="3526006"/>
              <a:ext cx="0" cy="2218045"/>
            </a:xfrm>
            <a:prstGeom prst="line">
              <a:avLst/>
            </a:prstGeom>
            <a:ln w="222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2E3B67-51DC-1179-5E43-421616639906}"/>
                </a:ext>
              </a:extLst>
            </p:cNvPr>
            <p:cNvCxnSpPr>
              <a:cxnSpLocks/>
            </p:cNvCxnSpPr>
            <p:nvPr/>
          </p:nvCxnSpPr>
          <p:spPr>
            <a:xfrm>
              <a:off x="8005522" y="3526006"/>
              <a:ext cx="0" cy="2131442"/>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C2148D4F-583E-400D-5F17-24236CDF4159}"/>
                </a:ext>
              </a:extLst>
            </p:cNvPr>
            <p:cNvGrpSpPr/>
            <p:nvPr/>
          </p:nvGrpSpPr>
          <p:grpSpPr>
            <a:xfrm>
              <a:off x="1530224" y="3296555"/>
              <a:ext cx="3267560" cy="2280280"/>
              <a:chOff x="1530224" y="3296555"/>
              <a:chExt cx="3267560" cy="2280280"/>
            </a:xfrm>
          </p:grpSpPr>
          <p:sp>
            <p:nvSpPr>
              <p:cNvPr id="42" name="Text Placeholder 8">
                <a:extLst>
                  <a:ext uri="{FF2B5EF4-FFF2-40B4-BE49-F238E27FC236}">
                    <a16:creationId xmlns:a16="http://schemas.microsoft.com/office/drawing/2014/main" id="{96BBBB5C-C21E-AC2B-C62D-3F1A3F92AD62}"/>
                  </a:ext>
                </a:extLst>
              </p:cNvPr>
              <p:cNvSpPr txBox="1">
                <a:spLocks/>
              </p:cNvSpPr>
              <p:nvPr/>
            </p:nvSpPr>
            <p:spPr>
              <a:xfrm>
                <a:off x="1596056" y="4143539"/>
                <a:ext cx="3201728" cy="143329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800"/>
                  </a:spcBef>
                </a:pPr>
                <a:r>
                  <a:rPr lang="en-US" sz="1400" dirty="0">
                    <a:solidFill>
                      <a:schemeClr val="accent5"/>
                    </a:solidFill>
                  </a:rPr>
                  <a:t>PrEP Ring Language Considerations</a:t>
                </a:r>
              </a:p>
              <a:p>
                <a:pPr indent="-228600">
                  <a:lnSpc>
                    <a:spcPct val="90000"/>
                  </a:lnSpc>
                  <a:spcBef>
                    <a:spcPts val="800"/>
                  </a:spcBef>
                </a:pPr>
                <a:r>
                  <a:rPr lang="en-US" sz="1400" dirty="0">
                    <a:solidFill>
                      <a:schemeClr val="accent5"/>
                    </a:solidFill>
                  </a:rPr>
                  <a:t>Introduction Framework</a:t>
                </a:r>
              </a:p>
              <a:p>
                <a:pPr indent="-228600">
                  <a:lnSpc>
                    <a:spcPct val="90000"/>
                  </a:lnSpc>
                  <a:spcBef>
                    <a:spcPts val="800"/>
                  </a:spcBef>
                </a:pPr>
                <a:r>
                  <a:rPr lang="en-US" sz="1400" dirty="0">
                    <a:solidFill>
                      <a:schemeClr val="accent5"/>
                    </a:solidFill>
                  </a:rPr>
                  <a:t>Situation Analysis Template</a:t>
                </a:r>
              </a:p>
              <a:p>
                <a:pPr indent="-228600">
                  <a:lnSpc>
                    <a:spcPct val="90000"/>
                  </a:lnSpc>
                  <a:spcBef>
                    <a:spcPts val="800"/>
                  </a:spcBef>
                </a:pPr>
                <a:r>
                  <a:rPr lang="en-US" sz="1400" dirty="0">
                    <a:solidFill>
                      <a:schemeClr val="accent5"/>
                    </a:solidFill>
                  </a:rPr>
                  <a:t>Guidelines Template</a:t>
                </a:r>
              </a:p>
              <a:p>
                <a:pPr indent="-228600">
                  <a:lnSpc>
                    <a:spcPct val="90000"/>
                  </a:lnSpc>
                  <a:spcBef>
                    <a:spcPts val="800"/>
                  </a:spcBef>
                </a:pPr>
                <a:r>
                  <a:rPr lang="en-US" sz="1400" dirty="0">
                    <a:solidFill>
                      <a:schemeClr val="accent5"/>
                    </a:solidFill>
                  </a:rPr>
                  <a:t>Rollout Scenarios Template</a:t>
                </a:r>
              </a:p>
            </p:txBody>
          </p:sp>
          <p:grpSp>
            <p:nvGrpSpPr>
              <p:cNvPr id="43" name="Group 42">
                <a:extLst>
                  <a:ext uri="{FF2B5EF4-FFF2-40B4-BE49-F238E27FC236}">
                    <a16:creationId xmlns:a16="http://schemas.microsoft.com/office/drawing/2014/main" id="{3088CC59-3DC0-F82C-B054-767B2635B3B5}"/>
                  </a:ext>
                </a:extLst>
              </p:cNvPr>
              <p:cNvGrpSpPr/>
              <p:nvPr/>
            </p:nvGrpSpPr>
            <p:grpSpPr>
              <a:xfrm>
                <a:off x="1530224" y="3296555"/>
                <a:ext cx="3063923" cy="697162"/>
                <a:chOff x="1530224" y="3382283"/>
                <a:chExt cx="3063923" cy="697162"/>
              </a:xfrm>
            </p:grpSpPr>
            <p:sp>
              <p:nvSpPr>
                <p:cNvPr id="44" name="Text Placeholder 8">
                  <a:extLst>
                    <a:ext uri="{FF2B5EF4-FFF2-40B4-BE49-F238E27FC236}">
                      <a16:creationId xmlns:a16="http://schemas.microsoft.com/office/drawing/2014/main" id="{69891AAA-5187-6028-2DFE-275B84772DF1}"/>
                    </a:ext>
                  </a:extLst>
                </p:cNvPr>
                <p:cNvSpPr txBox="1">
                  <a:spLocks/>
                </p:cNvSpPr>
                <p:nvPr/>
              </p:nvSpPr>
              <p:spPr>
                <a:xfrm>
                  <a:off x="229787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5"/>
                      </a:solidFill>
                    </a:rPr>
                    <a:t>PLANNING</a:t>
                  </a:r>
                  <a:endParaRPr lang="en-US" dirty="0">
                    <a:solidFill>
                      <a:schemeClr val="accent5"/>
                    </a:solidFill>
                  </a:endParaRPr>
                </a:p>
              </p:txBody>
            </p:sp>
            <p:cxnSp>
              <p:nvCxnSpPr>
                <p:cNvPr id="45" name="Straight Connector 44">
                  <a:extLst>
                    <a:ext uri="{FF2B5EF4-FFF2-40B4-BE49-F238E27FC236}">
                      <a16:creationId xmlns:a16="http://schemas.microsoft.com/office/drawing/2014/main" id="{F8459956-B0AC-5F5F-6C0C-B528D7B564D0}"/>
                    </a:ext>
                  </a:extLst>
                </p:cNvPr>
                <p:cNvCxnSpPr>
                  <a:cxnSpLocks/>
                </p:cNvCxnSpPr>
                <p:nvPr/>
              </p:nvCxnSpPr>
              <p:spPr>
                <a:xfrm>
                  <a:off x="1697479" y="3616696"/>
                  <a:ext cx="2896668" cy="0"/>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A6B50FD5-B75B-EE18-A979-03A793451320}"/>
                    </a:ext>
                  </a:extLst>
                </p:cNvPr>
                <p:cNvPicPr>
                  <a:picLocks noChangeAspect="1"/>
                </p:cNvPicPr>
                <p:nvPr/>
              </p:nvPicPr>
              <p:blipFill>
                <a:blip r:embed="rId3"/>
                <a:stretch>
                  <a:fillRect/>
                </a:stretch>
              </p:blipFill>
              <p:spPr>
                <a:xfrm>
                  <a:off x="1530224" y="3382283"/>
                  <a:ext cx="697162" cy="697162"/>
                </a:xfrm>
                <a:prstGeom prst="rect">
                  <a:avLst/>
                </a:prstGeom>
              </p:spPr>
            </p:pic>
          </p:grpSp>
        </p:grpSp>
        <p:grpSp>
          <p:nvGrpSpPr>
            <p:cNvPr id="30" name="Group 29">
              <a:extLst>
                <a:ext uri="{FF2B5EF4-FFF2-40B4-BE49-F238E27FC236}">
                  <a16:creationId xmlns:a16="http://schemas.microsoft.com/office/drawing/2014/main" id="{3318334A-81A6-CB53-B5E0-FE07D352A508}"/>
                </a:ext>
              </a:extLst>
            </p:cNvPr>
            <p:cNvGrpSpPr/>
            <p:nvPr/>
          </p:nvGrpSpPr>
          <p:grpSpPr>
            <a:xfrm>
              <a:off x="4920720" y="3293116"/>
              <a:ext cx="3066037" cy="2364332"/>
              <a:chOff x="4920720" y="3293116"/>
              <a:chExt cx="3066037" cy="2364332"/>
            </a:xfrm>
          </p:grpSpPr>
          <p:sp>
            <p:nvSpPr>
              <p:cNvPr id="37" name="Text Placeholder 8">
                <a:extLst>
                  <a:ext uri="{FF2B5EF4-FFF2-40B4-BE49-F238E27FC236}">
                    <a16:creationId xmlns:a16="http://schemas.microsoft.com/office/drawing/2014/main" id="{7353F5A9-313C-859F-F78F-5C930FD7633B}"/>
                  </a:ext>
                </a:extLst>
              </p:cNvPr>
              <p:cNvSpPr txBox="1">
                <a:spLocks/>
              </p:cNvSpPr>
              <p:nvPr/>
            </p:nvSpPr>
            <p:spPr>
              <a:xfrm>
                <a:off x="4988666" y="4102040"/>
                <a:ext cx="2998091" cy="1555408"/>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accent2"/>
                    </a:solidFill>
                  </a:rPr>
                  <a:t>Service Delivery Channel Analysis Template</a:t>
                </a:r>
              </a:p>
              <a:p>
                <a:pPr indent="-168275">
                  <a:lnSpc>
                    <a:spcPct val="90000"/>
                  </a:lnSpc>
                  <a:spcBef>
                    <a:spcPts val="800"/>
                  </a:spcBef>
                </a:pPr>
                <a:r>
                  <a:rPr lang="en-US" sz="1400" dirty="0">
                    <a:solidFill>
                      <a:schemeClr val="accent2"/>
                    </a:solidFill>
                  </a:rPr>
                  <a:t>Facility Readiness Assessments</a:t>
                </a:r>
              </a:p>
              <a:p>
                <a:pPr indent="-168275">
                  <a:lnSpc>
                    <a:spcPct val="90000"/>
                  </a:lnSpc>
                  <a:spcBef>
                    <a:spcPts val="800"/>
                  </a:spcBef>
                </a:pPr>
                <a:r>
                  <a:rPr lang="en-US" sz="1400" dirty="0">
                    <a:solidFill>
                      <a:schemeClr val="accent2"/>
                    </a:solidFill>
                  </a:rPr>
                  <a:t>Healthcare Provider Training Considerations</a:t>
                </a:r>
              </a:p>
              <a:p>
                <a:pPr indent="-168275">
                  <a:lnSpc>
                    <a:spcPct val="90000"/>
                  </a:lnSpc>
                  <a:spcBef>
                    <a:spcPts val="800"/>
                  </a:spcBef>
                </a:pPr>
                <a:r>
                  <a:rPr lang="en-US" sz="1400" dirty="0">
                    <a:solidFill>
                      <a:schemeClr val="accent2"/>
                    </a:solidFill>
                  </a:rPr>
                  <a:t>Implementation Study Protocol Template</a:t>
                </a:r>
              </a:p>
            </p:txBody>
          </p:sp>
          <p:grpSp>
            <p:nvGrpSpPr>
              <p:cNvPr id="38" name="Group 37">
                <a:extLst>
                  <a:ext uri="{FF2B5EF4-FFF2-40B4-BE49-F238E27FC236}">
                    <a16:creationId xmlns:a16="http://schemas.microsoft.com/office/drawing/2014/main" id="{EB777CCA-9419-EF44-DC4B-E3DCADBC2735}"/>
                  </a:ext>
                </a:extLst>
              </p:cNvPr>
              <p:cNvGrpSpPr/>
              <p:nvPr/>
            </p:nvGrpSpPr>
            <p:grpSpPr>
              <a:xfrm>
                <a:off x="4920720" y="3293116"/>
                <a:ext cx="2917941" cy="697162"/>
                <a:chOff x="4877856" y="3378844"/>
                <a:chExt cx="2917941" cy="697162"/>
              </a:xfrm>
            </p:grpSpPr>
            <p:cxnSp>
              <p:nvCxnSpPr>
                <p:cNvPr id="39" name="Straight Connector 38">
                  <a:extLst>
                    <a:ext uri="{FF2B5EF4-FFF2-40B4-BE49-F238E27FC236}">
                      <a16:creationId xmlns:a16="http://schemas.microsoft.com/office/drawing/2014/main" id="{5AE0C100-9E19-CD14-DFD8-1624CBBA8A6B}"/>
                    </a:ext>
                  </a:extLst>
                </p:cNvPr>
                <p:cNvCxnSpPr>
                  <a:cxnSpLocks/>
                </p:cNvCxnSpPr>
                <p:nvPr/>
              </p:nvCxnSpPr>
              <p:spPr>
                <a:xfrm>
                  <a:off x="5052597" y="3616696"/>
                  <a:ext cx="27432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BD3EEB70-B546-165A-D0B4-81CD954954D3}"/>
                    </a:ext>
                  </a:extLst>
                </p:cNvPr>
                <p:cNvPicPr>
                  <a:picLocks noChangeAspect="1"/>
                </p:cNvPicPr>
                <p:nvPr/>
              </p:nvPicPr>
              <p:blipFill>
                <a:blip r:embed="rId4"/>
                <a:stretch>
                  <a:fillRect/>
                </a:stretch>
              </p:blipFill>
              <p:spPr>
                <a:xfrm>
                  <a:off x="4877856" y="3378844"/>
                  <a:ext cx="697162" cy="697162"/>
                </a:xfrm>
                <a:prstGeom prst="rect">
                  <a:avLst/>
                </a:prstGeom>
              </p:spPr>
            </p:pic>
            <p:sp>
              <p:nvSpPr>
                <p:cNvPr id="41" name="Text Placeholder 8">
                  <a:extLst>
                    <a:ext uri="{FF2B5EF4-FFF2-40B4-BE49-F238E27FC236}">
                      <a16:creationId xmlns:a16="http://schemas.microsoft.com/office/drawing/2014/main" id="{DDD2486F-0C96-3C0E-15D0-D46CC579FC8A}"/>
                    </a:ext>
                  </a:extLst>
                </p:cNvPr>
                <p:cNvSpPr txBox="1">
                  <a:spLocks/>
                </p:cNvSpPr>
                <p:nvPr/>
              </p:nvSpPr>
              <p:spPr>
                <a:xfrm>
                  <a:off x="566972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2"/>
                      </a:solidFill>
                    </a:rPr>
                    <a:t>DELIVERY</a:t>
                  </a:r>
                  <a:endParaRPr lang="en-US" dirty="0">
                    <a:solidFill>
                      <a:schemeClr val="accent2"/>
                    </a:solidFill>
                  </a:endParaRPr>
                </a:p>
              </p:txBody>
            </p:sp>
          </p:grpSp>
        </p:grpSp>
        <p:grpSp>
          <p:nvGrpSpPr>
            <p:cNvPr id="31" name="Group 30">
              <a:extLst>
                <a:ext uri="{FF2B5EF4-FFF2-40B4-BE49-F238E27FC236}">
                  <a16:creationId xmlns:a16="http://schemas.microsoft.com/office/drawing/2014/main" id="{6226701C-A35B-9C89-0758-85D1B1418DE5}"/>
                </a:ext>
              </a:extLst>
            </p:cNvPr>
            <p:cNvGrpSpPr/>
            <p:nvPr/>
          </p:nvGrpSpPr>
          <p:grpSpPr>
            <a:xfrm>
              <a:off x="8152881" y="3293116"/>
              <a:ext cx="3201729" cy="1922126"/>
              <a:chOff x="8152881" y="3293116"/>
              <a:chExt cx="3201729" cy="1922126"/>
            </a:xfrm>
          </p:grpSpPr>
          <p:sp>
            <p:nvSpPr>
              <p:cNvPr id="32" name="Text Placeholder 8">
                <a:extLst>
                  <a:ext uri="{FF2B5EF4-FFF2-40B4-BE49-F238E27FC236}">
                    <a16:creationId xmlns:a16="http://schemas.microsoft.com/office/drawing/2014/main" id="{3BD1EE81-B3EC-97AD-E1B1-E006D0F5D8D6}"/>
                  </a:ext>
                </a:extLst>
              </p:cNvPr>
              <p:cNvSpPr txBox="1">
                <a:spLocks/>
              </p:cNvSpPr>
              <p:nvPr/>
            </p:nvSpPr>
            <p:spPr>
              <a:xfrm>
                <a:off x="8224321" y="4143540"/>
                <a:ext cx="3130289" cy="1071702"/>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bg2"/>
                    </a:solidFill>
                  </a:rPr>
                  <a:t>Demand Creation Design Guide</a:t>
                </a:r>
              </a:p>
              <a:p>
                <a:pPr indent="-168275">
                  <a:lnSpc>
                    <a:spcPct val="90000"/>
                  </a:lnSpc>
                  <a:spcBef>
                    <a:spcPts val="800"/>
                  </a:spcBef>
                </a:pPr>
                <a:r>
                  <a:rPr lang="en-US" sz="1400" dirty="0">
                    <a:solidFill>
                      <a:schemeClr val="bg2"/>
                    </a:solidFill>
                  </a:rPr>
                  <a:t>Demand Creation Lessons Learned</a:t>
                </a:r>
              </a:p>
              <a:p>
                <a:pPr indent="-168275">
                  <a:lnSpc>
                    <a:spcPct val="90000"/>
                  </a:lnSpc>
                  <a:spcBef>
                    <a:spcPts val="800"/>
                  </a:spcBef>
                </a:pPr>
                <a:r>
                  <a:rPr lang="en-US" sz="1400" dirty="0">
                    <a:solidFill>
                      <a:schemeClr val="bg2"/>
                    </a:solidFill>
                  </a:rPr>
                  <a:t>Considerations for </a:t>
                </a:r>
                <a:br>
                  <a:rPr lang="en-US" sz="1400" dirty="0">
                    <a:solidFill>
                      <a:schemeClr val="bg2"/>
                    </a:solidFill>
                  </a:rPr>
                </a:br>
                <a:r>
                  <a:rPr lang="en-US" sz="1400" dirty="0">
                    <a:solidFill>
                      <a:schemeClr val="bg2"/>
                    </a:solidFill>
                  </a:rPr>
                  <a:t>Monitoring and Evaluation</a:t>
                </a:r>
              </a:p>
            </p:txBody>
          </p:sp>
          <p:grpSp>
            <p:nvGrpSpPr>
              <p:cNvPr id="33" name="Group 32">
                <a:extLst>
                  <a:ext uri="{FF2B5EF4-FFF2-40B4-BE49-F238E27FC236}">
                    <a16:creationId xmlns:a16="http://schemas.microsoft.com/office/drawing/2014/main" id="{0538DE2F-33DA-9408-C6D7-D8E64EDE7028}"/>
                  </a:ext>
                </a:extLst>
              </p:cNvPr>
              <p:cNvGrpSpPr/>
              <p:nvPr/>
            </p:nvGrpSpPr>
            <p:grpSpPr>
              <a:xfrm>
                <a:off x="8152881" y="3293116"/>
                <a:ext cx="2724908" cy="697162"/>
                <a:chOff x="8152881" y="3378844"/>
                <a:chExt cx="2724908" cy="697162"/>
              </a:xfrm>
            </p:grpSpPr>
            <p:cxnSp>
              <p:nvCxnSpPr>
                <p:cNvPr id="34" name="Straight Connector 33">
                  <a:extLst>
                    <a:ext uri="{FF2B5EF4-FFF2-40B4-BE49-F238E27FC236}">
                      <a16:creationId xmlns:a16="http://schemas.microsoft.com/office/drawing/2014/main" id="{2F84219C-47CD-2A05-5441-BE2D1FB27234}"/>
                    </a:ext>
                  </a:extLst>
                </p:cNvPr>
                <p:cNvCxnSpPr>
                  <a:cxnSpLocks/>
                </p:cNvCxnSpPr>
                <p:nvPr/>
              </p:nvCxnSpPr>
              <p:spPr>
                <a:xfrm>
                  <a:off x="8346622" y="3616696"/>
                  <a:ext cx="2531167"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D7057920-24D5-A7D5-A151-0ED4160286BC}"/>
                    </a:ext>
                  </a:extLst>
                </p:cNvPr>
                <p:cNvPicPr>
                  <a:picLocks noChangeAspect="1"/>
                </p:cNvPicPr>
                <p:nvPr/>
              </p:nvPicPr>
              <p:blipFill>
                <a:blip r:embed="rId5"/>
                <a:stretch>
                  <a:fillRect/>
                </a:stretch>
              </p:blipFill>
              <p:spPr>
                <a:xfrm>
                  <a:off x="8152881" y="3378844"/>
                  <a:ext cx="697162" cy="697162"/>
                </a:xfrm>
                <a:prstGeom prst="rect">
                  <a:avLst/>
                </a:prstGeom>
              </p:spPr>
            </p:pic>
            <p:sp>
              <p:nvSpPr>
                <p:cNvPr id="36" name="Text Placeholder 8">
                  <a:extLst>
                    <a:ext uri="{FF2B5EF4-FFF2-40B4-BE49-F238E27FC236}">
                      <a16:creationId xmlns:a16="http://schemas.microsoft.com/office/drawing/2014/main" id="{C4D950C6-587E-C219-B157-BD0EA3F8E3DE}"/>
                    </a:ext>
                  </a:extLst>
                </p:cNvPr>
                <p:cNvSpPr txBox="1">
                  <a:spLocks/>
                </p:cNvSpPr>
                <p:nvPr/>
              </p:nvSpPr>
              <p:spPr>
                <a:xfrm>
                  <a:off x="894156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bg2"/>
                      </a:solidFill>
                    </a:rPr>
                    <a:t>PROMOTION</a:t>
                  </a:r>
                  <a:endParaRPr lang="en-US" dirty="0">
                    <a:solidFill>
                      <a:schemeClr val="accent2"/>
                    </a:solidFill>
                  </a:endParaRPr>
                </a:p>
              </p:txBody>
            </p:sp>
          </p:grpSp>
        </p:grpSp>
      </p:grpSp>
      <p:sp>
        <p:nvSpPr>
          <p:cNvPr id="47" name="TextBox 46">
            <a:extLst>
              <a:ext uri="{FF2B5EF4-FFF2-40B4-BE49-F238E27FC236}">
                <a16:creationId xmlns:a16="http://schemas.microsoft.com/office/drawing/2014/main" id="{BD3C2C37-7DC5-27EA-D773-B77815D97E57}"/>
              </a:ext>
            </a:extLst>
          </p:cNvPr>
          <p:cNvSpPr txBox="1"/>
          <p:nvPr userDrawn="1"/>
        </p:nvSpPr>
        <p:spPr>
          <a:xfrm>
            <a:off x="1556548" y="5749858"/>
            <a:ext cx="9923023" cy="461665"/>
          </a:xfrm>
          <a:prstGeom prst="rect">
            <a:avLst/>
          </a:prstGeom>
          <a:noFill/>
        </p:spPr>
        <p:txBody>
          <a:bodyPr wrap="square" rtlCol="0">
            <a:spAutoFit/>
          </a:bodyPr>
          <a:lstStyle/>
          <a:p>
            <a:r>
              <a:rPr lang="en-US" sz="800" dirty="0">
                <a:solidFill>
                  <a:schemeClr val="bg2">
                    <a:lumMod val="75000"/>
                  </a:schemeClr>
                </a:solidFill>
              </a:rPr>
              <a:t>The resources within this toolkit were made possible by the generous assistance from the American people through the U.S. Agency for International Development (USAID) and the U.S. President’s Emergency Plan for AIDS Relief (PEPFAR) through the terms of several cooperative agreements, including the OPTIONS Consortium (AID-OAA-A-15-00035), the PROMISE Collaboration (AID‑OAA-A-15-00045), and the CHOICE Collaboration (#7200AA19CA00002 and #7200AA19CA00003). The contents are the responsibility of these projects and do not necessarily reflect the views of USAID or the United States Government.</a:t>
            </a:r>
          </a:p>
        </p:txBody>
      </p:sp>
    </p:spTree>
    <p:extLst>
      <p:ext uri="{BB962C8B-B14F-4D97-AF65-F5344CB8AC3E}">
        <p14:creationId xmlns:p14="http://schemas.microsoft.com/office/powerpoint/2010/main" val="3530846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DFC8-DA53-CB4D-8ED5-BFBD34036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245069-0A9B-9941-A357-A100C6225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BDFFB-AC9B-FA4E-9FB6-0E263D89EAE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F0459A8-F5E1-AC4E-A050-1841565BC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9B78A-B775-A445-A4A1-638847F6B7B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6529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3B4E-7871-7B4F-9132-5F12D2BC7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7AA38-6728-0942-BC2A-E98746068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8D861-FB0B-4C42-B939-E4CFECB50E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6A5422-CC24-3D4C-A5AF-8DF9D09DC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84A47-515C-D444-9120-E403BE66F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730844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059C-CC60-2C45-9D4C-6E428FEF2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A254D9-15FD-F64A-AA73-36D290918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6C3FC-F884-1547-8D69-912CC9B8B5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53D25D-50CE-234D-A82F-C09E4281B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A4D27-41D3-2946-83A0-9164AB02FACF}"/>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357841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528F-9197-534B-B809-D2E607D5C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2955F-094F-AF4D-BFDB-0EB1AA69C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04C6C-7F09-1B4A-9F81-09B3B4455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8DE2DC-05F7-C943-A12D-EECD12EE5FE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6ECF6E-A8BE-7B4A-B2A3-B225DDD67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4D72B-2921-9B46-9CE0-CA8CA8B29DB6}"/>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079320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3783-3013-5444-B0D3-5B82F6CC2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A0C08-322B-9845-954F-4F8F328C9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8E6D9-4709-B642-B9C8-62CBAD186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B065C3-9953-1B42-9074-4015A5D0B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5E0FB-7671-9F43-9216-0C3DA5BEB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D8C86F-BE19-8C46-9FAC-EBFB9582527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2BB5DA8-5274-EA41-B473-C04A2F3AE5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F50F85-9003-954A-85BE-B4EE3988AE0A}"/>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182048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1B03-E9B4-E148-8320-42E190AC8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B415D5-550B-4F44-BA68-AAA93D6A737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1E875A4-E507-F84E-9C71-A812FBC97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9C89B-7D9A-A549-AAA1-9AEC10445FA7}"/>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9130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FA9369BC-8F5F-6C43-8FBA-A488871F5DB5}"/>
              </a:ext>
            </a:extLst>
          </p:cNvPr>
          <p:cNvSpPr>
            <a:spLocks noGrp="1"/>
          </p:cNvSpPr>
          <p:nvPr>
            <p:ph type="body" sz="quarter" idx="11" hasCustomPrompt="1"/>
          </p:nvPr>
        </p:nvSpPr>
        <p:spPr>
          <a:xfrm>
            <a:off x="1456959" y="2828925"/>
            <a:ext cx="6705600" cy="1200150"/>
          </a:xfrm>
        </p:spPr>
        <p:txBody>
          <a:bodyPr/>
          <a:lstStyle>
            <a:lvl1pPr marL="0" indent="0">
              <a:buNone/>
              <a:defRPr sz="8000" b="1">
                <a:solidFill>
                  <a:schemeClr val="accent1">
                    <a:lumMod val="20000"/>
                    <a:lumOff val="80000"/>
                  </a:schemeClr>
                </a:solidFill>
                <a:latin typeface="Arial" panose="020B0604020202020204" pitchFamily="34" charset="0"/>
                <a:cs typeface="Arial" panose="020B0604020202020204" pitchFamily="34" charset="0"/>
              </a:defRPr>
            </a:lvl1pPr>
          </a:lstStyle>
          <a:p>
            <a:pPr lvl="0"/>
            <a:r>
              <a:rPr lang="en-US" dirty="0"/>
              <a:t>Title</a:t>
            </a:r>
          </a:p>
        </p:txBody>
      </p:sp>
      <p:sp>
        <p:nvSpPr>
          <p:cNvPr id="5" name="Text Placeholder 6">
            <a:extLst>
              <a:ext uri="{FF2B5EF4-FFF2-40B4-BE49-F238E27FC236}">
                <a16:creationId xmlns:a16="http://schemas.microsoft.com/office/drawing/2014/main" id="{FD5A1F3F-ECDC-E347-A442-F824BB86A01F}"/>
              </a:ext>
            </a:extLst>
          </p:cNvPr>
          <p:cNvSpPr>
            <a:spLocks noGrp="1"/>
          </p:cNvSpPr>
          <p:nvPr>
            <p:ph type="body" sz="quarter" idx="12" hasCustomPrompt="1"/>
          </p:nvPr>
        </p:nvSpPr>
        <p:spPr>
          <a:xfrm>
            <a:off x="1457489" y="4029075"/>
            <a:ext cx="5722937" cy="1055687"/>
          </a:xfrm>
        </p:spPr>
        <p:txBody>
          <a:bodyPr/>
          <a:lstStyle>
            <a:lvl1pPr marL="0" indent="0">
              <a:buNone/>
              <a:defRPr sz="4400">
                <a:solidFill>
                  <a:schemeClr val="bg1"/>
                </a:solidFill>
              </a:defRPr>
            </a:lvl1pPr>
          </a:lstStyle>
          <a:p>
            <a:pPr lvl="0"/>
            <a:r>
              <a:rPr lang="en-US" dirty="0"/>
              <a:t>Subtitle</a:t>
            </a:r>
          </a:p>
        </p:txBody>
      </p:sp>
    </p:spTree>
    <p:extLst>
      <p:ext uri="{BB962C8B-B14F-4D97-AF65-F5344CB8AC3E}">
        <p14:creationId xmlns:p14="http://schemas.microsoft.com/office/powerpoint/2010/main" val="942044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6C14-691E-8544-864D-616595C0322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89E0F2E-D1A3-954D-94FB-3CCDCA8126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EE78C-BCB2-B040-A209-ABAB4817D12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582046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8757-9D8B-394A-993B-6F10C3B33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D41B3-9E3E-3740-82DB-8FC5A4E97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6A214-2239-9947-830B-634D77D01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C6E68-486F-FE45-AC69-E0E8BDE2F3C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1E9CBC-3AFF-5E47-BF32-2B56CCA5E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DB359-DA97-7140-94B9-82BEDF5B1592}"/>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014805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82D0-64DD-2F4D-99DF-13CBD3F8E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57F7C9-0B5C-AA44-9409-828AFE270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C7CBDD-6F78-0743-B705-473EC648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A4DB0-E27E-6045-ADAA-B20C35BCBF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D14DF0-3FFE-D546-8833-DDC4D3767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CE48A-6B27-DE42-8A34-7E76B261E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602815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B2E5-DF68-0244-9B92-FF49B6CC45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51BF8-16C2-894A-9A5B-9A6BD60AB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F26E9-8618-2049-A4B1-FE269383B4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B1F121-5952-D344-8251-A0D97A7AE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FABA2-9625-DD4B-8F6B-BEC848BF83B8}"/>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872255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E9078-A2A0-EC45-8205-E3806996B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360F9-1B57-DF43-83E7-8FD4BD3E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F92E3-6047-644C-9B17-12D67A495ED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040B7F-1446-8448-AADE-76E5D20C6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A1A86-4728-4544-AF2C-31E5E827CDB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142224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ligh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66AAB5A-7974-9647-B600-B49D62FFFF5E}"/>
              </a:ext>
            </a:extLst>
          </p:cNvPr>
          <p:cNvSpPr/>
          <p:nvPr userDrawn="1"/>
        </p:nvSpPr>
        <p:spPr>
          <a:xfrm>
            <a:off x="818146" y="5010"/>
            <a:ext cx="11373853" cy="63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 name="Rectangle 32">
            <a:extLst>
              <a:ext uri="{FF2B5EF4-FFF2-40B4-BE49-F238E27FC236}">
                <a16:creationId xmlns:a16="http://schemas.microsoft.com/office/drawing/2014/main" id="{F1F3F748-384B-F449-8DEB-9FBAD9BDAFDB}"/>
              </a:ext>
            </a:extLst>
          </p:cNvPr>
          <p:cNvSpPr/>
          <p:nvPr userDrawn="1"/>
        </p:nvSpPr>
        <p:spPr>
          <a:xfrm>
            <a:off x="0" y="5049494"/>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Autofit/>
          </a:bodyPr>
          <a:lstStyle>
            <a:lvl1pPr algn="l">
              <a:defRPr sz="4800" b="1">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194257"/>
            <a:ext cx="9144000" cy="1119096"/>
          </a:xfrm>
        </p:spPr>
        <p:txBody>
          <a:bodyPr>
            <a:no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Autofit/>
          </a:bodyPr>
          <a:lstStyle>
            <a:lvl1pPr marL="0" indent="0">
              <a:buNone/>
              <a:defRPr sz="2000">
                <a:solidFill>
                  <a:schemeClr val="accent5"/>
                </a:solidFill>
              </a:defRPr>
            </a:lvl1pPr>
          </a:lstStyle>
          <a:p>
            <a:pPr lvl="0"/>
            <a:r>
              <a:rPr lang="en-US" dirty="0"/>
              <a:t>Authors/Date/</a:t>
            </a:r>
            <a:r>
              <a:rPr lang="en-US" dirty="0" err="1"/>
              <a:t>Etc</a:t>
            </a:r>
            <a:endParaRPr lang="en-US" dirty="0"/>
          </a:p>
        </p:txBody>
      </p:sp>
      <p:sp>
        <p:nvSpPr>
          <p:cNvPr id="54" name="Rectangle 53">
            <a:extLst>
              <a:ext uri="{FF2B5EF4-FFF2-40B4-BE49-F238E27FC236}">
                <a16:creationId xmlns:a16="http://schemas.microsoft.com/office/drawing/2014/main" id="{AA0851BB-F40F-ED48-851E-38B1002061E4}"/>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2724753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chemeClr val="accent5"/>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1F3F748-384B-F449-8DEB-9FBAD9BDAFDB}"/>
              </a:ext>
            </a:extLst>
          </p:cNvPr>
          <p:cNvSpPr/>
          <p:nvPr userDrawn="1"/>
        </p:nvSpPr>
        <p:spPr>
          <a:xfrm>
            <a:off x="0" y="5060645"/>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319979"/>
            <a:ext cx="9144000" cy="1119096"/>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bg1"/>
                </a:solidFill>
              </a:defRPr>
            </a:lvl1pPr>
          </a:lstStyle>
          <a:p>
            <a:pPr lvl="0"/>
            <a:r>
              <a:rPr lang="en-US" dirty="0"/>
              <a:t>Authors/Date/</a:t>
            </a:r>
            <a:r>
              <a:rPr lang="en-US" dirty="0" err="1"/>
              <a:t>Etc</a:t>
            </a:r>
            <a:endParaRPr lang="en-US" dirty="0"/>
          </a:p>
        </p:txBody>
      </p:sp>
      <p:sp>
        <p:nvSpPr>
          <p:cNvPr id="24" name="Rectangle 23">
            <a:extLst>
              <a:ext uri="{FF2B5EF4-FFF2-40B4-BE49-F238E27FC236}">
                <a16:creationId xmlns:a16="http://schemas.microsoft.com/office/drawing/2014/main" id="{9CE0FDB3-ADED-A846-92FA-0328BEE074CC}"/>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C5337C3-322D-B645-98F2-8021A5D86656}"/>
              </a:ext>
            </a:extLst>
          </p:cNvPr>
          <p:cNvSpPr/>
          <p:nvPr userDrawn="1"/>
        </p:nvSpPr>
        <p:spPr>
          <a:xfrm>
            <a:off x="818146" y="5010"/>
            <a:ext cx="11373853" cy="6394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168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FA9369BC-8F5F-6C43-8FBA-A488871F5DB5}"/>
              </a:ext>
            </a:extLst>
          </p:cNvPr>
          <p:cNvSpPr>
            <a:spLocks noGrp="1"/>
          </p:cNvSpPr>
          <p:nvPr>
            <p:ph type="body" sz="quarter" idx="11" hasCustomPrompt="1"/>
          </p:nvPr>
        </p:nvSpPr>
        <p:spPr>
          <a:xfrm>
            <a:off x="1456959" y="2828925"/>
            <a:ext cx="6705600" cy="1200150"/>
          </a:xfrm>
        </p:spPr>
        <p:txBody>
          <a:bodyPr/>
          <a:lstStyle>
            <a:lvl1pPr marL="0" indent="0">
              <a:buNone/>
              <a:defRPr sz="8000" b="1">
                <a:solidFill>
                  <a:schemeClr val="accent1">
                    <a:lumMod val="20000"/>
                    <a:lumOff val="80000"/>
                  </a:schemeClr>
                </a:solidFill>
                <a:latin typeface="Arial" panose="020B0604020202020204" pitchFamily="34" charset="0"/>
                <a:cs typeface="Arial" panose="020B0604020202020204" pitchFamily="34" charset="0"/>
              </a:defRPr>
            </a:lvl1pPr>
          </a:lstStyle>
          <a:p>
            <a:pPr lvl="0"/>
            <a:r>
              <a:rPr lang="en-US" dirty="0"/>
              <a:t>Title</a:t>
            </a:r>
          </a:p>
        </p:txBody>
      </p:sp>
      <p:sp>
        <p:nvSpPr>
          <p:cNvPr id="5" name="Text Placeholder 6">
            <a:extLst>
              <a:ext uri="{FF2B5EF4-FFF2-40B4-BE49-F238E27FC236}">
                <a16:creationId xmlns:a16="http://schemas.microsoft.com/office/drawing/2014/main" id="{FD5A1F3F-ECDC-E347-A442-F824BB86A01F}"/>
              </a:ext>
            </a:extLst>
          </p:cNvPr>
          <p:cNvSpPr>
            <a:spLocks noGrp="1"/>
          </p:cNvSpPr>
          <p:nvPr>
            <p:ph type="body" sz="quarter" idx="12" hasCustomPrompt="1"/>
          </p:nvPr>
        </p:nvSpPr>
        <p:spPr>
          <a:xfrm>
            <a:off x="1457489" y="4029075"/>
            <a:ext cx="5722937" cy="1055687"/>
          </a:xfrm>
        </p:spPr>
        <p:txBody>
          <a:bodyPr/>
          <a:lstStyle>
            <a:lvl1pPr marL="0" indent="0">
              <a:buNone/>
              <a:defRPr sz="4400">
                <a:solidFill>
                  <a:schemeClr val="bg1"/>
                </a:solidFill>
              </a:defRPr>
            </a:lvl1pPr>
          </a:lstStyle>
          <a:p>
            <a:pPr lvl="0"/>
            <a:r>
              <a:rPr lang="en-US" dirty="0"/>
              <a:t>Subtitle</a:t>
            </a:r>
          </a:p>
        </p:txBody>
      </p:sp>
    </p:spTree>
    <p:extLst>
      <p:ext uri="{BB962C8B-B14F-4D97-AF65-F5344CB8AC3E}">
        <p14:creationId xmlns:p14="http://schemas.microsoft.com/office/powerpoint/2010/main" val="14064152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4571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6864"/>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9678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tuation Analysis Step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1045"/>
            <a:ext cx="10145980" cy="513544"/>
          </a:xfrm>
        </p:spPr>
        <p:txBody>
          <a:bodyPr>
            <a:no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3B1225A4-0256-0C47-91EE-3472A6BEBD63}"/>
              </a:ext>
            </a:extLst>
          </p:cNvPr>
          <p:cNvGrpSpPr/>
          <p:nvPr userDrawn="1"/>
        </p:nvGrpSpPr>
        <p:grpSpPr>
          <a:xfrm>
            <a:off x="11146521" y="132565"/>
            <a:ext cx="477330" cy="333187"/>
            <a:chOff x="11151469" y="132565"/>
            <a:chExt cx="477330" cy="333187"/>
          </a:xfrm>
        </p:grpSpPr>
        <p:sp>
          <p:nvSpPr>
            <p:cNvPr id="7" name="Pentagon 6">
              <a:extLst>
                <a:ext uri="{FF2B5EF4-FFF2-40B4-BE49-F238E27FC236}">
                  <a16:creationId xmlns:a16="http://schemas.microsoft.com/office/drawing/2014/main" id="{54962C91-B940-4C43-AF69-B46A82A67837}"/>
                </a:ext>
              </a:extLst>
            </p:cNvPr>
            <p:cNvSpPr/>
            <p:nvPr/>
          </p:nvSpPr>
          <p:spPr>
            <a:xfrm>
              <a:off x="11151469"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7142"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3</a:t>
              </a:r>
            </a:p>
          </p:txBody>
        </p:sp>
      </p:grpSp>
      <p:grpSp>
        <p:nvGrpSpPr>
          <p:cNvPr id="9" name="Group 8">
            <a:extLst>
              <a:ext uri="{FF2B5EF4-FFF2-40B4-BE49-F238E27FC236}">
                <a16:creationId xmlns:a16="http://schemas.microsoft.com/office/drawing/2014/main" id="{BB366C3F-09A3-DF45-BDD5-6291A0454BD9}"/>
              </a:ext>
            </a:extLst>
          </p:cNvPr>
          <p:cNvGrpSpPr/>
          <p:nvPr userDrawn="1"/>
        </p:nvGrpSpPr>
        <p:grpSpPr>
          <a:xfrm>
            <a:off x="10728569" y="132565"/>
            <a:ext cx="477330" cy="333187"/>
            <a:chOff x="10739455" y="132565"/>
            <a:chExt cx="477330" cy="333187"/>
          </a:xfrm>
        </p:grpSpPr>
        <p:sp>
          <p:nvSpPr>
            <p:cNvPr id="11" name="Pentagon 10">
              <a:extLst>
                <a:ext uri="{FF2B5EF4-FFF2-40B4-BE49-F238E27FC236}">
                  <a16:creationId xmlns:a16="http://schemas.microsoft.com/office/drawing/2014/main" id="{E273C470-396E-C84C-A70C-E4AA9D8910E6}"/>
                </a:ext>
              </a:extLst>
            </p:cNvPr>
            <p:cNvSpPr/>
            <p:nvPr/>
          </p:nvSpPr>
          <p:spPr>
            <a:xfrm>
              <a:off x="10739455"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909185"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2</a:t>
              </a:r>
            </a:p>
          </p:txBody>
        </p:sp>
      </p:grpSp>
      <p:grpSp>
        <p:nvGrpSpPr>
          <p:cNvPr id="13" name="Group 12">
            <a:extLst>
              <a:ext uri="{FF2B5EF4-FFF2-40B4-BE49-F238E27FC236}">
                <a16:creationId xmlns:a16="http://schemas.microsoft.com/office/drawing/2014/main" id="{4813D041-66ED-AD4E-A5A9-276DC35BBF35}"/>
              </a:ext>
            </a:extLst>
          </p:cNvPr>
          <p:cNvGrpSpPr/>
          <p:nvPr userDrawn="1"/>
        </p:nvGrpSpPr>
        <p:grpSpPr>
          <a:xfrm>
            <a:off x="9221189" y="132566"/>
            <a:ext cx="1581727" cy="333187"/>
            <a:chOff x="9221189" y="132566"/>
            <a:chExt cx="1581727" cy="333187"/>
          </a:xfrm>
        </p:grpSpPr>
        <p:sp>
          <p:nvSpPr>
            <p:cNvPr id="14" name="Pentagon 13">
              <a:extLst>
                <a:ext uri="{FF2B5EF4-FFF2-40B4-BE49-F238E27FC236}">
                  <a16:creationId xmlns:a16="http://schemas.microsoft.com/office/drawing/2014/main" id="{88CA3163-5D9E-B34B-9C45-8C3EE7B13199}"/>
                </a:ext>
              </a:extLst>
            </p:cNvPr>
            <p:cNvSpPr/>
            <p:nvPr/>
          </p:nvSpPr>
          <p:spPr>
            <a:xfrm>
              <a:off x="9221189" y="132566"/>
              <a:ext cx="1581727" cy="333187"/>
            </a:xfrm>
            <a:prstGeom prst="homePlate">
              <a:avLst>
                <a:gd name="adj" fmla="val 16379"/>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noAutofit/>
            </a:bodyPr>
            <a:lstStyle/>
            <a:p>
              <a:pPr algn="r"/>
              <a:r>
                <a:rPr lang="en-US" sz="1200" b="1" dirty="0">
                  <a:solidFill>
                    <a:srgbClr val="FFFFFF"/>
                  </a:solidFill>
                </a:rPr>
                <a:t>Data collection</a:t>
              </a:r>
            </a:p>
          </p:txBody>
        </p:sp>
        <p:sp>
          <p:nvSpPr>
            <p:cNvPr id="15" name="Oval 14">
              <a:extLst>
                <a:ext uri="{FF2B5EF4-FFF2-40B4-BE49-F238E27FC236}">
                  <a16:creationId xmlns:a16="http://schemas.microsoft.com/office/drawing/2014/main" id="{1B0AEA96-32F6-CC4D-A837-595733CBC1D9}"/>
                </a:ext>
              </a:extLst>
            </p:cNvPr>
            <p:cNvSpPr/>
            <p:nvPr/>
          </p:nvSpPr>
          <p:spPr>
            <a:xfrm>
              <a:off x="9301617"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1</a:t>
              </a:r>
            </a:p>
          </p:txBody>
        </p:sp>
      </p:grpSp>
    </p:spTree>
    <p:extLst>
      <p:ext uri="{BB962C8B-B14F-4D97-AF65-F5344CB8AC3E}">
        <p14:creationId xmlns:p14="http://schemas.microsoft.com/office/powerpoint/2010/main" val="16115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rm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4571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6864"/>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314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tuation Analysis - Step 1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72676" y="811045"/>
            <a:ext cx="860811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65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10728569"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89829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9221189" y="132566"/>
            <a:ext cx="1581727" cy="333187"/>
          </a:xfrm>
          <a:prstGeom prst="homePlate">
            <a:avLst>
              <a:gd name="adj" fmla="val 16379"/>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rgbClr val="FFFFFF"/>
                </a:solidFill>
              </a:rPr>
              <a:t>Data collection</a:t>
            </a:r>
          </a:p>
        </p:txBody>
      </p:sp>
      <p:sp>
        <p:nvSpPr>
          <p:cNvPr id="15" name="Oval 14">
            <a:extLst>
              <a:ext uri="{FF2B5EF4-FFF2-40B4-BE49-F238E27FC236}">
                <a16:creationId xmlns:a16="http://schemas.microsoft.com/office/drawing/2014/main" id="{1B0AEA96-32F6-CC4D-A837-595733CBC1D9}"/>
              </a:ext>
            </a:extLst>
          </p:cNvPr>
          <p:cNvSpPr/>
          <p:nvPr/>
        </p:nvSpPr>
        <p:spPr>
          <a:xfrm>
            <a:off x="9301617"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46A89F24-2CAB-8A4D-845F-5EE890E6328D}"/>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3129218B-E624-6A4F-8B53-5E1CFFCC7003}"/>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7287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tuation Analysis Step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1234808" y="811045"/>
            <a:ext cx="10145980" cy="513544"/>
          </a:xfrm>
        </p:spPr>
        <p:txBody>
          <a:bodyPr>
            <a:normAutofit/>
          </a:bodyPr>
          <a:lstStyle>
            <a:lvl1pPr>
              <a:defRPr sz="3600"/>
            </a:lvl1pPr>
          </a:lstStyle>
          <a:p>
            <a:r>
              <a:rPr lang="en-US" dirty="0"/>
              <a:t>HIV in </a:t>
            </a:r>
            <a:r>
              <a:rPr lang="en-US" dirty="0">
                <a:solidFill>
                  <a:srgbClr val="9C6FBD"/>
                </a:solidFill>
              </a:rPr>
              <a:t>[Country]</a:t>
            </a:r>
            <a:endParaRPr lang="en-US" dirty="0"/>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005866" y="132565"/>
            <a:ext cx="2193304"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Stakeholder Interviews</a:t>
            </a:r>
          </a:p>
        </p:txBody>
      </p:sp>
      <p:sp>
        <p:nvSpPr>
          <p:cNvPr id="12" name="Oval 11">
            <a:extLst>
              <a:ext uri="{FF2B5EF4-FFF2-40B4-BE49-F238E27FC236}">
                <a16:creationId xmlns:a16="http://schemas.microsoft.com/office/drawing/2014/main" id="{B445FA05-C5B9-9F42-B0B9-D93DF35875B5}"/>
              </a:ext>
            </a:extLst>
          </p:cNvPr>
          <p:cNvSpPr/>
          <p:nvPr/>
        </p:nvSpPr>
        <p:spPr>
          <a:xfrm>
            <a:off x="9143942"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57675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68885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Text Placeholder 21">
            <a:extLst>
              <a:ext uri="{FF2B5EF4-FFF2-40B4-BE49-F238E27FC236}">
                <a16:creationId xmlns:a16="http://schemas.microsoft.com/office/drawing/2014/main" id="{2477DEC3-CE36-CE43-B584-8D67C4B88D85}"/>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076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tuation Analysis - Step 2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2772676" y="811045"/>
            <a:ext cx="8608111" cy="513544"/>
          </a:xfrm>
        </p:spPr>
        <p:txBody>
          <a:bodyPr>
            <a:normAutofit/>
          </a:bodyPr>
          <a:lstStyle>
            <a:lvl1pPr>
              <a:defRPr sz="3600"/>
            </a:lvl1pPr>
          </a:lstStyle>
          <a:p>
            <a:r>
              <a:rPr lang="en-US" dirty="0"/>
              <a:t>HIV in </a:t>
            </a:r>
            <a:r>
              <a:rPr lang="en-US" dirty="0">
                <a:solidFill>
                  <a:srgbClr val="9C6FBD"/>
                </a:solidFill>
              </a:rPr>
              <a:t>[Country]</a:t>
            </a:r>
            <a:endParaRPr lang="en-US" dirty="0"/>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005866" y="132565"/>
            <a:ext cx="2193304"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Stakeholder Interviews</a:t>
            </a:r>
          </a:p>
        </p:txBody>
      </p:sp>
      <p:sp>
        <p:nvSpPr>
          <p:cNvPr id="12" name="Oval 11">
            <a:extLst>
              <a:ext uri="{FF2B5EF4-FFF2-40B4-BE49-F238E27FC236}">
                <a16:creationId xmlns:a16="http://schemas.microsoft.com/office/drawing/2014/main" id="{B445FA05-C5B9-9F42-B0B9-D93DF35875B5}"/>
              </a:ext>
            </a:extLst>
          </p:cNvPr>
          <p:cNvSpPr/>
          <p:nvPr/>
        </p:nvSpPr>
        <p:spPr>
          <a:xfrm>
            <a:off x="9143942"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57675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68885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F1D39201-746E-434A-8BF5-A1A3DD94F245}"/>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98540A4F-CA57-E644-AEDE-79ED0E9C639A}"/>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1580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tuation Analysis Step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7" y="811045"/>
            <a:ext cx="10235703" cy="513544"/>
          </a:xfrm>
        </p:spPr>
        <p:txBody>
          <a:bodyPr>
            <a:no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9565574" y="132565"/>
            <a:ext cx="2052339"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n-US" sz="1200" b="1" dirty="0">
                <a:solidFill>
                  <a:schemeClr val="bg1"/>
                </a:solidFill>
              </a:rPr>
              <a:t>Analysis &amp; Synthesis</a:t>
            </a:r>
          </a:p>
        </p:txBody>
      </p:sp>
      <p:sp>
        <p:nvSpPr>
          <p:cNvPr id="8" name="Oval 7">
            <a:extLst>
              <a:ext uri="{FF2B5EF4-FFF2-40B4-BE49-F238E27FC236}">
                <a16:creationId xmlns:a16="http://schemas.microsoft.com/office/drawing/2014/main" id="{D198D118-90B6-6A49-BABB-D385D91520DA}"/>
              </a:ext>
            </a:extLst>
          </p:cNvPr>
          <p:cNvSpPr/>
          <p:nvPr/>
        </p:nvSpPr>
        <p:spPr>
          <a:xfrm>
            <a:off x="9703839"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1366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930876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71787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82997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1</a:t>
            </a:r>
          </a:p>
        </p:txBody>
      </p:sp>
      <p:sp>
        <p:nvSpPr>
          <p:cNvPr id="18" name="Text Placeholder 21">
            <a:extLst>
              <a:ext uri="{FF2B5EF4-FFF2-40B4-BE49-F238E27FC236}">
                <a16:creationId xmlns:a16="http://schemas.microsoft.com/office/drawing/2014/main" id="{2BC68E89-5365-5B40-87D0-170619815B0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126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tuation Analysis - Step 3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95537" y="811045"/>
            <a:ext cx="8674971" cy="513544"/>
          </a:xfrm>
        </p:spPr>
        <p:txBody>
          <a:bodyPr>
            <a:no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9565574" y="132565"/>
            <a:ext cx="2052339"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n-US" sz="1200" b="1" dirty="0">
                <a:solidFill>
                  <a:schemeClr val="bg1"/>
                </a:solidFill>
              </a:rPr>
              <a:t>Analysis &amp; Synthesis</a:t>
            </a:r>
          </a:p>
        </p:txBody>
      </p:sp>
      <p:sp>
        <p:nvSpPr>
          <p:cNvPr id="8" name="Oval 7">
            <a:extLst>
              <a:ext uri="{FF2B5EF4-FFF2-40B4-BE49-F238E27FC236}">
                <a16:creationId xmlns:a16="http://schemas.microsoft.com/office/drawing/2014/main" id="{D198D118-90B6-6A49-BABB-D385D91520DA}"/>
              </a:ext>
            </a:extLst>
          </p:cNvPr>
          <p:cNvSpPr/>
          <p:nvPr/>
        </p:nvSpPr>
        <p:spPr>
          <a:xfrm>
            <a:off x="9703839"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1366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930876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71787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82997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E9EC836F-AD42-EC4A-9500-6108BB20265B}"/>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noAutofit/>
          </a:bodyPr>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5BC27F36-4AC2-9D45-9177-8106F37CE281}"/>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796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47297"/>
            <a:ext cx="10003392" cy="2852737"/>
          </a:xfrm>
        </p:spPr>
        <p:txBody>
          <a:bodyPr anchor="b">
            <a:no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34646"/>
            <a:ext cx="10003392" cy="1500187"/>
          </a:xfrm>
        </p:spPr>
        <p:txBody>
          <a:bodyPr>
            <a:no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B49EE082-5874-BC45-8D70-ADEC2934ABF9}"/>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680182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 dark">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27196"/>
            <a:ext cx="10003392" cy="2852737"/>
          </a:xfrm>
        </p:spPr>
        <p:txBody>
          <a:bodyPr anchor="b">
            <a:no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14545"/>
            <a:ext cx="10003392" cy="1500187"/>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F071CAD7-E0C6-4B4B-8CBE-45C803143F3A}"/>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918544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8AB9-2CE0-7A4C-9B76-EA87917A0FB3}"/>
              </a:ext>
            </a:extLst>
          </p:cNvPr>
          <p:cNvSpPr>
            <a:spLocks noGrp="1"/>
          </p:cNvSpPr>
          <p:nvPr>
            <p:ph type="title"/>
          </p:nvPr>
        </p:nvSpPr>
        <p:spPr>
          <a:xfrm>
            <a:off x="1234808" y="745312"/>
            <a:ext cx="10515600" cy="1325563"/>
          </a:xfrm>
        </p:spPr>
        <p:txBody>
          <a:bodyPr anchor="ctr"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82FD29CA-6440-974B-90EC-74E3B91756E6}"/>
              </a:ext>
            </a:extLst>
          </p:cNvPr>
          <p:cNvSpPr>
            <a:spLocks noGrp="1"/>
          </p:cNvSpPr>
          <p:nvPr>
            <p:ph idx="1"/>
          </p:nvPr>
        </p:nvSpPr>
        <p:spPr>
          <a:xfrm>
            <a:off x="1234808" y="2205812"/>
            <a:ext cx="10515600" cy="4134496"/>
          </a:xfrm>
        </p:spPr>
        <p:txBody>
          <a:bodyPr anchor="t" anchorCtr="0">
            <a:no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ECFA9E0-601E-7B40-A58A-1DC34B68DC3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239271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282E-05BD-FE40-8229-B4237779455D}"/>
              </a:ext>
            </a:extLst>
          </p:cNvPr>
          <p:cNvSpPr>
            <a:spLocks noGrp="1"/>
          </p:cNvSpPr>
          <p:nvPr>
            <p:ph type="title"/>
          </p:nvPr>
        </p:nvSpPr>
        <p:spPr>
          <a:xfrm>
            <a:off x="1234808" y="528470"/>
            <a:ext cx="10515600" cy="1325563"/>
          </a:xfrm>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0DBB826C-EAB2-2342-A753-B144198646FA}"/>
              </a:ext>
            </a:extLst>
          </p:cNvPr>
          <p:cNvSpPr>
            <a:spLocks noGrp="1"/>
          </p:cNvSpPr>
          <p:nvPr>
            <p:ph sz="half" idx="1"/>
          </p:nvPr>
        </p:nvSpPr>
        <p:spPr>
          <a:xfrm>
            <a:off x="1234808" y="1988970"/>
            <a:ext cx="5181600" cy="4351338"/>
          </a:xfrm>
        </p:spPr>
        <p:txBody>
          <a:bodyPr>
            <a:no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2F737-46A4-9E4A-BF45-733030E31939}"/>
              </a:ext>
            </a:extLst>
          </p:cNvPr>
          <p:cNvSpPr>
            <a:spLocks noGrp="1"/>
          </p:cNvSpPr>
          <p:nvPr>
            <p:ph sz="half" idx="2"/>
          </p:nvPr>
        </p:nvSpPr>
        <p:spPr>
          <a:xfrm>
            <a:off x="6568808" y="1988970"/>
            <a:ext cx="5181600" cy="4351338"/>
          </a:xfrm>
        </p:spPr>
        <p:txBody>
          <a:bodyPr>
            <a:no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BB9491A-6A5A-B544-AD36-7C28CAE2771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455011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B83-9CCA-0443-8BF4-5A62582FEB43}"/>
              </a:ext>
            </a:extLst>
          </p:cNvPr>
          <p:cNvSpPr>
            <a:spLocks noGrp="1"/>
          </p:cNvSpPr>
          <p:nvPr>
            <p:ph type="title"/>
          </p:nvPr>
        </p:nvSpPr>
        <p:spPr>
          <a:xfrm>
            <a:off x="1234808" y="678047"/>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C7E2EEE-1D56-DB43-8D9B-EF1232417325}"/>
              </a:ext>
            </a:extLst>
          </p:cNvPr>
          <p:cNvSpPr>
            <a:spLocks noGrp="1"/>
          </p:cNvSpPr>
          <p:nvPr>
            <p:ph type="body" idx="1"/>
          </p:nvPr>
        </p:nvSpPr>
        <p:spPr>
          <a:xfrm>
            <a:off x="1234808" y="1994085"/>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3108E-5508-184D-933E-135216444AE2}"/>
              </a:ext>
            </a:extLst>
          </p:cNvPr>
          <p:cNvSpPr>
            <a:spLocks noGrp="1"/>
          </p:cNvSpPr>
          <p:nvPr>
            <p:ph sz="half" idx="2"/>
          </p:nvPr>
        </p:nvSpPr>
        <p:spPr>
          <a:xfrm>
            <a:off x="1234808" y="2817997"/>
            <a:ext cx="5157787"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EC41A7-5DFF-4848-B8D6-F6E5D0B7D0F1}"/>
              </a:ext>
            </a:extLst>
          </p:cNvPr>
          <p:cNvSpPr>
            <a:spLocks noGrp="1"/>
          </p:cNvSpPr>
          <p:nvPr>
            <p:ph type="body" sz="quarter" idx="3"/>
          </p:nvPr>
        </p:nvSpPr>
        <p:spPr>
          <a:xfrm>
            <a:off x="6567220" y="1994085"/>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D1573-F343-F348-BB52-0ED7E0F6EA93}"/>
              </a:ext>
            </a:extLst>
          </p:cNvPr>
          <p:cNvSpPr>
            <a:spLocks noGrp="1"/>
          </p:cNvSpPr>
          <p:nvPr>
            <p:ph sz="quarter" idx="4"/>
          </p:nvPr>
        </p:nvSpPr>
        <p:spPr>
          <a:xfrm>
            <a:off x="6567220" y="2817997"/>
            <a:ext cx="5183188"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F7426D3A-8FA8-F544-BECC-79FEEE38D29D}"/>
              </a:ext>
            </a:extLst>
          </p:cNvPr>
          <p:cNvSpPr>
            <a:spLocks noGrp="1"/>
          </p:cNvSpPr>
          <p:nvPr>
            <p:ph type="sldNum" sz="quarter" idx="10"/>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82132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mplate - 2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18725" cy="477056"/>
          </a:xfrm>
        </p:spPr>
        <p:txBody>
          <a:bodyPr>
            <a:noAutofit/>
          </a:bodyPr>
          <a:lstStyle>
            <a:lvl1pPr marL="0" indent="0">
              <a:buNone/>
              <a:defRPr sz="2000">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060520"/>
            <a:ext cx="4845921" cy="3983178"/>
          </a:xfrm>
          <a:solidFill>
            <a:schemeClr val="bg1">
              <a:lumMod val="95000"/>
            </a:schemeClr>
          </a:solidFill>
        </p:spPr>
        <p:txBody>
          <a:bodyPr lIns="182880" tIns="137160" rIns="91440">
            <a:noAutofit/>
          </a:bodyPr>
          <a:lstStyle>
            <a:lvl1pPr marL="0" indent="0">
              <a:lnSpc>
                <a:spcPct val="110000"/>
              </a:lnSpc>
              <a:buNone/>
              <a:defRPr sz="1800" b="1"/>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p:txBody>
      </p:sp>
      <p:sp>
        <p:nvSpPr>
          <p:cNvPr id="12" name="Text Placeholder 21">
            <a:extLst>
              <a:ext uri="{FF2B5EF4-FFF2-40B4-BE49-F238E27FC236}">
                <a16:creationId xmlns:a16="http://schemas.microsoft.com/office/drawing/2014/main" id="{0AE4DCA3-D654-A046-81C9-BFE1DF0E10C9}"/>
              </a:ext>
            </a:extLst>
          </p:cNvPr>
          <p:cNvSpPr>
            <a:spLocks noGrp="1"/>
          </p:cNvSpPr>
          <p:nvPr>
            <p:ph type="body" sz="quarter" idx="16"/>
          </p:nvPr>
        </p:nvSpPr>
        <p:spPr>
          <a:xfrm>
            <a:off x="6526866" y="2060520"/>
            <a:ext cx="4845921" cy="3983178"/>
          </a:xfrm>
          <a:solidFill>
            <a:schemeClr val="bg1">
              <a:lumMod val="95000"/>
            </a:schemeClr>
          </a:solidFill>
        </p:spPr>
        <p:txBody>
          <a:bodyPr lIns="182880" tIns="137160" rIns="91440">
            <a:noAutofit/>
          </a:bodyPr>
          <a:lstStyle>
            <a:lvl1pPr marL="0" indent="0">
              <a:lnSpc>
                <a:spcPct val="110000"/>
              </a:lnSpc>
              <a:buNone/>
              <a:defRPr sz="1800" b="1"/>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p:txBody>
      </p:sp>
    </p:spTree>
    <p:extLst>
      <p:ext uri="{BB962C8B-B14F-4D97-AF65-F5344CB8AC3E}">
        <p14:creationId xmlns:p14="http://schemas.microsoft.com/office/powerpoint/2010/main" val="8650738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62F9-FDF2-B14B-864F-74CD78C457AC}"/>
              </a:ext>
            </a:extLst>
          </p:cNvPr>
          <p:cNvSpPr>
            <a:spLocks noGrp="1"/>
          </p:cNvSpPr>
          <p:nvPr>
            <p:ph type="title"/>
          </p:nvPr>
        </p:nvSpPr>
        <p:spPr>
          <a:xfrm>
            <a:off x="1234808" y="830346"/>
            <a:ext cx="10515600" cy="1325563"/>
          </a:xfrm>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103142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7F7CBD7-AD03-A945-ACEB-702F27250CD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478828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EA06-64A3-634D-8C88-EFCAB01DD486}"/>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0C1CB-17FE-4241-B6A3-287C1683D866}"/>
              </a:ext>
            </a:extLst>
          </p:cNvPr>
          <p:cNvSpPr>
            <a:spLocks noGrp="1"/>
          </p:cNvSpPr>
          <p:nvPr>
            <p:ph idx="1"/>
          </p:nvPr>
        </p:nvSpPr>
        <p:spPr>
          <a:xfrm>
            <a:off x="557820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5F95B-F49C-4D4C-8E88-5106D7F4C670}"/>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7F6C046-29AE-C741-A25A-D9A9E0E3600E}"/>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837550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6FC-4772-4744-9DAB-FBCDB3BDFC01}"/>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15BDD-19E8-4C43-A429-99EC21463005}"/>
              </a:ext>
            </a:extLst>
          </p:cNvPr>
          <p:cNvSpPr>
            <a:spLocks noGrp="1"/>
          </p:cNvSpPr>
          <p:nvPr>
            <p:ph type="pic" idx="1"/>
          </p:nvPr>
        </p:nvSpPr>
        <p:spPr>
          <a:xfrm>
            <a:off x="557820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B7FC0-8B3F-654A-B09F-19169CA408D3}"/>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94CF2C52-0002-5746-9A82-22532F74750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5114811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B34A-FE9E-524E-BDFE-D69AA53AC177}"/>
              </a:ext>
            </a:extLst>
          </p:cNvPr>
          <p:cNvSpPr>
            <a:spLocks noGrp="1"/>
          </p:cNvSpPr>
          <p:nvPr>
            <p:ph type="title"/>
          </p:nvPr>
        </p:nvSpPr>
        <p:spPr>
          <a:xfrm>
            <a:off x="1234808" y="36512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96185-6F30-AB45-9E28-71997BD398CA}"/>
              </a:ext>
            </a:extLst>
          </p:cNvPr>
          <p:cNvSpPr>
            <a:spLocks noGrp="1"/>
          </p:cNvSpPr>
          <p:nvPr>
            <p:ph type="body" orient="vert" idx="1"/>
          </p:nvPr>
        </p:nvSpPr>
        <p:spPr>
          <a:xfrm>
            <a:off x="1234808"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300498-01FA-C940-832D-E63F290C2856}"/>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348961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0CCFC-FF71-C046-BDF4-3AE2C7F28AFE}"/>
              </a:ext>
            </a:extLst>
          </p:cNvPr>
          <p:cNvSpPr>
            <a:spLocks noGrp="1"/>
          </p:cNvSpPr>
          <p:nvPr>
            <p:ph type="title" orient="vert"/>
          </p:nvPr>
        </p:nvSpPr>
        <p:spPr>
          <a:xfrm>
            <a:off x="9121508"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D48D3-D799-614B-A017-6BA221C65193}"/>
              </a:ext>
            </a:extLst>
          </p:cNvPr>
          <p:cNvSpPr>
            <a:spLocks noGrp="1"/>
          </p:cNvSpPr>
          <p:nvPr>
            <p:ph type="body" orient="vert" idx="1"/>
          </p:nvPr>
        </p:nvSpPr>
        <p:spPr>
          <a:xfrm>
            <a:off x="1234808"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B4E581D-141C-1845-8089-3C8B902E14C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607512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xtras and par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D8ACA3-F7B2-464A-A4E0-754D8FD64099}"/>
              </a:ext>
            </a:extLst>
          </p:cNvPr>
          <p:cNvGrpSpPr/>
          <p:nvPr userDrawn="1"/>
        </p:nvGrpSpPr>
        <p:grpSpPr>
          <a:xfrm>
            <a:off x="983638" y="-11085"/>
            <a:ext cx="699247" cy="6858001"/>
            <a:chOff x="0" y="-1"/>
            <a:chExt cx="699247" cy="6858001"/>
          </a:xfrm>
        </p:grpSpPr>
        <p:pic>
          <p:nvPicPr>
            <p:cNvPr id="7" name="Picture 6">
              <a:extLst>
                <a:ext uri="{FF2B5EF4-FFF2-40B4-BE49-F238E27FC236}">
                  <a16:creationId xmlns:a16="http://schemas.microsoft.com/office/drawing/2014/main" id="{51DC1ABF-21B9-0E43-BEBF-8C918D3567C5}"/>
                </a:ext>
              </a:extLst>
            </p:cNvPr>
            <p:cNvPicPr>
              <a:picLocks noChangeAspect="1"/>
            </p:cNvPicPr>
            <p:nvPr/>
          </p:nvPicPr>
          <p:blipFill rotWithShape="1">
            <a:blip r:embed="rId2"/>
            <a:srcRect l="50000" t="18803"/>
            <a:stretch/>
          </p:blipFill>
          <p:spPr>
            <a:xfrm>
              <a:off x="0" y="-1"/>
              <a:ext cx="699247" cy="2787209"/>
            </a:xfrm>
            <a:prstGeom prst="rect">
              <a:avLst/>
            </a:prstGeom>
          </p:spPr>
        </p:pic>
        <p:pic>
          <p:nvPicPr>
            <p:cNvPr id="8" name="Picture 7">
              <a:extLst>
                <a:ext uri="{FF2B5EF4-FFF2-40B4-BE49-F238E27FC236}">
                  <a16:creationId xmlns:a16="http://schemas.microsoft.com/office/drawing/2014/main" id="{3B773183-5FD2-1C4D-999F-BE6A7C067191}"/>
                </a:ext>
              </a:extLst>
            </p:cNvPr>
            <p:cNvPicPr>
              <a:picLocks noChangeAspect="1"/>
            </p:cNvPicPr>
            <p:nvPr/>
          </p:nvPicPr>
          <p:blipFill rotWithShape="1">
            <a:blip r:embed="rId2"/>
            <a:srcRect l="50000"/>
            <a:stretch/>
          </p:blipFill>
          <p:spPr>
            <a:xfrm>
              <a:off x="0" y="2128302"/>
              <a:ext cx="699247" cy="3432668"/>
            </a:xfrm>
            <a:prstGeom prst="rect">
              <a:avLst/>
            </a:prstGeom>
          </p:spPr>
        </p:pic>
        <p:pic>
          <p:nvPicPr>
            <p:cNvPr id="9" name="Picture 8">
              <a:extLst>
                <a:ext uri="{FF2B5EF4-FFF2-40B4-BE49-F238E27FC236}">
                  <a16:creationId xmlns:a16="http://schemas.microsoft.com/office/drawing/2014/main" id="{88906D07-1561-4547-B4CD-7A69A258A8B2}"/>
                </a:ext>
              </a:extLst>
            </p:cNvPr>
            <p:cNvPicPr>
              <a:picLocks noChangeAspect="1"/>
            </p:cNvPicPr>
            <p:nvPr/>
          </p:nvPicPr>
          <p:blipFill rotWithShape="1">
            <a:blip r:embed="rId2"/>
            <a:srcRect l="50000" t="-5983" b="42977"/>
            <a:stretch/>
          </p:blipFill>
          <p:spPr>
            <a:xfrm>
              <a:off x="0" y="4695197"/>
              <a:ext cx="699247" cy="2162803"/>
            </a:xfrm>
            <a:prstGeom prst="rect">
              <a:avLst/>
            </a:prstGeom>
          </p:spPr>
        </p:pic>
      </p:grpSp>
      <p:sp>
        <p:nvSpPr>
          <p:cNvPr id="10" name="TextBox 9">
            <a:extLst>
              <a:ext uri="{FF2B5EF4-FFF2-40B4-BE49-F238E27FC236}">
                <a16:creationId xmlns:a16="http://schemas.microsoft.com/office/drawing/2014/main" id="{A1E7D2FC-4049-E446-9877-64AA3AD29C6D}"/>
              </a:ext>
            </a:extLst>
          </p:cNvPr>
          <p:cNvSpPr txBox="1"/>
          <p:nvPr userDrawn="1"/>
        </p:nvSpPr>
        <p:spPr>
          <a:xfrm>
            <a:off x="1628498" y="680224"/>
            <a:ext cx="1550763" cy="1209536"/>
          </a:xfrm>
          <a:prstGeom prst="rect">
            <a:avLst/>
          </a:prstGeom>
          <a:noFill/>
        </p:spPr>
        <p:txBody>
          <a:bodyPr wrap="square" rtlCol="0">
            <a:spAutoFit/>
          </a:bodyPr>
          <a:lstStyle/>
          <a:p>
            <a:r>
              <a:rPr lang="en-US" dirty="0">
                <a:sym typeface="Wingdings" pitchFamily="2" charset="2"/>
              </a:rPr>
              <a:t> Raster images, cropped and overlapping</a:t>
            </a:r>
            <a:endParaRPr lang="en-US" dirty="0"/>
          </a:p>
        </p:txBody>
      </p:sp>
      <p:sp>
        <p:nvSpPr>
          <p:cNvPr id="22" name="TextBox 21">
            <a:extLst>
              <a:ext uri="{FF2B5EF4-FFF2-40B4-BE49-F238E27FC236}">
                <a16:creationId xmlns:a16="http://schemas.microsoft.com/office/drawing/2014/main" id="{41A77E1D-C0E4-DB47-9DF9-722E0072EBC4}"/>
              </a:ext>
            </a:extLst>
          </p:cNvPr>
          <p:cNvSpPr txBox="1"/>
          <p:nvPr userDrawn="1"/>
        </p:nvSpPr>
        <p:spPr>
          <a:xfrm>
            <a:off x="6284225" y="1428095"/>
            <a:ext cx="1863827" cy="923330"/>
          </a:xfrm>
          <a:prstGeom prst="rect">
            <a:avLst/>
          </a:prstGeom>
          <a:noFill/>
        </p:spPr>
        <p:txBody>
          <a:bodyPr wrap="square" rtlCol="0">
            <a:spAutoFit/>
          </a:bodyPr>
          <a:lstStyle/>
          <a:p>
            <a:r>
              <a:rPr lang="en-US" dirty="0">
                <a:sym typeface="Wingdings" pitchFamily="2" charset="2"/>
              </a:rPr>
              <a:t> </a:t>
            </a:r>
            <a:r>
              <a:rPr lang="en-US" dirty="0" err="1">
                <a:sym typeface="Wingdings" pitchFamily="2" charset="2"/>
              </a:rPr>
              <a:t>Powerpoint</a:t>
            </a:r>
            <a:r>
              <a:rPr lang="en-US" dirty="0">
                <a:sym typeface="Wingdings" pitchFamily="2" charset="2"/>
              </a:rPr>
              <a:t> shapes (half circles)</a:t>
            </a:r>
            <a:endParaRPr lang="en-US" dirty="0"/>
          </a:p>
        </p:txBody>
      </p:sp>
      <p:pic>
        <p:nvPicPr>
          <p:cNvPr id="23" name="Picture 22">
            <a:extLst>
              <a:ext uri="{FF2B5EF4-FFF2-40B4-BE49-F238E27FC236}">
                <a16:creationId xmlns:a16="http://schemas.microsoft.com/office/drawing/2014/main" id="{43E6A26A-4A5B-2042-AEB5-EF903D121930}"/>
              </a:ext>
            </a:extLst>
          </p:cNvPr>
          <p:cNvPicPr>
            <a:picLocks noChangeAspect="1"/>
          </p:cNvPicPr>
          <p:nvPr userDrawn="1"/>
        </p:nvPicPr>
        <p:blipFill rotWithShape="1">
          <a:blip r:embed="rId2"/>
          <a:srcRect l="50000" t="18803"/>
          <a:stretch/>
        </p:blipFill>
        <p:spPr>
          <a:xfrm>
            <a:off x="674798" y="1120541"/>
            <a:ext cx="699247" cy="2787209"/>
          </a:xfrm>
          <a:prstGeom prst="rect">
            <a:avLst/>
          </a:prstGeom>
        </p:spPr>
      </p:pic>
      <p:grpSp>
        <p:nvGrpSpPr>
          <p:cNvPr id="24" name="Group 23">
            <a:extLst>
              <a:ext uri="{FF2B5EF4-FFF2-40B4-BE49-F238E27FC236}">
                <a16:creationId xmlns:a16="http://schemas.microsoft.com/office/drawing/2014/main" id="{5B083EFA-18F4-AA42-AD95-F7F8E854DCBB}"/>
              </a:ext>
            </a:extLst>
          </p:cNvPr>
          <p:cNvGrpSpPr/>
          <p:nvPr userDrawn="1"/>
        </p:nvGrpSpPr>
        <p:grpSpPr>
          <a:xfrm>
            <a:off x="6284225" y="2442792"/>
            <a:ext cx="1382294" cy="3465475"/>
            <a:chOff x="3162569" y="3126960"/>
            <a:chExt cx="1382294" cy="3465475"/>
          </a:xfrm>
        </p:grpSpPr>
        <p:sp>
          <p:nvSpPr>
            <p:cNvPr id="25" name="Donut 24">
              <a:extLst>
                <a:ext uri="{FF2B5EF4-FFF2-40B4-BE49-F238E27FC236}">
                  <a16:creationId xmlns:a16="http://schemas.microsoft.com/office/drawing/2014/main" id="{F327A0BD-F0F1-6741-9C0F-42FFB9A5CB3D}"/>
                </a:ext>
              </a:extLst>
            </p:cNvPr>
            <p:cNvSpPr/>
            <p:nvPr/>
          </p:nvSpPr>
          <p:spPr>
            <a:xfrm>
              <a:off x="3162569" y="5210141"/>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C6E01CCE-5F05-D243-BF35-5DEFBA405224}"/>
                </a:ext>
              </a:extLst>
            </p:cNvPr>
            <p:cNvSpPr/>
            <p:nvPr/>
          </p:nvSpPr>
          <p:spPr>
            <a:xfrm>
              <a:off x="3162569" y="4515748"/>
              <a:ext cx="1382294" cy="1382294"/>
            </a:xfrm>
            <a:prstGeom prst="donut">
              <a:avLst>
                <a:gd name="adj" fmla="val 1356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F8BA8AB6-B807-994C-B227-642253ECB9DD}"/>
                </a:ext>
              </a:extLst>
            </p:cNvPr>
            <p:cNvSpPr/>
            <p:nvPr/>
          </p:nvSpPr>
          <p:spPr>
            <a:xfrm>
              <a:off x="3162569" y="3821353"/>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a:extLst>
                <a:ext uri="{FF2B5EF4-FFF2-40B4-BE49-F238E27FC236}">
                  <a16:creationId xmlns:a16="http://schemas.microsoft.com/office/drawing/2014/main" id="{4977F73C-6FBF-3545-94A3-B48061286E7B}"/>
                </a:ext>
              </a:extLst>
            </p:cNvPr>
            <p:cNvSpPr/>
            <p:nvPr/>
          </p:nvSpPr>
          <p:spPr>
            <a:xfrm>
              <a:off x="3162569" y="3126960"/>
              <a:ext cx="1382294" cy="1382294"/>
            </a:xfrm>
            <a:prstGeom prst="donut">
              <a:avLst>
                <a:gd name="adj" fmla="val 1356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a:extLst>
              <a:ext uri="{FF2B5EF4-FFF2-40B4-BE49-F238E27FC236}">
                <a16:creationId xmlns:a16="http://schemas.microsoft.com/office/drawing/2014/main" id="{2351B30F-BAC6-7146-B629-7AFB438A20C9}"/>
              </a:ext>
            </a:extLst>
          </p:cNvPr>
          <p:cNvGrpSpPr/>
          <p:nvPr userDrawn="1"/>
        </p:nvGrpSpPr>
        <p:grpSpPr>
          <a:xfrm>
            <a:off x="1262889" y="5926931"/>
            <a:ext cx="9397940" cy="743552"/>
            <a:chOff x="1262889" y="5926931"/>
            <a:chExt cx="9397940" cy="743552"/>
          </a:xfrm>
        </p:grpSpPr>
        <p:pic>
          <p:nvPicPr>
            <p:cNvPr id="41" name="Picture 40">
              <a:extLst>
                <a:ext uri="{FF2B5EF4-FFF2-40B4-BE49-F238E27FC236}">
                  <a16:creationId xmlns:a16="http://schemas.microsoft.com/office/drawing/2014/main" id="{7974C6EA-502E-4C44-9F19-C719E01033A8}"/>
                </a:ext>
              </a:extLst>
            </p:cNvPr>
            <p:cNvPicPr>
              <a:picLocks noChangeAspect="1"/>
            </p:cNvPicPr>
            <p:nvPr userDrawn="1"/>
          </p:nvPicPr>
          <p:blipFill>
            <a:blip r:embed="rId3"/>
            <a:stretch>
              <a:fillRect/>
            </a:stretch>
          </p:blipFill>
          <p:spPr>
            <a:xfrm>
              <a:off x="7604139" y="6055719"/>
              <a:ext cx="806219" cy="456252"/>
            </a:xfrm>
            <a:prstGeom prst="rect">
              <a:avLst/>
            </a:prstGeom>
          </p:spPr>
        </p:pic>
        <p:pic>
          <p:nvPicPr>
            <p:cNvPr id="42" name="Picture 41">
              <a:extLst>
                <a:ext uri="{FF2B5EF4-FFF2-40B4-BE49-F238E27FC236}">
                  <a16:creationId xmlns:a16="http://schemas.microsoft.com/office/drawing/2014/main" id="{7CF22769-6D8C-E14A-90D2-ADD3DB94CFA7}"/>
                </a:ext>
              </a:extLst>
            </p:cNvPr>
            <p:cNvPicPr>
              <a:picLocks noChangeAspect="1"/>
            </p:cNvPicPr>
            <p:nvPr userDrawn="1"/>
          </p:nvPicPr>
          <p:blipFill>
            <a:blip r:embed="rId4"/>
            <a:stretch>
              <a:fillRect/>
            </a:stretch>
          </p:blipFill>
          <p:spPr>
            <a:xfrm>
              <a:off x="9416213" y="5958866"/>
              <a:ext cx="1244616" cy="579815"/>
            </a:xfrm>
            <a:prstGeom prst="rect">
              <a:avLst/>
            </a:prstGeom>
          </p:spPr>
        </p:pic>
        <p:pic>
          <p:nvPicPr>
            <p:cNvPr id="43" name="Picture 42">
              <a:extLst>
                <a:ext uri="{FF2B5EF4-FFF2-40B4-BE49-F238E27FC236}">
                  <a16:creationId xmlns:a16="http://schemas.microsoft.com/office/drawing/2014/main" id="{942FA699-EFDD-0248-AEB1-F2ABEBA75037}"/>
                </a:ext>
              </a:extLst>
            </p:cNvPr>
            <p:cNvPicPr>
              <a:picLocks noChangeAspect="1"/>
            </p:cNvPicPr>
            <p:nvPr userDrawn="1"/>
          </p:nvPicPr>
          <p:blipFill>
            <a:blip r:embed="rId5"/>
            <a:stretch>
              <a:fillRect/>
            </a:stretch>
          </p:blipFill>
          <p:spPr>
            <a:xfrm>
              <a:off x="5725684" y="5997762"/>
              <a:ext cx="941538" cy="629318"/>
            </a:xfrm>
            <a:prstGeom prst="rect">
              <a:avLst/>
            </a:prstGeom>
          </p:spPr>
        </p:pic>
        <p:pic>
          <p:nvPicPr>
            <p:cNvPr id="44" name="Picture 43">
              <a:extLst>
                <a:ext uri="{FF2B5EF4-FFF2-40B4-BE49-F238E27FC236}">
                  <a16:creationId xmlns:a16="http://schemas.microsoft.com/office/drawing/2014/main" id="{00E7ADF1-2E6E-2A45-83B3-EAFC0C40EEE5}"/>
                </a:ext>
              </a:extLst>
            </p:cNvPr>
            <p:cNvPicPr>
              <a:picLocks noChangeAspect="1"/>
            </p:cNvPicPr>
            <p:nvPr userDrawn="1"/>
          </p:nvPicPr>
          <p:blipFill>
            <a:blip r:embed="rId6"/>
            <a:stretch>
              <a:fillRect/>
            </a:stretch>
          </p:blipFill>
          <p:spPr>
            <a:xfrm>
              <a:off x="3918369" y="6014936"/>
              <a:ext cx="846262" cy="567542"/>
            </a:xfrm>
            <a:prstGeom prst="rect">
              <a:avLst/>
            </a:prstGeom>
          </p:spPr>
        </p:pic>
        <p:pic>
          <p:nvPicPr>
            <p:cNvPr id="45" name="Picture 44">
              <a:extLst>
                <a:ext uri="{FF2B5EF4-FFF2-40B4-BE49-F238E27FC236}">
                  <a16:creationId xmlns:a16="http://schemas.microsoft.com/office/drawing/2014/main" id="{FE84FE53-04D7-2F4C-B53F-EC460AB7E48B}"/>
                </a:ext>
              </a:extLst>
            </p:cNvPr>
            <p:cNvPicPr>
              <a:picLocks noChangeAspect="1"/>
            </p:cNvPicPr>
            <p:nvPr userDrawn="1"/>
          </p:nvPicPr>
          <p:blipFill>
            <a:blip r:embed="rId7"/>
            <a:stretch>
              <a:fillRect/>
            </a:stretch>
          </p:blipFill>
          <p:spPr>
            <a:xfrm>
              <a:off x="1262889" y="5926931"/>
              <a:ext cx="1916372" cy="743552"/>
            </a:xfrm>
            <a:prstGeom prst="rect">
              <a:avLst/>
            </a:prstGeom>
          </p:spPr>
        </p:pic>
      </p:grpSp>
      <p:grpSp>
        <p:nvGrpSpPr>
          <p:cNvPr id="52" name="Group 51">
            <a:extLst>
              <a:ext uri="{FF2B5EF4-FFF2-40B4-BE49-F238E27FC236}">
                <a16:creationId xmlns:a16="http://schemas.microsoft.com/office/drawing/2014/main" id="{500F9F0B-7C54-7245-8D40-D6B6DFD3D5FA}"/>
              </a:ext>
            </a:extLst>
          </p:cNvPr>
          <p:cNvGrpSpPr/>
          <p:nvPr userDrawn="1"/>
        </p:nvGrpSpPr>
        <p:grpSpPr>
          <a:xfrm>
            <a:off x="947704" y="5140054"/>
            <a:ext cx="4030132" cy="460196"/>
            <a:chOff x="-141441" y="5292451"/>
            <a:chExt cx="4030132" cy="460196"/>
          </a:xfrm>
        </p:grpSpPr>
        <p:sp>
          <p:nvSpPr>
            <p:cNvPr id="53" name="Text Box 3">
              <a:extLst>
                <a:ext uri="{FF2B5EF4-FFF2-40B4-BE49-F238E27FC236}">
                  <a16:creationId xmlns:a16="http://schemas.microsoft.com/office/drawing/2014/main" id="{AFFF91C6-7708-B145-BE1B-9035D3D6A79B}"/>
                </a:ext>
              </a:extLst>
            </p:cNvPr>
            <p:cNvSpPr txBox="1"/>
            <p:nvPr userDrawn="1"/>
          </p:nvSpPr>
          <p:spPr>
            <a:xfrm>
              <a:off x="1373528" y="5292451"/>
              <a:ext cx="1000194"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CHOICE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4" name="Text Box 3">
              <a:extLst>
                <a:ext uri="{FF2B5EF4-FFF2-40B4-BE49-F238E27FC236}">
                  <a16:creationId xmlns:a16="http://schemas.microsoft.com/office/drawing/2014/main" id="{CB6FF2E3-2321-D74B-9C21-BAACF9D8B98C}"/>
                </a:ext>
              </a:extLst>
            </p:cNvPr>
            <p:cNvSpPr txBox="1"/>
            <p:nvPr userDrawn="1"/>
          </p:nvSpPr>
          <p:spPr>
            <a:xfrm>
              <a:off x="-141441" y="5485947"/>
              <a:ext cx="40301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Collaboration for HIV Prevention Options to Control the Epidemic</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grpSp>
        <p:nvGrpSpPr>
          <p:cNvPr id="55" name="Group 54">
            <a:extLst>
              <a:ext uri="{FF2B5EF4-FFF2-40B4-BE49-F238E27FC236}">
                <a16:creationId xmlns:a16="http://schemas.microsoft.com/office/drawing/2014/main" id="{3A266A3F-1B2F-B043-8E80-E1F3EE5C8A15}"/>
              </a:ext>
            </a:extLst>
          </p:cNvPr>
          <p:cNvGrpSpPr/>
          <p:nvPr userDrawn="1"/>
        </p:nvGrpSpPr>
        <p:grpSpPr>
          <a:xfrm>
            <a:off x="6096000" y="5132200"/>
            <a:ext cx="4770115" cy="467731"/>
            <a:chOff x="4030132" y="5284597"/>
            <a:chExt cx="4770115" cy="467731"/>
          </a:xfrm>
        </p:grpSpPr>
        <p:sp>
          <p:nvSpPr>
            <p:cNvPr id="56" name="Text Box 3">
              <a:extLst>
                <a:ext uri="{FF2B5EF4-FFF2-40B4-BE49-F238E27FC236}">
                  <a16:creationId xmlns:a16="http://schemas.microsoft.com/office/drawing/2014/main" id="{E947FC4E-CDC4-6448-A1E0-D45179754EEF}"/>
                </a:ext>
              </a:extLst>
            </p:cNvPr>
            <p:cNvSpPr txBox="1"/>
            <p:nvPr userDrawn="1"/>
          </p:nvSpPr>
          <p:spPr>
            <a:xfrm>
              <a:off x="5765799" y="5284597"/>
              <a:ext cx="1132280"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PROMISE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7" name="Text Box 3">
              <a:extLst>
                <a:ext uri="{FF2B5EF4-FFF2-40B4-BE49-F238E27FC236}">
                  <a16:creationId xmlns:a16="http://schemas.microsoft.com/office/drawing/2014/main" id="{5023DA12-E0E9-3542-8F78-24ED2876E87D}"/>
                </a:ext>
              </a:extLst>
            </p:cNvPr>
            <p:cNvSpPr txBox="1"/>
            <p:nvPr userDrawn="1"/>
          </p:nvSpPr>
          <p:spPr>
            <a:xfrm>
              <a:off x="4030132" y="5485628"/>
              <a:ext cx="4770115"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Preparing for Ring Opportunities through Market Introduction Support and Knowledge Exchange</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sp>
        <p:nvSpPr>
          <p:cNvPr id="64" name="TextBox 63">
            <a:extLst>
              <a:ext uri="{FF2B5EF4-FFF2-40B4-BE49-F238E27FC236}">
                <a16:creationId xmlns:a16="http://schemas.microsoft.com/office/drawing/2014/main" id="{8D80937C-AF1B-D942-A628-6B42FB476603}"/>
              </a:ext>
            </a:extLst>
          </p:cNvPr>
          <p:cNvSpPr txBox="1"/>
          <p:nvPr userDrawn="1"/>
        </p:nvSpPr>
        <p:spPr>
          <a:xfrm>
            <a:off x="9410551" y="254000"/>
            <a:ext cx="2500556" cy="369332"/>
          </a:xfrm>
          <a:prstGeom prst="rect">
            <a:avLst/>
          </a:prstGeom>
          <a:noFill/>
        </p:spPr>
        <p:txBody>
          <a:bodyPr wrap="none" rtlCol="0">
            <a:spAutoFit/>
          </a:bodyPr>
          <a:lstStyle/>
          <a:p>
            <a:r>
              <a:rPr lang="en-US" b="1" spc="50" dirty="0">
                <a:solidFill>
                  <a:schemeClr val="accent1"/>
                </a:solidFill>
                <a:latin typeface="Franklin Gothic Demi" panose="020B0603020102020204" pitchFamily="34" charset="0"/>
              </a:rPr>
              <a:t>PLAN</a:t>
            </a:r>
            <a:r>
              <a:rPr lang="en-US" spc="50" dirty="0">
                <a:solidFill>
                  <a:schemeClr val="accent1"/>
                </a:solidFill>
              </a:rPr>
              <a:t> 4 </a:t>
            </a:r>
            <a:r>
              <a:rPr lang="en-US" b="1" spc="50" dirty="0">
                <a:solidFill>
                  <a:schemeClr val="accent1"/>
                </a:solidFill>
                <a:latin typeface="Franklin Gothic Demi" panose="020B0603020102020204" pitchFamily="34" charset="0"/>
              </a:rPr>
              <a:t>RING </a:t>
            </a:r>
            <a:r>
              <a:rPr lang="en-US" spc="50" dirty="0">
                <a:solidFill>
                  <a:schemeClr val="accent1"/>
                </a:solidFill>
              </a:rPr>
              <a:t>TOOLKIT</a:t>
            </a:r>
            <a:endParaRPr lang="en-US" b="1" spc="50" dirty="0">
              <a:solidFill>
                <a:schemeClr val="accent1"/>
              </a:solidFill>
              <a:latin typeface="Franklin Gothic Demi" panose="020B0603020102020204" pitchFamily="34" charset="0"/>
            </a:endParaRPr>
          </a:p>
        </p:txBody>
      </p:sp>
      <p:grpSp>
        <p:nvGrpSpPr>
          <p:cNvPr id="67" name="Group 66">
            <a:extLst>
              <a:ext uri="{FF2B5EF4-FFF2-40B4-BE49-F238E27FC236}">
                <a16:creationId xmlns:a16="http://schemas.microsoft.com/office/drawing/2014/main" id="{A091D615-9992-EB4E-BE20-BB2AEA74C470}"/>
              </a:ext>
            </a:extLst>
          </p:cNvPr>
          <p:cNvGrpSpPr/>
          <p:nvPr userDrawn="1"/>
        </p:nvGrpSpPr>
        <p:grpSpPr>
          <a:xfrm>
            <a:off x="5719864" y="-10885"/>
            <a:ext cx="693490" cy="6869661"/>
            <a:chOff x="-9705" y="-10885"/>
            <a:chExt cx="693490" cy="6869661"/>
          </a:xfrm>
        </p:grpSpPr>
        <p:sp>
          <p:nvSpPr>
            <p:cNvPr id="68" name="Freeform 67">
              <a:extLst>
                <a:ext uri="{FF2B5EF4-FFF2-40B4-BE49-F238E27FC236}">
                  <a16:creationId xmlns:a16="http://schemas.microsoft.com/office/drawing/2014/main" id="{7F1FED9B-FF40-5649-BF33-A3CA0E8CAC94}"/>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9" name="Freeform 68">
              <a:extLst>
                <a:ext uri="{FF2B5EF4-FFF2-40B4-BE49-F238E27FC236}">
                  <a16:creationId xmlns:a16="http://schemas.microsoft.com/office/drawing/2014/main" id="{84409B2B-DCE4-DE4E-A1CB-A5681E631799}"/>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69">
              <a:extLst>
                <a:ext uri="{FF2B5EF4-FFF2-40B4-BE49-F238E27FC236}">
                  <a16:creationId xmlns:a16="http://schemas.microsoft.com/office/drawing/2014/main" id="{B6B1B9A6-458D-2A4A-84BA-84B485F283FD}"/>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70">
              <a:extLst>
                <a:ext uri="{FF2B5EF4-FFF2-40B4-BE49-F238E27FC236}">
                  <a16:creationId xmlns:a16="http://schemas.microsoft.com/office/drawing/2014/main" id="{D77D4044-066F-F24C-AA9C-7902796CBB6A}"/>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2" name="Freeform 71">
              <a:extLst>
                <a:ext uri="{FF2B5EF4-FFF2-40B4-BE49-F238E27FC236}">
                  <a16:creationId xmlns:a16="http://schemas.microsoft.com/office/drawing/2014/main" id="{0C36AABC-2E4B-A749-B00E-AF838D7F99AB}"/>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3" name="Freeform 72">
              <a:extLst>
                <a:ext uri="{FF2B5EF4-FFF2-40B4-BE49-F238E27FC236}">
                  <a16:creationId xmlns:a16="http://schemas.microsoft.com/office/drawing/2014/main" id="{32A11B9F-3A3F-A448-9D78-B06D5BB2BA32}"/>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4" name="Freeform 73">
              <a:extLst>
                <a:ext uri="{FF2B5EF4-FFF2-40B4-BE49-F238E27FC236}">
                  <a16:creationId xmlns:a16="http://schemas.microsoft.com/office/drawing/2014/main" id="{72C1F23C-3E58-8542-BBE9-2E15F3BC75D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5" name="Freeform 74">
              <a:extLst>
                <a:ext uri="{FF2B5EF4-FFF2-40B4-BE49-F238E27FC236}">
                  <a16:creationId xmlns:a16="http://schemas.microsoft.com/office/drawing/2014/main" id="{F181552F-8BAD-994C-BAFD-B1B60E441B33}"/>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6" name="Freeform 75">
              <a:extLst>
                <a:ext uri="{FF2B5EF4-FFF2-40B4-BE49-F238E27FC236}">
                  <a16:creationId xmlns:a16="http://schemas.microsoft.com/office/drawing/2014/main" id="{A99CF8AB-1FE7-154E-ACF6-2DA4C061FB75}"/>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7" name="Freeform 76">
              <a:extLst>
                <a:ext uri="{FF2B5EF4-FFF2-40B4-BE49-F238E27FC236}">
                  <a16:creationId xmlns:a16="http://schemas.microsoft.com/office/drawing/2014/main" id="{55646CCB-2E31-5349-8C6D-4324066B9F64}"/>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77">
              <a:extLst>
                <a:ext uri="{FF2B5EF4-FFF2-40B4-BE49-F238E27FC236}">
                  <a16:creationId xmlns:a16="http://schemas.microsoft.com/office/drawing/2014/main" id="{8E02E94C-D56A-1643-93B2-567F4CBBB3F2}"/>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35591354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81"/>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379285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olkit info">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D29C4DE-CA1A-F97C-2223-B311D0099A06}"/>
              </a:ext>
            </a:extLst>
          </p:cNvPr>
          <p:cNvSpPr txBox="1">
            <a:spLocks/>
          </p:cNvSpPr>
          <p:nvPr userDrawn="1"/>
        </p:nvSpPr>
        <p:spPr>
          <a:xfrm>
            <a:off x="1577389" y="814302"/>
            <a:ext cx="9259944" cy="513544"/>
          </a:xfrm>
          <a:prstGeom prst="rect">
            <a:avLst/>
          </a:prstGeom>
        </p:spPr>
        <p:txBody>
          <a:bodyPr anchor="t" anchorCtr="0"/>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a:lnSpc>
                <a:spcPct val="110000"/>
              </a:lnSpc>
            </a:pPr>
            <a:r>
              <a:rPr lang="en-US" sz="3600" b="0" dirty="0"/>
              <a:t>This is part of the </a:t>
            </a:r>
            <a:r>
              <a:rPr lang="en-US" sz="3600" dirty="0"/>
              <a:t>PLAN </a:t>
            </a:r>
            <a:r>
              <a:rPr lang="en-US" sz="3600" b="0" dirty="0"/>
              <a:t>4</a:t>
            </a:r>
            <a:r>
              <a:rPr lang="en-US" sz="3600" dirty="0"/>
              <a:t> RING </a:t>
            </a:r>
            <a:r>
              <a:rPr lang="en-US" sz="3600" b="0" dirty="0"/>
              <a:t>TOOLKIT,</a:t>
            </a:r>
            <a:br>
              <a:rPr lang="en-US" sz="3600" b="0" dirty="0"/>
            </a:br>
            <a:r>
              <a:rPr lang="en-US" sz="2400" b="0" dirty="0"/>
              <a:t>a suite of resources and tools designed to support planning for </a:t>
            </a:r>
            <a:r>
              <a:rPr lang="en-US" sz="2400" b="0" dirty="0" err="1"/>
              <a:t>dapivirine</a:t>
            </a:r>
            <a:r>
              <a:rPr lang="en-US" sz="2400" b="0" dirty="0"/>
              <a:t> ring introduction and scale-up.</a:t>
            </a:r>
            <a:endParaRPr lang="en-US" b="0" dirty="0"/>
          </a:p>
        </p:txBody>
      </p:sp>
      <p:sp>
        <p:nvSpPr>
          <p:cNvPr id="5" name="Text Placeholder 8">
            <a:extLst>
              <a:ext uri="{FF2B5EF4-FFF2-40B4-BE49-F238E27FC236}">
                <a16:creationId xmlns:a16="http://schemas.microsoft.com/office/drawing/2014/main" id="{7A851C6D-F7B7-6689-FEB6-20C5608C8650}"/>
              </a:ext>
            </a:extLst>
          </p:cNvPr>
          <p:cNvSpPr txBox="1">
            <a:spLocks/>
          </p:cNvSpPr>
          <p:nvPr userDrawn="1"/>
        </p:nvSpPr>
        <p:spPr>
          <a:xfrm>
            <a:off x="1571306" y="2445349"/>
            <a:ext cx="5330571" cy="365125"/>
          </a:xfrm>
          <a:prstGeom prst="rect">
            <a:avLst/>
          </a:prstGeom>
        </p:spPr>
        <p:txBody>
          <a:bodyPr/>
          <a:lst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The full toolkit contents, listed below, can be downloaded at</a:t>
            </a:r>
          </a:p>
        </p:txBody>
      </p:sp>
      <p:sp>
        <p:nvSpPr>
          <p:cNvPr id="6" name="Rectangle 5">
            <a:hlinkClick r:id="rId2"/>
            <a:extLst>
              <a:ext uri="{FF2B5EF4-FFF2-40B4-BE49-F238E27FC236}">
                <a16:creationId xmlns:a16="http://schemas.microsoft.com/office/drawing/2014/main" id="{2233A839-BB55-0AEB-60C5-007E7E6C7F41}"/>
              </a:ext>
            </a:extLst>
          </p:cNvPr>
          <p:cNvSpPr/>
          <p:nvPr userDrawn="1"/>
        </p:nvSpPr>
        <p:spPr>
          <a:xfrm>
            <a:off x="6731189" y="2396581"/>
            <a:ext cx="4106144" cy="47705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137160" rtlCol="0" anchor="ctr" anchorCtr="0"/>
          <a:lstStyle/>
          <a:p>
            <a:pPr algn="ctr">
              <a:lnSpc>
                <a:spcPct val="115000"/>
              </a:lnSpc>
              <a:buSzPts val="1800"/>
            </a:pPr>
            <a:r>
              <a:rPr lang="en-US" sz="1600" b="1" spc="30" dirty="0" err="1">
                <a:solidFill>
                  <a:schemeClr val="accent2"/>
                </a:solidFill>
              </a:rPr>
              <a:t>www.prepwatch.org</a:t>
            </a:r>
            <a:r>
              <a:rPr lang="en-US" sz="1600" b="1" spc="30" dirty="0">
                <a:solidFill>
                  <a:schemeClr val="accent2"/>
                </a:solidFill>
              </a:rPr>
              <a:t>/plan4ring-toolkit</a:t>
            </a:r>
            <a:endParaRPr lang="en-US" sz="1600" spc="30" dirty="0">
              <a:solidFill>
                <a:schemeClr val="tx1"/>
              </a:solidFill>
            </a:endParaRPr>
          </a:p>
        </p:txBody>
      </p:sp>
      <p:grpSp>
        <p:nvGrpSpPr>
          <p:cNvPr id="7" name="Group 6">
            <a:extLst>
              <a:ext uri="{FF2B5EF4-FFF2-40B4-BE49-F238E27FC236}">
                <a16:creationId xmlns:a16="http://schemas.microsoft.com/office/drawing/2014/main" id="{0A9C7AF9-3A54-2797-77A3-C6E2CE3189A9}"/>
              </a:ext>
            </a:extLst>
          </p:cNvPr>
          <p:cNvGrpSpPr/>
          <p:nvPr userDrawn="1"/>
        </p:nvGrpSpPr>
        <p:grpSpPr>
          <a:xfrm>
            <a:off x="0" y="-10885"/>
            <a:ext cx="12192000" cy="6869661"/>
            <a:chOff x="0" y="-10885"/>
            <a:chExt cx="12192000" cy="6869661"/>
          </a:xfrm>
        </p:grpSpPr>
        <p:sp>
          <p:nvSpPr>
            <p:cNvPr id="8" name="Rectangle 7">
              <a:extLst>
                <a:ext uri="{FF2B5EF4-FFF2-40B4-BE49-F238E27FC236}">
                  <a16:creationId xmlns:a16="http://schemas.microsoft.com/office/drawing/2014/main" id="{59626729-A56F-1837-148F-47B9341D3E29}"/>
                </a:ext>
              </a:extLst>
            </p:cNvPr>
            <p:cNvSpPr/>
            <p:nvPr/>
          </p:nvSpPr>
          <p:spPr>
            <a:xfrm>
              <a:off x="254000" y="152400"/>
              <a:ext cx="440267" cy="656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nvGrpSpPr>
            <p:cNvPr id="9" name="Group 8">
              <a:extLst>
                <a:ext uri="{FF2B5EF4-FFF2-40B4-BE49-F238E27FC236}">
                  <a16:creationId xmlns:a16="http://schemas.microsoft.com/office/drawing/2014/main" id="{5D19A994-5302-CC8C-DA14-63A4B35A908C}"/>
                </a:ext>
              </a:extLst>
            </p:cNvPr>
            <p:cNvGrpSpPr/>
            <p:nvPr/>
          </p:nvGrpSpPr>
          <p:grpSpPr>
            <a:xfrm>
              <a:off x="479608" y="-10885"/>
              <a:ext cx="693490" cy="6869661"/>
              <a:chOff x="-9705" y="-10885"/>
              <a:chExt cx="693490" cy="6869661"/>
            </a:xfrm>
          </p:grpSpPr>
          <p:sp>
            <p:nvSpPr>
              <p:cNvPr id="14" name="Freeform 13">
                <a:extLst>
                  <a:ext uri="{FF2B5EF4-FFF2-40B4-BE49-F238E27FC236}">
                    <a16:creationId xmlns:a16="http://schemas.microsoft.com/office/drawing/2014/main" id="{9B26AA4D-757B-99CA-F4D4-65E854A49679}"/>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5" name="Freeform 14">
                <a:extLst>
                  <a:ext uri="{FF2B5EF4-FFF2-40B4-BE49-F238E27FC236}">
                    <a16:creationId xmlns:a16="http://schemas.microsoft.com/office/drawing/2014/main" id="{A907D86E-3AFC-3D1C-0281-D066CBEACFB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6" name="Freeform 15">
                <a:extLst>
                  <a:ext uri="{FF2B5EF4-FFF2-40B4-BE49-F238E27FC236}">
                    <a16:creationId xmlns:a16="http://schemas.microsoft.com/office/drawing/2014/main" id="{1D97F6DA-E373-1B19-F5B0-F424509B438C}"/>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8B2E181B-1BEA-D059-2419-F8E3C6448D47}"/>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BA68332D-C892-4300-0AA1-E224074E5084}"/>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8">
                <a:extLst>
                  <a:ext uri="{FF2B5EF4-FFF2-40B4-BE49-F238E27FC236}">
                    <a16:creationId xmlns:a16="http://schemas.microsoft.com/office/drawing/2014/main" id="{E34E1EA1-460B-411A-6661-09239A661E37}"/>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 name="Freeform 19">
                <a:extLst>
                  <a:ext uri="{FF2B5EF4-FFF2-40B4-BE49-F238E27FC236}">
                    <a16:creationId xmlns:a16="http://schemas.microsoft.com/office/drawing/2014/main" id="{69FEBE59-6CF0-BB98-1EBB-795084EC97C5}"/>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Freeform 20">
                <a:extLst>
                  <a:ext uri="{FF2B5EF4-FFF2-40B4-BE49-F238E27FC236}">
                    <a16:creationId xmlns:a16="http://schemas.microsoft.com/office/drawing/2014/main" id="{D4ECEEE6-8B9F-4C99-39EE-BEF765E3B9A5}"/>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Freeform 21">
                <a:extLst>
                  <a:ext uri="{FF2B5EF4-FFF2-40B4-BE49-F238E27FC236}">
                    <a16:creationId xmlns:a16="http://schemas.microsoft.com/office/drawing/2014/main" id="{527D490C-F484-6C56-EAE9-4750D44F48EB}"/>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95FCEA10-3EFA-03EA-402F-1A62BDF0045F}"/>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5369B71B-2F6A-77F8-E9AB-7F2A172C4AD7}"/>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10" name="Rectangle 9">
              <a:extLst>
                <a:ext uri="{FF2B5EF4-FFF2-40B4-BE49-F238E27FC236}">
                  <a16:creationId xmlns:a16="http://schemas.microsoft.com/office/drawing/2014/main" id="{C566B196-DE3F-4C6F-56D9-118510426274}"/>
                </a:ext>
              </a:extLst>
            </p:cNvPr>
            <p:cNvSpPr/>
            <p:nvPr/>
          </p:nvSpPr>
          <p:spPr>
            <a:xfrm>
              <a:off x="0" y="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1" name="Rectangle 10">
              <a:extLst>
                <a:ext uri="{FF2B5EF4-FFF2-40B4-BE49-F238E27FC236}">
                  <a16:creationId xmlns:a16="http://schemas.microsoft.com/office/drawing/2014/main" id="{EDA154B4-74A8-5293-879A-90A72F7B15A8}"/>
                </a:ext>
              </a:extLst>
            </p:cNvPr>
            <p:cNvSpPr/>
            <p:nvPr/>
          </p:nvSpPr>
          <p:spPr>
            <a:xfrm>
              <a:off x="0" y="638937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2" name="Rectangle 11">
              <a:extLst>
                <a:ext uri="{FF2B5EF4-FFF2-40B4-BE49-F238E27FC236}">
                  <a16:creationId xmlns:a16="http://schemas.microsoft.com/office/drawing/2014/main" id="{F1662D63-62F3-92A4-2F3B-38BDC5847654}"/>
                </a:ext>
              </a:extLst>
            </p:cNvPr>
            <p:cNvSpPr/>
            <p:nvPr/>
          </p:nvSpPr>
          <p:spPr>
            <a:xfrm rot="5400000">
              <a:off x="-3194687"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3" name="Rectangle 12">
              <a:extLst>
                <a:ext uri="{FF2B5EF4-FFF2-40B4-BE49-F238E27FC236}">
                  <a16:creationId xmlns:a16="http://schemas.microsoft.com/office/drawing/2014/main" id="{B123CFDB-5D65-9E96-35B3-CBA2159308F8}"/>
                </a:ext>
              </a:extLst>
            </p:cNvPr>
            <p:cNvSpPr/>
            <p:nvPr/>
          </p:nvSpPr>
          <p:spPr>
            <a:xfrm rot="5400000">
              <a:off x="8528683"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25" name="Group 24">
            <a:extLst>
              <a:ext uri="{FF2B5EF4-FFF2-40B4-BE49-F238E27FC236}">
                <a16:creationId xmlns:a16="http://schemas.microsoft.com/office/drawing/2014/main" id="{0AB5EA89-2423-DAAD-CCCD-43F6F0F43238}"/>
              </a:ext>
            </a:extLst>
          </p:cNvPr>
          <p:cNvGrpSpPr/>
          <p:nvPr userDrawn="1"/>
        </p:nvGrpSpPr>
        <p:grpSpPr>
          <a:xfrm>
            <a:off x="1530224" y="3046480"/>
            <a:ext cx="9824386" cy="2450935"/>
            <a:chOff x="1530224" y="3293116"/>
            <a:chExt cx="9824386" cy="2450935"/>
          </a:xfrm>
        </p:grpSpPr>
        <p:cxnSp>
          <p:nvCxnSpPr>
            <p:cNvPr id="26" name="Straight Connector 25">
              <a:extLst>
                <a:ext uri="{FF2B5EF4-FFF2-40B4-BE49-F238E27FC236}">
                  <a16:creationId xmlns:a16="http://schemas.microsoft.com/office/drawing/2014/main" id="{3C1CCA6C-278F-1678-6DB7-87C87B8BC6FB}"/>
                </a:ext>
              </a:extLst>
            </p:cNvPr>
            <p:cNvCxnSpPr>
              <a:cxnSpLocks/>
            </p:cNvCxnSpPr>
            <p:nvPr/>
          </p:nvCxnSpPr>
          <p:spPr>
            <a:xfrm>
              <a:off x="4785029" y="3526006"/>
              <a:ext cx="0" cy="2218045"/>
            </a:xfrm>
            <a:prstGeom prst="line">
              <a:avLst/>
            </a:prstGeom>
            <a:ln w="222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5BA78A3-AC23-FAEF-E700-7FB6BB7129C3}"/>
                </a:ext>
              </a:extLst>
            </p:cNvPr>
            <p:cNvCxnSpPr>
              <a:cxnSpLocks/>
            </p:cNvCxnSpPr>
            <p:nvPr/>
          </p:nvCxnSpPr>
          <p:spPr>
            <a:xfrm>
              <a:off x="8005522" y="3526006"/>
              <a:ext cx="0" cy="2131442"/>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EFE45FD-E816-E2B5-B021-8CF5D48A39F7}"/>
                </a:ext>
              </a:extLst>
            </p:cNvPr>
            <p:cNvGrpSpPr/>
            <p:nvPr/>
          </p:nvGrpSpPr>
          <p:grpSpPr>
            <a:xfrm>
              <a:off x="1530224" y="3296555"/>
              <a:ext cx="3267560" cy="2280280"/>
              <a:chOff x="1530224" y="3296555"/>
              <a:chExt cx="3267560" cy="2280280"/>
            </a:xfrm>
          </p:grpSpPr>
          <p:sp>
            <p:nvSpPr>
              <p:cNvPr id="41" name="Text Placeholder 8">
                <a:extLst>
                  <a:ext uri="{FF2B5EF4-FFF2-40B4-BE49-F238E27FC236}">
                    <a16:creationId xmlns:a16="http://schemas.microsoft.com/office/drawing/2014/main" id="{826831FF-C0BF-F0AB-4848-FC4AEF2E3B98}"/>
                  </a:ext>
                </a:extLst>
              </p:cNvPr>
              <p:cNvSpPr txBox="1">
                <a:spLocks/>
              </p:cNvSpPr>
              <p:nvPr/>
            </p:nvSpPr>
            <p:spPr>
              <a:xfrm>
                <a:off x="1596056" y="4143539"/>
                <a:ext cx="3201728" cy="143329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800"/>
                  </a:spcBef>
                </a:pPr>
                <a:r>
                  <a:rPr lang="en-US" sz="1400" dirty="0">
                    <a:solidFill>
                      <a:schemeClr val="accent5"/>
                    </a:solidFill>
                  </a:rPr>
                  <a:t>PrEP Ring Language Considerations</a:t>
                </a:r>
              </a:p>
              <a:p>
                <a:pPr indent="-228600">
                  <a:lnSpc>
                    <a:spcPct val="90000"/>
                  </a:lnSpc>
                  <a:spcBef>
                    <a:spcPts val="800"/>
                  </a:spcBef>
                </a:pPr>
                <a:r>
                  <a:rPr lang="en-US" sz="1400" dirty="0">
                    <a:solidFill>
                      <a:schemeClr val="accent5"/>
                    </a:solidFill>
                  </a:rPr>
                  <a:t>Introduction Framework</a:t>
                </a:r>
              </a:p>
              <a:p>
                <a:pPr indent="-228600">
                  <a:lnSpc>
                    <a:spcPct val="90000"/>
                  </a:lnSpc>
                  <a:spcBef>
                    <a:spcPts val="800"/>
                  </a:spcBef>
                </a:pPr>
                <a:r>
                  <a:rPr lang="en-US" sz="1400" dirty="0">
                    <a:solidFill>
                      <a:schemeClr val="accent5"/>
                    </a:solidFill>
                  </a:rPr>
                  <a:t>Situation Analysis Template</a:t>
                </a:r>
              </a:p>
              <a:p>
                <a:pPr indent="-228600">
                  <a:lnSpc>
                    <a:spcPct val="90000"/>
                  </a:lnSpc>
                  <a:spcBef>
                    <a:spcPts val="800"/>
                  </a:spcBef>
                </a:pPr>
                <a:r>
                  <a:rPr lang="en-US" sz="1400" dirty="0">
                    <a:solidFill>
                      <a:schemeClr val="accent5"/>
                    </a:solidFill>
                  </a:rPr>
                  <a:t>Guidelines Template</a:t>
                </a:r>
              </a:p>
              <a:p>
                <a:pPr indent="-228600">
                  <a:lnSpc>
                    <a:spcPct val="90000"/>
                  </a:lnSpc>
                  <a:spcBef>
                    <a:spcPts val="800"/>
                  </a:spcBef>
                </a:pPr>
                <a:r>
                  <a:rPr lang="en-US" sz="1400" dirty="0">
                    <a:solidFill>
                      <a:schemeClr val="accent5"/>
                    </a:solidFill>
                  </a:rPr>
                  <a:t>Rollout Scenarios Template</a:t>
                </a:r>
              </a:p>
            </p:txBody>
          </p:sp>
          <p:grpSp>
            <p:nvGrpSpPr>
              <p:cNvPr id="42" name="Group 41">
                <a:extLst>
                  <a:ext uri="{FF2B5EF4-FFF2-40B4-BE49-F238E27FC236}">
                    <a16:creationId xmlns:a16="http://schemas.microsoft.com/office/drawing/2014/main" id="{266F224D-814D-127C-95A2-C95E21CCC1D8}"/>
                  </a:ext>
                </a:extLst>
              </p:cNvPr>
              <p:cNvGrpSpPr/>
              <p:nvPr/>
            </p:nvGrpSpPr>
            <p:grpSpPr>
              <a:xfrm>
                <a:off x="1530224" y="3296555"/>
                <a:ext cx="3063923" cy="697162"/>
                <a:chOff x="1530224" y="3382283"/>
                <a:chExt cx="3063923" cy="697162"/>
              </a:xfrm>
            </p:grpSpPr>
            <p:sp>
              <p:nvSpPr>
                <p:cNvPr id="43" name="Text Placeholder 8">
                  <a:extLst>
                    <a:ext uri="{FF2B5EF4-FFF2-40B4-BE49-F238E27FC236}">
                      <a16:creationId xmlns:a16="http://schemas.microsoft.com/office/drawing/2014/main" id="{1C7FCA63-111E-7BB7-7A0E-7EBA8623AFF0}"/>
                    </a:ext>
                  </a:extLst>
                </p:cNvPr>
                <p:cNvSpPr txBox="1">
                  <a:spLocks/>
                </p:cNvSpPr>
                <p:nvPr/>
              </p:nvSpPr>
              <p:spPr>
                <a:xfrm>
                  <a:off x="229787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5"/>
                      </a:solidFill>
                    </a:rPr>
                    <a:t>PLANNING</a:t>
                  </a:r>
                  <a:endParaRPr lang="en-US" dirty="0">
                    <a:solidFill>
                      <a:schemeClr val="accent5"/>
                    </a:solidFill>
                  </a:endParaRPr>
                </a:p>
              </p:txBody>
            </p:sp>
            <p:cxnSp>
              <p:nvCxnSpPr>
                <p:cNvPr id="44" name="Straight Connector 43">
                  <a:extLst>
                    <a:ext uri="{FF2B5EF4-FFF2-40B4-BE49-F238E27FC236}">
                      <a16:creationId xmlns:a16="http://schemas.microsoft.com/office/drawing/2014/main" id="{1C81910B-C70D-CEB1-4063-8808ACE169B1}"/>
                    </a:ext>
                  </a:extLst>
                </p:cNvPr>
                <p:cNvCxnSpPr>
                  <a:cxnSpLocks/>
                </p:cNvCxnSpPr>
                <p:nvPr/>
              </p:nvCxnSpPr>
              <p:spPr>
                <a:xfrm>
                  <a:off x="1697479" y="3616696"/>
                  <a:ext cx="2896668" cy="0"/>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E20F0574-DD4A-17ED-6E71-ADC0EB6DD7EA}"/>
                    </a:ext>
                  </a:extLst>
                </p:cNvPr>
                <p:cNvPicPr>
                  <a:picLocks noChangeAspect="1"/>
                </p:cNvPicPr>
                <p:nvPr/>
              </p:nvPicPr>
              <p:blipFill>
                <a:blip r:embed="rId3"/>
                <a:stretch>
                  <a:fillRect/>
                </a:stretch>
              </p:blipFill>
              <p:spPr>
                <a:xfrm>
                  <a:off x="1530224" y="3382283"/>
                  <a:ext cx="697162" cy="697162"/>
                </a:xfrm>
                <a:prstGeom prst="rect">
                  <a:avLst/>
                </a:prstGeom>
              </p:spPr>
            </p:pic>
          </p:grpSp>
        </p:grpSp>
        <p:grpSp>
          <p:nvGrpSpPr>
            <p:cNvPr id="29" name="Group 28">
              <a:extLst>
                <a:ext uri="{FF2B5EF4-FFF2-40B4-BE49-F238E27FC236}">
                  <a16:creationId xmlns:a16="http://schemas.microsoft.com/office/drawing/2014/main" id="{389C46E8-C4C5-6111-D9A7-59DC2E7D364A}"/>
                </a:ext>
              </a:extLst>
            </p:cNvPr>
            <p:cNvGrpSpPr/>
            <p:nvPr/>
          </p:nvGrpSpPr>
          <p:grpSpPr>
            <a:xfrm>
              <a:off x="4920720" y="3293116"/>
              <a:ext cx="3066037" cy="2364332"/>
              <a:chOff x="4920720" y="3293116"/>
              <a:chExt cx="3066037" cy="2364332"/>
            </a:xfrm>
          </p:grpSpPr>
          <p:sp>
            <p:nvSpPr>
              <p:cNvPr id="36" name="Text Placeholder 8">
                <a:extLst>
                  <a:ext uri="{FF2B5EF4-FFF2-40B4-BE49-F238E27FC236}">
                    <a16:creationId xmlns:a16="http://schemas.microsoft.com/office/drawing/2014/main" id="{42A9D7EB-9D5B-F1AE-3C2F-85EC9899D914}"/>
                  </a:ext>
                </a:extLst>
              </p:cNvPr>
              <p:cNvSpPr txBox="1">
                <a:spLocks/>
              </p:cNvSpPr>
              <p:nvPr/>
            </p:nvSpPr>
            <p:spPr>
              <a:xfrm>
                <a:off x="4988666" y="4102040"/>
                <a:ext cx="2998091" cy="1555408"/>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accent2"/>
                    </a:solidFill>
                  </a:rPr>
                  <a:t>Service Delivery Channel Analysis Template</a:t>
                </a:r>
              </a:p>
              <a:p>
                <a:pPr indent="-168275">
                  <a:lnSpc>
                    <a:spcPct val="90000"/>
                  </a:lnSpc>
                  <a:spcBef>
                    <a:spcPts val="800"/>
                  </a:spcBef>
                </a:pPr>
                <a:r>
                  <a:rPr lang="en-US" sz="1400" dirty="0">
                    <a:solidFill>
                      <a:schemeClr val="accent2"/>
                    </a:solidFill>
                  </a:rPr>
                  <a:t>Facility Readiness Assessments</a:t>
                </a:r>
              </a:p>
              <a:p>
                <a:pPr indent="-168275">
                  <a:lnSpc>
                    <a:spcPct val="90000"/>
                  </a:lnSpc>
                  <a:spcBef>
                    <a:spcPts val="800"/>
                  </a:spcBef>
                </a:pPr>
                <a:r>
                  <a:rPr lang="en-US" sz="1400" dirty="0">
                    <a:solidFill>
                      <a:schemeClr val="accent2"/>
                    </a:solidFill>
                  </a:rPr>
                  <a:t>Healthcare Provider Training Considerations</a:t>
                </a:r>
              </a:p>
              <a:p>
                <a:pPr indent="-168275">
                  <a:lnSpc>
                    <a:spcPct val="90000"/>
                  </a:lnSpc>
                  <a:spcBef>
                    <a:spcPts val="800"/>
                  </a:spcBef>
                </a:pPr>
                <a:r>
                  <a:rPr lang="en-US" sz="1400" dirty="0">
                    <a:solidFill>
                      <a:schemeClr val="accent2"/>
                    </a:solidFill>
                  </a:rPr>
                  <a:t>Implementation Study Protocol Template</a:t>
                </a:r>
              </a:p>
            </p:txBody>
          </p:sp>
          <p:grpSp>
            <p:nvGrpSpPr>
              <p:cNvPr id="37" name="Group 36">
                <a:extLst>
                  <a:ext uri="{FF2B5EF4-FFF2-40B4-BE49-F238E27FC236}">
                    <a16:creationId xmlns:a16="http://schemas.microsoft.com/office/drawing/2014/main" id="{E295FD5B-DFE6-542E-21EF-C8E97475FE99}"/>
                  </a:ext>
                </a:extLst>
              </p:cNvPr>
              <p:cNvGrpSpPr/>
              <p:nvPr/>
            </p:nvGrpSpPr>
            <p:grpSpPr>
              <a:xfrm>
                <a:off x="4920720" y="3293116"/>
                <a:ext cx="2917941" cy="697162"/>
                <a:chOff x="4877856" y="3378844"/>
                <a:chExt cx="2917941" cy="697162"/>
              </a:xfrm>
            </p:grpSpPr>
            <p:cxnSp>
              <p:nvCxnSpPr>
                <p:cNvPr id="38" name="Straight Connector 37">
                  <a:extLst>
                    <a:ext uri="{FF2B5EF4-FFF2-40B4-BE49-F238E27FC236}">
                      <a16:creationId xmlns:a16="http://schemas.microsoft.com/office/drawing/2014/main" id="{DD659CBF-DBF3-B4DC-1859-63BFABEBF23D}"/>
                    </a:ext>
                  </a:extLst>
                </p:cNvPr>
                <p:cNvCxnSpPr>
                  <a:cxnSpLocks/>
                </p:cNvCxnSpPr>
                <p:nvPr/>
              </p:nvCxnSpPr>
              <p:spPr>
                <a:xfrm>
                  <a:off x="5052597" y="3616696"/>
                  <a:ext cx="27432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E402E354-3B99-99AF-BDE9-E8E48050DFBF}"/>
                    </a:ext>
                  </a:extLst>
                </p:cNvPr>
                <p:cNvPicPr>
                  <a:picLocks noChangeAspect="1"/>
                </p:cNvPicPr>
                <p:nvPr/>
              </p:nvPicPr>
              <p:blipFill>
                <a:blip r:embed="rId4"/>
                <a:stretch>
                  <a:fillRect/>
                </a:stretch>
              </p:blipFill>
              <p:spPr>
                <a:xfrm>
                  <a:off x="4877856" y="3378844"/>
                  <a:ext cx="697162" cy="697162"/>
                </a:xfrm>
                <a:prstGeom prst="rect">
                  <a:avLst/>
                </a:prstGeom>
              </p:spPr>
            </p:pic>
            <p:sp>
              <p:nvSpPr>
                <p:cNvPr id="40" name="Text Placeholder 8">
                  <a:extLst>
                    <a:ext uri="{FF2B5EF4-FFF2-40B4-BE49-F238E27FC236}">
                      <a16:creationId xmlns:a16="http://schemas.microsoft.com/office/drawing/2014/main" id="{AB91735A-F601-214A-6BC3-4275C3A2217B}"/>
                    </a:ext>
                  </a:extLst>
                </p:cNvPr>
                <p:cNvSpPr txBox="1">
                  <a:spLocks/>
                </p:cNvSpPr>
                <p:nvPr/>
              </p:nvSpPr>
              <p:spPr>
                <a:xfrm>
                  <a:off x="566972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2"/>
                      </a:solidFill>
                    </a:rPr>
                    <a:t>DELIVERY</a:t>
                  </a:r>
                  <a:endParaRPr lang="en-US" dirty="0">
                    <a:solidFill>
                      <a:schemeClr val="accent2"/>
                    </a:solidFill>
                  </a:endParaRPr>
                </a:p>
              </p:txBody>
            </p:sp>
          </p:grpSp>
        </p:grpSp>
        <p:grpSp>
          <p:nvGrpSpPr>
            <p:cNvPr id="30" name="Group 29">
              <a:extLst>
                <a:ext uri="{FF2B5EF4-FFF2-40B4-BE49-F238E27FC236}">
                  <a16:creationId xmlns:a16="http://schemas.microsoft.com/office/drawing/2014/main" id="{0FAA43E6-D626-B3F4-0368-368BEF26A1A3}"/>
                </a:ext>
              </a:extLst>
            </p:cNvPr>
            <p:cNvGrpSpPr/>
            <p:nvPr/>
          </p:nvGrpSpPr>
          <p:grpSpPr>
            <a:xfrm>
              <a:off x="8152881" y="3293116"/>
              <a:ext cx="3201729" cy="1922126"/>
              <a:chOff x="8152881" y="3293116"/>
              <a:chExt cx="3201729" cy="1922126"/>
            </a:xfrm>
          </p:grpSpPr>
          <p:sp>
            <p:nvSpPr>
              <p:cNvPr id="31" name="Text Placeholder 8">
                <a:extLst>
                  <a:ext uri="{FF2B5EF4-FFF2-40B4-BE49-F238E27FC236}">
                    <a16:creationId xmlns:a16="http://schemas.microsoft.com/office/drawing/2014/main" id="{C9D57C7F-6802-264B-B317-B77FADAF3E21}"/>
                  </a:ext>
                </a:extLst>
              </p:cNvPr>
              <p:cNvSpPr txBox="1">
                <a:spLocks/>
              </p:cNvSpPr>
              <p:nvPr/>
            </p:nvSpPr>
            <p:spPr>
              <a:xfrm>
                <a:off x="8224321" y="4143540"/>
                <a:ext cx="3130289" cy="1071702"/>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bg2"/>
                    </a:solidFill>
                  </a:rPr>
                  <a:t>Demand Creation Design Guide</a:t>
                </a:r>
              </a:p>
              <a:p>
                <a:pPr indent="-168275">
                  <a:lnSpc>
                    <a:spcPct val="90000"/>
                  </a:lnSpc>
                  <a:spcBef>
                    <a:spcPts val="800"/>
                  </a:spcBef>
                </a:pPr>
                <a:r>
                  <a:rPr lang="en-US" sz="1400" dirty="0">
                    <a:solidFill>
                      <a:schemeClr val="bg2"/>
                    </a:solidFill>
                  </a:rPr>
                  <a:t>Demand Creation Lessons Learned</a:t>
                </a:r>
              </a:p>
              <a:p>
                <a:pPr indent="-168275">
                  <a:lnSpc>
                    <a:spcPct val="90000"/>
                  </a:lnSpc>
                  <a:spcBef>
                    <a:spcPts val="800"/>
                  </a:spcBef>
                </a:pPr>
                <a:r>
                  <a:rPr lang="en-US" sz="1400" dirty="0">
                    <a:solidFill>
                      <a:schemeClr val="bg2"/>
                    </a:solidFill>
                  </a:rPr>
                  <a:t>Considerations for </a:t>
                </a:r>
                <a:br>
                  <a:rPr lang="en-US" sz="1400" dirty="0">
                    <a:solidFill>
                      <a:schemeClr val="bg2"/>
                    </a:solidFill>
                  </a:rPr>
                </a:br>
                <a:r>
                  <a:rPr lang="en-US" sz="1400" dirty="0">
                    <a:solidFill>
                      <a:schemeClr val="bg2"/>
                    </a:solidFill>
                  </a:rPr>
                  <a:t>Monitoring and Evaluation</a:t>
                </a:r>
              </a:p>
            </p:txBody>
          </p:sp>
          <p:grpSp>
            <p:nvGrpSpPr>
              <p:cNvPr id="32" name="Group 31">
                <a:extLst>
                  <a:ext uri="{FF2B5EF4-FFF2-40B4-BE49-F238E27FC236}">
                    <a16:creationId xmlns:a16="http://schemas.microsoft.com/office/drawing/2014/main" id="{FF6BC214-03A5-25B6-FDA9-1F577E8ED8AE}"/>
                  </a:ext>
                </a:extLst>
              </p:cNvPr>
              <p:cNvGrpSpPr/>
              <p:nvPr/>
            </p:nvGrpSpPr>
            <p:grpSpPr>
              <a:xfrm>
                <a:off x="8152881" y="3293116"/>
                <a:ext cx="2724908" cy="697162"/>
                <a:chOff x="8152881" y="3378844"/>
                <a:chExt cx="2724908" cy="697162"/>
              </a:xfrm>
            </p:grpSpPr>
            <p:cxnSp>
              <p:nvCxnSpPr>
                <p:cNvPr id="33" name="Straight Connector 32">
                  <a:extLst>
                    <a:ext uri="{FF2B5EF4-FFF2-40B4-BE49-F238E27FC236}">
                      <a16:creationId xmlns:a16="http://schemas.microsoft.com/office/drawing/2014/main" id="{5ABFF265-9249-60CF-CDC1-8CDE592AE94B}"/>
                    </a:ext>
                  </a:extLst>
                </p:cNvPr>
                <p:cNvCxnSpPr>
                  <a:cxnSpLocks/>
                </p:cNvCxnSpPr>
                <p:nvPr/>
              </p:nvCxnSpPr>
              <p:spPr>
                <a:xfrm>
                  <a:off x="8346622" y="3616696"/>
                  <a:ext cx="2531167"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D740A072-C8B2-50B9-EB3F-2B2B65343DB7}"/>
                    </a:ext>
                  </a:extLst>
                </p:cNvPr>
                <p:cNvPicPr>
                  <a:picLocks noChangeAspect="1"/>
                </p:cNvPicPr>
                <p:nvPr/>
              </p:nvPicPr>
              <p:blipFill>
                <a:blip r:embed="rId5"/>
                <a:stretch>
                  <a:fillRect/>
                </a:stretch>
              </p:blipFill>
              <p:spPr>
                <a:xfrm>
                  <a:off x="8152881" y="3378844"/>
                  <a:ext cx="697162" cy="697162"/>
                </a:xfrm>
                <a:prstGeom prst="rect">
                  <a:avLst/>
                </a:prstGeom>
              </p:spPr>
            </p:pic>
            <p:sp>
              <p:nvSpPr>
                <p:cNvPr id="35" name="Text Placeholder 8">
                  <a:extLst>
                    <a:ext uri="{FF2B5EF4-FFF2-40B4-BE49-F238E27FC236}">
                      <a16:creationId xmlns:a16="http://schemas.microsoft.com/office/drawing/2014/main" id="{D6668274-E4A0-0042-5180-31DFCF3AF8BA}"/>
                    </a:ext>
                  </a:extLst>
                </p:cNvPr>
                <p:cNvSpPr txBox="1">
                  <a:spLocks/>
                </p:cNvSpPr>
                <p:nvPr/>
              </p:nvSpPr>
              <p:spPr>
                <a:xfrm>
                  <a:off x="894156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bg2"/>
                      </a:solidFill>
                    </a:rPr>
                    <a:t>PROMOTION</a:t>
                  </a:r>
                  <a:endParaRPr lang="en-US" dirty="0">
                    <a:solidFill>
                      <a:schemeClr val="accent2"/>
                    </a:solidFill>
                  </a:endParaRPr>
                </a:p>
              </p:txBody>
            </p:sp>
          </p:grpSp>
        </p:grpSp>
      </p:grpSp>
      <p:sp>
        <p:nvSpPr>
          <p:cNvPr id="46" name="TextBox 45">
            <a:extLst>
              <a:ext uri="{FF2B5EF4-FFF2-40B4-BE49-F238E27FC236}">
                <a16:creationId xmlns:a16="http://schemas.microsoft.com/office/drawing/2014/main" id="{EC846990-B7AD-D249-A25F-E9653BE41B9D}"/>
              </a:ext>
            </a:extLst>
          </p:cNvPr>
          <p:cNvSpPr txBox="1"/>
          <p:nvPr userDrawn="1"/>
        </p:nvSpPr>
        <p:spPr>
          <a:xfrm>
            <a:off x="1556548" y="5749858"/>
            <a:ext cx="9923023" cy="461665"/>
          </a:xfrm>
          <a:prstGeom prst="rect">
            <a:avLst/>
          </a:prstGeom>
          <a:noFill/>
        </p:spPr>
        <p:txBody>
          <a:bodyPr wrap="square" rtlCol="0">
            <a:spAutoFit/>
          </a:bodyPr>
          <a:lstStyle/>
          <a:p>
            <a:r>
              <a:rPr lang="en-US" sz="800" dirty="0">
                <a:solidFill>
                  <a:schemeClr val="bg2">
                    <a:lumMod val="75000"/>
                  </a:schemeClr>
                </a:solidFill>
              </a:rPr>
              <a:t>The resources within this toolkit were made possible by the generous assistance from the American people through the U.S. Agency for International Development (USAID) and the U.S. President’s Emergency Plan for AIDS Relief (PEPFAR) through the terms of several cooperative agreements, including the OPTIONS Consortium (AID-OAA-A-15-00035), the PROMISE Collaboration (AID‑OAA-A-15-00045), and the CHOICE Collaboration (#7200AA19CA00002 and #7200AA19CA00003). The contents are the responsibility of these projects and do not necessarily reflect the views of USAID or the United States Government.</a:t>
            </a:r>
          </a:p>
        </p:txBody>
      </p:sp>
    </p:spTree>
    <p:extLst>
      <p:ext uri="{BB962C8B-B14F-4D97-AF65-F5344CB8AC3E}">
        <p14:creationId xmlns:p14="http://schemas.microsoft.com/office/powerpoint/2010/main" val="25913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mplate - 1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18725" cy="477056"/>
          </a:xfrm>
        </p:spPr>
        <p:txBody>
          <a:bodyPr/>
          <a:lstStyle>
            <a:lvl1pPr marL="0" indent="0">
              <a:buNone/>
              <a:defRPr sz="2000">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hasCustomPrompt="1"/>
          </p:nvPr>
        </p:nvSpPr>
        <p:spPr>
          <a:xfrm>
            <a:off x="1228725" y="2060520"/>
            <a:ext cx="4845921" cy="3983178"/>
          </a:xfrm>
          <a:solidFill>
            <a:schemeClr val="bg1">
              <a:lumMod val="95000"/>
            </a:schemeClr>
          </a:solidFill>
        </p:spPr>
        <p:txBody>
          <a:bodyPr lIns="182880" tIns="137160" rIns="91440">
            <a:noAutofit/>
          </a:bodyPr>
          <a:lstStyle>
            <a:lvl1pPr marL="0" indent="0">
              <a:lnSpc>
                <a:spcPct val="105000"/>
              </a:lnSpc>
              <a:spcBef>
                <a:spcPts val="600"/>
              </a:spcBef>
              <a:buNone/>
              <a:defRPr sz="1800" b="1"/>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Section heading</a:t>
            </a:r>
          </a:p>
        </p:txBody>
      </p:sp>
    </p:spTree>
    <p:extLst>
      <p:ext uri="{BB962C8B-B14F-4D97-AF65-F5344CB8AC3E}">
        <p14:creationId xmlns:p14="http://schemas.microsoft.com/office/powerpoint/2010/main" val="242228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18725" cy="477056"/>
          </a:xfrm>
        </p:spPr>
        <p:txBody>
          <a:bodyPr/>
          <a:lstStyle>
            <a:lvl1pPr marL="0" indent="0">
              <a:buNone/>
              <a:defRPr sz="2000">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22342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425294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tuation Analysis - Step 3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95537" y="811045"/>
            <a:ext cx="867497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9565574" y="132565"/>
            <a:ext cx="2052339"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rPr>
              <a:t>Analysis &amp; Synthesis</a:t>
            </a:r>
          </a:p>
        </p:txBody>
      </p:sp>
      <p:sp>
        <p:nvSpPr>
          <p:cNvPr id="8" name="Oval 7">
            <a:extLst>
              <a:ext uri="{FF2B5EF4-FFF2-40B4-BE49-F238E27FC236}">
                <a16:creationId xmlns:a16="http://schemas.microsoft.com/office/drawing/2014/main" id="{D198D118-90B6-6A49-BABB-D385D91520DA}"/>
              </a:ext>
            </a:extLst>
          </p:cNvPr>
          <p:cNvSpPr/>
          <p:nvPr/>
        </p:nvSpPr>
        <p:spPr>
          <a:xfrm>
            <a:off x="9703839"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1366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930876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71787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82997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E9EC836F-AD42-EC4A-9500-6108BB20265B}"/>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5BC27F36-4AC2-9D45-9177-8106F37CE281}"/>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501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CEBEF-E2A6-264C-A9EA-82A969113B3F}"/>
              </a:ext>
            </a:extLst>
          </p:cNvPr>
          <p:cNvSpPr>
            <a:spLocks noGrp="1"/>
          </p:cNvSpPr>
          <p:nvPr>
            <p:ph type="title"/>
          </p:nvPr>
        </p:nvSpPr>
        <p:spPr>
          <a:xfrm>
            <a:off x="1228351" y="683006"/>
            <a:ext cx="1012544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30732-2751-B34A-BB99-F65E0A8BDBB3}"/>
              </a:ext>
            </a:extLst>
          </p:cNvPr>
          <p:cNvSpPr>
            <a:spLocks noGrp="1"/>
          </p:cNvSpPr>
          <p:nvPr>
            <p:ph type="body" idx="1"/>
          </p:nvPr>
        </p:nvSpPr>
        <p:spPr>
          <a:xfrm>
            <a:off x="1228351" y="2143506"/>
            <a:ext cx="10125448" cy="41894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D2D85C65-BC79-B740-AFB5-ADDDF9A3C1B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36" name="TextBox 35">
            <a:extLst>
              <a:ext uri="{FF2B5EF4-FFF2-40B4-BE49-F238E27FC236}">
                <a16:creationId xmlns:a16="http://schemas.microsoft.com/office/drawing/2014/main" id="{220F88C5-DBF4-B242-900D-3E25DD8EFD93}"/>
              </a:ext>
            </a:extLst>
          </p:cNvPr>
          <p:cNvSpPr txBox="1"/>
          <p:nvPr userDrawn="1"/>
        </p:nvSpPr>
        <p:spPr>
          <a:xfrm>
            <a:off x="1228351" y="198768"/>
            <a:ext cx="1680268" cy="253916"/>
          </a:xfrm>
          <a:prstGeom prst="rect">
            <a:avLst/>
          </a:prstGeom>
          <a:noFill/>
        </p:spPr>
        <p:txBody>
          <a:bodyPr wrap="none" rtlCol="0">
            <a:spAutoFit/>
          </a:bodyPr>
          <a:lstStyle/>
          <a:p>
            <a:r>
              <a:rPr lang="en-US" sz="1050" b="1" spc="50" dirty="0">
                <a:solidFill>
                  <a:schemeClr val="bg2"/>
                </a:solidFill>
                <a:latin typeface="Franklin Gothic Demi" panose="020B0603020102020204" pitchFamily="34" charset="0"/>
              </a:rPr>
              <a:t>PLAN</a:t>
            </a:r>
            <a:r>
              <a:rPr lang="en-US" sz="1050" spc="50" dirty="0">
                <a:solidFill>
                  <a:schemeClr val="bg2"/>
                </a:solidFill>
              </a:rPr>
              <a:t> 4 </a:t>
            </a:r>
            <a:r>
              <a:rPr lang="en-US" sz="1050" b="1" spc="50" dirty="0">
                <a:solidFill>
                  <a:schemeClr val="bg2"/>
                </a:solidFill>
                <a:latin typeface="Franklin Gothic Demi" panose="020B0603020102020204" pitchFamily="34" charset="0"/>
              </a:rPr>
              <a:t>RING </a:t>
            </a:r>
            <a:r>
              <a:rPr lang="en-US" sz="1050" spc="50" dirty="0">
                <a:solidFill>
                  <a:schemeClr val="bg2"/>
                </a:solidFill>
              </a:rPr>
              <a:t>TOOLKIT</a:t>
            </a:r>
            <a:endParaRPr lang="en-US" sz="1050" b="1" spc="50" dirty="0">
              <a:solidFill>
                <a:schemeClr val="bg2"/>
              </a:solidFill>
              <a:latin typeface="Franklin Gothic Demi" panose="020B0603020102020204" pitchFamily="34" charset="0"/>
            </a:endParaRPr>
          </a:p>
        </p:txBody>
      </p:sp>
      <p:sp>
        <p:nvSpPr>
          <p:cNvPr id="37" name="Rectangle 36">
            <a:extLst>
              <a:ext uri="{FF2B5EF4-FFF2-40B4-BE49-F238E27FC236}">
                <a16:creationId xmlns:a16="http://schemas.microsoft.com/office/drawing/2014/main" id="{61FB3FAB-3297-634D-8C1E-FC5FE5837E57}"/>
              </a:ext>
            </a:extLst>
          </p:cNvPr>
          <p:cNvSpPr/>
          <p:nvPr userDrawn="1"/>
        </p:nvSpPr>
        <p:spPr>
          <a:xfrm>
            <a:off x="2873943" y="198768"/>
            <a:ext cx="3810660" cy="253916"/>
          </a:xfrm>
          <a:prstGeom prst="rect">
            <a:avLst/>
          </a:prstGeom>
        </p:spPr>
        <p:txBody>
          <a:bodyPr wrap="none">
            <a:spAutoFit/>
          </a:bodyPr>
          <a:lstStyle/>
          <a:p>
            <a:pPr algn="ctr"/>
            <a:r>
              <a:rPr lang="en-US" sz="1050" spc="50" baseline="0" dirty="0">
                <a:solidFill>
                  <a:schemeClr val="bg1"/>
                </a:solidFill>
              </a:rPr>
              <a:t>Situation Analysis for the Introduction of the PrEP Ring</a:t>
            </a:r>
          </a:p>
        </p:txBody>
      </p:sp>
      <p:grpSp>
        <p:nvGrpSpPr>
          <p:cNvPr id="43" name="Group 42">
            <a:extLst>
              <a:ext uri="{FF2B5EF4-FFF2-40B4-BE49-F238E27FC236}">
                <a16:creationId xmlns:a16="http://schemas.microsoft.com/office/drawing/2014/main" id="{DCD5D225-742B-8F47-A57D-0DA2EDB56737}"/>
              </a:ext>
            </a:extLst>
          </p:cNvPr>
          <p:cNvGrpSpPr/>
          <p:nvPr userDrawn="1"/>
        </p:nvGrpSpPr>
        <p:grpSpPr>
          <a:xfrm>
            <a:off x="-9705" y="-10885"/>
            <a:ext cx="693490" cy="6869661"/>
            <a:chOff x="-9705" y="-10885"/>
            <a:chExt cx="693490" cy="6869661"/>
          </a:xfrm>
        </p:grpSpPr>
        <p:sp>
          <p:nvSpPr>
            <p:cNvPr id="16" name="Freeform 15">
              <a:extLst>
                <a:ext uri="{FF2B5EF4-FFF2-40B4-BE49-F238E27FC236}">
                  <a16:creationId xmlns:a16="http://schemas.microsoft.com/office/drawing/2014/main" id="{3DDF10B8-0444-4347-8318-C2A1748D70AE}"/>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B523980B-6C59-9C4E-874F-A4DA264567C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C5430744-6DB4-FD40-B2E4-FA601B59566E}"/>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E741DFFB-4ADF-3B48-8F63-3D7B82F61CA9}"/>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F0F6BE9A-C811-E94E-9498-1C51EA95BB73}"/>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Freeform 20">
              <a:extLst>
                <a:ext uri="{FF2B5EF4-FFF2-40B4-BE49-F238E27FC236}">
                  <a16:creationId xmlns:a16="http://schemas.microsoft.com/office/drawing/2014/main" id="{B3150E27-2A76-864C-95AD-F48E7BFD5260}"/>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Freeform 21">
              <a:extLst>
                <a:ext uri="{FF2B5EF4-FFF2-40B4-BE49-F238E27FC236}">
                  <a16:creationId xmlns:a16="http://schemas.microsoft.com/office/drawing/2014/main" id="{04C5F742-4537-6449-A91E-044C9C3C593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F0F58AA6-2370-C54F-B243-1FD9F28654CB}"/>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684143CF-88EF-A647-9C52-AF0C35C59C6C}"/>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0" name="Freeform 39">
              <a:extLst>
                <a:ext uri="{FF2B5EF4-FFF2-40B4-BE49-F238E27FC236}">
                  <a16:creationId xmlns:a16="http://schemas.microsoft.com/office/drawing/2014/main" id="{5D69B66D-9FAB-3F42-8FEB-194F8E8B5661}"/>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2" name="Freeform 41">
              <a:extLst>
                <a:ext uri="{FF2B5EF4-FFF2-40B4-BE49-F238E27FC236}">
                  <a16:creationId xmlns:a16="http://schemas.microsoft.com/office/drawing/2014/main" id="{5AF59641-84F0-6F4A-AE82-1B977FAE46DB}"/>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14169746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75" r:id="rId4"/>
    <p:sldLayoutId id="2147483684" r:id="rId5"/>
    <p:sldLayoutId id="2147483685" r:id="rId6"/>
    <p:sldLayoutId id="2147483686" r:id="rId7"/>
    <p:sldLayoutId id="2147483687" r:id="rId8"/>
    <p:sldLayoutId id="2147483681" r:id="rId9"/>
    <p:sldLayoutId id="2147483651" r:id="rId10"/>
    <p:sldLayoutId id="2147483674" r:id="rId11"/>
    <p:sldLayoutId id="2147483650"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1" r:id="rId21"/>
    <p:sldLayoutId id="2147483682" r:id="rId22"/>
    <p:sldLayoutId id="2147483688" r:id="rId23"/>
  </p:sldLayoutIdLst>
  <p:hf hdr="0" ftr="0" dt="0"/>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892A3-08FA-6A46-BFAB-1416E8636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8BFC1-CE71-5244-AA5D-18F274A0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B9019-E5F3-4448-A669-04F63901B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F6FF4B1-E898-DE48-AA94-77783E734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898260-C8E3-7449-BD23-AB23C8D79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AD5CE-3149-E54B-AAC6-17F03B52424D}" type="slidenum">
              <a:rPr lang="en-US" smtClean="0"/>
              <a:t>‹#›</a:t>
            </a:fld>
            <a:endParaRPr lang="en-US"/>
          </a:p>
        </p:txBody>
      </p:sp>
      <p:grpSp>
        <p:nvGrpSpPr>
          <p:cNvPr id="7" name="Group 6">
            <a:extLst>
              <a:ext uri="{FF2B5EF4-FFF2-40B4-BE49-F238E27FC236}">
                <a16:creationId xmlns:a16="http://schemas.microsoft.com/office/drawing/2014/main" id="{45C46C79-AF6D-164C-9CEB-08C7A404C12F}"/>
              </a:ext>
            </a:extLst>
          </p:cNvPr>
          <p:cNvGrpSpPr/>
          <p:nvPr userDrawn="1"/>
        </p:nvGrpSpPr>
        <p:grpSpPr>
          <a:xfrm>
            <a:off x="0" y="0"/>
            <a:ext cx="699247" cy="6858001"/>
            <a:chOff x="0" y="-1"/>
            <a:chExt cx="699247" cy="6858001"/>
          </a:xfrm>
        </p:grpSpPr>
        <p:pic>
          <p:nvPicPr>
            <p:cNvPr id="8" name="Picture 7">
              <a:extLst>
                <a:ext uri="{FF2B5EF4-FFF2-40B4-BE49-F238E27FC236}">
                  <a16:creationId xmlns:a16="http://schemas.microsoft.com/office/drawing/2014/main" id="{6AB84899-056B-5E44-AEF6-4C3798174B61}"/>
                </a:ext>
              </a:extLst>
            </p:cNvPr>
            <p:cNvPicPr>
              <a:picLocks noChangeAspect="1"/>
            </p:cNvPicPr>
            <p:nvPr/>
          </p:nvPicPr>
          <p:blipFill rotWithShape="1">
            <a:blip r:embed="rId13"/>
            <a:srcRect l="50000" t="18803"/>
            <a:stretch/>
          </p:blipFill>
          <p:spPr>
            <a:xfrm>
              <a:off x="0" y="-1"/>
              <a:ext cx="699247" cy="2787209"/>
            </a:xfrm>
            <a:prstGeom prst="rect">
              <a:avLst/>
            </a:prstGeom>
          </p:spPr>
        </p:pic>
        <p:pic>
          <p:nvPicPr>
            <p:cNvPr id="9" name="Picture 8">
              <a:extLst>
                <a:ext uri="{FF2B5EF4-FFF2-40B4-BE49-F238E27FC236}">
                  <a16:creationId xmlns:a16="http://schemas.microsoft.com/office/drawing/2014/main" id="{F213FEFE-DC52-2A4A-9F1F-1FF9D611F12C}"/>
                </a:ext>
              </a:extLst>
            </p:cNvPr>
            <p:cNvPicPr>
              <a:picLocks noChangeAspect="1"/>
            </p:cNvPicPr>
            <p:nvPr/>
          </p:nvPicPr>
          <p:blipFill rotWithShape="1">
            <a:blip r:embed="rId13"/>
            <a:srcRect l="50000"/>
            <a:stretch/>
          </p:blipFill>
          <p:spPr>
            <a:xfrm>
              <a:off x="0" y="2128302"/>
              <a:ext cx="699247" cy="3432668"/>
            </a:xfrm>
            <a:prstGeom prst="rect">
              <a:avLst/>
            </a:prstGeom>
          </p:spPr>
        </p:pic>
        <p:pic>
          <p:nvPicPr>
            <p:cNvPr id="10" name="Picture 9">
              <a:extLst>
                <a:ext uri="{FF2B5EF4-FFF2-40B4-BE49-F238E27FC236}">
                  <a16:creationId xmlns:a16="http://schemas.microsoft.com/office/drawing/2014/main" id="{1F5D3FAF-0C90-7D49-8A43-56E4A24769DA}"/>
                </a:ext>
              </a:extLst>
            </p:cNvPr>
            <p:cNvPicPr>
              <a:picLocks noChangeAspect="1"/>
            </p:cNvPicPr>
            <p:nvPr/>
          </p:nvPicPr>
          <p:blipFill rotWithShape="1">
            <a:blip r:embed="rId13"/>
            <a:srcRect l="50000" t="-5983" b="42977"/>
            <a:stretch/>
          </p:blipFill>
          <p:spPr>
            <a:xfrm>
              <a:off x="0" y="4695197"/>
              <a:ext cx="699247" cy="2162803"/>
            </a:xfrm>
            <a:prstGeom prst="rect">
              <a:avLst/>
            </a:prstGeom>
          </p:spPr>
        </p:pic>
      </p:grpSp>
    </p:spTree>
    <p:extLst>
      <p:ext uri="{BB962C8B-B14F-4D97-AF65-F5344CB8AC3E}">
        <p14:creationId xmlns:p14="http://schemas.microsoft.com/office/powerpoint/2010/main" val="13177938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CEBEF-E2A6-264C-A9EA-82A969113B3F}"/>
              </a:ext>
            </a:extLst>
          </p:cNvPr>
          <p:cNvSpPr>
            <a:spLocks noGrp="1"/>
          </p:cNvSpPr>
          <p:nvPr>
            <p:ph type="title"/>
          </p:nvPr>
        </p:nvSpPr>
        <p:spPr>
          <a:xfrm>
            <a:off x="1228351" y="683006"/>
            <a:ext cx="10125448"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C1430732-2751-B34A-BB99-F65E0A8BDBB3}"/>
              </a:ext>
            </a:extLst>
          </p:cNvPr>
          <p:cNvSpPr>
            <a:spLocks noGrp="1"/>
          </p:cNvSpPr>
          <p:nvPr>
            <p:ph type="body" idx="1"/>
          </p:nvPr>
        </p:nvSpPr>
        <p:spPr>
          <a:xfrm>
            <a:off x="1228351" y="2143506"/>
            <a:ext cx="10125448" cy="41894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D2D85C65-BC79-B740-AFB5-ADDDF9A3C1B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36" name="TextBox 35">
            <a:extLst>
              <a:ext uri="{FF2B5EF4-FFF2-40B4-BE49-F238E27FC236}">
                <a16:creationId xmlns:a16="http://schemas.microsoft.com/office/drawing/2014/main" id="{220F88C5-DBF4-B242-900D-3E25DD8EFD93}"/>
              </a:ext>
            </a:extLst>
          </p:cNvPr>
          <p:cNvSpPr txBox="1"/>
          <p:nvPr userDrawn="1"/>
        </p:nvSpPr>
        <p:spPr>
          <a:xfrm>
            <a:off x="1228351" y="198768"/>
            <a:ext cx="1680268" cy="253916"/>
          </a:xfrm>
          <a:prstGeom prst="rect">
            <a:avLst/>
          </a:prstGeom>
          <a:noFill/>
        </p:spPr>
        <p:txBody>
          <a:bodyPr wrap="none" rtlCol="0">
            <a:noAutofit/>
          </a:bodyPr>
          <a:lstStyle/>
          <a:p>
            <a:r>
              <a:rPr lang="en-US" sz="1050" b="1" spc="50" dirty="0">
                <a:solidFill>
                  <a:schemeClr val="bg2"/>
                </a:solidFill>
                <a:latin typeface="Franklin Gothic Demi" panose="020B0603020102020204" pitchFamily="34" charset="0"/>
              </a:rPr>
              <a:t>PLAN</a:t>
            </a:r>
            <a:r>
              <a:rPr lang="en-US" sz="1050" spc="50" dirty="0">
                <a:solidFill>
                  <a:schemeClr val="bg2"/>
                </a:solidFill>
              </a:rPr>
              <a:t> 4 </a:t>
            </a:r>
            <a:r>
              <a:rPr lang="en-US" sz="1050" b="1" spc="50" dirty="0">
                <a:solidFill>
                  <a:schemeClr val="bg2"/>
                </a:solidFill>
                <a:latin typeface="Franklin Gothic Demi" panose="020B0603020102020204" pitchFamily="34" charset="0"/>
              </a:rPr>
              <a:t>RING </a:t>
            </a:r>
            <a:r>
              <a:rPr lang="en-US" sz="1050" spc="50" dirty="0">
                <a:solidFill>
                  <a:schemeClr val="bg2"/>
                </a:solidFill>
              </a:rPr>
              <a:t>TOOLKIT</a:t>
            </a:r>
            <a:endParaRPr lang="en-US" sz="1050" b="1" spc="50" dirty="0">
              <a:solidFill>
                <a:schemeClr val="bg2"/>
              </a:solidFill>
              <a:latin typeface="Franklin Gothic Demi" panose="020B0603020102020204" pitchFamily="34" charset="0"/>
            </a:endParaRPr>
          </a:p>
        </p:txBody>
      </p:sp>
      <p:sp>
        <p:nvSpPr>
          <p:cNvPr id="37" name="Rectangle 36">
            <a:extLst>
              <a:ext uri="{FF2B5EF4-FFF2-40B4-BE49-F238E27FC236}">
                <a16:creationId xmlns:a16="http://schemas.microsoft.com/office/drawing/2014/main" id="{61FB3FAB-3297-634D-8C1E-FC5FE5837E57}"/>
              </a:ext>
            </a:extLst>
          </p:cNvPr>
          <p:cNvSpPr/>
          <p:nvPr userDrawn="1"/>
        </p:nvSpPr>
        <p:spPr>
          <a:xfrm>
            <a:off x="2873943" y="198768"/>
            <a:ext cx="3810660" cy="253916"/>
          </a:xfrm>
          <a:prstGeom prst="rect">
            <a:avLst/>
          </a:prstGeom>
        </p:spPr>
        <p:txBody>
          <a:bodyPr wrap="none">
            <a:noAutofit/>
          </a:bodyPr>
          <a:lstStyle/>
          <a:p>
            <a:pPr algn="l"/>
            <a:r>
              <a:rPr lang="en-US" sz="1050" spc="50" baseline="0" dirty="0">
                <a:solidFill>
                  <a:schemeClr val="bg2">
                    <a:lumMod val="60000"/>
                    <a:lumOff val="40000"/>
                  </a:schemeClr>
                </a:solidFill>
              </a:rPr>
              <a:t>Introduction Framework</a:t>
            </a:r>
          </a:p>
        </p:txBody>
      </p:sp>
      <p:grpSp>
        <p:nvGrpSpPr>
          <p:cNvPr id="43" name="Group 42">
            <a:extLst>
              <a:ext uri="{FF2B5EF4-FFF2-40B4-BE49-F238E27FC236}">
                <a16:creationId xmlns:a16="http://schemas.microsoft.com/office/drawing/2014/main" id="{DCD5D225-742B-8F47-A57D-0DA2EDB56737}"/>
              </a:ext>
            </a:extLst>
          </p:cNvPr>
          <p:cNvGrpSpPr/>
          <p:nvPr userDrawn="1"/>
        </p:nvGrpSpPr>
        <p:grpSpPr>
          <a:xfrm>
            <a:off x="-9705" y="-10885"/>
            <a:ext cx="693490" cy="6869661"/>
            <a:chOff x="-9705" y="-10885"/>
            <a:chExt cx="693490" cy="6869661"/>
          </a:xfrm>
        </p:grpSpPr>
        <p:sp>
          <p:nvSpPr>
            <p:cNvPr id="16" name="Freeform 15">
              <a:extLst>
                <a:ext uri="{FF2B5EF4-FFF2-40B4-BE49-F238E27FC236}">
                  <a16:creationId xmlns:a16="http://schemas.microsoft.com/office/drawing/2014/main" id="{3DDF10B8-0444-4347-8318-C2A1748D70AE}"/>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B523980B-6C59-9C4E-874F-A4DA264567C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C5430744-6DB4-FD40-B2E4-FA601B59566E}"/>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E741DFFB-4ADF-3B48-8F63-3D7B82F61CA9}"/>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F0F6BE9A-C811-E94E-9498-1C51EA95BB73}"/>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Freeform 20">
              <a:extLst>
                <a:ext uri="{FF2B5EF4-FFF2-40B4-BE49-F238E27FC236}">
                  <a16:creationId xmlns:a16="http://schemas.microsoft.com/office/drawing/2014/main" id="{B3150E27-2A76-864C-95AD-F48E7BFD5260}"/>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Freeform 21">
              <a:extLst>
                <a:ext uri="{FF2B5EF4-FFF2-40B4-BE49-F238E27FC236}">
                  <a16:creationId xmlns:a16="http://schemas.microsoft.com/office/drawing/2014/main" id="{04C5F742-4537-6449-A91E-044C9C3C593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F0F58AA6-2370-C54F-B243-1FD9F28654CB}"/>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684143CF-88EF-A647-9C52-AF0C35C59C6C}"/>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0" name="Freeform 39">
              <a:extLst>
                <a:ext uri="{FF2B5EF4-FFF2-40B4-BE49-F238E27FC236}">
                  <a16:creationId xmlns:a16="http://schemas.microsoft.com/office/drawing/2014/main" id="{5D69B66D-9FAB-3F42-8FEB-194F8E8B5661}"/>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2" name="Freeform 41">
              <a:extLst>
                <a:ext uri="{FF2B5EF4-FFF2-40B4-BE49-F238E27FC236}">
                  <a16:creationId xmlns:a16="http://schemas.microsoft.com/office/drawing/2014/main" id="{5AF59641-84F0-6F4A-AE82-1B977FAE46DB}"/>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165649106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Lst>
  <p:hf hdr="0" ftr="0" dt="0"/>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hyperlink" Target="http://www.prepwatch.org/plan4ring-toolkit" TargetMode="External"/><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B88F-5BA6-E944-9B84-11106F32BF35}"/>
              </a:ext>
            </a:extLst>
          </p:cNvPr>
          <p:cNvSpPr>
            <a:spLocks noGrp="1"/>
          </p:cNvSpPr>
          <p:nvPr>
            <p:ph type="ctrTitle"/>
          </p:nvPr>
        </p:nvSpPr>
        <p:spPr/>
        <p:txBody>
          <a:bodyPr>
            <a:normAutofit fontScale="90000"/>
          </a:bodyPr>
          <a:lstStyle/>
          <a:p>
            <a:r>
              <a:rPr lang="fr-FR"/>
              <a:t>Analyse de la situation pour l’introduction de l’anneau de PrEP</a:t>
            </a:r>
          </a:p>
        </p:txBody>
      </p:sp>
      <p:sp>
        <p:nvSpPr>
          <p:cNvPr id="30" name="Subtitle 29">
            <a:extLst>
              <a:ext uri="{FF2B5EF4-FFF2-40B4-BE49-F238E27FC236}">
                <a16:creationId xmlns:a16="http://schemas.microsoft.com/office/drawing/2014/main" id="{0C5CBFBB-E10B-184C-B3C3-A263F4786B44}"/>
              </a:ext>
            </a:extLst>
          </p:cNvPr>
          <p:cNvSpPr>
            <a:spLocks noGrp="1"/>
          </p:cNvSpPr>
          <p:nvPr>
            <p:ph type="subTitle" idx="1"/>
          </p:nvPr>
        </p:nvSpPr>
        <p:spPr>
          <a:xfrm>
            <a:off x="1524000" y="2738964"/>
            <a:ext cx="9144000" cy="743552"/>
          </a:xfrm>
        </p:spPr>
        <p:txBody>
          <a:bodyPr/>
          <a:lstStyle/>
          <a:p>
            <a:r>
              <a:rPr lang="fr-FR">
                <a:solidFill>
                  <a:schemeClr val="accent1"/>
                </a:solidFill>
              </a:rPr>
              <a:t>Modèles à remplir à partir de l’analyse de la situation</a:t>
            </a:r>
          </a:p>
        </p:txBody>
      </p:sp>
      <p:sp>
        <p:nvSpPr>
          <p:cNvPr id="5" name="TextBox 4">
            <a:extLst>
              <a:ext uri="{FF2B5EF4-FFF2-40B4-BE49-F238E27FC236}">
                <a16:creationId xmlns:a16="http://schemas.microsoft.com/office/drawing/2014/main" id="{1801A794-E066-4049-8981-B6B81C5B0559}"/>
              </a:ext>
            </a:extLst>
          </p:cNvPr>
          <p:cNvSpPr txBox="1"/>
          <p:nvPr/>
        </p:nvSpPr>
        <p:spPr>
          <a:xfrm>
            <a:off x="1610445" y="254000"/>
            <a:ext cx="2665153" cy="369332"/>
          </a:xfrm>
          <a:prstGeom prst="rect">
            <a:avLst/>
          </a:prstGeom>
          <a:noFill/>
        </p:spPr>
        <p:txBody>
          <a:bodyPr wrap="none" rtlCol="0">
            <a:spAutoFit/>
          </a:bodyPr>
          <a:lstStyle/>
          <a:p>
            <a:r>
              <a:rPr lang="fr-FR" dirty="0">
                <a:solidFill>
                  <a:schemeClr val="bg2"/>
                </a:solidFill>
              </a:rPr>
              <a:t>BOÎTE À OUTILS </a:t>
            </a:r>
            <a:r>
              <a:rPr lang="fr-FR" b="1" dirty="0">
                <a:solidFill>
                  <a:schemeClr val="bg2"/>
                </a:solidFill>
                <a:latin typeface="Franklin Gothic Demi" panose="020B0603020102020204" pitchFamily="34" charset="0"/>
              </a:rPr>
              <a:t>PLAN</a:t>
            </a:r>
            <a:r>
              <a:rPr lang="fr-FR" dirty="0">
                <a:solidFill>
                  <a:schemeClr val="bg2"/>
                </a:solidFill>
              </a:rPr>
              <a:t> 4 </a:t>
            </a:r>
            <a:r>
              <a:rPr lang="fr-FR" b="1" dirty="0">
                <a:solidFill>
                  <a:schemeClr val="bg2"/>
                </a:solidFill>
                <a:latin typeface="Franklin Gothic Demi" panose="020B0603020102020204" pitchFamily="34" charset="0"/>
              </a:rPr>
              <a:t>RING</a:t>
            </a:r>
          </a:p>
        </p:txBody>
      </p:sp>
      <p:grpSp>
        <p:nvGrpSpPr>
          <p:cNvPr id="12" name="Group 11">
            <a:extLst>
              <a:ext uri="{FF2B5EF4-FFF2-40B4-BE49-F238E27FC236}">
                <a16:creationId xmlns:a16="http://schemas.microsoft.com/office/drawing/2014/main" id="{77062A6E-EF92-8C78-5604-1EA6ABD7AB89}"/>
              </a:ext>
            </a:extLst>
          </p:cNvPr>
          <p:cNvGrpSpPr/>
          <p:nvPr/>
        </p:nvGrpSpPr>
        <p:grpSpPr>
          <a:xfrm>
            <a:off x="1510268" y="5880121"/>
            <a:ext cx="8188843" cy="790362"/>
            <a:chOff x="1510268" y="5880121"/>
            <a:chExt cx="8188843" cy="790362"/>
          </a:xfrm>
        </p:grpSpPr>
        <p:pic>
          <p:nvPicPr>
            <p:cNvPr id="13" name="Picture 12">
              <a:extLst>
                <a:ext uri="{FF2B5EF4-FFF2-40B4-BE49-F238E27FC236}">
                  <a16:creationId xmlns:a16="http://schemas.microsoft.com/office/drawing/2014/main" id="{A0291CEB-BAD3-D9EF-312D-8EF0F4303AD7}"/>
                </a:ext>
              </a:extLst>
            </p:cNvPr>
            <p:cNvPicPr>
              <a:picLocks noChangeAspect="1"/>
            </p:cNvPicPr>
            <p:nvPr/>
          </p:nvPicPr>
          <p:blipFill>
            <a:blip r:embed="rId2"/>
            <a:stretch>
              <a:fillRect/>
            </a:stretch>
          </p:blipFill>
          <p:spPr>
            <a:xfrm>
              <a:off x="6270842" y="5880121"/>
              <a:ext cx="1244616" cy="579815"/>
            </a:xfrm>
            <a:prstGeom prst="rect">
              <a:avLst/>
            </a:prstGeom>
          </p:spPr>
        </p:pic>
        <p:pic>
          <p:nvPicPr>
            <p:cNvPr id="17" name="Picture 16">
              <a:extLst>
                <a:ext uri="{FF2B5EF4-FFF2-40B4-BE49-F238E27FC236}">
                  <a16:creationId xmlns:a16="http://schemas.microsoft.com/office/drawing/2014/main" id="{8A01717E-2ABA-43AE-9D32-C7648000DA75}"/>
                </a:ext>
              </a:extLst>
            </p:cNvPr>
            <p:cNvPicPr>
              <a:picLocks noChangeAspect="1"/>
            </p:cNvPicPr>
            <p:nvPr/>
          </p:nvPicPr>
          <p:blipFill>
            <a:blip r:embed="rId3"/>
            <a:stretch>
              <a:fillRect/>
            </a:stretch>
          </p:blipFill>
          <p:spPr>
            <a:xfrm>
              <a:off x="1510268" y="5929741"/>
              <a:ext cx="1004756" cy="673835"/>
            </a:xfrm>
            <a:prstGeom prst="rect">
              <a:avLst/>
            </a:prstGeom>
          </p:spPr>
        </p:pic>
        <p:pic>
          <p:nvPicPr>
            <p:cNvPr id="18" name="Picture 17">
              <a:extLst>
                <a:ext uri="{FF2B5EF4-FFF2-40B4-BE49-F238E27FC236}">
                  <a16:creationId xmlns:a16="http://schemas.microsoft.com/office/drawing/2014/main" id="{E6A220BD-0CCB-F23C-E12D-1471A63707DC}"/>
                </a:ext>
              </a:extLst>
            </p:cNvPr>
            <p:cNvPicPr>
              <a:picLocks noChangeAspect="1"/>
            </p:cNvPicPr>
            <p:nvPr/>
          </p:nvPicPr>
          <p:blipFill>
            <a:blip r:embed="rId4"/>
            <a:stretch>
              <a:fillRect/>
            </a:stretch>
          </p:blipFill>
          <p:spPr>
            <a:xfrm>
              <a:off x="3408278" y="5926931"/>
              <a:ext cx="1916372" cy="743552"/>
            </a:xfrm>
            <a:prstGeom prst="rect">
              <a:avLst/>
            </a:prstGeom>
          </p:spPr>
        </p:pic>
        <p:pic>
          <p:nvPicPr>
            <p:cNvPr id="19" name="Picture 18">
              <a:extLst>
                <a:ext uri="{FF2B5EF4-FFF2-40B4-BE49-F238E27FC236}">
                  <a16:creationId xmlns:a16="http://schemas.microsoft.com/office/drawing/2014/main" id="{AC534908-E320-C455-47D3-837BA05B1F11}"/>
                </a:ext>
              </a:extLst>
            </p:cNvPr>
            <p:cNvPicPr>
              <a:picLocks noChangeAspect="1"/>
            </p:cNvPicPr>
            <p:nvPr/>
          </p:nvPicPr>
          <p:blipFill>
            <a:blip r:embed="rId5"/>
            <a:stretch>
              <a:fillRect/>
            </a:stretch>
          </p:blipFill>
          <p:spPr>
            <a:xfrm>
              <a:off x="8738807" y="6033134"/>
              <a:ext cx="960304" cy="426802"/>
            </a:xfrm>
            <a:prstGeom prst="rect">
              <a:avLst/>
            </a:prstGeom>
          </p:spPr>
        </p:pic>
      </p:grpSp>
    </p:spTree>
    <p:extLst>
      <p:ext uri="{BB962C8B-B14F-4D97-AF65-F5344CB8AC3E}">
        <p14:creationId xmlns:p14="http://schemas.microsoft.com/office/powerpoint/2010/main" val="200401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a:xfrm>
            <a:off x="1036504" y="847554"/>
            <a:ext cx="10118992" cy="513544"/>
          </a:xfrm>
        </p:spPr>
        <p:txBody>
          <a:bodyPr>
            <a:normAutofit fontScale="90000"/>
          </a:bodyPr>
          <a:lstStyle/>
          <a:p>
            <a:r>
              <a:rPr lang="fr-FR"/>
              <a:t>Liste de contacts pour entretiens</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a:xfrm>
            <a:off x="9042993" y="5780002"/>
            <a:ext cx="2743200" cy="365125"/>
          </a:xfrm>
        </p:spPr>
        <p:txBody>
          <a:bodyPr/>
          <a:lstStyle/>
          <a:p>
            <a:fld id="{282D8E3E-8532-C943-903F-91E14D4CAD95}" type="slidenum">
              <a:rPr lang="en-US" smtClean="0"/>
              <a:pPr/>
              <a:t>10</a:t>
            </a:fld>
            <a:endParaRPr lang="en-US"/>
          </a:p>
        </p:txBody>
      </p:sp>
      <p:graphicFrame>
        <p:nvGraphicFramePr>
          <p:cNvPr id="24" name="Google Shape;515;p45">
            <a:extLst>
              <a:ext uri="{FF2B5EF4-FFF2-40B4-BE49-F238E27FC236}">
                <a16:creationId xmlns:a16="http://schemas.microsoft.com/office/drawing/2014/main" id="{8886969C-A903-2C40-8B6C-0ABBFE4F5326}"/>
              </a:ext>
            </a:extLst>
          </p:cNvPr>
          <p:cNvGraphicFramePr/>
          <p:nvPr>
            <p:extLst>
              <p:ext uri="{D42A27DB-BD31-4B8C-83A1-F6EECF244321}">
                <p14:modId xmlns:p14="http://schemas.microsoft.com/office/powerpoint/2010/main" val="3743536279"/>
              </p:ext>
            </p:extLst>
          </p:nvPr>
        </p:nvGraphicFramePr>
        <p:xfrm>
          <a:off x="1036504" y="1509144"/>
          <a:ext cx="10749689" cy="4353274"/>
        </p:xfrm>
        <a:graphic>
          <a:graphicData uri="http://schemas.openxmlformats.org/drawingml/2006/table">
            <a:tbl>
              <a:tblPr>
                <a:noFill/>
              </a:tblPr>
              <a:tblGrid>
                <a:gridCol w="1899049">
                  <a:extLst>
                    <a:ext uri="{9D8B030D-6E8A-4147-A177-3AD203B41FA5}">
                      <a16:colId xmlns:a16="http://schemas.microsoft.com/office/drawing/2014/main" val="20000"/>
                    </a:ext>
                  </a:extLst>
                </a:gridCol>
                <a:gridCol w="1387077">
                  <a:extLst>
                    <a:ext uri="{9D8B030D-6E8A-4147-A177-3AD203B41FA5}">
                      <a16:colId xmlns:a16="http://schemas.microsoft.com/office/drawing/2014/main" val="57848712"/>
                    </a:ext>
                  </a:extLst>
                </a:gridCol>
                <a:gridCol w="4639300">
                  <a:extLst>
                    <a:ext uri="{9D8B030D-6E8A-4147-A177-3AD203B41FA5}">
                      <a16:colId xmlns:a16="http://schemas.microsoft.com/office/drawing/2014/main" val="2411584424"/>
                    </a:ext>
                  </a:extLst>
                </a:gridCol>
                <a:gridCol w="1428600">
                  <a:extLst>
                    <a:ext uri="{9D8B030D-6E8A-4147-A177-3AD203B41FA5}">
                      <a16:colId xmlns:a16="http://schemas.microsoft.com/office/drawing/2014/main" val="4273391725"/>
                    </a:ext>
                  </a:extLst>
                </a:gridCol>
                <a:gridCol w="1395663">
                  <a:extLst>
                    <a:ext uri="{9D8B030D-6E8A-4147-A177-3AD203B41FA5}">
                      <a16:colId xmlns:a16="http://schemas.microsoft.com/office/drawing/2014/main" val="3688305138"/>
                    </a:ext>
                  </a:extLst>
                </a:gridCol>
              </a:tblGrid>
              <a:tr h="279519">
                <a:tc>
                  <a:txBody>
                    <a:bodyPr/>
                    <a:lstStyle/>
                    <a:p>
                      <a:pPr marL="0" marR="0" lvl="0" indent="0" algn="l" rtl="0">
                        <a:lnSpc>
                          <a:spcPct val="100000"/>
                        </a:lnSpc>
                        <a:spcBef>
                          <a:spcPts val="0"/>
                        </a:spcBef>
                        <a:spcAft>
                          <a:spcPts val="0"/>
                        </a:spcAft>
                        <a:buClr>
                          <a:srgbClr val="000000"/>
                        </a:buClr>
                        <a:buSzPts val="1300"/>
                        <a:buFont typeface="Arial"/>
                        <a:buNone/>
                      </a:pPr>
                      <a:r>
                        <a:rPr lang="fr-FR" sz="1100" b="1" i="0" u="none" strike="noStrike" cap="none">
                          <a:solidFill>
                            <a:srgbClr val="353535"/>
                          </a:solidFill>
                          <a:latin typeface="+mn-lt"/>
                          <a:cs typeface="Calibri"/>
                          <a:sym typeface="Calibri"/>
                        </a:rPr>
                        <a:t>Organisation</a:t>
                      </a:r>
                    </a:p>
                  </a:txBody>
                  <a:tcPr marL="133275" marR="133275" marT="45725" marB="45725" anchor="ctr">
                    <a:lnL w="9525" cap="flat" cmpd="sng">
                      <a:solidFill>
                        <a:srgbClr val="000000">
                          <a:alpha val="0"/>
                        </a:srgbClr>
                      </a:solidFill>
                      <a:prstDash val="solid"/>
                      <a:round/>
                      <a:headEnd type="none" w="sm" len="sm"/>
                      <a:tailEnd type="none" w="sm" len="sm"/>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100" b="1" i="0" u="none" strike="noStrike" cap="none">
                          <a:solidFill>
                            <a:srgbClr val="353535"/>
                          </a:solidFill>
                          <a:latin typeface="+mn-lt"/>
                          <a:cs typeface="Calibri"/>
                          <a:sym typeface="Arial"/>
                        </a:rPr>
                        <a:t>Entretien avec</a:t>
                      </a:r>
                    </a:p>
                  </a:txBody>
                  <a:tcPr marL="133275" marR="133275" marT="45725" marB="4572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lgn="ctr">
                      <a:no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100" b="1" i="0" u="none" strike="noStrike" cap="none">
                          <a:solidFill>
                            <a:srgbClr val="353535"/>
                          </a:solidFill>
                          <a:latin typeface="+mn-lt"/>
                          <a:cs typeface="Calibri"/>
                          <a:sym typeface="Arial"/>
                        </a:rPr>
                        <a:t>Domaines à explorer dans le cadre de l’introduction de l’anneau de PrEP</a:t>
                      </a:r>
                    </a:p>
                  </a:txBody>
                  <a:tcPr marL="133275" marR="133275" marT="45725" marB="4572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lgn="ctr">
                      <a:no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100" b="1" i="0" u="none" strike="noStrike" cap="none">
                          <a:solidFill>
                            <a:srgbClr val="353535"/>
                          </a:solidFill>
                          <a:latin typeface="+mn-lt"/>
                          <a:cs typeface="Calibri"/>
                          <a:sym typeface="Arial"/>
                        </a:rPr>
                        <a:t>Statut</a:t>
                      </a:r>
                    </a:p>
                  </a:txBody>
                  <a:tcPr marL="133275" marR="133275" marT="45725" marB="4572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lgn="ctr">
                      <a:no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100" b="1" i="0" u="none" strike="noStrike" cap="none">
                          <a:solidFill>
                            <a:srgbClr val="353535"/>
                          </a:solidFill>
                          <a:latin typeface="+mn-lt"/>
                          <a:cs typeface="Calibri"/>
                          <a:sym typeface="Arial"/>
                        </a:rPr>
                        <a:t>Date de l’entretien</a:t>
                      </a:r>
                    </a:p>
                  </a:txBody>
                  <a:tcPr marL="133275" marR="133275" marT="45725" marB="45725" anchor="ctr">
                    <a:lnL w="28575" cap="flat" cmpd="sng" algn="ctr">
                      <a:solidFill>
                        <a:srgbClr val="FFFFFF"/>
                      </a:solidFill>
                      <a:prstDash val="solid"/>
                      <a:round/>
                      <a:headEnd type="none" w="med" len="med"/>
                      <a:tailEnd type="none" w="med" len="med"/>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no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0"/>
                  </a:ext>
                </a:extLst>
              </a:tr>
              <a:tr h="475176">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400" b="0" i="0">
                          <a:solidFill>
                            <a:srgbClr val="7030A0"/>
                          </a:solidFill>
                          <a:latin typeface="+mn-lt"/>
                          <a:cs typeface="Calibri Light" panose="020F0302020204030204" pitchFamily="34" charset="0"/>
                        </a:rPr>
                        <a:t>Organisation 1</a:t>
                      </a: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400" b="0" i="0">
                          <a:solidFill>
                            <a:srgbClr val="7030A0"/>
                          </a:solidFill>
                          <a:latin typeface="+mn-lt"/>
                          <a:cs typeface="Calibri Light" panose="020F0302020204030204" pitchFamily="34" charset="0"/>
                        </a:rPr>
                        <a:t>Nom</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400" b="0" i="0">
                          <a:solidFill>
                            <a:srgbClr val="7030A0"/>
                          </a:solidFill>
                          <a:latin typeface="+mn-lt"/>
                          <a:cs typeface="Calibri Light" panose="020F0302020204030204" pitchFamily="34" charset="0"/>
                        </a:rPr>
                        <a:t>Planification et budgétisation, gestion de la chaîne d’approvisionnement, suivi</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400" b="0" i="0">
                          <a:solidFill>
                            <a:srgbClr val="7030A0"/>
                          </a:solidFill>
                          <a:latin typeface="+mn-lt"/>
                          <a:cs typeface="Calibri Light" panose="020F0302020204030204" pitchFamily="34" charset="0"/>
                        </a:rPr>
                        <a:t>Contact envoyé</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400" b="0" i="0">
                          <a:solidFill>
                            <a:srgbClr val="7030A0"/>
                          </a:solidFill>
                          <a:latin typeface="+mn-lt"/>
                          <a:cs typeface="Calibri Light" panose="020F0302020204030204" pitchFamily="34" charset="0"/>
                        </a:rPr>
                        <a:t>En attente</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lgn="ctr">
                      <a:noFill/>
                      <a:prstDash val="dot"/>
                      <a:round/>
                      <a:headEnd type="none" w="sm" len="sm"/>
                      <a:tailEnd type="none" w="sm" len="sm"/>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5176">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fr-FR" sz="1400" b="0" i="0">
                          <a:solidFill>
                            <a:srgbClr val="7030A0"/>
                          </a:solidFill>
                          <a:latin typeface="+mn-lt"/>
                          <a:cs typeface="Calibri Light" panose="020F0302020204030204" pitchFamily="34" charset="0"/>
                        </a:rPr>
                        <a:t>Organisation 2</a:t>
                      </a: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fr-FR" sz="1400" b="0" i="0">
                          <a:solidFill>
                            <a:srgbClr val="7030A0"/>
                          </a:solidFill>
                          <a:latin typeface="+mn-lt"/>
                          <a:cs typeface="Calibri Light" panose="020F0302020204030204" pitchFamily="34" charset="0"/>
                        </a:rPr>
                        <a:t>Nom</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fr-FR" sz="1400" b="0" i="0">
                          <a:solidFill>
                            <a:srgbClr val="7030A0"/>
                          </a:solidFill>
                          <a:latin typeface="+mn-lt"/>
                          <a:cs typeface="Calibri Light" panose="020F0302020204030204" pitchFamily="34" charset="0"/>
                        </a:rPr>
                        <a:t>Planification et budgétisation, plateformes de distribution, adoption et utilisation efficace</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fr-FR" sz="1400" b="0" i="0" dirty="0" err="1">
                          <a:solidFill>
                            <a:srgbClr val="7030A0"/>
                          </a:solidFill>
                          <a:latin typeface="+mn-lt"/>
                          <a:cs typeface="Calibri Light" panose="020F0302020204030204" pitchFamily="34" charset="0"/>
                        </a:rPr>
                        <a:t>Programma-tion</a:t>
                      </a:r>
                      <a:endParaRPr lang="fr-FR" sz="1400" b="0" i="0" dirty="0">
                        <a:solidFill>
                          <a:srgbClr val="7030A0"/>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fr-FR" sz="1400" b="0" i="0">
                          <a:solidFill>
                            <a:srgbClr val="7030A0"/>
                          </a:solidFill>
                          <a:latin typeface="+mn-lt"/>
                          <a:cs typeface="Calibri Light" panose="020F0302020204030204" pitchFamily="34" charset="0"/>
                        </a:rPr>
                        <a:t>2 fév. 2022</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lgn="ctr">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9283454"/>
                  </a:ext>
                </a:extLst>
              </a:tr>
              <a:tr h="338862">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fr-FR" sz="1400" b="0" i="0">
                          <a:solidFill>
                            <a:srgbClr val="7030A0"/>
                          </a:solidFill>
                          <a:latin typeface="+mn-lt"/>
                          <a:cs typeface="Calibri Light" panose="020F0302020204030204" pitchFamily="34" charset="0"/>
                        </a:rPr>
                        <a:t>Organisation 3</a:t>
                      </a: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fr-FR" sz="1400" b="0" i="0">
                          <a:solidFill>
                            <a:srgbClr val="7030A0"/>
                          </a:solidFill>
                          <a:latin typeface="+mn-lt"/>
                          <a:cs typeface="Calibri Light" panose="020F0302020204030204" pitchFamily="34" charset="0"/>
                        </a:rPr>
                        <a:t>Nom</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fr-FR" sz="1400" b="0" i="0">
                          <a:solidFill>
                            <a:srgbClr val="7030A0"/>
                          </a:solidFill>
                          <a:latin typeface="+mn-lt"/>
                          <a:cs typeface="Calibri Light" panose="020F0302020204030204" pitchFamily="34" charset="0"/>
                        </a:rPr>
                        <a:t>Plateformes de distribution, adoption et utilisation efficace</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fr-FR" sz="1400" b="0" i="0">
                          <a:solidFill>
                            <a:srgbClr val="7030A0"/>
                          </a:solidFill>
                          <a:latin typeface="+mn-lt"/>
                          <a:cs typeface="Calibri Light" panose="020F0302020204030204" pitchFamily="34" charset="0"/>
                        </a:rPr>
                        <a:t>Achevé</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fr-FR" sz="1400" b="0" i="0">
                          <a:solidFill>
                            <a:srgbClr val="7030A0"/>
                          </a:solidFill>
                          <a:latin typeface="+mn-lt"/>
                          <a:cs typeface="Calibri Light" panose="020F0302020204030204" pitchFamily="34" charset="0"/>
                        </a:rPr>
                        <a:t>5 janv. 2022</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lgn="ctr">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1797353"/>
                  </a:ext>
                </a:extLst>
              </a:tr>
              <a:tr h="338862">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862">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8862">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38862">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3098367"/>
                  </a:ext>
                </a:extLst>
              </a:tr>
              <a:tr h="338862">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3878518"/>
                  </a:ext>
                </a:extLst>
              </a:tr>
              <a:tr h="338862">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38862">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3663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31"/>
          <p:cNvSpPr txBox="1">
            <a:spLocks noGrp="1"/>
          </p:cNvSpPr>
          <p:nvPr>
            <p:ph type="title"/>
          </p:nvPr>
        </p:nvSpPr>
        <p:spPr>
          <a:xfrm>
            <a:off x="966476" y="420820"/>
            <a:ext cx="10572750" cy="513544"/>
          </a:xfrm>
          <a:prstGeom prst="rect">
            <a:avLst/>
          </a:prstGeom>
          <a:noFill/>
          <a:ln>
            <a:noFill/>
          </a:ln>
        </p:spPr>
        <p:txBody>
          <a:bodyPr spcFirstLastPara="1" wrap="square" lIns="91425" tIns="45700" rIns="91425" bIns="45700" anchor="b" anchorCtr="0">
            <a:noAutofit/>
          </a:bodyPr>
          <a:lstStyle/>
          <a:p>
            <a:pPr lvl="0">
              <a:buSzPts val="3240"/>
            </a:pPr>
            <a:r>
              <a:rPr lang="fr-FR" sz="2800" dirty="0"/>
              <a:t>Cadre détaillé pour l’introduction de l’anneau de PrEP</a:t>
            </a:r>
          </a:p>
        </p:txBody>
      </p:sp>
      <p:sp>
        <p:nvSpPr>
          <p:cNvPr id="31" name="Slide Number Placeholder 26">
            <a:extLst>
              <a:ext uri="{FF2B5EF4-FFF2-40B4-BE49-F238E27FC236}">
                <a16:creationId xmlns:a16="http://schemas.microsoft.com/office/drawing/2014/main" id="{1F9851DE-71FF-B34C-B99B-7D89FD02BFBE}"/>
              </a:ext>
            </a:extLst>
          </p:cNvPr>
          <p:cNvSpPr>
            <a:spLocks noGrp="1"/>
          </p:cNvSpPr>
          <p:nvPr>
            <p:ph type="sldNum" sz="quarter" idx="4"/>
          </p:nvPr>
        </p:nvSpPr>
        <p:spPr>
          <a:xfrm>
            <a:off x="8931008" y="5810963"/>
            <a:ext cx="2743200" cy="365125"/>
          </a:xfrm>
        </p:spPr>
        <p:txBody>
          <a:bodyPr/>
          <a:lstStyle/>
          <a:p>
            <a:fld id="{282D8E3E-8532-C943-903F-91E14D4CAD95}" type="slidenum">
              <a:rPr lang="en-US" smtClean="0"/>
              <a:pPr/>
              <a:t>11</a:t>
            </a:fld>
            <a:endParaRPr lang="en-US"/>
          </a:p>
        </p:txBody>
      </p:sp>
      <p:grpSp>
        <p:nvGrpSpPr>
          <p:cNvPr id="6" name="Group 5">
            <a:extLst>
              <a:ext uri="{FF2B5EF4-FFF2-40B4-BE49-F238E27FC236}">
                <a16:creationId xmlns:a16="http://schemas.microsoft.com/office/drawing/2014/main" id="{825747AB-65D6-D847-AC1E-07F19285ABE4}"/>
              </a:ext>
            </a:extLst>
          </p:cNvPr>
          <p:cNvGrpSpPr/>
          <p:nvPr/>
        </p:nvGrpSpPr>
        <p:grpSpPr>
          <a:xfrm>
            <a:off x="837528" y="1671753"/>
            <a:ext cx="11022240" cy="4279631"/>
            <a:chOff x="462989" y="2001674"/>
            <a:chExt cx="11022240" cy="4047098"/>
          </a:xfrm>
        </p:grpSpPr>
        <p:graphicFrame>
          <p:nvGraphicFramePr>
            <p:cNvPr id="47" name="Google Shape;361;p31">
              <a:extLst>
                <a:ext uri="{FF2B5EF4-FFF2-40B4-BE49-F238E27FC236}">
                  <a16:creationId xmlns:a16="http://schemas.microsoft.com/office/drawing/2014/main" id="{BA9A2E39-A2DA-C240-B907-CE48D706696D}"/>
                </a:ext>
              </a:extLst>
            </p:cNvPr>
            <p:cNvGraphicFramePr/>
            <p:nvPr>
              <p:extLst>
                <p:ext uri="{D42A27DB-BD31-4B8C-83A1-F6EECF244321}">
                  <p14:modId xmlns:p14="http://schemas.microsoft.com/office/powerpoint/2010/main" val="2816351631"/>
                </p:ext>
              </p:extLst>
            </p:nvPr>
          </p:nvGraphicFramePr>
          <p:xfrm>
            <a:off x="462989" y="2350313"/>
            <a:ext cx="1974275" cy="3698459"/>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18750">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434343"/>
                            </a:solidFill>
                            <a:latin typeface="Calibri"/>
                            <a:ea typeface="Calibri"/>
                            <a:cs typeface="Calibri"/>
                            <a:sym typeface="Calibri"/>
                          </a:rPr>
                          <a:t>Convoquer un sous-comité ou un groupe de travail qui soit nouveau ou déjà existant au sein du </a:t>
                        </a:r>
                        <a:r>
                          <a:rPr lang="fr-FR" sz="1000" b="1" i="0" u="none" strike="noStrike" cap="none">
                            <a:solidFill>
                              <a:srgbClr val="434343"/>
                            </a:solidFill>
                            <a:latin typeface="Calibri"/>
                            <a:ea typeface="Calibri"/>
                            <a:cs typeface="Calibri"/>
                            <a:sym typeface="Calibri"/>
                          </a:rPr>
                          <a:t>groupe de travail technique</a:t>
                        </a:r>
                        <a:r>
                          <a:rPr lang="fr-FR" sz="1000" i="0" u="none" strike="noStrike" cap="none">
                            <a:solidFill>
                              <a:srgbClr val="434343"/>
                            </a:solidFill>
                            <a:latin typeface="Calibri"/>
                            <a:ea typeface="Calibri"/>
                            <a:cs typeface="Calibri"/>
                            <a:sym typeface="Calibri"/>
                          </a:rPr>
                          <a:t> sur la prévention du VIH ou la PrEP.</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434343"/>
                            </a:solidFill>
                            <a:latin typeface="Calibri"/>
                            <a:ea typeface="Calibri"/>
                            <a:cs typeface="Calibri"/>
                            <a:sym typeface="Calibri"/>
                          </a:rPr>
                          <a:t>Identifier les </a:t>
                        </a:r>
                        <a:r>
                          <a:rPr lang="fr-FR" sz="1000" b="1" i="0" u="none" strike="noStrike" cap="none">
                            <a:solidFill>
                              <a:srgbClr val="434343"/>
                            </a:solidFill>
                            <a:latin typeface="Calibri"/>
                            <a:ea typeface="Calibri"/>
                            <a:cs typeface="Calibri"/>
                            <a:sym typeface="Calibri"/>
                          </a:rPr>
                          <a:t>populations cibles</a:t>
                        </a:r>
                        <a:r>
                          <a:rPr lang="fr-FR" sz="1000" i="0" u="none" strike="noStrike" cap="none">
                            <a:solidFill>
                              <a:srgbClr val="434343"/>
                            </a:solidFill>
                            <a:latin typeface="Calibri"/>
                            <a:ea typeface="Calibri"/>
                            <a:cs typeface="Calibri"/>
                            <a:sym typeface="Calibri"/>
                          </a:rPr>
                          <a:t> pour l’utilisation de l’anneau et fixer des </a:t>
                        </a:r>
                        <a:r>
                          <a:rPr lang="fr-FR" sz="1000" b="1" i="0" u="none" strike="noStrike" cap="none">
                            <a:solidFill>
                              <a:srgbClr val="434343"/>
                            </a:solidFill>
                            <a:latin typeface="Calibri"/>
                            <a:ea typeface="Calibri"/>
                            <a:cs typeface="Calibri"/>
                            <a:sym typeface="Calibri"/>
                          </a:rPr>
                          <a:t>objectifs</a:t>
                        </a:r>
                        <a:r>
                          <a:rPr lang="fr-FR" sz="1000" i="0" u="none" strike="noStrike" cap="none">
                            <a:solidFill>
                              <a:srgbClr val="434343"/>
                            </a:solidFill>
                            <a:latin typeface="Calibri"/>
                            <a:ea typeface="Calibri"/>
                            <a:cs typeface="Calibri"/>
                            <a:sym typeface="Calibri"/>
                          </a:rPr>
                          <a:t> d’utilisation.</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434343"/>
                            </a:solidFill>
                            <a:latin typeface="Calibri"/>
                            <a:ea typeface="Calibri"/>
                            <a:cs typeface="Calibri"/>
                            <a:sym typeface="Calibri"/>
                          </a:rPr>
                          <a:t>Engager les parties prenantes de la </a:t>
                        </a:r>
                        <a:r>
                          <a:rPr lang="fr-FR" sz="1000" b="1" i="0" u="none" strike="noStrike" cap="none">
                            <a:solidFill>
                              <a:srgbClr val="434343"/>
                            </a:solidFill>
                            <a:latin typeface="Calibri"/>
                            <a:ea typeface="Calibri"/>
                            <a:cs typeface="Calibri"/>
                            <a:sym typeface="Calibri"/>
                          </a:rPr>
                          <a:t>communauté</a:t>
                        </a:r>
                        <a:r>
                          <a:rPr lang="fr-FR" sz="1000" i="0" u="none" strike="noStrike" cap="none">
                            <a:solidFill>
                              <a:srgbClr val="434343"/>
                            </a:solidFill>
                            <a:latin typeface="Calibri"/>
                            <a:ea typeface="Calibri"/>
                            <a:cs typeface="Calibri"/>
                            <a:sym typeface="Calibri"/>
                          </a:rPr>
                          <a:t> pour définir la planification du déploiement de l’anneau.</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Préparer des </a:t>
                        </a:r>
                        <a:r>
                          <a:rPr lang="fr-FR" sz="1000" b="1" i="0" u="none" strike="noStrike" cap="none">
                            <a:solidFill>
                              <a:srgbClr val="353535"/>
                            </a:solidFill>
                            <a:latin typeface="Calibri"/>
                            <a:ea typeface="Calibri"/>
                            <a:cs typeface="Calibri"/>
                            <a:sym typeface="Calibri"/>
                          </a:rPr>
                          <a:t>analyses</a:t>
                        </a:r>
                        <a:r>
                          <a:rPr lang="fr-FR" sz="1000" i="0" u="none" strike="noStrike" cap="none">
                            <a:solidFill>
                              <a:srgbClr val="353535"/>
                            </a:solidFill>
                            <a:latin typeface="Calibri"/>
                            <a:ea typeface="Calibri"/>
                            <a:cs typeface="Calibri"/>
                            <a:sym typeface="Calibri"/>
                          </a:rPr>
                          <a:t> d’impact, de coût et/ou de rentabilité pour définir la planification relative à l’anneau.</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1"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Inclure l’anneau dans les plans nationaux de prévention du VIH et autres </a:t>
                        </a:r>
                        <a:r>
                          <a:rPr lang="fr-FR" sz="1000" b="1" i="0" u="none" strike="noStrike" cap="none">
                            <a:solidFill>
                              <a:srgbClr val="353535"/>
                            </a:solidFill>
                            <a:latin typeface="Calibri"/>
                            <a:ea typeface="Calibri"/>
                            <a:cs typeface="Calibri"/>
                            <a:sym typeface="Calibri"/>
                          </a:rPr>
                          <a:t>plans</a:t>
                        </a:r>
                        <a:r>
                          <a:rPr lang="fr-FR" sz="1000" i="0" u="none" strike="noStrike" cap="none">
                            <a:solidFill>
                              <a:srgbClr val="353535"/>
                            </a:solidFill>
                            <a:latin typeface="Calibri"/>
                            <a:ea typeface="Calibri"/>
                            <a:cs typeface="Calibri"/>
                            <a:sym typeface="Calibri"/>
                          </a:rPr>
                          <a:t> pertinents (p. ex., PF).</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4"/>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Élaborer un </a:t>
                        </a:r>
                        <a:r>
                          <a:rPr lang="fr-FR" sz="1000" b="1" i="0" u="none" strike="noStrike" cap="none">
                            <a:solidFill>
                              <a:srgbClr val="353535"/>
                            </a:solidFill>
                            <a:latin typeface="Calibri"/>
                            <a:ea typeface="Calibri"/>
                            <a:cs typeface="Calibri"/>
                            <a:sym typeface="Calibri"/>
                          </a:rPr>
                          <a:t>plan de mise en œuvre et un budget</a:t>
                        </a:r>
                        <a:r>
                          <a:rPr lang="fr-FR" sz="1000" i="0" u="none" strike="noStrike" cap="none">
                            <a:solidFill>
                              <a:srgbClr val="353535"/>
                            </a:solidFill>
                            <a:latin typeface="Calibri"/>
                            <a:ea typeface="Calibri"/>
                            <a:cs typeface="Calibri"/>
                            <a:sym typeface="Calibri"/>
                          </a:rPr>
                          <a:t> pour réaliser l’introduction et la mise à l’échelle de l’anneau.</a:t>
                        </a: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49" name="Google Shape;363;p31">
              <a:extLst>
                <a:ext uri="{FF2B5EF4-FFF2-40B4-BE49-F238E27FC236}">
                  <a16:creationId xmlns:a16="http://schemas.microsoft.com/office/drawing/2014/main" id="{B44FC302-424D-6143-873B-1FA894A34BF3}"/>
                </a:ext>
              </a:extLst>
            </p:cNvPr>
            <p:cNvGraphicFramePr/>
            <p:nvPr>
              <p:extLst>
                <p:ext uri="{D42A27DB-BD31-4B8C-83A1-F6EECF244321}">
                  <p14:modId xmlns:p14="http://schemas.microsoft.com/office/powerpoint/2010/main" val="2716220590"/>
                </p:ext>
              </p:extLst>
            </p:nvPr>
          </p:nvGraphicFramePr>
          <p:xfrm>
            <a:off x="2736769" y="2372301"/>
            <a:ext cx="1974275" cy="2500418"/>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07723">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b="1" i="0" u="none" strike="noStrike" cap="none" dirty="0">
                            <a:solidFill>
                              <a:srgbClr val="353535"/>
                            </a:solidFill>
                            <a:latin typeface="Calibri"/>
                            <a:ea typeface="Calibri"/>
                            <a:cs typeface="Calibri"/>
                            <a:sym typeface="Calibri"/>
                          </a:rPr>
                          <a:t>Enregistrer</a:t>
                        </a:r>
                        <a:r>
                          <a:rPr lang="fr-FR" sz="1000" i="0" u="none" strike="noStrike" cap="none" dirty="0">
                            <a:solidFill>
                              <a:srgbClr val="353535"/>
                            </a:solidFill>
                            <a:latin typeface="Calibri"/>
                            <a:ea typeface="Calibri"/>
                            <a:cs typeface="Calibri"/>
                            <a:sym typeface="Calibri"/>
                          </a:rPr>
                          <a:t> l’anneau et l’inclure dans la liste nationale des médicaments essentiels.</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07723">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434343"/>
                            </a:solidFill>
                            <a:latin typeface="Calibri"/>
                            <a:ea typeface="Calibri"/>
                            <a:cs typeface="Calibri"/>
                            <a:sym typeface="Calibri"/>
                          </a:rPr>
                          <a:t>Mettre à jour les </a:t>
                        </a:r>
                        <a:r>
                          <a:rPr lang="fr-FR" sz="1000" b="1" i="0" u="none" strike="noStrike" cap="none">
                            <a:solidFill>
                              <a:srgbClr val="434343"/>
                            </a:solidFill>
                            <a:latin typeface="Calibri"/>
                            <a:ea typeface="Calibri"/>
                            <a:cs typeface="Calibri"/>
                            <a:sym typeface="Calibri"/>
                          </a:rPr>
                          <a:t>directives relatives à la chaîne d’approvisionnement et les systèmes logistiques</a:t>
                        </a:r>
                        <a:r>
                          <a:rPr lang="fr-FR" sz="1000" i="0" u="none" strike="noStrike" cap="none">
                            <a:solidFill>
                              <a:srgbClr val="434343"/>
                            </a:solidFill>
                            <a:latin typeface="Calibri"/>
                            <a:ea typeface="Calibri"/>
                            <a:cs typeface="Calibri"/>
                            <a:sym typeface="Calibri"/>
                          </a:rPr>
                          <a:t> pour inclure l’anneau.</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07723">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lgn="ctr">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434343"/>
                            </a:solidFill>
                            <a:latin typeface="Calibri"/>
                            <a:ea typeface="Calibri"/>
                            <a:cs typeface="Calibri"/>
                            <a:sym typeface="Calibri"/>
                          </a:rPr>
                          <a:t>Mener des </a:t>
                        </a:r>
                        <a:r>
                          <a:rPr lang="fr-FR" sz="1000" b="1" i="0" u="none" strike="noStrike" cap="none" dirty="0">
                            <a:solidFill>
                              <a:srgbClr val="434343"/>
                            </a:solidFill>
                            <a:latin typeface="Calibri"/>
                            <a:ea typeface="Calibri"/>
                            <a:cs typeface="Calibri"/>
                            <a:sym typeface="Calibri"/>
                          </a:rPr>
                          <a:t>exercices de prévision et/ou de quantification</a:t>
                        </a:r>
                        <a:r>
                          <a:rPr lang="fr-FR" sz="1000" i="0" u="none" strike="noStrike" cap="none" dirty="0">
                            <a:solidFill>
                              <a:srgbClr val="434343"/>
                            </a:solidFill>
                            <a:latin typeface="Calibri"/>
                            <a:ea typeface="Calibri"/>
                            <a:cs typeface="Calibri"/>
                            <a:sym typeface="Calibri"/>
                          </a:rPr>
                          <a:t> pour définir l’approvisionnement de l’anneau.</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45711">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434343"/>
                            </a:solidFill>
                            <a:latin typeface="Calibri"/>
                            <a:ea typeface="Calibri"/>
                            <a:cs typeface="Calibri"/>
                            <a:sym typeface="Calibri"/>
                          </a:rPr>
                          <a:t>Mettre en place des </a:t>
                        </a:r>
                        <a:r>
                          <a:rPr lang="fr-FR" sz="1000" b="1" i="0" u="none" strike="noStrike" cap="none" dirty="0">
                            <a:solidFill>
                              <a:srgbClr val="434343"/>
                            </a:solidFill>
                            <a:latin typeface="Calibri"/>
                            <a:ea typeface="Calibri"/>
                            <a:cs typeface="Calibri"/>
                            <a:sym typeface="Calibri"/>
                          </a:rPr>
                          <a:t>systèmes d’approvisionnement, de suivi des produits et de distribution</a:t>
                        </a:r>
                        <a:r>
                          <a:rPr lang="fr-FR" sz="1000" i="0" u="none" strike="noStrike" cap="none" dirty="0">
                            <a:solidFill>
                              <a:srgbClr val="434343"/>
                            </a:solidFill>
                            <a:latin typeface="Calibri"/>
                            <a:ea typeface="Calibri"/>
                            <a:cs typeface="Calibri"/>
                            <a:sym typeface="Calibri"/>
                          </a:rPr>
                          <a:t> pour éviter les ruptures de stock.</a:t>
                        </a: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496204743"/>
                    </a:ext>
                  </a:extLst>
                </a:tr>
              </a:tbl>
            </a:graphicData>
          </a:graphic>
        </p:graphicFrame>
        <p:graphicFrame>
          <p:nvGraphicFramePr>
            <p:cNvPr id="51" name="Google Shape;365;p31">
              <a:extLst>
                <a:ext uri="{FF2B5EF4-FFF2-40B4-BE49-F238E27FC236}">
                  <a16:creationId xmlns:a16="http://schemas.microsoft.com/office/drawing/2014/main" id="{4A5C2BAC-7257-9844-ABCD-DBC67FFBAC24}"/>
                </a:ext>
              </a:extLst>
            </p:cNvPr>
            <p:cNvGraphicFramePr/>
            <p:nvPr>
              <p:extLst>
                <p:ext uri="{D42A27DB-BD31-4B8C-83A1-F6EECF244321}">
                  <p14:modId xmlns:p14="http://schemas.microsoft.com/office/powerpoint/2010/main" val="3424309205"/>
                </p:ext>
              </p:extLst>
            </p:nvPr>
          </p:nvGraphicFramePr>
          <p:xfrm>
            <a:off x="5065803" y="2350313"/>
            <a:ext cx="1974275" cy="3433293"/>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lgn="ctr">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fr-FR" sz="1000" i="0" u="none" strike="noStrike" cap="none" dirty="0">
                            <a:solidFill>
                              <a:srgbClr val="353535"/>
                            </a:solidFill>
                            <a:latin typeface="Calibri"/>
                            <a:ea typeface="Calibri"/>
                            <a:cs typeface="Calibri"/>
                            <a:sym typeface="Calibri"/>
                          </a:rPr>
                          <a:t>Publier des </a:t>
                        </a:r>
                        <a:r>
                          <a:rPr lang="fr-FR" sz="1000" b="1" i="0" u="none" strike="noStrike" cap="none" dirty="0">
                            <a:solidFill>
                              <a:srgbClr val="353535"/>
                            </a:solidFill>
                            <a:latin typeface="Calibri"/>
                            <a:ea typeface="Calibri"/>
                            <a:cs typeface="Calibri"/>
                            <a:sym typeface="Calibri"/>
                          </a:rPr>
                          <a:t>directives cliniques</a:t>
                        </a:r>
                        <a:r>
                          <a:rPr lang="fr-FR" sz="1000" i="0" u="none" strike="noStrike" cap="none" dirty="0">
                            <a:solidFill>
                              <a:srgbClr val="353535"/>
                            </a:solidFill>
                            <a:latin typeface="Calibri"/>
                            <a:ea typeface="Calibri"/>
                            <a:cs typeface="Calibri"/>
                            <a:sym typeface="Calibri"/>
                          </a:rPr>
                          <a:t> standard pour la distribution et l’utilisation de l’anneau.</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21792">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000" b="0" i="0" u="none" strike="noStrike" cap="none" dirty="0">
                          <a:solidFill>
                            <a:srgbClr val="353535"/>
                          </a:solidFill>
                          <a:latin typeface="Calibri"/>
                          <a:cs typeface="Calibri"/>
                          <a:sym typeface="Arial"/>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lgn="ctr">
                        <a:solidFill>
                          <a:srgbClr val="FFFFFF"/>
                        </a:solidFill>
                        <a:prstDash val="solid"/>
                        <a:round/>
                        <a:headEnd type="none" w="sm" len="sm"/>
                        <a:tailEnd type="none" w="sm" len="sm"/>
                      </a:lnB>
                      <a:solidFill>
                        <a:schemeClr val="accent1">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fr-FR" sz="1000" i="0" u="none" strike="noStrike" cap="none">
                            <a:solidFill>
                              <a:srgbClr val="353535"/>
                            </a:solidFill>
                            <a:latin typeface="Calibri"/>
                            <a:ea typeface="+mn-ea"/>
                            <a:cs typeface="Calibri"/>
                            <a:sym typeface="Arial"/>
                          </a:rPr>
                          <a:t>Consacrer des ressources à la réalisation de </a:t>
                        </a:r>
                        <a:r>
                          <a:rPr lang="fr-FR" sz="1000" b="1" i="0" u="none" strike="noStrike" cap="none">
                            <a:solidFill>
                              <a:srgbClr val="353535"/>
                            </a:solidFill>
                            <a:latin typeface="Calibri"/>
                            <a:ea typeface="+mn-ea"/>
                            <a:cs typeface="Calibri"/>
                            <a:sym typeface="Arial"/>
                          </a:rPr>
                          <a:t>tests réguliers de dépistage du VIH, l’initiation à l’utilisation de l’anneau et la prise en charge des renouvellements</a:t>
                        </a:r>
                        <a:r>
                          <a:rPr lang="fr-FR" sz="1000" i="0" u="none" strike="noStrike" cap="none">
                            <a:solidFill>
                              <a:srgbClr val="353535"/>
                            </a:solidFill>
                            <a:latin typeface="Calibri"/>
                            <a:ea typeface="+mn-ea"/>
                            <a:cs typeface="Calibri"/>
                            <a:sym typeface="Arial"/>
                          </a:rPr>
                          <a:t>.</a:t>
                        </a:r>
                      </a:p>
                    </a:txBody>
                    <a:tcPr marL="45720"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2143016634"/>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fr-FR" sz="1000" i="0" u="none" strike="noStrike" cap="none">
                            <a:solidFill>
                              <a:srgbClr val="353535"/>
                            </a:solidFill>
                            <a:latin typeface="Calibri"/>
                            <a:ea typeface="Calibri"/>
                            <a:cs typeface="Calibri"/>
                            <a:sym typeface="Calibri"/>
                          </a:rPr>
                          <a:t>Élaborer des documents et organiser des formations sur l’anneau pour les </a:t>
                        </a:r>
                        <a:r>
                          <a:rPr lang="fr-FR" sz="1000" b="1" i="0" u="none" strike="noStrike" cap="none">
                            <a:solidFill>
                              <a:srgbClr val="353535"/>
                            </a:solidFill>
                            <a:latin typeface="Calibri"/>
                            <a:ea typeface="Calibri"/>
                            <a:cs typeface="Calibri"/>
                            <a:sym typeface="Calibri"/>
                          </a:rPr>
                          <a:t>professionnels de la santé</a:t>
                        </a:r>
                        <a:r>
                          <a:rPr lang="fr-FR" sz="1000" i="0" u="none" strike="noStrike" cap="none">
                            <a:solidFill>
                              <a:srgbClr val="353535"/>
                            </a:solidFill>
                            <a:latin typeface="Calibri"/>
                            <a:ea typeface="Calibri"/>
                            <a:cs typeface="Calibri"/>
                            <a:sym typeface="Calibri"/>
                          </a:rPr>
                          <a:t>.</a:t>
                        </a: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fr-FR" sz="1000" i="0" u="none" strike="noStrike" cap="none" dirty="0">
                            <a:solidFill>
                              <a:srgbClr val="353535"/>
                            </a:solidFill>
                            <a:latin typeface="Calibri"/>
                            <a:ea typeface="Calibri"/>
                            <a:cs typeface="Calibri"/>
                            <a:sym typeface="Calibri"/>
                          </a:rPr>
                          <a:t>Mettre en place des </a:t>
                        </a:r>
                        <a:r>
                          <a:rPr lang="fr-FR" sz="1000" b="1" i="0" u="none" strike="noStrike" cap="none" dirty="0">
                            <a:solidFill>
                              <a:srgbClr val="353535"/>
                            </a:solidFill>
                            <a:latin typeface="Calibri"/>
                            <a:ea typeface="Calibri"/>
                            <a:cs typeface="Calibri"/>
                            <a:sym typeface="Calibri"/>
                          </a:rPr>
                          <a:t>systèmes d’orientation</a:t>
                        </a:r>
                        <a:r>
                          <a:rPr lang="fr-FR" sz="1000" i="0" u="none" strike="noStrike" cap="none" dirty="0">
                            <a:solidFill>
                              <a:srgbClr val="353535"/>
                            </a:solidFill>
                            <a:latin typeface="Calibri"/>
                            <a:ea typeface="Calibri"/>
                            <a:cs typeface="Calibri"/>
                            <a:sym typeface="Calibri"/>
                          </a:rPr>
                          <a:t> pour la mise en relation des clients d’autres canaux avec les sites qui distribuent l’anneau.</a:t>
                        </a:r>
                      </a:p>
                    </a:txBody>
                    <a:tcPr marL="45725" marR="9525" marT="457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fr-FR" sz="1000" i="0" u="none" strike="noStrike" cap="none" dirty="0">
                            <a:solidFill>
                              <a:srgbClr val="353535"/>
                            </a:solidFill>
                            <a:latin typeface="Calibri"/>
                            <a:ea typeface="Calibri"/>
                            <a:cs typeface="Calibri"/>
                            <a:sym typeface="Calibri"/>
                          </a:rPr>
                          <a:t>Intégrer un soutien dans le cadre de la </a:t>
                        </a:r>
                        <a:r>
                          <a:rPr lang="fr-FR" sz="1000" b="1" i="0" u="none" strike="noStrike" cap="none" dirty="0">
                            <a:solidFill>
                              <a:srgbClr val="353535"/>
                            </a:solidFill>
                            <a:latin typeface="Calibri"/>
                            <a:ea typeface="Calibri"/>
                            <a:cs typeface="Calibri"/>
                            <a:sym typeface="Calibri"/>
                          </a:rPr>
                          <a:t>communication avec les partenaires</a:t>
                        </a:r>
                        <a:r>
                          <a:rPr lang="fr-FR" sz="1000" i="0" u="none" strike="noStrike" cap="none" dirty="0">
                            <a:solidFill>
                              <a:srgbClr val="353535"/>
                            </a:solidFill>
                            <a:latin typeface="Calibri"/>
                            <a:ea typeface="Calibri"/>
                            <a:cs typeface="Calibri"/>
                            <a:sym typeface="Calibri"/>
                          </a:rPr>
                          <a:t> et de la violence entre partenaires intimes (</a:t>
                        </a:r>
                        <a:r>
                          <a:rPr lang="fr-FR" sz="1000" i="0" u="none" strike="noStrike" cap="none" dirty="0" err="1">
                            <a:solidFill>
                              <a:srgbClr val="353535"/>
                            </a:solidFill>
                            <a:latin typeface="Calibri"/>
                            <a:ea typeface="Calibri"/>
                            <a:cs typeface="Calibri"/>
                            <a:sym typeface="Calibri"/>
                          </a:rPr>
                          <a:t>VPI</a:t>
                        </a:r>
                        <a:r>
                          <a:rPr lang="fr-FR" sz="1000" i="0" u="none" strike="noStrike" cap="none" dirty="0">
                            <a:solidFill>
                              <a:srgbClr val="353535"/>
                            </a:solidFill>
                            <a:latin typeface="Calibri"/>
                            <a:ea typeface="Calibri"/>
                            <a:cs typeface="Calibri"/>
                            <a:sym typeface="Calibri"/>
                          </a:rPr>
                          <a:t>).</a:t>
                        </a:r>
                      </a:p>
                    </a:txBody>
                    <a:tcPr marL="45725" marR="9525" marT="457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3" name="Google Shape;367;p31">
              <a:extLst>
                <a:ext uri="{FF2B5EF4-FFF2-40B4-BE49-F238E27FC236}">
                  <a16:creationId xmlns:a16="http://schemas.microsoft.com/office/drawing/2014/main" id="{CD7114AC-A7D2-4F4B-9947-782D5250F579}"/>
                </a:ext>
              </a:extLst>
            </p:cNvPr>
            <p:cNvGraphicFramePr/>
            <p:nvPr>
              <p:extLst>
                <p:ext uri="{D42A27DB-BD31-4B8C-83A1-F6EECF244321}">
                  <p14:modId xmlns:p14="http://schemas.microsoft.com/office/powerpoint/2010/main" val="2395856565"/>
                </p:ext>
              </p:extLst>
            </p:nvPr>
          </p:nvGraphicFramePr>
          <p:xfrm>
            <a:off x="7321793" y="2350313"/>
            <a:ext cx="1974275" cy="3081632"/>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Développer et mettre en œuvre des </a:t>
                        </a:r>
                        <a:r>
                          <a:rPr lang="fr-FR" sz="1000" b="1" i="0" u="none" strike="noStrike" cap="none">
                            <a:solidFill>
                              <a:srgbClr val="353535"/>
                            </a:solidFill>
                            <a:latin typeface="Calibri"/>
                            <a:ea typeface="Calibri"/>
                            <a:cs typeface="Calibri"/>
                            <a:sym typeface="Calibri"/>
                          </a:rPr>
                          <a:t>stratégies de création de la demande</a:t>
                        </a:r>
                        <a:r>
                          <a:rPr lang="fr-FR" sz="1000" i="0" u="none" strike="noStrike" cap="none">
                            <a:solidFill>
                              <a:srgbClr val="353535"/>
                            </a:solidFill>
                            <a:latin typeface="Calibri"/>
                            <a:ea typeface="Calibri"/>
                            <a:cs typeface="Calibri"/>
                            <a:sym typeface="Calibri"/>
                          </a:rPr>
                          <a:t> qui incluent la promotion de l’anneau.</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Aborder la question des normes sociales et de la stigmatisation pour que la </a:t>
                        </a:r>
                        <a:r>
                          <a:rPr lang="fr-FR" sz="1000" b="1" i="0" u="none" strike="noStrike" cap="none">
                            <a:solidFill>
                              <a:srgbClr val="353535"/>
                            </a:solidFill>
                            <a:latin typeface="Calibri"/>
                            <a:ea typeface="Calibri"/>
                            <a:cs typeface="Calibri"/>
                            <a:sym typeface="Calibri"/>
                          </a:rPr>
                          <a:t>communauté et les partenaires acceptent la PrEP</a:t>
                        </a:r>
                        <a:r>
                          <a:rPr lang="fr-FR" sz="1000" i="0" u="none" strike="noStrike" cap="none">
                            <a:solidFill>
                              <a:srgbClr val="353535"/>
                            </a:solidFill>
                            <a:latin typeface="Calibri"/>
                            <a:ea typeface="Calibri"/>
                            <a:cs typeface="Calibri"/>
                            <a:sym typeface="Calibri"/>
                          </a:rPr>
                          <a:t>.</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353535"/>
                            </a:solidFill>
                            <a:latin typeface="Calibri"/>
                            <a:ea typeface="Calibri"/>
                            <a:cs typeface="Calibri"/>
                            <a:sym typeface="Calibri"/>
                          </a:rPr>
                          <a:t>Développer des </a:t>
                        </a:r>
                        <a:r>
                          <a:rPr lang="fr-FR" sz="1000" b="1" i="0" u="none" strike="noStrike" cap="none" dirty="0">
                            <a:solidFill>
                              <a:srgbClr val="353535"/>
                            </a:solidFill>
                            <a:latin typeface="Calibri"/>
                            <a:ea typeface="Calibri"/>
                            <a:cs typeface="Calibri"/>
                            <a:sym typeface="Calibri"/>
                          </a:rPr>
                          <a:t>informations et des outils pour les clients</a:t>
                        </a:r>
                        <a:r>
                          <a:rPr lang="fr-FR" sz="1000" i="0" u="none" strike="noStrike" cap="none" dirty="0">
                            <a:solidFill>
                              <a:srgbClr val="353535"/>
                            </a:solidFill>
                            <a:latin typeface="Calibri"/>
                            <a:ea typeface="Calibri"/>
                            <a:cs typeface="Calibri"/>
                            <a:sym typeface="Calibri"/>
                          </a:rPr>
                          <a:t> afin d’orienter le choix vers le produit et de soutenir l’utilisation de l’anneau.</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Soutenir</a:t>
                        </a:r>
                        <a:r>
                          <a:rPr lang="fr-FR" sz="1000" b="1" i="0" u="none" strike="noStrike" cap="none">
                            <a:solidFill>
                              <a:srgbClr val="353535"/>
                            </a:solidFill>
                            <a:latin typeface="Calibri"/>
                            <a:ea typeface="Calibri"/>
                            <a:cs typeface="Calibri"/>
                            <a:sym typeface="Calibri"/>
                          </a:rPr>
                          <a:t> une utilisation efficace et continue</a:t>
                        </a:r>
                        <a:r>
                          <a:rPr lang="fr-FR" sz="1000" i="0" u="none" strike="noStrike" cap="none">
                            <a:solidFill>
                              <a:srgbClr val="353535"/>
                            </a:solidFill>
                            <a:latin typeface="Calibri"/>
                            <a:ea typeface="Calibri"/>
                            <a:cs typeface="Calibri"/>
                            <a:sym typeface="Calibri"/>
                          </a:rPr>
                          <a:t> pour les utilisatrices de l’anneau.</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353535"/>
                            </a:solidFill>
                            <a:latin typeface="Calibri"/>
                            <a:ea typeface="Calibri"/>
                            <a:cs typeface="Calibri"/>
                            <a:sym typeface="Calibri"/>
                          </a:rPr>
                          <a:t>Développer et communiquer des plans pour l’</a:t>
                        </a:r>
                        <a:r>
                          <a:rPr lang="fr-FR" sz="1000" b="1" i="0" u="none" strike="noStrike" cap="none" dirty="0">
                            <a:solidFill>
                              <a:srgbClr val="353535"/>
                            </a:solidFill>
                            <a:latin typeface="Calibri"/>
                            <a:ea typeface="Calibri"/>
                            <a:cs typeface="Calibri"/>
                            <a:sym typeface="Calibri"/>
                          </a:rPr>
                          <a:t>élimination</a:t>
                        </a:r>
                        <a:r>
                          <a:rPr lang="fr-FR" sz="1000" i="0" u="none" strike="noStrike" cap="none" dirty="0">
                            <a:solidFill>
                              <a:srgbClr val="353535"/>
                            </a:solidFill>
                            <a:latin typeface="Calibri"/>
                            <a:ea typeface="Calibri"/>
                            <a:cs typeface="Calibri"/>
                            <a:sym typeface="Calibri"/>
                          </a:rPr>
                          <a:t> sanitaire des anneaux usagés.</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5" name="Google Shape;369;p31">
              <a:extLst>
                <a:ext uri="{FF2B5EF4-FFF2-40B4-BE49-F238E27FC236}">
                  <a16:creationId xmlns:a16="http://schemas.microsoft.com/office/drawing/2014/main" id="{0FAB0D58-9F21-D640-ABD4-F4755F4BC992}"/>
                </a:ext>
              </a:extLst>
            </p:cNvPr>
            <p:cNvGraphicFramePr/>
            <p:nvPr>
              <p:extLst>
                <p:ext uri="{D42A27DB-BD31-4B8C-83A1-F6EECF244321}">
                  <p14:modId xmlns:p14="http://schemas.microsoft.com/office/powerpoint/2010/main" val="3112102843"/>
                </p:ext>
              </p:extLst>
            </p:nvPr>
          </p:nvGraphicFramePr>
          <p:xfrm>
            <a:off x="9606130" y="2350314"/>
            <a:ext cx="1879099" cy="1774986"/>
          </p:xfrm>
          <a:graphic>
            <a:graphicData uri="http://schemas.openxmlformats.org/drawingml/2006/table">
              <a:tbl>
                <a:tblPr>
                  <a:noFill/>
                </a:tblPr>
                <a:tblGrid>
                  <a:gridCol w="130538">
                    <a:extLst>
                      <a:ext uri="{9D8B030D-6E8A-4147-A177-3AD203B41FA5}">
                        <a16:colId xmlns:a16="http://schemas.microsoft.com/office/drawing/2014/main" val="20000"/>
                      </a:ext>
                    </a:extLst>
                  </a:gridCol>
                  <a:gridCol w="1748561">
                    <a:extLst>
                      <a:ext uri="{9D8B030D-6E8A-4147-A177-3AD203B41FA5}">
                        <a16:colId xmlns:a16="http://schemas.microsoft.com/office/drawing/2014/main" val="20001"/>
                      </a:ext>
                    </a:extLst>
                  </a:gridCol>
                </a:tblGrid>
                <a:tr h="62565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Mettre en place des </a:t>
                        </a:r>
                        <a:r>
                          <a:rPr lang="fr-FR" sz="1000" b="1" i="0" u="none" strike="noStrike" cap="none">
                            <a:solidFill>
                              <a:srgbClr val="353535"/>
                            </a:solidFill>
                            <a:latin typeface="Calibri"/>
                            <a:ea typeface="Calibri"/>
                            <a:cs typeface="Calibri"/>
                            <a:sym typeface="Calibri"/>
                          </a:rPr>
                          <a:t>outils de suivi</a:t>
                        </a:r>
                        <a:r>
                          <a:rPr lang="fr-FR" sz="1000" i="0" u="none" strike="noStrike" cap="none">
                            <a:solidFill>
                              <a:srgbClr val="353535"/>
                            </a:solidFill>
                            <a:latin typeface="Calibri"/>
                            <a:ea typeface="Calibri"/>
                            <a:cs typeface="Calibri"/>
                            <a:sym typeface="Calibri"/>
                          </a:rPr>
                          <a:t> pour soutenir la collecte et l’analyse des données sur l’utilisation de l’anneau.</a:t>
                        </a:r>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2565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Mettre en place des systèmes de </a:t>
                        </a:r>
                        <a:r>
                          <a:rPr lang="fr-FR" sz="1000" b="1" i="0" u="none" strike="noStrike" cap="none">
                            <a:solidFill>
                              <a:srgbClr val="353535"/>
                            </a:solidFill>
                            <a:latin typeface="Calibri"/>
                            <a:ea typeface="Calibri"/>
                            <a:cs typeface="Calibri"/>
                            <a:sym typeface="Calibri"/>
                          </a:rPr>
                          <a:t>pharmacovigilance</a:t>
                        </a:r>
                        <a:r>
                          <a:rPr lang="fr-FR" sz="1000" i="0" u="none" strike="noStrike" cap="none">
                            <a:solidFill>
                              <a:srgbClr val="353535"/>
                            </a:solidFill>
                            <a:latin typeface="Calibri"/>
                            <a:ea typeface="Calibri"/>
                            <a:cs typeface="Calibri"/>
                            <a:sym typeface="Calibri"/>
                          </a:rPr>
                          <a:t> et de surveillance de la résistance aux médicaments.</a:t>
                        </a:r>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2565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353535"/>
                            </a:solidFill>
                            <a:latin typeface="Calibri"/>
                            <a:ea typeface="Calibri"/>
                            <a:cs typeface="Calibri"/>
                            <a:sym typeface="Calibri"/>
                          </a:rPr>
                          <a:t>Mener des </a:t>
                        </a:r>
                        <a:r>
                          <a:rPr lang="fr-FR" sz="1000" b="1" i="0" u="none" strike="noStrike" cap="none" dirty="0">
                            <a:solidFill>
                              <a:srgbClr val="353535"/>
                            </a:solidFill>
                            <a:latin typeface="Calibri"/>
                            <a:ea typeface="Calibri"/>
                            <a:cs typeface="Calibri"/>
                            <a:sym typeface="Calibri"/>
                          </a:rPr>
                          <a:t>recherches scientifiques sur la mise en œuvre</a:t>
                        </a:r>
                        <a:r>
                          <a:rPr lang="fr-FR" sz="1000" i="0" u="none" strike="noStrike" cap="none" dirty="0">
                            <a:solidFill>
                              <a:srgbClr val="353535"/>
                            </a:solidFill>
                            <a:latin typeface="Calibri"/>
                            <a:ea typeface="Calibri"/>
                            <a:cs typeface="Calibri"/>
                            <a:sym typeface="Calibri"/>
                          </a:rPr>
                          <a:t> afin d’étayer les politiques et les programmes.</a:t>
                        </a:r>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56" name="Google Shape;361;p31">
              <a:extLst>
                <a:ext uri="{FF2B5EF4-FFF2-40B4-BE49-F238E27FC236}">
                  <a16:creationId xmlns:a16="http://schemas.microsoft.com/office/drawing/2014/main" id="{ACB90738-34FA-2A4A-B5B0-2629510B9918}"/>
                </a:ext>
              </a:extLst>
            </p:cNvPr>
            <p:cNvGraphicFramePr/>
            <p:nvPr>
              <p:extLst>
                <p:ext uri="{D42A27DB-BD31-4B8C-83A1-F6EECF244321}">
                  <p14:modId xmlns:p14="http://schemas.microsoft.com/office/powerpoint/2010/main" val="1290739031"/>
                </p:ext>
              </p:extLst>
            </p:nvPr>
          </p:nvGraphicFramePr>
          <p:xfrm>
            <a:off x="462989" y="2001674"/>
            <a:ext cx="11022240" cy="326070"/>
          </p:xfrm>
          <a:graphic>
            <a:graphicData uri="http://schemas.openxmlformats.org/drawingml/2006/table">
              <a:tbl>
                <a:tblPr>
                  <a:noFill/>
                </a:tblPr>
                <a:tblGrid>
                  <a:gridCol w="136077">
                    <a:extLst>
                      <a:ext uri="{9D8B030D-6E8A-4147-A177-3AD203B41FA5}">
                        <a16:colId xmlns:a16="http://schemas.microsoft.com/office/drawing/2014/main" val="20000"/>
                      </a:ext>
                    </a:extLst>
                  </a:gridCol>
                  <a:gridCol w="10886163">
                    <a:extLst>
                      <a:ext uri="{9D8B030D-6E8A-4147-A177-3AD203B41FA5}">
                        <a16:colId xmlns:a16="http://schemas.microsoft.com/office/drawing/2014/main" val="20001"/>
                      </a:ext>
                    </a:extLst>
                  </a:gridCol>
                </a:tblGrid>
                <a:tr h="219456">
                  <a:tc>
                    <a:txBody>
                      <a:bodyPr/>
                      <a:lstStyle/>
                      <a:p>
                        <a:pPr marL="0" marR="0" lvl="0" indent="0" algn="l" rtl="0">
                          <a:lnSpc>
                            <a:spcPct val="100000"/>
                          </a:lnSpc>
                          <a:spcBef>
                            <a:spcPts val="0"/>
                          </a:spcBef>
                          <a:spcAft>
                            <a:spcPts val="0"/>
                          </a:spcAft>
                          <a:buClr>
                            <a:srgbClr val="000000"/>
                          </a:buClr>
                          <a:buSzPts val="1100"/>
                          <a:buFont typeface="Arial"/>
                          <a:buNone/>
                        </a:pPr>
                        <a:endParaRPr sz="1100" b="0" i="1"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dirty="0">
                            <a:solidFill>
                              <a:srgbClr val="353535"/>
                            </a:solidFill>
                            <a:latin typeface="Calibri"/>
                            <a:ea typeface="Calibri"/>
                            <a:cs typeface="Calibri"/>
                            <a:sym typeface="Calibri"/>
                          </a:rPr>
                          <a:t>Plans, systèmes et processus pour soutenir l’intégration des services dans les canaux de distribution prioritaires, y compris la santé reproductive et la planification familiale, ainsi que les prestataires et pharmacies du secteur privé  </a:t>
                        </a: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lgn="ctr">
                        <a:noFill/>
                        <a:prstDash val="solid"/>
                        <a:round/>
                        <a:headEnd type="none" w="med" len="med"/>
                        <a:tailEnd type="none" w="med" len="med"/>
                      </a:lnB>
                      <a:solidFill>
                        <a:srgbClr val="E4EDF0"/>
                      </a:solidFill>
                    </a:tcPr>
                  </a:tc>
                  <a:extLst>
                    <a:ext uri="{0D108BD9-81ED-4DB2-BD59-A6C34878D82A}">
                      <a16:rowId xmlns:a16="http://schemas.microsoft.com/office/drawing/2014/main" val="10000"/>
                    </a:ext>
                  </a:extLst>
                </a:tr>
              </a:tbl>
            </a:graphicData>
          </a:graphic>
        </p:graphicFrame>
      </p:grpSp>
      <p:sp>
        <p:nvSpPr>
          <p:cNvPr id="69" name="Google Shape;360;p31">
            <a:extLst>
              <a:ext uri="{FF2B5EF4-FFF2-40B4-BE49-F238E27FC236}">
                <a16:creationId xmlns:a16="http://schemas.microsoft.com/office/drawing/2014/main" id="{2D91875B-8A7B-0242-BB41-0CF366169BE4}"/>
              </a:ext>
            </a:extLst>
          </p:cNvPr>
          <p:cNvSpPr/>
          <p:nvPr/>
        </p:nvSpPr>
        <p:spPr>
          <a:xfrm>
            <a:off x="966476" y="1008975"/>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rgbClr val="FFFFFF"/>
                </a:solidFill>
                <a:latin typeface="Calibri"/>
                <a:ea typeface="Calibri"/>
                <a:cs typeface="Calibri"/>
                <a:sym typeface="Calibri"/>
              </a:rPr>
              <a:t>PLANIFICATION &amp; </a:t>
            </a:r>
          </a:p>
          <a:p>
            <a:pPr marL="0" marR="0" lvl="0" indent="0" algn="ctr" rtl="0">
              <a:spcBef>
                <a:spcPts val="0"/>
              </a:spcBef>
              <a:spcAft>
                <a:spcPts val="0"/>
              </a:spcAft>
              <a:buNone/>
            </a:pPr>
            <a:r>
              <a:rPr lang="fr-FR" sz="1200" b="1">
                <a:solidFill>
                  <a:srgbClr val="FFFFFF"/>
                </a:solidFill>
                <a:latin typeface="Calibri"/>
                <a:ea typeface="Calibri"/>
                <a:cs typeface="Calibri"/>
                <a:sym typeface="Calibri"/>
              </a:rPr>
              <a:t>BUDGÉTISATION</a:t>
            </a:r>
          </a:p>
        </p:txBody>
      </p:sp>
      <p:sp>
        <p:nvSpPr>
          <p:cNvPr id="70" name="Google Shape;362;p31">
            <a:extLst>
              <a:ext uri="{FF2B5EF4-FFF2-40B4-BE49-F238E27FC236}">
                <a16:creationId xmlns:a16="http://schemas.microsoft.com/office/drawing/2014/main" id="{D9C9B60A-45FE-1B49-A71A-B77CDCED0D34}"/>
              </a:ext>
            </a:extLst>
          </p:cNvPr>
          <p:cNvSpPr/>
          <p:nvPr/>
        </p:nvSpPr>
        <p:spPr>
          <a:xfrm>
            <a:off x="3131258" y="1008975"/>
            <a:ext cx="1954325"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rgbClr val="FFFFFF"/>
                </a:solidFill>
                <a:latin typeface="Calibri"/>
                <a:ea typeface="Calibri"/>
                <a:cs typeface="Calibri"/>
                <a:sym typeface="Calibri"/>
              </a:rPr>
              <a:t>GESTION DE LA CHAÎNE D’APPROVISIONNEMENT</a:t>
            </a:r>
          </a:p>
        </p:txBody>
      </p:sp>
      <p:sp>
        <p:nvSpPr>
          <p:cNvPr id="71" name="Google Shape;364;p31">
            <a:extLst>
              <a:ext uri="{FF2B5EF4-FFF2-40B4-BE49-F238E27FC236}">
                <a16:creationId xmlns:a16="http://schemas.microsoft.com/office/drawing/2014/main" id="{B487C208-9078-714F-848B-C34272D2C076}"/>
              </a:ext>
            </a:extLst>
          </p:cNvPr>
          <p:cNvSpPr/>
          <p:nvPr/>
        </p:nvSpPr>
        <p:spPr>
          <a:xfrm>
            <a:off x="5458799" y="1008975"/>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algn="ctr"/>
            <a:r>
              <a:rPr lang="fr-FR" sz="1200" b="1">
                <a:solidFill>
                  <a:srgbClr val="FFFFFF"/>
                </a:solidFill>
                <a:latin typeface="Calibri"/>
                <a:ea typeface="Calibri"/>
                <a:cs typeface="Calibri"/>
                <a:sym typeface="Calibri"/>
              </a:rPr>
              <a:t>PLATEFORMES DE DISTRIBUTION DE L’ANNEAU DE PrEP </a:t>
            </a:r>
          </a:p>
        </p:txBody>
      </p:sp>
      <p:sp>
        <p:nvSpPr>
          <p:cNvPr id="72" name="Google Shape;366;p31">
            <a:extLst>
              <a:ext uri="{FF2B5EF4-FFF2-40B4-BE49-F238E27FC236}">
                <a16:creationId xmlns:a16="http://schemas.microsoft.com/office/drawing/2014/main" id="{CE1CE255-3F47-E745-AE6C-A201854F24C0}"/>
              </a:ext>
            </a:extLst>
          </p:cNvPr>
          <p:cNvSpPr/>
          <p:nvPr/>
        </p:nvSpPr>
        <p:spPr>
          <a:xfrm>
            <a:off x="7713340" y="1008975"/>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rgbClr val="FFFFFF"/>
                </a:solidFill>
                <a:latin typeface="Calibri"/>
                <a:ea typeface="Calibri"/>
                <a:cs typeface="Calibri"/>
                <a:sym typeface="Calibri"/>
              </a:rPr>
              <a:t>ADOPTION ET </a:t>
            </a:r>
          </a:p>
          <a:p>
            <a:pPr marL="0" marR="0" lvl="0" indent="0" algn="ctr" rtl="0">
              <a:spcBef>
                <a:spcPts val="0"/>
              </a:spcBef>
              <a:spcAft>
                <a:spcPts val="0"/>
              </a:spcAft>
              <a:buNone/>
            </a:pPr>
            <a:r>
              <a:rPr lang="fr-FR" sz="1200" b="1">
                <a:solidFill>
                  <a:srgbClr val="FFFFFF"/>
                </a:solidFill>
                <a:latin typeface="Calibri"/>
                <a:ea typeface="Calibri"/>
                <a:cs typeface="Calibri"/>
                <a:sym typeface="Calibri"/>
              </a:rPr>
              <a:t>UTILISATION EFFICACE</a:t>
            </a:r>
          </a:p>
        </p:txBody>
      </p:sp>
      <p:sp>
        <p:nvSpPr>
          <p:cNvPr id="73" name="Google Shape;368;p31">
            <a:extLst>
              <a:ext uri="{FF2B5EF4-FFF2-40B4-BE49-F238E27FC236}">
                <a16:creationId xmlns:a16="http://schemas.microsoft.com/office/drawing/2014/main" id="{41E023F1-F186-974A-932F-A6F4688D8B81}"/>
              </a:ext>
            </a:extLst>
          </p:cNvPr>
          <p:cNvSpPr/>
          <p:nvPr/>
        </p:nvSpPr>
        <p:spPr>
          <a:xfrm>
            <a:off x="9999126" y="1008975"/>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rgbClr val="FFFFFF"/>
                </a:solidFill>
                <a:latin typeface="Calibri"/>
                <a:ea typeface="Calibri"/>
                <a:cs typeface="Calibri"/>
                <a:sym typeface="Calibri"/>
              </a:rPr>
              <a:t>SUIVI</a:t>
            </a:r>
          </a:p>
        </p:txBody>
      </p:sp>
      <p:grpSp>
        <p:nvGrpSpPr>
          <p:cNvPr id="8" name="Group 7">
            <a:extLst>
              <a:ext uri="{FF2B5EF4-FFF2-40B4-BE49-F238E27FC236}">
                <a16:creationId xmlns:a16="http://schemas.microsoft.com/office/drawing/2014/main" id="{037C18F5-DCE7-714B-945F-503B6DECCC77}"/>
              </a:ext>
            </a:extLst>
          </p:cNvPr>
          <p:cNvGrpSpPr/>
          <p:nvPr/>
        </p:nvGrpSpPr>
        <p:grpSpPr>
          <a:xfrm>
            <a:off x="7696332" y="5354229"/>
            <a:ext cx="4366779" cy="1381125"/>
            <a:chOff x="7238714" y="5768009"/>
            <a:chExt cx="3696744" cy="917418"/>
          </a:xfrm>
        </p:grpSpPr>
        <p:grpSp>
          <p:nvGrpSpPr>
            <p:cNvPr id="75" name="Group 74">
              <a:extLst>
                <a:ext uri="{FF2B5EF4-FFF2-40B4-BE49-F238E27FC236}">
                  <a16:creationId xmlns:a16="http://schemas.microsoft.com/office/drawing/2014/main" id="{26774403-94E7-004C-A283-80E17682EB7D}"/>
                </a:ext>
              </a:extLst>
            </p:cNvPr>
            <p:cNvGrpSpPr/>
            <p:nvPr/>
          </p:nvGrpSpPr>
          <p:grpSpPr>
            <a:xfrm>
              <a:off x="7238714" y="5768009"/>
              <a:ext cx="3696744" cy="917418"/>
              <a:chOff x="835211" y="5839968"/>
              <a:chExt cx="4028005" cy="891179"/>
            </a:xfrm>
          </p:grpSpPr>
          <p:sp>
            <p:nvSpPr>
              <p:cNvPr id="86" name="Rectangle 85">
                <a:extLst>
                  <a:ext uri="{FF2B5EF4-FFF2-40B4-BE49-F238E27FC236}">
                    <a16:creationId xmlns:a16="http://schemas.microsoft.com/office/drawing/2014/main" id="{64B4964E-5254-0243-A4C5-926963912EE7}"/>
                  </a:ext>
                </a:extLst>
              </p:cNvPr>
              <p:cNvSpPr/>
              <p:nvPr/>
            </p:nvSpPr>
            <p:spPr>
              <a:xfrm>
                <a:off x="835211" y="5849640"/>
                <a:ext cx="4026117" cy="881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87" name="Rectangle 86">
                <a:extLst>
                  <a:ext uri="{FF2B5EF4-FFF2-40B4-BE49-F238E27FC236}">
                    <a16:creationId xmlns:a16="http://schemas.microsoft.com/office/drawing/2014/main" id="{D709845B-FAEE-B94A-9F31-C9EB8B104C71}"/>
                  </a:ext>
                </a:extLst>
              </p:cNvPr>
              <p:cNvSpPr/>
              <p:nvPr/>
            </p:nvSpPr>
            <p:spPr>
              <a:xfrm>
                <a:off x="837099" y="5839968"/>
                <a:ext cx="4026117" cy="881507"/>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76" name="Group 75">
              <a:extLst>
                <a:ext uri="{FF2B5EF4-FFF2-40B4-BE49-F238E27FC236}">
                  <a16:creationId xmlns:a16="http://schemas.microsoft.com/office/drawing/2014/main" id="{AA742251-6D04-374C-967B-2807BE99F246}"/>
                </a:ext>
              </a:extLst>
            </p:cNvPr>
            <p:cNvGrpSpPr/>
            <p:nvPr/>
          </p:nvGrpSpPr>
          <p:grpSpPr>
            <a:xfrm>
              <a:off x="7403422" y="5979096"/>
              <a:ext cx="1091386" cy="620987"/>
              <a:chOff x="939345" y="5864780"/>
              <a:chExt cx="1091386" cy="620987"/>
            </a:xfrm>
          </p:grpSpPr>
          <p:sp>
            <p:nvSpPr>
              <p:cNvPr id="84" name="Google Shape;352;p31">
                <a:extLst>
                  <a:ext uri="{FF2B5EF4-FFF2-40B4-BE49-F238E27FC236}">
                    <a16:creationId xmlns:a16="http://schemas.microsoft.com/office/drawing/2014/main" id="{E8C98D35-7E4B-9C4A-8F92-07DE3BE91807}"/>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5" name="Google Shape;355;p31">
                <a:extLst>
                  <a:ext uri="{FF2B5EF4-FFF2-40B4-BE49-F238E27FC236}">
                    <a16:creationId xmlns:a16="http://schemas.microsoft.com/office/drawing/2014/main" id="{18FDBB1B-818C-0D42-B2F9-432696350DC1}"/>
                  </a:ext>
                </a:extLst>
              </p:cNvPr>
              <p:cNvSpPr/>
              <p:nvPr/>
            </p:nvSpPr>
            <p:spPr>
              <a:xfrm>
                <a:off x="1126459" y="5864780"/>
                <a:ext cx="904272" cy="620987"/>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fr-FR" sz="900" i="0" u="none" strike="noStrike" cap="none">
                    <a:solidFill>
                      <a:srgbClr val="434343"/>
                    </a:solidFill>
                    <a:latin typeface="Arial" panose="020B0604020202020204" pitchFamily="34" charset="0"/>
                    <a:ea typeface="Calibri"/>
                    <a:cs typeface="Arial" panose="020B0604020202020204" pitchFamily="34" charset="0"/>
                    <a:sym typeface="Calibri"/>
                  </a:rPr>
                  <a:t>Opportunité pour </a:t>
                </a:r>
                <a:br>
                  <a:rPr lang="fr-FR" sz="900" i="0" u="none" strike="noStrike" cap="none">
                    <a:solidFill>
                      <a:srgbClr val="434343"/>
                    </a:solidFill>
                    <a:latin typeface="Arial" panose="020B0604020202020204" pitchFamily="34" charset="0"/>
                    <a:ea typeface="Calibri"/>
                    <a:cs typeface="Arial" panose="020B0604020202020204" pitchFamily="34" charset="0"/>
                    <a:sym typeface="Calibri"/>
                  </a:rPr>
                </a:br>
                <a:r>
                  <a:rPr lang="fr-FR" sz="900" i="0" u="none" strike="noStrike" cap="none">
                    <a:solidFill>
                      <a:srgbClr val="434343"/>
                    </a:solidFill>
                    <a:latin typeface="Arial" panose="020B0604020202020204" pitchFamily="34" charset="0"/>
                    <a:ea typeface="Calibri"/>
                    <a:cs typeface="Arial" panose="020B0604020202020204" pitchFamily="34" charset="0"/>
                    <a:sym typeface="Calibri"/>
                  </a:rPr>
                  <a:t>facilement tirer </a:t>
                </a:r>
                <a:br>
                  <a:rPr lang="fr-FR" sz="900" i="0" u="none" strike="noStrike" cap="none">
                    <a:solidFill>
                      <a:srgbClr val="434343"/>
                    </a:solidFill>
                    <a:latin typeface="Arial" panose="020B0604020202020204" pitchFamily="34" charset="0"/>
                    <a:ea typeface="Calibri"/>
                    <a:cs typeface="Arial" panose="020B0604020202020204" pitchFamily="34" charset="0"/>
                    <a:sym typeface="Calibri"/>
                  </a:rPr>
                </a:br>
                <a:r>
                  <a:rPr lang="fr-FR" sz="900" i="0" u="none" strike="noStrike" cap="none">
                    <a:solidFill>
                      <a:srgbClr val="434343"/>
                    </a:solidFill>
                    <a:latin typeface="Arial" panose="020B0604020202020204" pitchFamily="34" charset="0"/>
                    <a:ea typeface="Calibri"/>
                    <a:cs typeface="Arial" panose="020B0604020202020204" pitchFamily="34" charset="0"/>
                    <a:sym typeface="Calibri"/>
                  </a:rPr>
                  <a:t>partie du déploiement </a:t>
                </a:r>
                <a:br>
                  <a:rPr lang="fr-FR" sz="900" i="0" u="none" strike="noStrike" cap="none">
                    <a:solidFill>
                      <a:srgbClr val="434343"/>
                    </a:solidFill>
                    <a:latin typeface="Arial" panose="020B0604020202020204" pitchFamily="34" charset="0"/>
                    <a:ea typeface="Calibri"/>
                    <a:cs typeface="Arial" panose="020B0604020202020204" pitchFamily="34" charset="0"/>
                    <a:sym typeface="Calibri"/>
                  </a:rPr>
                </a:br>
                <a:r>
                  <a:rPr lang="fr-FR" sz="900" i="0" u="none" strike="noStrike" cap="none">
                    <a:solidFill>
                      <a:srgbClr val="434343"/>
                    </a:solidFill>
                    <a:latin typeface="Arial" panose="020B0604020202020204" pitchFamily="34" charset="0"/>
                    <a:ea typeface="Calibri"/>
                    <a:cs typeface="Arial" panose="020B0604020202020204" pitchFamily="34" charset="0"/>
                    <a:sym typeface="Calibri"/>
                  </a:rPr>
                  <a:t>de la PrEP orale</a:t>
                </a:r>
              </a:p>
            </p:txBody>
          </p:sp>
        </p:grpSp>
        <p:grpSp>
          <p:nvGrpSpPr>
            <p:cNvPr id="77" name="Group 76">
              <a:extLst>
                <a:ext uri="{FF2B5EF4-FFF2-40B4-BE49-F238E27FC236}">
                  <a16:creationId xmlns:a16="http://schemas.microsoft.com/office/drawing/2014/main" id="{2D22579A-084D-734A-9BAA-F369FD6EDBFD}"/>
                </a:ext>
              </a:extLst>
            </p:cNvPr>
            <p:cNvGrpSpPr/>
            <p:nvPr/>
          </p:nvGrpSpPr>
          <p:grpSpPr>
            <a:xfrm>
              <a:off x="8502122" y="5996611"/>
              <a:ext cx="1090130" cy="607349"/>
              <a:chOff x="2135581" y="5882295"/>
              <a:chExt cx="1090130" cy="607349"/>
            </a:xfrm>
          </p:grpSpPr>
          <p:sp>
            <p:nvSpPr>
              <p:cNvPr id="82" name="Google Shape;354;p31">
                <a:extLst>
                  <a:ext uri="{FF2B5EF4-FFF2-40B4-BE49-F238E27FC236}">
                    <a16:creationId xmlns:a16="http://schemas.microsoft.com/office/drawing/2014/main" id="{C15B3502-6020-6245-8E79-9B6F4FBA782B}"/>
                  </a:ext>
                </a:extLst>
              </p:cNvPr>
              <p:cNvSpPr/>
              <p:nvPr/>
            </p:nvSpPr>
            <p:spPr>
              <a:xfrm>
                <a:off x="2135581"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3" name="Google Shape;356;p31">
                <a:extLst>
                  <a:ext uri="{FF2B5EF4-FFF2-40B4-BE49-F238E27FC236}">
                    <a16:creationId xmlns:a16="http://schemas.microsoft.com/office/drawing/2014/main" id="{827FD2BC-6FC9-394C-A144-D21EE52ED49B}"/>
                  </a:ext>
                </a:extLst>
              </p:cNvPr>
              <p:cNvSpPr/>
              <p:nvPr/>
            </p:nvSpPr>
            <p:spPr>
              <a:xfrm>
                <a:off x="2314292" y="5882295"/>
                <a:ext cx="911419" cy="607349"/>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fr-FR" sz="900" i="0" u="none" strike="noStrike" cap="none">
                    <a:solidFill>
                      <a:srgbClr val="434343"/>
                    </a:solidFill>
                    <a:latin typeface="Arial" panose="020B0604020202020204" pitchFamily="34" charset="0"/>
                    <a:ea typeface="Calibri"/>
                    <a:cs typeface="Arial" panose="020B0604020202020204" pitchFamily="34" charset="0"/>
                    <a:sym typeface="Calibri"/>
                  </a:rPr>
                  <a:t>Nécessitera de nouveaux efforts, mais aucune difficulté anticipée</a:t>
                </a:r>
              </a:p>
            </p:txBody>
          </p:sp>
        </p:grpSp>
        <p:grpSp>
          <p:nvGrpSpPr>
            <p:cNvPr id="78" name="Group 77">
              <a:extLst>
                <a:ext uri="{FF2B5EF4-FFF2-40B4-BE49-F238E27FC236}">
                  <a16:creationId xmlns:a16="http://schemas.microsoft.com/office/drawing/2014/main" id="{B4049F92-14C8-9E43-8B8B-C3FFCF66F9C7}"/>
                </a:ext>
              </a:extLst>
            </p:cNvPr>
            <p:cNvGrpSpPr/>
            <p:nvPr/>
          </p:nvGrpSpPr>
          <p:grpSpPr>
            <a:xfrm>
              <a:off x="9556844" y="5979299"/>
              <a:ext cx="1378613" cy="607349"/>
              <a:chOff x="3287839" y="5864983"/>
              <a:chExt cx="1378613" cy="607349"/>
            </a:xfrm>
          </p:grpSpPr>
          <p:sp>
            <p:nvSpPr>
              <p:cNvPr id="80" name="Google Shape;353;p31">
                <a:extLst>
                  <a:ext uri="{FF2B5EF4-FFF2-40B4-BE49-F238E27FC236}">
                    <a16:creationId xmlns:a16="http://schemas.microsoft.com/office/drawing/2014/main" id="{AEF3BD76-57C8-0843-9D3A-471521DEDA34}"/>
                  </a:ext>
                </a:extLst>
              </p:cNvPr>
              <p:cNvSpPr/>
              <p:nvPr/>
            </p:nvSpPr>
            <p:spPr>
              <a:xfrm>
                <a:off x="3287839"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1" name="Google Shape;357;p31">
                <a:extLst>
                  <a:ext uri="{FF2B5EF4-FFF2-40B4-BE49-F238E27FC236}">
                    <a16:creationId xmlns:a16="http://schemas.microsoft.com/office/drawing/2014/main" id="{E5CDBA0D-6DB6-7B4D-94DF-16656C55E07D}"/>
                  </a:ext>
                </a:extLst>
              </p:cNvPr>
              <p:cNvSpPr txBox="1"/>
              <p:nvPr/>
            </p:nvSpPr>
            <p:spPr>
              <a:xfrm>
                <a:off x="3466548" y="5864983"/>
                <a:ext cx="1199904" cy="607349"/>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fr-FR" sz="900">
                    <a:solidFill>
                      <a:srgbClr val="434343"/>
                    </a:solidFill>
                    <a:latin typeface="Arial" panose="020B0604020202020204" pitchFamily="34" charset="0"/>
                    <a:ea typeface="Calibri"/>
                    <a:cs typeface="Arial" panose="020B0604020202020204" pitchFamily="34" charset="0"/>
                    <a:sym typeface="Calibri"/>
                  </a:rPr>
                  <a:t>Nécessite une réflexion importante, notamment pour </a:t>
                </a:r>
                <a:br>
                  <a:rPr lang="fr-FR" sz="900">
                    <a:solidFill>
                      <a:srgbClr val="434343"/>
                    </a:solidFill>
                    <a:latin typeface="Arial" panose="020B0604020202020204" pitchFamily="34" charset="0"/>
                    <a:ea typeface="Calibri"/>
                    <a:cs typeface="Arial" panose="020B0604020202020204" pitchFamily="34" charset="0"/>
                    <a:sym typeface="Calibri"/>
                  </a:rPr>
                </a:br>
                <a:r>
                  <a:rPr lang="fr-FR" sz="900">
                    <a:solidFill>
                      <a:srgbClr val="434343"/>
                    </a:solidFill>
                    <a:latin typeface="Arial" panose="020B0604020202020204" pitchFamily="34" charset="0"/>
                    <a:ea typeface="Calibri"/>
                    <a:cs typeface="Arial" panose="020B0604020202020204" pitchFamily="34" charset="0"/>
                    <a:sym typeface="Calibri"/>
                  </a:rPr>
                  <a:t>l’anneau de PrEP </a:t>
                </a:r>
              </a:p>
            </p:txBody>
          </p:sp>
        </p:grpSp>
        <p:sp>
          <p:nvSpPr>
            <p:cNvPr id="79" name="Google Shape;355;p31">
              <a:extLst>
                <a:ext uri="{FF2B5EF4-FFF2-40B4-BE49-F238E27FC236}">
                  <a16:creationId xmlns:a16="http://schemas.microsoft.com/office/drawing/2014/main" id="{D3ADCDD9-7A8A-8149-B2C9-878CB8C6F6A4}"/>
                </a:ext>
              </a:extLst>
            </p:cNvPr>
            <p:cNvSpPr/>
            <p:nvPr/>
          </p:nvSpPr>
          <p:spPr>
            <a:xfrm>
              <a:off x="7285734" y="5771832"/>
              <a:ext cx="2030773" cy="316287"/>
            </a:xfrm>
            <a:prstGeom prst="rect">
              <a:avLst/>
            </a:prstGeom>
            <a:noFill/>
            <a:ln>
              <a:noFill/>
            </a:ln>
          </p:spPr>
          <p:txBody>
            <a:bodyPr spcFirstLastPara="1" wrap="square" lIns="91425" tIns="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fr-FR" sz="1000" b="1" i="0" u="none" strike="noStrike" cap="none" dirty="0">
                  <a:solidFill>
                    <a:srgbClr val="434343"/>
                  </a:solidFill>
                  <a:latin typeface="Arial" panose="020B0604020202020204" pitchFamily="34" charset="0"/>
                  <a:ea typeface="Calibri"/>
                  <a:cs typeface="Arial" panose="020B0604020202020204" pitchFamily="34" charset="0"/>
                  <a:sym typeface="Calibri"/>
                </a:rPr>
                <a:t>LÉGENDE DES COULEURS</a:t>
              </a:r>
            </a:p>
          </p:txBody>
        </p:sp>
      </p:grpSp>
    </p:spTree>
    <p:extLst>
      <p:ext uri="{BB962C8B-B14F-4D97-AF65-F5344CB8AC3E}">
        <p14:creationId xmlns:p14="http://schemas.microsoft.com/office/powerpoint/2010/main" val="180716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4;p8">
            <a:extLst>
              <a:ext uri="{FF2B5EF4-FFF2-40B4-BE49-F238E27FC236}">
                <a16:creationId xmlns:a16="http://schemas.microsoft.com/office/drawing/2014/main" id="{1E8B324C-66D8-9449-8415-FEAE71E9E0A8}"/>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3600"/>
              <a:buFont typeface="Arial"/>
              <a:buNone/>
            </a:pPr>
            <a:r>
              <a:rPr lang="fr-FR" sz="3200"/>
              <a:t>Résumé des constatations pour l’ensemble du cadre</a:t>
            </a:r>
          </a:p>
        </p:txBody>
      </p:sp>
      <p:sp>
        <p:nvSpPr>
          <p:cNvPr id="38" name="Slide Number Placeholder 26">
            <a:extLst>
              <a:ext uri="{FF2B5EF4-FFF2-40B4-BE49-F238E27FC236}">
                <a16:creationId xmlns:a16="http://schemas.microsoft.com/office/drawing/2014/main" id="{E4E099D9-2741-FC45-9A48-A2E749CBDD41}"/>
              </a:ext>
            </a:extLst>
          </p:cNvPr>
          <p:cNvSpPr>
            <a:spLocks noGrp="1"/>
          </p:cNvSpPr>
          <p:nvPr>
            <p:ph type="sldNum" sz="quarter" idx="4"/>
          </p:nvPr>
        </p:nvSpPr>
        <p:spPr/>
        <p:txBody>
          <a:bodyPr/>
          <a:lstStyle/>
          <a:p>
            <a:fld id="{282D8E3E-8532-C943-903F-91E14D4CAD95}" type="slidenum">
              <a:rPr lang="en-US" smtClean="0"/>
              <a:pPr/>
              <a:t>12</a:t>
            </a:fld>
            <a:endParaRPr lang="en-US"/>
          </a:p>
        </p:txBody>
      </p:sp>
      <p:grpSp>
        <p:nvGrpSpPr>
          <p:cNvPr id="61" name="Group 60">
            <a:extLst>
              <a:ext uri="{FF2B5EF4-FFF2-40B4-BE49-F238E27FC236}">
                <a16:creationId xmlns:a16="http://schemas.microsoft.com/office/drawing/2014/main" id="{CBBF7F56-6DE4-B548-B289-3AAC5DF71571}"/>
              </a:ext>
            </a:extLst>
          </p:cNvPr>
          <p:cNvGrpSpPr/>
          <p:nvPr/>
        </p:nvGrpSpPr>
        <p:grpSpPr>
          <a:xfrm>
            <a:off x="565404" y="4823907"/>
            <a:ext cx="11400660" cy="1683748"/>
            <a:chOff x="565404" y="4823907"/>
            <a:chExt cx="11400660" cy="1683748"/>
          </a:xfrm>
        </p:grpSpPr>
        <p:graphicFrame>
          <p:nvGraphicFramePr>
            <p:cNvPr id="60" name="Google Shape;361;p31">
              <a:extLst>
                <a:ext uri="{FF2B5EF4-FFF2-40B4-BE49-F238E27FC236}">
                  <a16:creationId xmlns:a16="http://schemas.microsoft.com/office/drawing/2014/main" id="{749370A4-7C61-DD4E-A3C4-E95BCF5434DC}"/>
                </a:ext>
              </a:extLst>
            </p:cNvPr>
            <p:cNvGraphicFramePr/>
            <p:nvPr>
              <p:extLst>
                <p:ext uri="{D42A27DB-BD31-4B8C-83A1-F6EECF244321}">
                  <p14:modId xmlns:p14="http://schemas.microsoft.com/office/powerpoint/2010/main" val="2062328855"/>
                </p:ext>
              </p:extLst>
            </p:nvPr>
          </p:nvGraphicFramePr>
          <p:xfrm>
            <a:off x="1154684" y="4823907"/>
            <a:ext cx="10811380" cy="1683748"/>
          </p:xfrm>
          <a:graphic>
            <a:graphicData uri="http://schemas.openxmlformats.org/drawingml/2006/table">
              <a:tbl>
                <a:tblPr>
                  <a:noFill/>
                </a:tblPr>
                <a:tblGrid>
                  <a:gridCol w="2162276">
                    <a:extLst>
                      <a:ext uri="{9D8B030D-6E8A-4147-A177-3AD203B41FA5}">
                        <a16:colId xmlns:a16="http://schemas.microsoft.com/office/drawing/2014/main" val="20001"/>
                      </a:ext>
                    </a:extLst>
                  </a:gridCol>
                  <a:gridCol w="2162276">
                    <a:extLst>
                      <a:ext uri="{9D8B030D-6E8A-4147-A177-3AD203B41FA5}">
                        <a16:colId xmlns:a16="http://schemas.microsoft.com/office/drawing/2014/main" val="4104021304"/>
                      </a:ext>
                    </a:extLst>
                  </a:gridCol>
                  <a:gridCol w="2162276">
                    <a:extLst>
                      <a:ext uri="{9D8B030D-6E8A-4147-A177-3AD203B41FA5}">
                        <a16:colId xmlns:a16="http://schemas.microsoft.com/office/drawing/2014/main" val="1943161346"/>
                      </a:ext>
                    </a:extLst>
                  </a:gridCol>
                  <a:gridCol w="2162276">
                    <a:extLst>
                      <a:ext uri="{9D8B030D-6E8A-4147-A177-3AD203B41FA5}">
                        <a16:colId xmlns:a16="http://schemas.microsoft.com/office/drawing/2014/main" val="3314175548"/>
                      </a:ext>
                    </a:extLst>
                  </a:gridCol>
                  <a:gridCol w="2162276">
                    <a:extLst>
                      <a:ext uri="{9D8B030D-6E8A-4147-A177-3AD203B41FA5}">
                        <a16:colId xmlns:a16="http://schemas.microsoft.com/office/drawing/2014/main" val="3610513975"/>
                      </a:ext>
                    </a:extLst>
                  </a:gridCol>
                </a:tblGrid>
                <a:tr h="1683748">
                  <a:tc>
                    <a:txBody>
                      <a:bodyPr/>
                      <a:lstStyle/>
                      <a:p>
                        <a:pPr marL="180975" marR="0" lvl="0" indent="-18097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200">
                            <a:solidFill>
                              <a:srgbClr val="595959"/>
                            </a:solidFill>
                            <a:sym typeface="Arial"/>
                          </a:rPr>
                          <a:t>Constatation 1</a:t>
                        </a:r>
                      </a:p>
                    </a:txBody>
                    <a:tcPr marL="137165" marR="137160" marT="9525" marB="0">
                      <a:lnL w="19050" cap="flat" cmpd="sng" algn="ctr">
                        <a:no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200">
                            <a:solidFill>
                              <a:srgbClr val="595959"/>
                            </a:solidFill>
                            <a:sym typeface="Arial"/>
                          </a:rPr>
                          <a:t>Constatation 2</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200">
                            <a:solidFill>
                              <a:srgbClr val="595959"/>
                            </a:solidFill>
                            <a:sym typeface="Arial"/>
                          </a:rPr>
                          <a:t>Constatation 3</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200">
                            <a:solidFill>
                              <a:srgbClr val="595959"/>
                            </a:solidFill>
                            <a:sym typeface="Arial"/>
                          </a:rPr>
                          <a:t>Constatation 4</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200">
                            <a:solidFill>
                              <a:srgbClr val="595959"/>
                            </a:solidFill>
                            <a:sym typeface="Arial"/>
                          </a:rPr>
                          <a:t>Constatation 5</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0" name="Rectangle 19">
              <a:extLst>
                <a:ext uri="{FF2B5EF4-FFF2-40B4-BE49-F238E27FC236}">
                  <a16:creationId xmlns:a16="http://schemas.microsoft.com/office/drawing/2014/main" id="{694F2741-E5B9-E54D-9818-D17C036BCA94}"/>
                </a:ext>
              </a:extLst>
            </p:cNvPr>
            <p:cNvSpPr/>
            <p:nvPr/>
          </p:nvSpPr>
          <p:spPr>
            <a:xfrm rot="16200000">
              <a:off x="-26267" y="5420951"/>
              <a:ext cx="1653990" cy="4706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FR" sz="1200" dirty="0">
                  <a:solidFill>
                    <a:srgbClr val="595959"/>
                  </a:solidFill>
                </a:rPr>
                <a:t>Points qui doivent être étudiés</a:t>
              </a:r>
            </a:p>
          </p:txBody>
        </p:sp>
      </p:grpSp>
      <p:sp>
        <p:nvSpPr>
          <p:cNvPr id="24" name="Rectangle 23">
            <a:extLst>
              <a:ext uri="{FF2B5EF4-FFF2-40B4-BE49-F238E27FC236}">
                <a16:creationId xmlns:a16="http://schemas.microsoft.com/office/drawing/2014/main" id="{E22E8C59-017D-4846-9301-ED1BE274F910}"/>
              </a:ext>
            </a:extLst>
          </p:cNvPr>
          <p:cNvSpPr/>
          <p:nvPr/>
        </p:nvSpPr>
        <p:spPr>
          <a:xfrm>
            <a:off x="3359325" y="4817477"/>
            <a:ext cx="2013408" cy="269304"/>
          </a:xfrm>
          <a:prstGeom prst="rect">
            <a:avLst/>
          </a:prstGeom>
        </p:spPr>
        <p:txBody>
          <a:bodyPr wrap="square">
            <a:spAutoFit/>
          </a:bodyPr>
          <a:lstStyle/>
          <a:p>
            <a:pPr lvl="0">
              <a:spcAft>
                <a:spcPts val="300"/>
              </a:spcAft>
              <a:buClr>
                <a:srgbClr val="595959"/>
              </a:buClr>
              <a:buSzPts val="1400"/>
              <a:defRPr/>
            </a:pPr>
            <a:r>
              <a:rPr lang="fr-FR" sz="1150">
                <a:solidFill>
                  <a:srgbClr val="595959"/>
                </a:solidFill>
                <a:sym typeface="Arial"/>
              </a:rPr>
              <a:t> </a:t>
            </a:r>
          </a:p>
        </p:txBody>
      </p:sp>
      <p:sp>
        <p:nvSpPr>
          <p:cNvPr id="13" name="Rounded Rectangle 12">
            <a:extLst>
              <a:ext uri="{FF2B5EF4-FFF2-40B4-BE49-F238E27FC236}">
                <a16:creationId xmlns:a16="http://schemas.microsoft.com/office/drawing/2014/main" id="{4C438AF1-6DFB-3D47-A56C-FE519225FD50}"/>
              </a:ext>
            </a:extLst>
          </p:cNvPr>
          <p:cNvSpPr/>
          <p:nvPr/>
        </p:nvSpPr>
        <p:spPr>
          <a:xfrm>
            <a:off x="1166876"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200"/>
            </a:pPr>
            <a:r>
              <a:rPr lang="fr-FR" sz="1000" b="1" dirty="0">
                <a:solidFill>
                  <a:srgbClr val="FFFFFF"/>
                </a:solidFill>
                <a:ea typeface="Calibri"/>
                <a:cs typeface="Calibri"/>
                <a:sym typeface="Calibri"/>
              </a:rPr>
              <a:t>PLANIFICATION &amp; </a:t>
            </a:r>
          </a:p>
          <a:p>
            <a:pPr lvl="0" algn="ctr">
              <a:buClr>
                <a:srgbClr val="000000"/>
              </a:buClr>
              <a:buSzPts val="1200"/>
            </a:pPr>
            <a:r>
              <a:rPr lang="fr-FR" sz="1000" b="1" dirty="0">
                <a:solidFill>
                  <a:srgbClr val="FFFFFF"/>
                </a:solidFill>
                <a:ea typeface="Calibri"/>
                <a:cs typeface="Calibri"/>
                <a:sym typeface="Calibri"/>
              </a:rPr>
              <a:t>BUDGÉTISATION</a:t>
            </a:r>
          </a:p>
        </p:txBody>
      </p:sp>
      <p:sp>
        <p:nvSpPr>
          <p:cNvPr id="14" name="Rounded Rectangle 13">
            <a:extLst>
              <a:ext uri="{FF2B5EF4-FFF2-40B4-BE49-F238E27FC236}">
                <a16:creationId xmlns:a16="http://schemas.microsoft.com/office/drawing/2014/main" id="{69B76290-E6DA-CC4A-8C56-013289B594DA}"/>
              </a:ext>
            </a:extLst>
          </p:cNvPr>
          <p:cNvSpPr/>
          <p:nvPr/>
        </p:nvSpPr>
        <p:spPr>
          <a:xfrm>
            <a:off x="3359326"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200"/>
            </a:pPr>
            <a:r>
              <a:rPr lang="fr-FR" sz="1000" b="1" dirty="0">
                <a:solidFill>
                  <a:srgbClr val="FFFFFF"/>
                </a:solidFill>
                <a:ea typeface="Calibri"/>
                <a:cs typeface="Calibri"/>
                <a:sym typeface="Calibri"/>
              </a:rPr>
              <a:t>GESTION DE LA CHAÎNE D’APPROVISIONNEMENT</a:t>
            </a:r>
          </a:p>
        </p:txBody>
      </p:sp>
      <p:sp>
        <p:nvSpPr>
          <p:cNvPr id="15" name="Rounded Rectangle 14">
            <a:extLst>
              <a:ext uri="{FF2B5EF4-FFF2-40B4-BE49-F238E27FC236}">
                <a16:creationId xmlns:a16="http://schemas.microsoft.com/office/drawing/2014/main" id="{E635A1C7-60DB-0843-BA42-FCC9A983A406}"/>
              </a:ext>
            </a:extLst>
          </p:cNvPr>
          <p:cNvSpPr/>
          <p:nvPr/>
        </p:nvSpPr>
        <p:spPr>
          <a:xfrm>
            <a:off x="5533673"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fr-FR" sz="1000" b="1" dirty="0">
                <a:solidFill>
                  <a:srgbClr val="FFFFFF"/>
                </a:solidFill>
                <a:latin typeface="+mn-lt"/>
                <a:ea typeface="Calibri"/>
                <a:cs typeface="Calibri"/>
                <a:sym typeface="Calibri"/>
              </a:rPr>
              <a:t>PLATEFORMES DE DISTRIBUTION DE L’ANNEAU DE </a:t>
            </a:r>
            <a:r>
              <a:rPr lang="fr-FR" sz="1000" b="1" dirty="0" err="1">
                <a:solidFill>
                  <a:srgbClr val="FFFFFF"/>
                </a:solidFill>
                <a:latin typeface="+mn-lt"/>
                <a:ea typeface="Calibri"/>
                <a:cs typeface="Calibri"/>
                <a:sym typeface="Calibri"/>
              </a:rPr>
              <a:t>PrEP</a:t>
            </a:r>
            <a:r>
              <a:rPr lang="fr-FR" sz="1000" b="1" dirty="0">
                <a:solidFill>
                  <a:srgbClr val="FFFFFF"/>
                </a:solidFill>
                <a:latin typeface="+mn-lt"/>
                <a:ea typeface="Calibri"/>
                <a:cs typeface="Calibri"/>
                <a:sym typeface="Calibri"/>
              </a:rPr>
              <a:t> </a:t>
            </a:r>
          </a:p>
        </p:txBody>
      </p:sp>
      <p:sp>
        <p:nvSpPr>
          <p:cNvPr id="16" name="Rounded Rectangle 15">
            <a:extLst>
              <a:ext uri="{FF2B5EF4-FFF2-40B4-BE49-F238E27FC236}">
                <a16:creationId xmlns:a16="http://schemas.microsoft.com/office/drawing/2014/main" id="{59D658DA-BCC7-AA47-B310-267C18FD3F97}"/>
              </a:ext>
            </a:extLst>
          </p:cNvPr>
          <p:cNvSpPr/>
          <p:nvPr/>
        </p:nvSpPr>
        <p:spPr>
          <a:xfrm>
            <a:off x="7764742"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200"/>
            </a:pPr>
            <a:r>
              <a:rPr lang="fr-FR" sz="1000" b="1" dirty="0">
                <a:solidFill>
                  <a:srgbClr val="FFFFFF"/>
                </a:solidFill>
                <a:ea typeface="Calibri"/>
                <a:cs typeface="Calibri"/>
                <a:sym typeface="Calibri"/>
              </a:rPr>
              <a:t>ADOPTION ET </a:t>
            </a:r>
          </a:p>
          <a:p>
            <a:pPr lvl="0" algn="ctr">
              <a:buClr>
                <a:srgbClr val="000000"/>
              </a:buClr>
              <a:buSzPts val="1200"/>
            </a:pPr>
            <a:r>
              <a:rPr lang="fr-FR" sz="1000" b="1" dirty="0">
                <a:solidFill>
                  <a:srgbClr val="FFFFFF"/>
                </a:solidFill>
                <a:ea typeface="Calibri"/>
                <a:cs typeface="Calibri"/>
                <a:sym typeface="Calibri"/>
              </a:rPr>
              <a:t>UTILISATION EFFICACE</a:t>
            </a:r>
          </a:p>
        </p:txBody>
      </p:sp>
      <p:sp>
        <p:nvSpPr>
          <p:cNvPr id="17" name="Rounded Rectangle 16">
            <a:extLst>
              <a:ext uri="{FF2B5EF4-FFF2-40B4-BE49-F238E27FC236}">
                <a16:creationId xmlns:a16="http://schemas.microsoft.com/office/drawing/2014/main" id="{F31036CC-711D-4243-83DF-FEAAF26435D6}"/>
              </a:ext>
            </a:extLst>
          </p:cNvPr>
          <p:cNvSpPr/>
          <p:nvPr/>
        </p:nvSpPr>
        <p:spPr>
          <a:xfrm>
            <a:off x="9952657"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200"/>
            </a:pPr>
            <a:r>
              <a:rPr lang="fr-FR" sz="1000" b="1" dirty="0">
                <a:solidFill>
                  <a:srgbClr val="FFFFFF"/>
                </a:solidFill>
                <a:ea typeface="Calibri"/>
                <a:cs typeface="Calibri"/>
                <a:sym typeface="Calibri"/>
              </a:rPr>
              <a:t>SUIVI</a:t>
            </a:r>
          </a:p>
        </p:txBody>
      </p:sp>
      <p:grpSp>
        <p:nvGrpSpPr>
          <p:cNvPr id="39" name="Group 38">
            <a:extLst>
              <a:ext uri="{FF2B5EF4-FFF2-40B4-BE49-F238E27FC236}">
                <a16:creationId xmlns:a16="http://schemas.microsoft.com/office/drawing/2014/main" id="{4D8C6E57-8A5F-1048-9CEC-23A2354F334F}"/>
              </a:ext>
            </a:extLst>
          </p:cNvPr>
          <p:cNvGrpSpPr/>
          <p:nvPr/>
        </p:nvGrpSpPr>
        <p:grpSpPr>
          <a:xfrm>
            <a:off x="1851012" y="1460044"/>
            <a:ext cx="648864" cy="648864"/>
            <a:chOff x="1167153" y="3069525"/>
            <a:chExt cx="1005462" cy="1005462"/>
          </a:xfrm>
        </p:grpSpPr>
        <p:sp>
          <p:nvSpPr>
            <p:cNvPr id="44" name="Oval 43">
              <a:extLst>
                <a:ext uri="{FF2B5EF4-FFF2-40B4-BE49-F238E27FC236}">
                  <a16:creationId xmlns:a16="http://schemas.microsoft.com/office/drawing/2014/main" id="{3E0E6C19-C667-6548-A42F-60C2546864E1}"/>
                </a:ext>
              </a:extLst>
            </p:cNvPr>
            <p:cNvSpPr/>
            <p:nvPr/>
          </p:nvSpPr>
          <p:spPr>
            <a:xfrm>
              <a:off x="116715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45" name="Graphic 44">
              <a:extLst>
                <a:ext uri="{FF2B5EF4-FFF2-40B4-BE49-F238E27FC236}">
                  <a16:creationId xmlns:a16="http://schemas.microsoft.com/office/drawing/2014/main" id="{942D6C27-1974-684D-98F2-813E83E5C5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5486" y="3254787"/>
              <a:ext cx="592418" cy="592418"/>
            </a:xfrm>
            <a:prstGeom prst="rect">
              <a:avLst/>
            </a:prstGeom>
          </p:spPr>
        </p:pic>
      </p:grpSp>
      <p:grpSp>
        <p:nvGrpSpPr>
          <p:cNvPr id="46" name="Group 45">
            <a:extLst>
              <a:ext uri="{FF2B5EF4-FFF2-40B4-BE49-F238E27FC236}">
                <a16:creationId xmlns:a16="http://schemas.microsoft.com/office/drawing/2014/main" id="{7A396F07-7DE4-FC4B-B538-725D7F20C1A9}"/>
              </a:ext>
            </a:extLst>
          </p:cNvPr>
          <p:cNvGrpSpPr/>
          <p:nvPr/>
        </p:nvGrpSpPr>
        <p:grpSpPr>
          <a:xfrm>
            <a:off x="4043314" y="1460044"/>
            <a:ext cx="648864" cy="648864"/>
            <a:chOff x="3264177" y="3069525"/>
            <a:chExt cx="1005462" cy="1005462"/>
          </a:xfrm>
        </p:grpSpPr>
        <p:sp>
          <p:nvSpPr>
            <p:cNvPr id="47" name="Oval 46">
              <a:extLst>
                <a:ext uri="{FF2B5EF4-FFF2-40B4-BE49-F238E27FC236}">
                  <a16:creationId xmlns:a16="http://schemas.microsoft.com/office/drawing/2014/main" id="{ACC2C6D8-1D6B-1E4C-9088-C03CB06D8466}"/>
                </a:ext>
              </a:extLst>
            </p:cNvPr>
            <p:cNvSpPr/>
            <p:nvPr/>
          </p:nvSpPr>
          <p:spPr>
            <a:xfrm>
              <a:off x="3264177"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48" name="Graphic 47">
              <a:extLst>
                <a:ext uri="{FF2B5EF4-FFF2-40B4-BE49-F238E27FC236}">
                  <a16:creationId xmlns:a16="http://schemas.microsoft.com/office/drawing/2014/main" id="{AED0AE40-6BE3-7F4D-9660-DD046CACC6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61773" y="3199921"/>
              <a:ext cx="717721" cy="717721"/>
            </a:xfrm>
            <a:prstGeom prst="rect">
              <a:avLst/>
            </a:prstGeom>
          </p:spPr>
        </p:pic>
      </p:grpSp>
      <p:grpSp>
        <p:nvGrpSpPr>
          <p:cNvPr id="49" name="Group 48">
            <a:extLst>
              <a:ext uri="{FF2B5EF4-FFF2-40B4-BE49-F238E27FC236}">
                <a16:creationId xmlns:a16="http://schemas.microsoft.com/office/drawing/2014/main" id="{549711F9-7286-F94F-BDAF-1DA2D5FEA7D4}"/>
              </a:ext>
            </a:extLst>
          </p:cNvPr>
          <p:cNvGrpSpPr/>
          <p:nvPr/>
        </p:nvGrpSpPr>
        <p:grpSpPr>
          <a:xfrm>
            <a:off x="6214229" y="1460044"/>
            <a:ext cx="648864" cy="648864"/>
            <a:chOff x="5373393" y="3069525"/>
            <a:chExt cx="1005462" cy="1005462"/>
          </a:xfrm>
        </p:grpSpPr>
        <p:sp>
          <p:nvSpPr>
            <p:cNvPr id="50" name="Oval 49">
              <a:extLst>
                <a:ext uri="{FF2B5EF4-FFF2-40B4-BE49-F238E27FC236}">
                  <a16:creationId xmlns:a16="http://schemas.microsoft.com/office/drawing/2014/main" id="{CF2C281A-0CEA-8741-920E-69E4C191D0A7}"/>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1" name="Graphic 50">
              <a:extLst>
                <a:ext uri="{FF2B5EF4-FFF2-40B4-BE49-F238E27FC236}">
                  <a16:creationId xmlns:a16="http://schemas.microsoft.com/office/drawing/2014/main" id="{5D01C80B-3F57-F34B-B6E6-4917324FB7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7643" y="3199920"/>
              <a:ext cx="717721" cy="717721"/>
            </a:xfrm>
            <a:prstGeom prst="rect">
              <a:avLst/>
            </a:prstGeom>
          </p:spPr>
        </p:pic>
      </p:grpSp>
      <p:grpSp>
        <p:nvGrpSpPr>
          <p:cNvPr id="52" name="Group 51">
            <a:extLst>
              <a:ext uri="{FF2B5EF4-FFF2-40B4-BE49-F238E27FC236}">
                <a16:creationId xmlns:a16="http://schemas.microsoft.com/office/drawing/2014/main" id="{1CDD3FF2-6C44-CF43-96D1-BB5F7D3751B3}"/>
              </a:ext>
            </a:extLst>
          </p:cNvPr>
          <p:cNvGrpSpPr/>
          <p:nvPr/>
        </p:nvGrpSpPr>
        <p:grpSpPr>
          <a:xfrm>
            <a:off x="10634928" y="1460044"/>
            <a:ext cx="648864" cy="648864"/>
            <a:chOff x="9884433" y="3069525"/>
            <a:chExt cx="1005462" cy="1005462"/>
          </a:xfrm>
        </p:grpSpPr>
        <p:sp>
          <p:nvSpPr>
            <p:cNvPr id="53" name="Oval 52">
              <a:extLst>
                <a:ext uri="{FF2B5EF4-FFF2-40B4-BE49-F238E27FC236}">
                  <a16:creationId xmlns:a16="http://schemas.microsoft.com/office/drawing/2014/main" id="{30AAB0D8-F1A8-3E40-9FE4-24EDA3E35CB4}"/>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4" name="Graphic 53">
              <a:extLst>
                <a:ext uri="{FF2B5EF4-FFF2-40B4-BE49-F238E27FC236}">
                  <a16:creationId xmlns:a16="http://schemas.microsoft.com/office/drawing/2014/main" id="{3997B460-9742-4044-82C7-0B6F1F3176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58760" y="3199920"/>
              <a:ext cx="717721" cy="717721"/>
            </a:xfrm>
            <a:prstGeom prst="rect">
              <a:avLst/>
            </a:prstGeom>
          </p:spPr>
        </p:pic>
      </p:grpSp>
      <p:grpSp>
        <p:nvGrpSpPr>
          <p:cNvPr id="55" name="Group 54">
            <a:extLst>
              <a:ext uri="{FF2B5EF4-FFF2-40B4-BE49-F238E27FC236}">
                <a16:creationId xmlns:a16="http://schemas.microsoft.com/office/drawing/2014/main" id="{AF8E207C-BC8F-C14B-92DF-C5FC25EE8870}"/>
              </a:ext>
            </a:extLst>
          </p:cNvPr>
          <p:cNvGrpSpPr/>
          <p:nvPr/>
        </p:nvGrpSpPr>
        <p:grpSpPr>
          <a:xfrm>
            <a:off x="8492052" y="1460044"/>
            <a:ext cx="648864" cy="648864"/>
            <a:chOff x="8181589" y="3069525"/>
            <a:chExt cx="1005462" cy="1005462"/>
          </a:xfrm>
        </p:grpSpPr>
        <p:sp>
          <p:nvSpPr>
            <p:cNvPr id="56" name="Oval 55">
              <a:extLst>
                <a:ext uri="{FF2B5EF4-FFF2-40B4-BE49-F238E27FC236}">
                  <a16:creationId xmlns:a16="http://schemas.microsoft.com/office/drawing/2014/main" id="{AA0211F0-087D-9B4A-8A45-41693CA012D4}"/>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7" name="Graphic 56">
              <a:extLst>
                <a:ext uri="{FF2B5EF4-FFF2-40B4-BE49-F238E27FC236}">
                  <a16:creationId xmlns:a16="http://schemas.microsoft.com/office/drawing/2014/main" id="{60DBDBC7-856D-2445-9903-28941B4E34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18759" y="3211979"/>
              <a:ext cx="717720" cy="717720"/>
            </a:xfrm>
            <a:prstGeom prst="rect">
              <a:avLst/>
            </a:prstGeom>
          </p:spPr>
        </p:pic>
      </p:grpSp>
      <p:grpSp>
        <p:nvGrpSpPr>
          <p:cNvPr id="27" name="Group 26">
            <a:extLst>
              <a:ext uri="{FF2B5EF4-FFF2-40B4-BE49-F238E27FC236}">
                <a16:creationId xmlns:a16="http://schemas.microsoft.com/office/drawing/2014/main" id="{248801D7-7D26-844F-AD54-617E46F422C8}"/>
              </a:ext>
            </a:extLst>
          </p:cNvPr>
          <p:cNvGrpSpPr/>
          <p:nvPr/>
        </p:nvGrpSpPr>
        <p:grpSpPr>
          <a:xfrm>
            <a:off x="565405" y="2873187"/>
            <a:ext cx="11400659" cy="1638068"/>
            <a:chOff x="565405" y="2873187"/>
            <a:chExt cx="11400659" cy="1638068"/>
          </a:xfrm>
        </p:grpSpPr>
        <p:sp>
          <p:nvSpPr>
            <p:cNvPr id="19" name="Rectangle 18">
              <a:extLst>
                <a:ext uri="{FF2B5EF4-FFF2-40B4-BE49-F238E27FC236}">
                  <a16:creationId xmlns:a16="http://schemas.microsoft.com/office/drawing/2014/main" id="{FDB9AFB1-6FAC-FA46-B4D7-768754EDD7E7}"/>
                </a:ext>
              </a:extLst>
            </p:cNvPr>
            <p:cNvSpPr/>
            <p:nvPr/>
          </p:nvSpPr>
          <p:spPr>
            <a:xfrm rot="16200000">
              <a:off x="-17950" y="3457253"/>
              <a:ext cx="1637357" cy="4706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FR" sz="1200" dirty="0">
                  <a:solidFill>
                    <a:srgbClr val="595959"/>
                  </a:solidFill>
                </a:rPr>
                <a:t>Opportunités pour une introduction facile</a:t>
              </a:r>
            </a:p>
          </p:txBody>
        </p:sp>
        <p:graphicFrame>
          <p:nvGraphicFramePr>
            <p:cNvPr id="58" name="Google Shape;361;p31">
              <a:extLst>
                <a:ext uri="{FF2B5EF4-FFF2-40B4-BE49-F238E27FC236}">
                  <a16:creationId xmlns:a16="http://schemas.microsoft.com/office/drawing/2014/main" id="{ED887C98-D0D8-084B-BC9E-79B1182528CE}"/>
                </a:ext>
              </a:extLst>
            </p:cNvPr>
            <p:cNvGraphicFramePr/>
            <p:nvPr>
              <p:extLst>
                <p:ext uri="{D42A27DB-BD31-4B8C-83A1-F6EECF244321}">
                  <p14:modId xmlns:p14="http://schemas.microsoft.com/office/powerpoint/2010/main" val="1570733204"/>
                </p:ext>
              </p:extLst>
            </p:nvPr>
          </p:nvGraphicFramePr>
          <p:xfrm>
            <a:off x="1154684" y="2873187"/>
            <a:ext cx="10811380" cy="1637358"/>
          </p:xfrm>
          <a:graphic>
            <a:graphicData uri="http://schemas.openxmlformats.org/drawingml/2006/table">
              <a:tbl>
                <a:tblPr>
                  <a:noFill/>
                </a:tblPr>
                <a:tblGrid>
                  <a:gridCol w="2162276">
                    <a:extLst>
                      <a:ext uri="{9D8B030D-6E8A-4147-A177-3AD203B41FA5}">
                        <a16:colId xmlns:a16="http://schemas.microsoft.com/office/drawing/2014/main" val="20001"/>
                      </a:ext>
                    </a:extLst>
                  </a:gridCol>
                  <a:gridCol w="2162276">
                    <a:extLst>
                      <a:ext uri="{9D8B030D-6E8A-4147-A177-3AD203B41FA5}">
                        <a16:colId xmlns:a16="http://schemas.microsoft.com/office/drawing/2014/main" val="4104021304"/>
                      </a:ext>
                    </a:extLst>
                  </a:gridCol>
                  <a:gridCol w="2162276">
                    <a:extLst>
                      <a:ext uri="{9D8B030D-6E8A-4147-A177-3AD203B41FA5}">
                        <a16:colId xmlns:a16="http://schemas.microsoft.com/office/drawing/2014/main" val="1943161346"/>
                      </a:ext>
                    </a:extLst>
                  </a:gridCol>
                  <a:gridCol w="2162276">
                    <a:extLst>
                      <a:ext uri="{9D8B030D-6E8A-4147-A177-3AD203B41FA5}">
                        <a16:colId xmlns:a16="http://schemas.microsoft.com/office/drawing/2014/main" val="3314175548"/>
                      </a:ext>
                    </a:extLst>
                  </a:gridCol>
                  <a:gridCol w="2162276">
                    <a:extLst>
                      <a:ext uri="{9D8B030D-6E8A-4147-A177-3AD203B41FA5}">
                        <a16:colId xmlns:a16="http://schemas.microsoft.com/office/drawing/2014/main" val="3610513975"/>
                      </a:ext>
                    </a:extLst>
                  </a:gridCol>
                </a:tblGrid>
                <a:tr h="1637358">
                  <a:tc>
                    <a:txBody>
                      <a:bodyPr/>
                      <a:lstStyle/>
                      <a:p>
                        <a:pPr marL="180975" marR="0" lvl="0" indent="-18097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200">
                            <a:solidFill>
                              <a:srgbClr val="595959"/>
                            </a:solidFill>
                            <a:sym typeface="Arial"/>
                          </a:rPr>
                          <a:t>Constatation 1</a:t>
                        </a:r>
                      </a:p>
                    </a:txBody>
                    <a:tcPr marL="137165" marR="137160" marT="9525" marB="0">
                      <a:lnL w="19050" cap="flat" cmpd="sng" algn="ctr">
                        <a:no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200">
                            <a:solidFill>
                              <a:srgbClr val="595959"/>
                            </a:solidFill>
                            <a:sym typeface="Arial"/>
                          </a:rPr>
                          <a:t>Constatation 2</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200">
                            <a:solidFill>
                              <a:srgbClr val="595959"/>
                            </a:solidFill>
                            <a:sym typeface="Arial"/>
                          </a:rPr>
                          <a:t>Constatation 3</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200">
                            <a:solidFill>
                              <a:srgbClr val="595959"/>
                            </a:solidFill>
                            <a:sym typeface="Arial"/>
                          </a:rPr>
                          <a:t>Constatation 4</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200">
                            <a:solidFill>
                              <a:srgbClr val="595959"/>
                            </a:solidFill>
                            <a:sym typeface="Arial"/>
                          </a:rPr>
                          <a:t>Constatation 5</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68109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txBox="1">
            <a:spLocks noGrp="1"/>
          </p:cNvSpPr>
          <p:nvPr>
            <p:ph type="title"/>
          </p:nvPr>
        </p:nvSpPr>
        <p:spPr>
          <a:xfrm>
            <a:off x="954908" y="507403"/>
            <a:ext cx="10118992" cy="513544"/>
          </a:xfrm>
          <a:prstGeom prst="rect">
            <a:avLst/>
          </a:prstGeom>
          <a:noFill/>
          <a:ln>
            <a:noFill/>
          </a:ln>
        </p:spPr>
        <p:txBody>
          <a:bodyPr spcFirstLastPara="1" wrap="square" lIns="91425" tIns="45700" rIns="91425" bIns="45700" anchor="b" anchorCtr="0">
            <a:noAutofit/>
          </a:bodyPr>
          <a:lstStyle/>
          <a:p>
            <a:pPr lvl="0">
              <a:buSzPts val="3240"/>
            </a:pPr>
            <a:r>
              <a:rPr lang="fr-FR" sz="3200"/>
              <a:t>Planification et budgétisation</a:t>
            </a:r>
          </a:p>
        </p:txBody>
      </p:sp>
      <p:sp>
        <p:nvSpPr>
          <p:cNvPr id="4" name="Text Placeholder 3">
            <a:extLst>
              <a:ext uri="{FF2B5EF4-FFF2-40B4-BE49-F238E27FC236}">
                <a16:creationId xmlns:a16="http://schemas.microsoft.com/office/drawing/2014/main" id="{4C6CA533-AABB-5D43-875B-8CF22375D76A}"/>
              </a:ext>
            </a:extLst>
          </p:cNvPr>
          <p:cNvSpPr>
            <a:spLocks noGrp="1"/>
          </p:cNvSpPr>
          <p:nvPr>
            <p:ph type="body" sz="quarter" idx="12"/>
          </p:nvPr>
        </p:nvSpPr>
        <p:spPr>
          <a:xfrm>
            <a:off x="955175" y="1057435"/>
            <a:ext cx="10118725" cy="477056"/>
          </a:xfrm>
        </p:spPr>
        <p:txBody>
          <a:bodyPr/>
          <a:lstStyle/>
          <a:p>
            <a:r>
              <a:rPr lang="fr-FR" dirty="0"/>
              <a:t>Étapes clés et points à étudier</a:t>
            </a:r>
          </a:p>
        </p:txBody>
      </p:sp>
      <p:sp>
        <p:nvSpPr>
          <p:cNvPr id="13" name="Slide Number Placeholder 26">
            <a:extLst>
              <a:ext uri="{FF2B5EF4-FFF2-40B4-BE49-F238E27FC236}">
                <a16:creationId xmlns:a16="http://schemas.microsoft.com/office/drawing/2014/main" id="{D3E91225-70F4-D241-8A2E-A0C4D28D32C0}"/>
              </a:ext>
            </a:extLst>
          </p:cNvPr>
          <p:cNvSpPr>
            <a:spLocks noGrp="1"/>
          </p:cNvSpPr>
          <p:nvPr>
            <p:ph type="sldNum" sz="quarter" idx="4"/>
          </p:nvPr>
        </p:nvSpPr>
        <p:spPr>
          <a:xfrm>
            <a:off x="8727308" y="6049451"/>
            <a:ext cx="2743200" cy="365125"/>
          </a:xfrm>
        </p:spPr>
        <p:txBody>
          <a:bodyPr/>
          <a:lstStyle/>
          <a:p>
            <a:fld id="{282D8E3E-8532-C943-903F-91E14D4CAD95}" type="slidenum">
              <a:rPr lang="en-US" smtClean="0"/>
              <a:pPr/>
              <a:t>13</a:t>
            </a:fld>
            <a:endParaRPr lang="en-US"/>
          </a:p>
        </p:txBody>
      </p:sp>
      <p:graphicFrame>
        <p:nvGraphicFramePr>
          <p:cNvPr id="375" name="Google Shape;375;p32"/>
          <p:cNvGraphicFramePr/>
          <p:nvPr>
            <p:extLst>
              <p:ext uri="{D42A27DB-BD31-4B8C-83A1-F6EECF244321}">
                <p14:modId xmlns:p14="http://schemas.microsoft.com/office/powerpoint/2010/main" val="1338367583"/>
              </p:ext>
            </p:extLst>
          </p:nvPr>
        </p:nvGraphicFramePr>
        <p:xfrm>
          <a:off x="1020415" y="1586071"/>
          <a:ext cx="10819160" cy="5081980"/>
        </p:xfrm>
        <a:graphic>
          <a:graphicData uri="http://schemas.openxmlformats.org/drawingml/2006/table">
            <a:tbl>
              <a:tblPr>
                <a:noFill/>
              </a:tblPr>
              <a:tblGrid>
                <a:gridCol w="237541">
                  <a:extLst>
                    <a:ext uri="{9D8B030D-6E8A-4147-A177-3AD203B41FA5}">
                      <a16:colId xmlns:a16="http://schemas.microsoft.com/office/drawing/2014/main" val="20000"/>
                    </a:ext>
                  </a:extLst>
                </a:gridCol>
                <a:gridCol w="2400668">
                  <a:extLst>
                    <a:ext uri="{9D8B030D-6E8A-4147-A177-3AD203B41FA5}">
                      <a16:colId xmlns:a16="http://schemas.microsoft.com/office/drawing/2014/main" val="20001"/>
                    </a:ext>
                  </a:extLst>
                </a:gridCol>
                <a:gridCol w="8180951">
                  <a:extLst>
                    <a:ext uri="{9D8B030D-6E8A-4147-A177-3AD203B41FA5}">
                      <a16:colId xmlns:a16="http://schemas.microsoft.com/office/drawing/2014/main" val="20002"/>
                    </a:ext>
                  </a:extLst>
                </a:gridCol>
              </a:tblGrid>
              <a:tr h="176445">
                <a:tc gridSpan="2">
                  <a:txBody>
                    <a:bodyPr/>
                    <a:lstStyle/>
                    <a:p>
                      <a:pPr marL="0" marR="0" lvl="0" indent="0" algn="l" rtl="0">
                        <a:lnSpc>
                          <a:spcPct val="100000"/>
                        </a:lnSpc>
                        <a:spcBef>
                          <a:spcPts val="0"/>
                        </a:spcBef>
                        <a:spcAft>
                          <a:spcPts val="0"/>
                        </a:spcAft>
                        <a:buClr>
                          <a:srgbClr val="000000"/>
                        </a:buClr>
                        <a:buSzPts val="1100"/>
                        <a:buFont typeface="Arial"/>
                        <a:buNone/>
                      </a:pPr>
                      <a:r>
                        <a:rPr lang="fr-FR" sz="1150" b="1" i="0" u="none" strike="noStrike" cap="none">
                          <a:solidFill>
                            <a:srgbClr val="353535"/>
                          </a:solidFill>
                          <a:latin typeface="Calibri"/>
                          <a:ea typeface="Calibri"/>
                          <a:cs typeface="Calibri"/>
                          <a:sym typeface="Calibri"/>
                        </a:rPr>
                        <a:t> </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b="1" i="0" u="none" strike="noStrike" cap="none">
                          <a:solidFill>
                            <a:schemeClr val="accent2"/>
                          </a:solidFill>
                          <a:latin typeface="Calibri"/>
                          <a:ea typeface="Calibri"/>
                          <a:cs typeface="Calibri"/>
                          <a:sym typeface="Calibri"/>
                        </a:rPr>
                        <a:t>Ce qui est nécessaire pour introduire l’anneau de PrEP et autres éléments clés à prendre en considération</a:t>
                      </a: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781734">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a:solidFill>
                            <a:srgbClr val="353535"/>
                          </a:solidFill>
                          <a:latin typeface="Calibri"/>
                          <a:ea typeface="Calibri"/>
                          <a:cs typeface="Calibri"/>
                          <a:sym typeface="Calibri"/>
                        </a:rPr>
                        <a:t>Convoquer un sous-comité ou un groupe de travail qui soit nouveau ou déjà existant au sein du </a:t>
                      </a:r>
                      <a:r>
                        <a:rPr lang="fr-FR" sz="1150" b="1" i="0" u="none" strike="noStrike" cap="none">
                          <a:solidFill>
                            <a:srgbClr val="353535"/>
                          </a:solidFill>
                          <a:latin typeface="Calibri"/>
                          <a:ea typeface="Calibri"/>
                          <a:cs typeface="Calibri"/>
                          <a:sym typeface="Calibri"/>
                        </a:rPr>
                        <a:t>groupe de travail technique</a:t>
                      </a:r>
                      <a:r>
                        <a:rPr lang="fr-FR" sz="1150" i="0" u="none" strike="noStrike" cap="none">
                          <a:solidFill>
                            <a:srgbClr val="353535"/>
                          </a:solidFill>
                          <a:latin typeface="Calibri"/>
                          <a:ea typeface="Calibri"/>
                          <a:cs typeface="Calibri"/>
                          <a:sym typeface="Calibri"/>
                        </a:rPr>
                        <a:t> sur la prévention du VIH ou la PrEP.</a:t>
                      </a:r>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63500" marR="0" lvl="0" indent="0" algn="l" rtl="0">
                        <a:lnSpc>
                          <a:spcPct val="100000"/>
                        </a:lnSpc>
                        <a:spcBef>
                          <a:spcPts val="0"/>
                        </a:spcBef>
                        <a:spcAft>
                          <a:spcPts val="100"/>
                        </a:spcAft>
                        <a:buClr>
                          <a:srgbClr val="000000"/>
                        </a:buClr>
                        <a:buSzPts val="1100"/>
                        <a:buFont typeface="Arial"/>
                        <a:buNone/>
                        <a:tabLst/>
                      </a:pPr>
                      <a:r>
                        <a:rPr lang="fr-FR" sz="1100" b="1" i="0" u="none" strike="noStrike" cap="none">
                          <a:solidFill>
                            <a:schemeClr val="tx1"/>
                          </a:solidFill>
                          <a:latin typeface="Arial" panose="020B0604020202020204" pitchFamily="34" charset="0"/>
                          <a:ea typeface="Calibri"/>
                          <a:cs typeface="Arial" panose="020B0604020202020204" pitchFamily="34" charset="0"/>
                          <a:sym typeface="Calibri"/>
                        </a:rPr>
                        <a:t>Se reporter aux points P1a et P1b dans la banque de questions et inclure des détails sur :</a:t>
                      </a:r>
                    </a:p>
                    <a:p>
                      <a:pPr marL="231775" marR="0" lvl="0" indent="-168275" algn="l" rtl="0">
                        <a:lnSpc>
                          <a:spcPct val="100000"/>
                        </a:lnSpc>
                        <a:spcBef>
                          <a:spcPts val="0"/>
                        </a:spcBef>
                        <a:spcAft>
                          <a:spcPts val="100"/>
                        </a:spcAft>
                        <a:buClr>
                          <a:srgbClr val="000000"/>
                        </a:buClr>
                        <a:buSzPts val="1100"/>
                        <a:buFont typeface="Arial"/>
                        <a:buChar char="•"/>
                        <a:tabLst/>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Plans destinés à un groupe de travail ou un GTT pour mener l’introduction de l’anneau de PrEP</a:t>
                      </a:r>
                    </a:p>
                    <a:p>
                      <a:pPr marL="231775" marR="0" lvl="0" indent="-168275" algn="l" rtl="0">
                        <a:lnSpc>
                          <a:spcPct val="100000"/>
                        </a:lnSpc>
                        <a:spcBef>
                          <a:spcPts val="0"/>
                        </a:spcBef>
                        <a:spcAft>
                          <a:spcPts val="100"/>
                        </a:spcAft>
                        <a:buClr>
                          <a:srgbClr val="000000"/>
                        </a:buClr>
                        <a:buSzPts val="1100"/>
                        <a:buFont typeface="Arial"/>
                        <a:buChar char="•"/>
                        <a:tabLst/>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Calendrier et/ou jalons pour les décisions clés</a:t>
                      </a:r>
                    </a:p>
                    <a:p>
                      <a:pPr marL="231775" marR="0" lvl="0" indent="-168275" algn="l" rtl="0">
                        <a:lnSpc>
                          <a:spcPct val="100000"/>
                        </a:lnSpc>
                        <a:spcBef>
                          <a:spcPts val="0"/>
                        </a:spcBef>
                        <a:spcAft>
                          <a:spcPts val="100"/>
                        </a:spcAft>
                        <a:buClr>
                          <a:srgbClr val="000000"/>
                        </a:buClr>
                        <a:buSzPts val="1100"/>
                        <a:buFont typeface="Arial"/>
                        <a:buChar char="•"/>
                        <a:tabLst/>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Plan pour la participation des parties prenantes d’autres domaines pertinents (par exemple, PF, SMI)</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28575" cap="flat" cmpd="sng" algn="ctr">
                      <a:noFill/>
                      <a:prstDash val="solid"/>
                      <a:round/>
                      <a:headEnd type="none" w="med" len="med"/>
                      <a:tailEnd type="none" w="med" len="med"/>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48041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a:solidFill>
                            <a:srgbClr val="353535"/>
                          </a:solidFill>
                          <a:latin typeface="Calibri"/>
                          <a:ea typeface="Calibri"/>
                          <a:cs typeface="Calibri"/>
                          <a:sym typeface="Calibri"/>
                        </a:rPr>
                        <a:t>Identifier les </a:t>
                      </a:r>
                      <a:r>
                        <a:rPr lang="fr-FR" sz="1150" b="1" i="0" u="none" strike="noStrike" cap="none">
                          <a:solidFill>
                            <a:srgbClr val="353535"/>
                          </a:solidFill>
                          <a:latin typeface="Calibri"/>
                          <a:ea typeface="Calibri"/>
                          <a:cs typeface="Calibri"/>
                          <a:sym typeface="Calibri"/>
                        </a:rPr>
                        <a:t>populations cibles</a:t>
                      </a:r>
                      <a:r>
                        <a:rPr lang="fr-FR" sz="1150" i="0" u="none" strike="noStrike" cap="none">
                          <a:solidFill>
                            <a:srgbClr val="353535"/>
                          </a:solidFill>
                          <a:latin typeface="Calibri"/>
                          <a:ea typeface="Calibri"/>
                          <a:cs typeface="Calibri"/>
                          <a:sym typeface="Calibri"/>
                        </a:rPr>
                        <a:t> pour l’utilisation de l’anneau et fixer des </a:t>
                      </a:r>
                      <a:r>
                        <a:rPr lang="fr-FR" sz="1150" b="1" i="0" u="none" strike="noStrike" cap="none">
                          <a:solidFill>
                            <a:srgbClr val="353535"/>
                          </a:solidFill>
                          <a:latin typeface="Calibri"/>
                          <a:ea typeface="Calibri"/>
                          <a:cs typeface="Calibri"/>
                          <a:sym typeface="Calibri"/>
                        </a:rPr>
                        <a:t>objectifs</a:t>
                      </a:r>
                      <a:r>
                        <a:rPr lang="fr-FR" sz="1150" i="0" u="none" strike="noStrike" cap="none">
                          <a:solidFill>
                            <a:srgbClr val="353535"/>
                          </a:solidFill>
                          <a:latin typeface="Calibri"/>
                          <a:ea typeface="Calibri"/>
                          <a:cs typeface="Calibri"/>
                          <a:sym typeface="Calibri"/>
                        </a:rPr>
                        <a:t> d’utilisation.</a:t>
                      </a:r>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fr-FR" sz="1100" b="1" i="0" u="none" strike="noStrike" cap="none">
                          <a:solidFill>
                            <a:schemeClr val="tx1"/>
                          </a:solidFill>
                          <a:latin typeface="Arial" panose="020B0604020202020204" pitchFamily="34" charset="0"/>
                          <a:ea typeface="Arial"/>
                          <a:cs typeface="Arial" panose="020B0604020202020204" pitchFamily="34" charset="0"/>
                          <a:sym typeface="Arial"/>
                        </a:rPr>
                        <a:t>Se reporter aux points P2a et P2b dans la banque de questions et inclure des détails sur : </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a:solidFill>
                            <a:schemeClr val="tx1"/>
                          </a:solidFill>
                          <a:latin typeface="Arial" panose="020B0604020202020204" pitchFamily="34" charset="0"/>
                          <a:ea typeface="Arial"/>
                          <a:cs typeface="Arial" panose="020B0604020202020204" pitchFamily="34" charset="0"/>
                          <a:sym typeface="Arial"/>
                        </a:rPr>
                        <a:t>Plans pour les populations d’utilisatrices finales de l’anneau (p. ex., groupes de population, objectifs fixés, etc.)</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78034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b="1" i="0" u="none" strike="noStrike" cap="none">
                          <a:latin typeface="Calibri"/>
                          <a:ea typeface="Calibri"/>
                          <a:cs typeface="Calibri"/>
                          <a:sym typeface="Calibri"/>
                        </a:rPr>
                        <a:t>Engager les parties prenantes de la communauté</a:t>
                      </a:r>
                      <a:r>
                        <a:rPr lang="fr-FR" sz="1150" i="0" u="none" strike="noStrike" cap="none">
                          <a:latin typeface="Calibri"/>
                          <a:ea typeface="Calibri"/>
                          <a:cs typeface="Calibri"/>
                          <a:sym typeface="Calibri"/>
                        </a:rPr>
                        <a:t> pour établir la planification du déploiement de l’anneau.</a:t>
                      </a:r>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fr-FR" sz="1100" b="1" i="0" u="none" strike="noStrike" cap="none" dirty="0">
                          <a:solidFill>
                            <a:schemeClr val="tx1"/>
                          </a:solidFill>
                          <a:latin typeface="Arial" panose="020B0604020202020204" pitchFamily="34" charset="0"/>
                          <a:ea typeface="Arial"/>
                          <a:cs typeface="Arial" panose="020B0604020202020204" pitchFamily="34" charset="0"/>
                          <a:sym typeface="Arial"/>
                        </a:rPr>
                        <a:t>Se reporter aux points P3a et P3b dans la banque de questions et inclure des détails sur : </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Calibri"/>
                        </a:rPr>
                        <a:t>Principales leçons sur l’engagement de la communauté à partir du déploiement de la PrEP orale (p. ex., moyens efficaces d’engager de manière authentique les membres de la communauté et d’écouter leurs points de vue)</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Calibri"/>
                        </a:rPr>
                        <a:t>Plans pour engager les parties prenantes de la communauté sur l’introduction de l’anneau de PrEP</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68270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a:solidFill>
                            <a:srgbClr val="353535"/>
                          </a:solidFill>
                          <a:latin typeface="Calibri"/>
                          <a:ea typeface="Calibri"/>
                          <a:cs typeface="Calibri"/>
                          <a:sym typeface="Calibri"/>
                        </a:rPr>
                        <a:t>Préparer des </a:t>
                      </a:r>
                      <a:r>
                        <a:rPr lang="fr-FR" sz="1150" b="1" i="0" u="none" strike="noStrike" cap="none">
                          <a:solidFill>
                            <a:srgbClr val="353535"/>
                          </a:solidFill>
                          <a:latin typeface="Calibri"/>
                          <a:ea typeface="Calibri"/>
                          <a:cs typeface="Calibri"/>
                          <a:sym typeface="Calibri"/>
                        </a:rPr>
                        <a:t>analyses</a:t>
                      </a:r>
                      <a:r>
                        <a:rPr lang="fr-FR" sz="1150" i="0" u="none" strike="noStrike" cap="none">
                          <a:solidFill>
                            <a:srgbClr val="353535"/>
                          </a:solidFill>
                          <a:latin typeface="Calibri"/>
                          <a:ea typeface="Calibri"/>
                          <a:cs typeface="Calibri"/>
                          <a:sym typeface="Calibri"/>
                        </a:rPr>
                        <a:t> d’impact, de coût et/ou de rentabilité pour définir la planification relative à l’anneau.</a:t>
                      </a:r>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fr-FR" sz="1100" b="1" i="0" u="none" strike="noStrike" cap="none">
                          <a:solidFill>
                            <a:schemeClr val="tx1"/>
                          </a:solidFill>
                          <a:latin typeface="Arial" panose="020B0604020202020204" pitchFamily="34" charset="0"/>
                          <a:ea typeface="Arial"/>
                          <a:cs typeface="Arial" panose="020B0604020202020204" pitchFamily="34" charset="0"/>
                          <a:sym typeface="Arial"/>
                        </a:rPr>
                        <a:t>Se reporter au point P4 dans la banque de questions et inclure des détails sur : </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a:solidFill>
                            <a:schemeClr val="tx1"/>
                          </a:solidFill>
                          <a:latin typeface="Arial" panose="020B0604020202020204" pitchFamily="34" charset="0"/>
                          <a:ea typeface="Arial"/>
                          <a:cs typeface="Arial" panose="020B0604020202020204" pitchFamily="34" charset="0"/>
                          <a:sym typeface="Arial"/>
                        </a:rPr>
                        <a:t>Analyses existantes pour la PrEP orale </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a:solidFill>
                            <a:schemeClr val="tx1"/>
                          </a:solidFill>
                          <a:latin typeface="Arial" panose="020B0604020202020204" pitchFamily="34" charset="0"/>
                          <a:ea typeface="Arial"/>
                          <a:cs typeface="Arial" panose="020B0604020202020204" pitchFamily="34" charset="0"/>
                          <a:sym typeface="Arial"/>
                        </a:rPr>
                        <a:t>Plans d’analyses coût-efficacité pour le déploiement de l’anneau</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809573">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a:solidFill>
                            <a:srgbClr val="353535"/>
                          </a:solidFill>
                          <a:latin typeface="Calibri"/>
                          <a:ea typeface="Calibri"/>
                          <a:cs typeface="Calibri"/>
                          <a:sym typeface="Calibri"/>
                        </a:rPr>
                        <a:t>Inclure l’anneau dans les plans nationaux de prévention du VIH et autres </a:t>
                      </a:r>
                      <a:r>
                        <a:rPr lang="fr-FR" sz="1150" b="1" i="0" u="none" strike="noStrike" cap="none">
                          <a:solidFill>
                            <a:srgbClr val="353535"/>
                          </a:solidFill>
                          <a:latin typeface="Calibri"/>
                          <a:ea typeface="Calibri"/>
                          <a:cs typeface="Calibri"/>
                          <a:sym typeface="Calibri"/>
                        </a:rPr>
                        <a:t>plans</a:t>
                      </a:r>
                      <a:r>
                        <a:rPr lang="fr-FR" sz="1150" i="0" u="none" strike="noStrike" cap="none">
                          <a:solidFill>
                            <a:srgbClr val="353535"/>
                          </a:solidFill>
                          <a:latin typeface="Calibri"/>
                          <a:ea typeface="Calibri"/>
                          <a:cs typeface="Calibri"/>
                          <a:sym typeface="Calibri"/>
                        </a:rPr>
                        <a:t> pertinents (p. ex., PF).</a:t>
                      </a:r>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fr-FR" sz="1100" b="1" i="0" u="none" strike="noStrike" cap="none">
                          <a:solidFill>
                            <a:schemeClr val="tx1"/>
                          </a:solidFill>
                          <a:latin typeface="Arial" panose="020B0604020202020204" pitchFamily="34" charset="0"/>
                          <a:ea typeface="Arial"/>
                          <a:cs typeface="Arial" panose="020B0604020202020204" pitchFamily="34" charset="0"/>
                          <a:sym typeface="Arial"/>
                        </a:rPr>
                        <a:t>Se reporter aux points P5a et P5b dans la banque de questions et inclure des détails sur : </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Stratégies et plans clés de prévention du VIH qui devront intégrer l’anneau ; comment ces stratégies et plans intègrent actuellement la PrEP orale</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Autres stratégies et plans qui pourraient inclure l’anneau de PrEP (p. ex., plans pour la SSR, santé des adolescents ou soins personnels) </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5"/>
                  </a:ext>
                </a:extLst>
              </a:tr>
              <a:tr h="768096">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a:solidFill>
                            <a:srgbClr val="353535"/>
                          </a:solidFill>
                          <a:latin typeface="Calibri"/>
                          <a:ea typeface="Calibri"/>
                          <a:cs typeface="Calibri"/>
                          <a:sym typeface="Calibri"/>
                        </a:rPr>
                        <a:t>Élaborer un </a:t>
                      </a:r>
                      <a:r>
                        <a:rPr lang="fr-FR" sz="1150" b="1" i="0" u="none" strike="noStrike" cap="none">
                          <a:solidFill>
                            <a:srgbClr val="353535"/>
                          </a:solidFill>
                          <a:latin typeface="Calibri"/>
                          <a:ea typeface="Calibri"/>
                          <a:cs typeface="Calibri"/>
                          <a:sym typeface="Calibri"/>
                        </a:rPr>
                        <a:t>plan de mise en œuvre et un budget</a:t>
                      </a:r>
                      <a:r>
                        <a:rPr lang="fr-FR" sz="1150" i="0" u="none" strike="noStrike" cap="none">
                          <a:solidFill>
                            <a:srgbClr val="353535"/>
                          </a:solidFill>
                          <a:latin typeface="Calibri"/>
                          <a:ea typeface="Calibri"/>
                          <a:cs typeface="Calibri"/>
                          <a:sym typeface="Calibri"/>
                        </a:rPr>
                        <a:t> pour réaliser l’introduction initiale et la mise à l’échelle de l’anneau.</a:t>
                      </a:r>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fr-FR" sz="1100" b="1" i="0" u="none" strike="noStrike" cap="none" dirty="0">
                          <a:solidFill>
                            <a:schemeClr val="tx1"/>
                          </a:solidFill>
                          <a:latin typeface="Arial" panose="020B0604020202020204" pitchFamily="34" charset="0"/>
                          <a:ea typeface="Arial"/>
                          <a:cs typeface="Arial" panose="020B0604020202020204" pitchFamily="34" charset="0"/>
                          <a:sym typeface="Arial"/>
                        </a:rPr>
                        <a:t>Se reporter aux points P6a et P6b dans la banque de questions et inclure des détails sur : </a:t>
                      </a:r>
                    </a:p>
                    <a:p>
                      <a:pPr marL="234950"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Arial"/>
                        </a:rPr>
                        <a:t>Plans et calendriers pour l’introduction et la mise à l’échelle de l’anneau de PrEP</a:t>
                      </a:r>
                    </a:p>
                    <a:p>
                      <a:pPr marL="234950"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Arial"/>
                        </a:rPr>
                        <a:t>Intégration de l’anneau de PrEP dans les budgets de prévention du VIH et les demandes aux donateurs </a:t>
                      </a:r>
                    </a:p>
                    <a:p>
                      <a:pPr marL="234950"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Arial"/>
                        </a:rPr>
                        <a:t>Sources des ressources financières pour soutenir l’approvisionnement de l’anneau de PrEP et son introduction </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pSp>
        <p:nvGrpSpPr>
          <p:cNvPr id="7" name="Group 6">
            <a:extLst>
              <a:ext uri="{FF2B5EF4-FFF2-40B4-BE49-F238E27FC236}">
                <a16:creationId xmlns:a16="http://schemas.microsoft.com/office/drawing/2014/main" id="{A339457A-E3E7-6941-8E4D-30315F3BB593}"/>
              </a:ext>
            </a:extLst>
          </p:cNvPr>
          <p:cNvGrpSpPr/>
          <p:nvPr/>
        </p:nvGrpSpPr>
        <p:grpSpPr>
          <a:xfrm>
            <a:off x="9353926" y="388783"/>
            <a:ext cx="2116582" cy="648864"/>
            <a:chOff x="9282422" y="555598"/>
            <a:chExt cx="2116582" cy="648864"/>
          </a:xfrm>
        </p:grpSpPr>
        <p:sp>
          <p:nvSpPr>
            <p:cNvPr id="16" name="Rounded Rectangle 15">
              <a:extLst>
                <a:ext uri="{FF2B5EF4-FFF2-40B4-BE49-F238E27FC236}">
                  <a16:creationId xmlns:a16="http://schemas.microsoft.com/office/drawing/2014/main" id="{91CF18B5-F7D9-6D4A-842D-7FE31019B037}"/>
                </a:ext>
              </a:extLst>
            </p:cNvPr>
            <p:cNvSpPr/>
            <p:nvPr/>
          </p:nvSpPr>
          <p:spPr>
            <a:xfrm>
              <a:off x="9519752" y="624091"/>
              <a:ext cx="18792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100" b="1" dirty="0">
                  <a:solidFill>
                    <a:srgbClr val="FFFFFF"/>
                  </a:solidFill>
                  <a:ea typeface="Calibri"/>
                  <a:cs typeface="Calibri"/>
                  <a:sym typeface="Calibri"/>
                </a:rPr>
                <a:t>PLANIFICATION &amp; </a:t>
              </a:r>
            </a:p>
            <a:p>
              <a:pPr lvl="0" algn="r">
                <a:buClr>
                  <a:srgbClr val="000000"/>
                </a:buClr>
                <a:buSzPts val="1200"/>
              </a:pPr>
              <a:r>
                <a:rPr lang="fr-FR" sz="1100" b="1" dirty="0">
                  <a:solidFill>
                    <a:srgbClr val="FFFFFF"/>
                  </a:solidFill>
                  <a:ea typeface="Calibri"/>
                  <a:cs typeface="Calibri"/>
                  <a:sym typeface="Calibri"/>
                </a:rPr>
                <a:t>BUDGÉTISATION</a:t>
              </a:r>
            </a:p>
          </p:txBody>
        </p:sp>
        <p:grpSp>
          <p:nvGrpSpPr>
            <p:cNvPr id="6" name="Group 5">
              <a:extLst>
                <a:ext uri="{FF2B5EF4-FFF2-40B4-BE49-F238E27FC236}">
                  <a16:creationId xmlns:a16="http://schemas.microsoft.com/office/drawing/2014/main" id="{12ADB47E-5294-0C47-A8B8-241F9D1FE26B}"/>
                </a:ext>
              </a:extLst>
            </p:cNvPr>
            <p:cNvGrpSpPr/>
            <p:nvPr/>
          </p:nvGrpSpPr>
          <p:grpSpPr>
            <a:xfrm>
              <a:off x="9282422" y="555598"/>
              <a:ext cx="648864" cy="648864"/>
              <a:chOff x="9282422" y="555598"/>
              <a:chExt cx="648864" cy="648864"/>
            </a:xfrm>
          </p:grpSpPr>
          <p:sp>
            <p:nvSpPr>
              <p:cNvPr id="17" name="Oval 16">
                <a:extLst>
                  <a:ext uri="{FF2B5EF4-FFF2-40B4-BE49-F238E27FC236}">
                    <a16:creationId xmlns:a16="http://schemas.microsoft.com/office/drawing/2014/main" id="{29DDAD52-21E7-E640-B2AF-3E479E4651E2}"/>
                  </a:ext>
                </a:extLst>
              </p:cNvPr>
              <p:cNvSpPr/>
              <p:nvPr/>
            </p:nvSpPr>
            <p:spPr>
              <a:xfrm>
                <a:off x="9282422" y="555598"/>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8" name="Graphic 17">
                <a:extLst>
                  <a:ext uri="{FF2B5EF4-FFF2-40B4-BE49-F238E27FC236}">
                    <a16:creationId xmlns:a16="http://schemas.microsoft.com/office/drawing/2014/main" id="{778A0454-05EB-CD45-8478-4EFF9937CA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6867" y="675155"/>
                <a:ext cx="382311" cy="382311"/>
              </a:xfrm>
              <a:prstGeom prst="rect">
                <a:avLst/>
              </a:prstGeom>
            </p:spPr>
          </p:pic>
        </p:grpSp>
      </p:grpSp>
    </p:spTree>
    <p:extLst>
      <p:ext uri="{BB962C8B-B14F-4D97-AF65-F5344CB8AC3E}">
        <p14:creationId xmlns:p14="http://schemas.microsoft.com/office/powerpoint/2010/main" val="337674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34"/>
          <p:cNvSpPr txBox="1">
            <a:spLocks noGrp="1"/>
          </p:cNvSpPr>
          <p:nvPr>
            <p:ph type="title"/>
          </p:nvPr>
        </p:nvSpPr>
        <p:spPr>
          <a:xfrm>
            <a:off x="910958" y="814302"/>
            <a:ext cx="10118992" cy="513544"/>
          </a:xfrm>
          <a:prstGeom prst="rect">
            <a:avLst/>
          </a:prstGeom>
          <a:noFill/>
          <a:ln>
            <a:noFill/>
          </a:ln>
        </p:spPr>
        <p:txBody>
          <a:bodyPr spcFirstLastPara="1" wrap="square" lIns="91425" tIns="45700" rIns="91425" bIns="45700" anchor="b" anchorCtr="0">
            <a:noAutofit/>
          </a:bodyPr>
          <a:lstStyle/>
          <a:p>
            <a:pPr lvl="0">
              <a:buSzPts val="3240"/>
            </a:pPr>
            <a:r>
              <a:rPr lang="fr-FR" sz="3200"/>
              <a:t>Gestion de la chaîne d’approvisionnement </a:t>
            </a:r>
          </a:p>
        </p:txBody>
      </p:sp>
      <p:sp>
        <p:nvSpPr>
          <p:cNvPr id="4" name="Text Placeholder 3">
            <a:extLst>
              <a:ext uri="{FF2B5EF4-FFF2-40B4-BE49-F238E27FC236}">
                <a16:creationId xmlns:a16="http://schemas.microsoft.com/office/drawing/2014/main" id="{62387E9F-66B6-114D-A4CD-F536E0266C29}"/>
              </a:ext>
            </a:extLst>
          </p:cNvPr>
          <p:cNvSpPr>
            <a:spLocks noGrp="1"/>
          </p:cNvSpPr>
          <p:nvPr>
            <p:ph type="body" sz="quarter" idx="12"/>
          </p:nvPr>
        </p:nvSpPr>
        <p:spPr>
          <a:xfrm>
            <a:off x="911225" y="1364334"/>
            <a:ext cx="10118725" cy="477056"/>
          </a:xfrm>
        </p:spPr>
        <p:txBody>
          <a:bodyPr/>
          <a:lstStyle/>
          <a:p>
            <a:r>
              <a:rPr lang="fr-FR" dirty="0"/>
              <a:t>Étapes clés et points à étudier</a:t>
            </a:r>
          </a:p>
        </p:txBody>
      </p:sp>
      <p:sp>
        <p:nvSpPr>
          <p:cNvPr id="13" name="Slide Number Placeholder 26">
            <a:extLst>
              <a:ext uri="{FF2B5EF4-FFF2-40B4-BE49-F238E27FC236}">
                <a16:creationId xmlns:a16="http://schemas.microsoft.com/office/drawing/2014/main" id="{B2249D5E-C238-E544-AE98-20BB9CD7E3F8}"/>
              </a:ext>
            </a:extLst>
          </p:cNvPr>
          <p:cNvSpPr>
            <a:spLocks noGrp="1"/>
          </p:cNvSpPr>
          <p:nvPr>
            <p:ph type="sldNum" sz="quarter" idx="4"/>
          </p:nvPr>
        </p:nvSpPr>
        <p:spPr/>
        <p:txBody>
          <a:bodyPr/>
          <a:lstStyle/>
          <a:p>
            <a:fld id="{282D8E3E-8532-C943-903F-91E14D4CAD95}" type="slidenum">
              <a:rPr lang="en-US" smtClean="0"/>
              <a:pPr/>
              <a:t>14</a:t>
            </a:fld>
            <a:endParaRPr lang="en-US"/>
          </a:p>
        </p:txBody>
      </p:sp>
      <p:graphicFrame>
        <p:nvGraphicFramePr>
          <p:cNvPr id="395" name="Google Shape;395;p34"/>
          <p:cNvGraphicFramePr/>
          <p:nvPr>
            <p:extLst>
              <p:ext uri="{D42A27DB-BD31-4B8C-83A1-F6EECF244321}">
                <p14:modId xmlns:p14="http://schemas.microsoft.com/office/powerpoint/2010/main" val="3220019290"/>
              </p:ext>
            </p:extLst>
          </p:nvPr>
        </p:nvGraphicFramePr>
        <p:xfrm>
          <a:off x="992885" y="1899769"/>
          <a:ext cx="10446638" cy="4354068"/>
        </p:xfrm>
        <a:graphic>
          <a:graphicData uri="http://schemas.openxmlformats.org/drawingml/2006/table">
            <a:tbl>
              <a:tblPr>
                <a:noFill/>
              </a:tblPr>
              <a:tblGrid>
                <a:gridCol w="230622">
                  <a:extLst>
                    <a:ext uri="{9D8B030D-6E8A-4147-A177-3AD203B41FA5}">
                      <a16:colId xmlns:a16="http://schemas.microsoft.com/office/drawing/2014/main" val="20000"/>
                    </a:ext>
                  </a:extLst>
                </a:gridCol>
                <a:gridCol w="2386103">
                  <a:extLst>
                    <a:ext uri="{9D8B030D-6E8A-4147-A177-3AD203B41FA5}">
                      <a16:colId xmlns:a16="http://schemas.microsoft.com/office/drawing/2014/main" val="20001"/>
                    </a:ext>
                  </a:extLst>
                </a:gridCol>
                <a:gridCol w="7829913">
                  <a:extLst>
                    <a:ext uri="{9D8B030D-6E8A-4147-A177-3AD203B41FA5}">
                      <a16:colId xmlns:a16="http://schemas.microsoft.com/office/drawing/2014/main" val="20002"/>
                    </a:ext>
                  </a:extLst>
                </a:gridCol>
              </a:tblGrid>
              <a:tr h="202205">
                <a:tc gridSpan="2">
                  <a:txBody>
                    <a:bodyPr/>
                    <a:lstStyle/>
                    <a:p>
                      <a:pPr marL="0" marR="0" lvl="0" indent="0" algn="l" rtl="0">
                        <a:lnSpc>
                          <a:spcPct val="100000"/>
                        </a:lnSpc>
                        <a:spcBef>
                          <a:spcPts val="0"/>
                        </a:spcBef>
                        <a:spcAft>
                          <a:spcPts val="0"/>
                        </a:spcAft>
                        <a:buClr>
                          <a:srgbClr val="000000"/>
                        </a:buClr>
                        <a:buSzPts val="1100"/>
                        <a:buFont typeface="Arial"/>
                        <a:buNone/>
                      </a:pPr>
                      <a:r>
                        <a:rPr lang="fr-FR" sz="1150" b="1" i="0" u="none" strike="noStrike" cap="none">
                          <a:solidFill>
                            <a:srgbClr val="353535"/>
                          </a:solidFill>
                          <a:latin typeface="Calibri"/>
                          <a:ea typeface="Calibri"/>
                          <a:cs typeface="Calibri"/>
                          <a:sym typeface="Calibri"/>
                        </a:rPr>
                        <a:t> </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b="1" i="0" u="none" strike="noStrike" cap="none">
                          <a:solidFill>
                            <a:schemeClr val="accent2"/>
                          </a:solidFill>
                          <a:latin typeface="Calibri"/>
                          <a:ea typeface="Calibri"/>
                          <a:cs typeface="Calibri"/>
                          <a:sym typeface="Calibri"/>
                        </a:rPr>
                        <a:t>Ce qui est nécessaire pour introduire l’anneau de PrEP et autres éléments clés à prendre en considération</a:t>
                      </a: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0"/>
                  </a:ext>
                </a:extLst>
              </a:tr>
              <a:tr h="51334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b="1" i="0" u="none" strike="noStrike" cap="none">
                          <a:solidFill>
                            <a:srgbClr val="353535"/>
                          </a:solidFill>
                          <a:latin typeface="Calibri"/>
                          <a:ea typeface="Calibri"/>
                          <a:cs typeface="Calibri"/>
                          <a:sym typeface="Calibri"/>
                        </a:rPr>
                        <a:t>Enregistrer</a:t>
                      </a:r>
                      <a:r>
                        <a:rPr lang="fr-FR" sz="1150" i="0" u="none" strike="noStrike" cap="none">
                          <a:solidFill>
                            <a:srgbClr val="353535"/>
                          </a:solidFill>
                          <a:latin typeface="Calibri"/>
                          <a:ea typeface="Calibri"/>
                          <a:cs typeface="Calibri"/>
                          <a:sym typeface="Calibri"/>
                        </a:rPr>
                        <a:t> l’anneau et l’inclure dans la liste nationale des médicaments essentiels.</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120650" marR="0" lvl="0" indent="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None/>
                        <a:tabLst/>
                        <a:defRPr/>
                      </a:pPr>
                      <a:r>
                        <a:rPr lang="fr-FR" sz="1100" b="1" i="0" u="none" strike="noStrike" cap="none">
                          <a:solidFill>
                            <a:schemeClr val="tx1"/>
                          </a:solidFill>
                          <a:latin typeface="Arial" panose="020B0604020202020204" pitchFamily="34" charset="0"/>
                          <a:ea typeface="Arial"/>
                          <a:cs typeface="Arial" panose="020B0604020202020204" pitchFamily="34" charset="0"/>
                          <a:sym typeface="Arial"/>
                        </a:rPr>
                        <a:t>Se reporter aux points S1a, S1b et S1c dans la banque de questions et inclure des détails sur :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Situation actuelle et calendrier pour l’approbation réglementaire de l’anneau</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Points à prendre en compte pour que l’anneau figurent sur les listes nationales de médicaments essentiels et autres systèmes clés d’approvisionnement et de la chaîne d’approvisionnement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Points à prendre en compte concernant la façon dont la programmation et/ou la classification de l’anneau lors de l’approbation peut permettre ou empêcher la distribution de l’anneau dans des canaux non cliniques (p. ex., pharmacies, établissements dans les communautés)</a:t>
                      </a:r>
                    </a:p>
                  </a:txBody>
                  <a:tcPr>
                    <a:lnL w="12700" cap="flat" cmpd="sng">
                      <a:solidFill>
                        <a:srgbClr val="B7CAD2"/>
                      </a:solidFill>
                      <a:prstDash val="solid"/>
                      <a:round/>
                      <a:headEnd type="none" w="sm" len="sm"/>
                      <a:tailEnd type="none" w="sm" len="sm"/>
                    </a:lnL>
                    <a:lnR w="28575" cap="flat" cmpd="sng" algn="ctr">
                      <a:no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93718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a:solidFill>
                            <a:srgbClr val="353535"/>
                          </a:solidFill>
                          <a:latin typeface="Calibri"/>
                          <a:ea typeface="Calibri"/>
                          <a:cs typeface="Calibri"/>
                          <a:sym typeface="Calibri"/>
                        </a:rPr>
                        <a:t>Mettre à jour les </a:t>
                      </a:r>
                      <a:r>
                        <a:rPr lang="fr-FR" sz="1150" b="1" i="0" u="none" strike="noStrike" cap="none">
                          <a:solidFill>
                            <a:srgbClr val="353535"/>
                          </a:solidFill>
                          <a:latin typeface="Calibri"/>
                          <a:ea typeface="Calibri"/>
                          <a:cs typeface="Calibri"/>
                          <a:sym typeface="Calibri"/>
                        </a:rPr>
                        <a:t>directives relatives à la chaîne d’approvisionnement et les systèmes logistiques</a:t>
                      </a:r>
                      <a:r>
                        <a:rPr lang="fr-FR" sz="1150" i="0" u="none" strike="noStrike" cap="none">
                          <a:solidFill>
                            <a:srgbClr val="353535"/>
                          </a:solidFill>
                          <a:latin typeface="Calibri"/>
                          <a:ea typeface="Calibri"/>
                          <a:cs typeface="Calibri"/>
                          <a:sym typeface="Calibri"/>
                        </a:rPr>
                        <a:t> pour inclure l’anneau.</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95250" marR="0" lvl="3" indent="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None/>
                        <a:tabLst/>
                        <a:defRPr/>
                      </a:pPr>
                      <a:r>
                        <a:rPr lang="fr-FR" sz="1100" b="1" i="0" u="none" strike="noStrike" cap="none" dirty="0">
                          <a:solidFill>
                            <a:schemeClr val="tx1"/>
                          </a:solidFill>
                          <a:latin typeface="Arial" panose="020B0604020202020204" pitchFamily="34" charset="0"/>
                          <a:ea typeface="Arial"/>
                          <a:cs typeface="Arial" panose="020B0604020202020204" pitchFamily="34" charset="0"/>
                          <a:sym typeface="Arial"/>
                        </a:rPr>
                        <a:t>Se reporter au point S2 dans la banque de questions et inclure des détails sur : </a:t>
                      </a:r>
                    </a:p>
                    <a:p>
                      <a:pPr marL="223838" marR="0" lvl="3" indent="-128588"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Calibri"/>
                        </a:rPr>
                        <a:t>Systèmes et processus existants, et leçons tirées de l’introduction de la PrEP orale </a:t>
                      </a:r>
                    </a:p>
                    <a:p>
                      <a:pPr marL="223838" marR="0" lvl="3" indent="-128588"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Calibri"/>
                        </a:rPr>
                        <a:t>Différences attendues pour l’anneau de PrEP, une nouvelle forme de produit qui n’a jamais été proposée auparavant </a:t>
                      </a:r>
                    </a:p>
                    <a:p>
                      <a:pPr marL="223838" marR="0" lvl="3" indent="-128588"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Calibri"/>
                        </a:rPr>
                        <a:t>Ce qui est nécessaire pour inclure l’anneau de PrEP dans les systèmes de la chaîne d’approvisionnement pour d’autres canaux de distribution (p. ex., PF, SMI, secteur privé)</a:t>
                      </a:r>
                    </a:p>
                  </a:txBody>
                  <a:tcPr>
                    <a:lnL w="12700" cap="flat" cmpd="sng">
                      <a:solidFill>
                        <a:srgbClr val="B7CAD2"/>
                      </a:solidFill>
                      <a:prstDash val="solid"/>
                      <a:round/>
                      <a:headEnd type="none" w="sm" len="sm"/>
                      <a:tailEnd type="none" w="sm" len="sm"/>
                    </a:lnL>
                    <a:lnR w="28575" cap="flat" cmpd="sng" algn="ctr">
                      <a:noFill/>
                      <a:prstDash val="solid"/>
                      <a:round/>
                      <a:headEnd type="none" w="med" len="med"/>
                      <a:tailEnd type="none" w="med" len="med"/>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noProof="0" dirty="0">
                          <a:solidFill>
                            <a:srgbClr val="353535"/>
                          </a:solidFill>
                          <a:latin typeface="Calibri"/>
                          <a:cs typeface="Calibri"/>
                          <a:sym typeface="Arial"/>
                        </a:rPr>
                        <a:t>Mener des exercices de </a:t>
                      </a:r>
                      <a:r>
                        <a:rPr lang="fr-FR" sz="1150" b="1" i="0" u="none" strike="noStrike" cap="none" noProof="0" dirty="0">
                          <a:solidFill>
                            <a:srgbClr val="353535"/>
                          </a:solidFill>
                          <a:latin typeface="Calibri"/>
                          <a:cs typeface="Calibri"/>
                          <a:sym typeface="Arial"/>
                        </a:rPr>
                        <a:t>prévision</a:t>
                      </a:r>
                      <a:r>
                        <a:rPr lang="fr-FR" sz="1150" i="0" u="none" strike="noStrike" cap="none" noProof="0" dirty="0">
                          <a:solidFill>
                            <a:srgbClr val="353535"/>
                          </a:solidFill>
                          <a:latin typeface="Calibri"/>
                          <a:cs typeface="Calibri"/>
                          <a:sym typeface="Arial"/>
                        </a:rPr>
                        <a:t> et/ou de </a:t>
                      </a:r>
                      <a:r>
                        <a:rPr lang="fr-FR" sz="1150" b="1" i="0" u="none" strike="noStrike" cap="none" noProof="0" dirty="0">
                          <a:solidFill>
                            <a:srgbClr val="353535"/>
                          </a:solidFill>
                          <a:latin typeface="Calibri"/>
                          <a:cs typeface="Calibri"/>
                          <a:sym typeface="Arial"/>
                        </a:rPr>
                        <a:t>quantification</a:t>
                      </a:r>
                      <a:r>
                        <a:rPr lang="fr-FR" sz="1150" i="0" u="none" strike="noStrike" cap="none" noProof="0" dirty="0">
                          <a:solidFill>
                            <a:srgbClr val="353535"/>
                          </a:solidFill>
                          <a:latin typeface="Calibri"/>
                          <a:cs typeface="Calibri"/>
                          <a:sym typeface="Arial"/>
                        </a:rPr>
                        <a:t> pour définir l’approvisionnement de l’anneau.</a:t>
                      </a:r>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a:txBody>
                    <a:bodyPr/>
                    <a:lstStyle/>
                    <a:p>
                      <a:pPr marL="120650" marR="0" lvl="0" indent="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None/>
                        <a:tabLst/>
                        <a:defRPr/>
                      </a:pPr>
                      <a:r>
                        <a:rPr lang="fr-FR" sz="1100" b="1" i="0" u="none" strike="noStrike" cap="none">
                          <a:solidFill>
                            <a:schemeClr val="tx1"/>
                          </a:solidFill>
                          <a:latin typeface="Arial" panose="020B0604020202020204" pitchFamily="34" charset="0"/>
                          <a:ea typeface="Arial"/>
                          <a:cs typeface="Arial" panose="020B0604020202020204" pitchFamily="34" charset="0"/>
                          <a:sym typeface="Arial"/>
                        </a:rPr>
                        <a:t>Se reporter au point S3 dans la banque de questions et inclure des détails sur :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Plans pour la prévision et la quantification de la demande pour l’anneau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Parties prenantes clés engagées dans la prévision et la quantification de la demande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Défis et/ou aléas attendus </a:t>
                      </a:r>
                    </a:p>
                  </a:txBody>
                  <a:tcPr>
                    <a:lnL w="12700" cap="flat" cmpd="sng" algn="ctr">
                      <a:solidFill>
                        <a:srgbClr val="B7CAD2"/>
                      </a:solidFill>
                      <a:prstDash val="solid"/>
                      <a:round/>
                      <a:headEnd type="none" w="sm" len="sm"/>
                      <a:tailEnd type="none" w="sm" len="sm"/>
                    </a:lnL>
                    <a:lnR w="28575" cap="flat" cmpd="sng" algn="ctr">
                      <a:noFill/>
                      <a:prstDash val="solid"/>
                      <a:round/>
                      <a:headEnd type="none" w="med" len="med"/>
                      <a:tailEnd type="none" w="med" len="med"/>
                    </a:lnR>
                    <a:lnT w="12700" cap="flat" cmpd="sng">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1979113334"/>
                  </a:ext>
                </a:extLst>
              </a:tr>
              <a:tr h="902208">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a:solidFill>
                            <a:srgbClr val="353535"/>
                          </a:solidFill>
                          <a:latin typeface="Calibri"/>
                          <a:ea typeface="Calibri"/>
                          <a:cs typeface="Calibri"/>
                          <a:sym typeface="Calibri"/>
                        </a:rPr>
                        <a:t>Mettre en place des </a:t>
                      </a:r>
                      <a:r>
                        <a:rPr lang="fr-FR" sz="1150" b="1" i="0" u="none" strike="noStrike" cap="none">
                          <a:solidFill>
                            <a:srgbClr val="353535"/>
                          </a:solidFill>
                          <a:latin typeface="Calibri"/>
                          <a:ea typeface="Calibri"/>
                          <a:cs typeface="Calibri"/>
                          <a:sym typeface="Calibri"/>
                        </a:rPr>
                        <a:t>systèmes d’approvisionnement, de suivi des produits et de distribution</a:t>
                      </a:r>
                      <a:r>
                        <a:rPr lang="fr-FR" sz="1150" i="0" u="none" strike="noStrike" cap="none">
                          <a:solidFill>
                            <a:srgbClr val="353535"/>
                          </a:solidFill>
                          <a:latin typeface="Calibri"/>
                          <a:ea typeface="Calibri"/>
                          <a:cs typeface="Calibri"/>
                          <a:sym typeface="Calibri"/>
                        </a:rPr>
                        <a:t> pour éviter les ruptures de stock.</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76200" cap="flat" cmpd="sng" algn="ctr">
                      <a:solidFill>
                        <a:srgbClr val="FBFFFD"/>
                      </a:solidFill>
                      <a:prstDash val="solid"/>
                      <a:round/>
                      <a:headEnd type="none" w="med" len="med"/>
                      <a:tailEnd type="none" w="med" len="med"/>
                    </a:lnB>
                  </a:tcPr>
                </a:tc>
                <a:tc>
                  <a:txBody>
                    <a:bodyPr/>
                    <a:lstStyle/>
                    <a:p>
                      <a:pPr marL="120650" marR="0" lvl="0" indent="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None/>
                        <a:tabLst/>
                        <a:defRPr/>
                      </a:pPr>
                      <a:r>
                        <a:rPr lang="fr-FR" sz="1100" b="1" i="0" u="none" strike="noStrike" cap="none" dirty="0">
                          <a:solidFill>
                            <a:schemeClr val="tx1"/>
                          </a:solidFill>
                          <a:latin typeface="Arial" panose="020B0604020202020204" pitchFamily="34" charset="0"/>
                          <a:ea typeface="Arial"/>
                          <a:cs typeface="Arial" panose="020B0604020202020204" pitchFamily="34" charset="0"/>
                          <a:sym typeface="Arial"/>
                        </a:rPr>
                        <a:t>Se reporter au point S4 dans la banque de questions et inclure des détails sur :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Calibri"/>
                        </a:rPr>
                        <a:t>Plans d’approvisionnement, de suivi des produits et de distribution pour l’anneau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Calibri"/>
                        </a:rPr>
                        <a:t>Parties prenantes concernées</a:t>
                      </a:r>
                    </a:p>
                    <a:p>
                      <a:pPr marL="223838" marR="0" lvl="3" indent="-128588"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Calibri"/>
                        </a:rPr>
                        <a:t>Obstacles et/ou défis potentiels à la distribution de l’anneau de </a:t>
                      </a:r>
                      <a:r>
                        <a:rPr lang="fr-FR" sz="1100" b="0" i="0" u="none" strike="noStrike" cap="none" dirty="0" err="1">
                          <a:solidFill>
                            <a:schemeClr val="tx1"/>
                          </a:solidFill>
                          <a:latin typeface="Arial" panose="020B0604020202020204" pitchFamily="34" charset="0"/>
                          <a:ea typeface="Calibri"/>
                          <a:cs typeface="Arial" panose="020B0604020202020204" pitchFamily="34" charset="0"/>
                          <a:sym typeface="Calibri"/>
                        </a:rPr>
                        <a:t>PrEP</a:t>
                      </a: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Calibri"/>
                        </a:rPr>
                        <a:t> pour les canaux non liés au VIH </a:t>
                      </a:r>
                    </a:p>
                  </a:txBody>
                  <a:tcPr>
                    <a:lnL w="12700" cap="flat" cmpd="sng">
                      <a:solidFill>
                        <a:srgbClr val="B7CAD2"/>
                      </a:solidFill>
                      <a:prstDash val="solid"/>
                      <a:round/>
                      <a:headEnd type="none" w="sm" len="sm"/>
                      <a:tailEnd type="none" w="sm" len="sm"/>
                    </a:lnL>
                    <a:lnR w="28575" cap="flat" cmpd="sng" algn="ctr">
                      <a:noFill/>
                      <a:prstDash val="solid"/>
                      <a:round/>
                      <a:headEnd type="none" w="med" len="med"/>
                      <a:tailEnd type="none" w="med" len="med"/>
                    </a:lnR>
                    <a:lnT w="12700" cap="flat" cmpd="sng">
                      <a:solidFill>
                        <a:srgbClr val="B7CAD2"/>
                      </a:solidFill>
                      <a:prstDash val="solid"/>
                      <a:round/>
                      <a:headEnd type="none" w="sm" len="sm"/>
                      <a:tailEnd type="none" w="sm" len="sm"/>
                    </a:lnT>
                    <a:lnB w="76200" cap="flat" cmpd="sng" algn="ctr">
                      <a:solidFill>
                        <a:srgbClr val="FBFFF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1" name="Group 10">
            <a:extLst>
              <a:ext uri="{FF2B5EF4-FFF2-40B4-BE49-F238E27FC236}">
                <a16:creationId xmlns:a16="http://schemas.microsoft.com/office/drawing/2014/main" id="{58BF0E73-30C1-F14C-B5DB-A1D4D454CCFC}"/>
              </a:ext>
            </a:extLst>
          </p:cNvPr>
          <p:cNvGrpSpPr/>
          <p:nvPr/>
        </p:nvGrpSpPr>
        <p:grpSpPr>
          <a:xfrm>
            <a:off x="9284041" y="165438"/>
            <a:ext cx="2650783" cy="648864"/>
            <a:chOff x="9012647" y="1844932"/>
            <a:chExt cx="2650783" cy="648864"/>
          </a:xfrm>
        </p:grpSpPr>
        <p:sp>
          <p:nvSpPr>
            <p:cNvPr id="18" name="Rounded Rectangle 17">
              <a:extLst>
                <a:ext uri="{FF2B5EF4-FFF2-40B4-BE49-F238E27FC236}">
                  <a16:creationId xmlns:a16="http://schemas.microsoft.com/office/drawing/2014/main" id="{164002FB-8530-B646-B6A3-15E2EF3F7DF3}"/>
                </a:ext>
              </a:extLst>
            </p:cNvPr>
            <p:cNvSpPr/>
            <p:nvPr/>
          </p:nvSpPr>
          <p:spPr>
            <a:xfrm>
              <a:off x="9275911" y="1909291"/>
              <a:ext cx="2387519"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100" b="1" dirty="0">
                  <a:solidFill>
                    <a:srgbClr val="FFFFFF"/>
                  </a:solidFill>
                  <a:ea typeface="Calibri"/>
                  <a:cs typeface="Calibri"/>
                  <a:sym typeface="Calibri"/>
                </a:rPr>
                <a:t>GESTION DE LA CHAÎNE D’APPROVISIONNEMENT</a:t>
              </a:r>
            </a:p>
          </p:txBody>
        </p:sp>
        <p:grpSp>
          <p:nvGrpSpPr>
            <p:cNvPr id="24" name="Group 23">
              <a:extLst>
                <a:ext uri="{FF2B5EF4-FFF2-40B4-BE49-F238E27FC236}">
                  <a16:creationId xmlns:a16="http://schemas.microsoft.com/office/drawing/2014/main" id="{68D6797A-F67B-1045-BA1B-0B8751E05935}"/>
                </a:ext>
              </a:extLst>
            </p:cNvPr>
            <p:cNvGrpSpPr/>
            <p:nvPr/>
          </p:nvGrpSpPr>
          <p:grpSpPr>
            <a:xfrm>
              <a:off x="9012647" y="1844932"/>
              <a:ext cx="648864" cy="648864"/>
              <a:chOff x="4043314" y="1460044"/>
              <a:chExt cx="648864" cy="648864"/>
            </a:xfrm>
          </p:grpSpPr>
          <p:sp>
            <p:nvSpPr>
              <p:cNvPr id="25" name="Oval 24">
                <a:extLst>
                  <a:ext uri="{FF2B5EF4-FFF2-40B4-BE49-F238E27FC236}">
                    <a16:creationId xmlns:a16="http://schemas.microsoft.com/office/drawing/2014/main" id="{50D24DCC-92BD-F645-8340-0CCA3137EBE3}"/>
                  </a:ext>
                </a:extLst>
              </p:cNvPr>
              <p:cNvSpPr/>
              <p:nvPr/>
            </p:nvSpPr>
            <p:spPr>
              <a:xfrm>
                <a:off x="4043314" y="1460044"/>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6" name="Graphic 25">
                <a:extLst>
                  <a:ext uri="{FF2B5EF4-FFF2-40B4-BE49-F238E27FC236}">
                    <a16:creationId xmlns:a16="http://schemas.microsoft.com/office/drawing/2014/main" id="{B33D080C-A596-9848-AA0D-2578590A4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0830" y="1544194"/>
                <a:ext cx="463173" cy="463173"/>
              </a:xfrm>
              <a:prstGeom prst="rect">
                <a:avLst/>
              </a:prstGeom>
            </p:spPr>
          </p:pic>
        </p:grpSp>
      </p:grpSp>
    </p:spTree>
    <p:extLst>
      <p:ext uri="{BB962C8B-B14F-4D97-AF65-F5344CB8AC3E}">
        <p14:creationId xmlns:p14="http://schemas.microsoft.com/office/powerpoint/2010/main" val="4097070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6"/>
          <p:cNvSpPr txBox="1">
            <a:spLocks noGrp="1"/>
          </p:cNvSpPr>
          <p:nvPr>
            <p:ph type="title"/>
          </p:nvPr>
        </p:nvSpPr>
        <p:spPr>
          <a:xfrm>
            <a:off x="911225" y="745206"/>
            <a:ext cx="10118992" cy="513544"/>
          </a:xfrm>
          <a:prstGeom prst="rect">
            <a:avLst/>
          </a:prstGeom>
          <a:noFill/>
          <a:ln>
            <a:noFill/>
          </a:ln>
        </p:spPr>
        <p:txBody>
          <a:bodyPr spcFirstLastPara="1" wrap="square" lIns="91425" tIns="45700" rIns="91425" bIns="45700" anchor="b" anchorCtr="0">
            <a:noAutofit/>
          </a:bodyPr>
          <a:lstStyle/>
          <a:p>
            <a:pPr>
              <a:buSzPts val="3240"/>
            </a:pPr>
            <a:r>
              <a:rPr lang="fr-FR" sz="2800" dirty="0"/>
              <a:t>Plateformes de distribution de l’anneau de </a:t>
            </a:r>
            <a:r>
              <a:rPr lang="fr-FR" sz="2800" dirty="0" err="1"/>
              <a:t>PrEP</a:t>
            </a:r>
            <a:endParaRPr lang="fr-FR" sz="2800" dirty="0"/>
          </a:p>
        </p:txBody>
      </p:sp>
      <p:sp>
        <p:nvSpPr>
          <p:cNvPr id="4" name="Text Placeholder 3">
            <a:extLst>
              <a:ext uri="{FF2B5EF4-FFF2-40B4-BE49-F238E27FC236}">
                <a16:creationId xmlns:a16="http://schemas.microsoft.com/office/drawing/2014/main" id="{21537866-D3AC-1E48-8712-2B1A0D09EBAE}"/>
              </a:ext>
            </a:extLst>
          </p:cNvPr>
          <p:cNvSpPr>
            <a:spLocks noGrp="1"/>
          </p:cNvSpPr>
          <p:nvPr>
            <p:ph type="body" sz="quarter" idx="12"/>
          </p:nvPr>
        </p:nvSpPr>
        <p:spPr>
          <a:xfrm>
            <a:off x="911225" y="1253181"/>
            <a:ext cx="10118725" cy="477056"/>
          </a:xfrm>
        </p:spPr>
        <p:txBody>
          <a:bodyPr/>
          <a:lstStyle/>
          <a:p>
            <a:r>
              <a:rPr lang="fr-FR" dirty="0"/>
              <a:t>Étapes clés et points à étudier</a:t>
            </a:r>
          </a:p>
        </p:txBody>
      </p:sp>
      <p:sp>
        <p:nvSpPr>
          <p:cNvPr id="13" name="Slide Number Placeholder 26">
            <a:extLst>
              <a:ext uri="{FF2B5EF4-FFF2-40B4-BE49-F238E27FC236}">
                <a16:creationId xmlns:a16="http://schemas.microsoft.com/office/drawing/2014/main" id="{28ABE5A2-F8D5-1A44-8509-286E82758A75}"/>
              </a:ext>
            </a:extLst>
          </p:cNvPr>
          <p:cNvSpPr>
            <a:spLocks noGrp="1"/>
          </p:cNvSpPr>
          <p:nvPr>
            <p:ph type="sldNum" sz="quarter" idx="4"/>
          </p:nvPr>
        </p:nvSpPr>
        <p:spPr/>
        <p:txBody>
          <a:bodyPr/>
          <a:lstStyle/>
          <a:p>
            <a:fld id="{282D8E3E-8532-C943-903F-91E14D4CAD95}" type="slidenum">
              <a:rPr lang="en-US" smtClean="0"/>
              <a:pPr/>
              <a:t>15</a:t>
            </a:fld>
            <a:endParaRPr lang="en-US"/>
          </a:p>
        </p:txBody>
      </p:sp>
      <p:graphicFrame>
        <p:nvGraphicFramePr>
          <p:cNvPr id="413" name="Google Shape;413;p36"/>
          <p:cNvGraphicFramePr/>
          <p:nvPr>
            <p:extLst>
              <p:ext uri="{D42A27DB-BD31-4B8C-83A1-F6EECF244321}">
                <p14:modId xmlns:p14="http://schemas.microsoft.com/office/powerpoint/2010/main" val="2227393871"/>
              </p:ext>
            </p:extLst>
          </p:nvPr>
        </p:nvGraphicFramePr>
        <p:xfrm>
          <a:off x="1034199" y="1711993"/>
          <a:ext cx="10716209" cy="4871979"/>
        </p:xfrm>
        <a:graphic>
          <a:graphicData uri="http://schemas.openxmlformats.org/drawingml/2006/table">
            <a:tbl>
              <a:tblPr>
                <a:noFill/>
              </a:tblPr>
              <a:tblGrid>
                <a:gridCol w="250121">
                  <a:extLst>
                    <a:ext uri="{9D8B030D-6E8A-4147-A177-3AD203B41FA5}">
                      <a16:colId xmlns:a16="http://schemas.microsoft.com/office/drawing/2014/main" val="20000"/>
                    </a:ext>
                  </a:extLst>
                </a:gridCol>
                <a:gridCol w="2502188">
                  <a:extLst>
                    <a:ext uri="{9D8B030D-6E8A-4147-A177-3AD203B41FA5}">
                      <a16:colId xmlns:a16="http://schemas.microsoft.com/office/drawing/2014/main" val="20001"/>
                    </a:ext>
                  </a:extLst>
                </a:gridCol>
                <a:gridCol w="7963900">
                  <a:extLst>
                    <a:ext uri="{9D8B030D-6E8A-4147-A177-3AD203B41FA5}">
                      <a16:colId xmlns:a16="http://schemas.microsoft.com/office/drawing/2014/main" val="20002"/>
                    </a:ext>
                  </a:extLst>
                </a:gridCol>
              </a:tblGrid>
              <a:tr h="253480">
                <a:tc gridSpan="2">
                  <a:txBody>
                    <a:bodyPr/>
                    <a:lstStyle/>
                    <a:p>
                      <a:pPr marL="0" marR="0" lvl="0" indent="0" algn="l" rtl="0">
                        <a:lnSpc>
                          <a:spcPct val="100000"/>
                        </a:lnSpc>
                        <a:spcBef>
                          <a:spcPts val="0"/>
                        </a:spcBef>
                        <a:spcAft>
                          <a:spcPts val="0"/>
                        </a:spcAft>
                        <a:buClr>
                          <a:srgbClr val="000000"/>
                        </a:buClr>
                        <a:buSzPts val="1100"/>
                        <a:buFont typeface="Arial"/>
                        <a:buNone/>
                      </a:pPr>
                      <a:r>
                        <a:rPr lang="fr-FR" sz="1100" b="1" i="0" u="none" strike="noStrike" cap="none" dirty="0">
                          <a:solidFill>
                            <a:srgbClr val="353535"/>
                          </a:solidFill>
                          <a:latin typeface="Calibri"/>
                          <a:ea typeface="Calibri"/>
                          <a:cs typeface="Calibri"/>
                          <a:sym typeface="Calibri"/>
                        </a:rPr>
                        <a:t> </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Calibri"/>
                          <a:ea typeface="Calibri"/>
                          <a:cs typeface="Calibri"/>
                          <a:sym typeface="Calibri"/>
                        </a:rPr>
                        <a:t>Ce qui est nécessaire pour introduire l’anneau de PrEP et autres éléments clés à prendre en considération</a:t>
                      </a: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0"/>
                  </a:ext>
                </a:extLst>
              </a:tr>
              <a:tr h="78140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fr-FR" sz="1150" i="0" u="none" strike="noStrike" cap="none" dirty="0">
                          <a:solidFill>
                            <a:srgbClr val="353535"/>
                          </a:solidFill>
                          <a:latin typeface="Calibri"/>
                          <a:ea typeface="Calibri"/>
                          <a:cs typeface="Calibri"/>
                          <a:sym typeface="Calibri"/>
                        </a:rPr>
                        <a:t>Publier des </a:t>
                      </a:r>
                      <a:r>
                        <a:rPr lang="fr-FR" sz="1150" b="1" i="0" u="none" strike="noStrike" cap="none" dirty="0">
                          <a:solidFill>
                            <a:srgbClr val="353535"/>
                          </a:solidFill>
                          <a:latin typeface="Calibri"/>
                          <a:ea typeface="Calibri"/>
                          <a:cs typeface="Calibri"/>
                          <a:sym typeface="Calibri"/>
                        </a:rPr>
                        <a:t>directives cliniques</a:t>
                      </a:r>
                      <a:r>
                        <a:rPr lang="fr-FR" sz="1150" i="0" u="none" strike="noStrike" cap="none" dirty="0">
                          <a:solidFill>
                            <a:srgbClr val="353535"/>
                          </a:solidFill>
                          <a:latin typeface="Calibri"/>
                          <a:ea typeface="Calibri"/>
                          <a:cs typeface="Calibri"/>
                          <a:sym typeface="Calibri"/>
                        </a:rPr>
                        <a:t> standard pour la distribution et l’utilisation de l’anneau.</a:t>
                      </a:r>
                      <a:r>
                        <a:rPr lang="fr-FR" sz="1150" b="0" i="0" u="none" strike="noStrike" cap="none" dirty="0">
                          <a:solidFill>
                            <a:srgbClr val="353535"/>
                          </a:solidFill>
                          <a:latin typeface="Calibri"/>
                          <a:ea typeface="Calibri"/>
                          <a:cs typeface="Calibri"/>
                          <a:sym typeface="Calibri"/>
                        </a:rPr>
                        <a:t> </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lgn="ctr">
                      <a:solidFill>
                        <a:srgbClr val="B7CAD2"/>
                      </a:solidFill>
                      <a:prstDash val="solid"/>
                      <a:round/>
                      <a:headEnd type="none" w="sm" len="sm"/>
                      <a:tailEnd type="none" w="sm" len="sm"/>
                    </a:lnB>
                  </a:tcPr>
                </a:tc>
                <a:tc>
                  <a:txBody>
                    <a:bodyPr/>
                    <a:lstStyle/>
                    <a:p>
                      <a:pPr marL="14287"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fr-FR" sz="1100" b="1" i="0" u="none" strike="noStrike" cap="none">
                          <a:solidFill>
                            <a:schemeClr val="tx1"/>
                          </a:solidFill>
                          <a:latin typeface="Arial" panose="020B0604020202020204" pitchFamily="34" charset="0"/>
                          <a:ea typeface="Arial"/>
                          <a:cs typeface="Arial" panose="020B0604020202020204" pitchFamily="34" charset="0"/>
                          <a:sym typeface="Arial"/>
                        </a:rPr>
                        <a:t>Se reporter aux points D1a et D1b dans la banque de questions et inclure des détails sur : </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Situation actuelle concernant les directives cliniques pour la PrEP orale et leçons tirées</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Plans et calendriers des directives cliniques pour l’anneau de PrEP</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1015702">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fr-FR" sz="1150" i="0" u="none" strike="noStrike" cap="none">
                          <a:solidFill>
                            <a:srgbClr val="353535"/>
                          </a:solidFill>
                          <a:latin typeface="Calibri"/>
                          <a:ea typeface="Arial"/>
                          <a:cs typeface="Calibri"/>
                          <a:sym typeface="Arial"/>
                        </a:rPr>
                        <a:t>Consacrer des ressources à la réalisation de </a:t>
                      </a:r>
                      <a:r>
                        <a:rPr lang="fr-FR" sz="1150" b="1" i="0" u="none" strike="noStrike" cap="none">
                          <a:solidFill>
                            <a:srgbClr val="353535"/>
                          </a:solidFill>
                          <a:latin typeface="Calibri"/>
                          <a:ea typeface="Arial"/>
                          <a:cs typeface="Calibri"/>
                          <a:sym typeface="Arial"/>
                        </a:rPr>
                        <a:t>tests réguliers de dépistage du VIH, l’initiation à l’utilisation de l’anneau et la prise en charge des renouvellements</a:t>
                      </a:r>
                      <a:r>
                        <a:rPr lang="fr-FR" sz="1150" i="0" u="none" strike="noStrike" cap="none">
                          <a:solidFill>
                            <a:srgbClr val="353535"/>
                          </a:solidFill>
                          <a:latin typeface="Calibri"/>
                          <a:ea typeface="Arial"/>
                          <a:cs typeface="Calibri"/>
                          <a:sym typeface="Arial"/>
                        </a:rPr>
                        <a:t>.</a:t>
                      </a:r>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a:txBody>
                    <a:bodyPr/>
                    <a:lstStyle/>
                    <a:p>
                      <a:pPr marL="14287"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fr-FR" sz="1100" b="1" i="0" u="none" strike="noStrike" cap="none" dirty="0">
                          <a:solidFill>
                            <a:schemeClr val="tx1"/>
                          </a:solidFill>
                          <a:latin typeface="Arial" panose="020B0604020202020204" pitchFamily="34" charset="0"/>
                          <a:ea typeface="Arial"/>
                          <a:cs typeface="Arial" panose="020B0604020202020204" pitchFamily="34" charset="0"/>
                          <a:sym typeface="Arial"/>
                        </a:rPr>
                        <a:t>Se reporter aux points D2a, D2b et D2c dans la banque de questions et inclure des détails sur : </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Calibri"/>
                        </a:rPr>
                        <a:t>Leçons tirées du déploiement de la PrEP orale</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Calibri"/>
                        </a:rPr>
                        <a:t>Opportunités et obstacles potentiels pour l’introduction de l’anneau</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Calibri"/>
                        </a:rPr>
                        <a:t>Ressources nécessaires pour mener à bien le déploiement de l’anneau</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dirty="0">
                          <a:solidFill>
                            <a:schemeClr val="tx1"/>
                          </a:solidFill>
                          <a:latin typeface="Arial" panose="020B0604020202020204" pitchFamily="34" charset="0"/>
                          <a:cs typeface="Arial" panose="020B0604020202020204" pitchFamily="34" charset="0"/>
                          <a:sym typeface="Arial"/>
                        </a:rPr>
                        <a:t>Prises en compte d’autres canaux (p. ex., accès aux tests de dépistage du VIH)</a:t>
                      </a:r>
                    </a:p>
                  </a:txBody>
                  <a:tcPr anchor="ctr">
                    <a:lnL w="12700" cap="flat" cmpd="sng" algn="ctr">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3275719853"/>
                  </a:ext>
                </a:extLst>
              </a:tr>
              <a:tr h="123083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fr-FR" sz="1150" i="0" u="none" strike="noStrike" cap="none">
                          <a:solidFill>
                            <a:srgbClr val="353535"/>
                          </a:solidFill>
                          <a:latin typeface="Calibri"/>
                          <a:ea typeface="Calibri"/>
                          <a:cs typeface="Calibri"/>
                          <a:sym typeface="Calibri"/>
                        </a:rPr>
                        <a:t>Élaborer des documents et organiser des formations sur l’anneau pour les </a:t>
                      </a:r>
                      <a:r>
                        <a:rPr lang="fr-FR" sz="1150" b="1" i="0" u="none" strike="noStrike" cap="none">
                          <a:solidFill>
                            <a:srgbClr val="353535"/>
                          </a:solidFill>
                          <a:latin typeface="Calibri"/>
                          <a:ea typeface="Calibri"/>
                          <a:cs typeface="Calibri"/>
                          <a:sym typeface="Calibri"/>
                        </a:rPr>
                        <a:t>professionnels de la santé</a:t>
                      </a:r>
                      <a:r>
                        <a:rPr lang="fr-FR" sz="1150" i="0" u="none" strike="noStrike" cap="none">
                          <a:solidFill>
                            <a:srgbClr val="353535"/>
                          </a:solidFill>
                          <a:latin typeface="Calibri"/>
                          <a:ea typeface="Calibri"/>
                          <a:cs typeface="Calibri"/>
                          <a:sym typeface="Calibri"/>
                        </a:rPr>
                        <a:t>.</a:t>
                      </a:r>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fr-FR" sz="1100" b="1" i="0" u="none" strike="noStrike" cap="none">
                          <a:solidFill>
                            <a:schemeClr val="tx1"/>
                          </a:solidFill>
                          <a:latin typeface="Arial" panose="020B0604020202020204" pitchFamily="34" charset="0"/>
                          <a:ea typeface="Arial"/>
                          <a:cs typeface="Arial" panose="020B0604020202020204" pitchFamily="34" charset="0"/>
                          <a:sym typeface="Arial"/>
                        </a:rPr>
                        <a:t>Se reporter aux points D3a, D3b, D3c et D3d dans la banque de questions et inclure des détails sur : </a:t>
                      </a:r>
                    </a:p>
                    <a:p>
                      <a:pPr marL="171450" marR="0" lvl="0" indent="-171450"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Matériel et modèles de formation des prestataires sur la PrEP orale et plans d’intégration de l’anneau de PrEP</a:t>
                      </a:r>
                    </a:p>
                    <a:p>
                      <a:pPr marL="171450" marR="0" lvl="0" indent="-171450"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Opportunités pour la formation d’autres prestataires de soins de santé sur l’anneau de PrEP</a:t>
                      </a:r>
                    </a:p>
                    <a:p>
                      <a:pPr marL="171450" marR="0" lvl="0" indent="-171450"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Plans pour engager et former les prestataires de soins de santé sur les méthodes d’insertion vaginale et sur la manière de communiquer et de soutenir la prise de décision concernant les diverses méthodes proposées </a:t>
                      </a:r>
                    </a:p>
                    <a:p>
                      <a:pPr marL="171450" marR="0" lvl="0" indent="-171450"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a:solidFill>
                            <a:schemeClr val="tx1"/>
                          </a:solidFill>
                          <a:latin typeface="Arial" panose="020B0604020202020204" pitchFamily="34" charset="0"/>
                          <a:cs typeface="Arial" panose="020B0604020202020204" pitchFamily="34" charset="0"/>
                          <a:sym typeface="Arial"/>
                        </a:rPr>
                        <a:t>Points relatifs à la formation des prestataires de soins de santé qui ne sont pas dans des canaux liés au VIH</a:t>
                      </a:r>
                    </a:p>
                  </a:txBody>
                  <a:tcPr anchor="ctr">
                    <a:lnL w="12700" cap="flat" cmpd="sng" algn="ctr">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673608">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fr-FR" sz="1150" i="0" u="none" strike="noStrike" cap="none">
                          <a:solidFill>
                            <a:srgbClr val="353535"/>
                          </a:solidFill>
                          <a:latin typeface="Calibri"/>
                          <a:ea typeface="Calibri"/>
                          <a:cs typeface="Calibri"/>
                          <a:sym typeface="Calibri"/>
                        </a:rPr>
                        <a:t>Mettre en place des </a:t>
                      </a:r>
                      <a:r>
                        <a:rPr lang="fr-FR" sz="1150" b="1" i="0" u="none" strike="noStrike" cap="none">
                          <a:solidFill>
                            <a:srgbClr val="353535"/>
                          </a:solidFill>
                          <a:latin typeface="Calibri"/>
                          <a:ea typeface="Calibri"/>
                          <a:cs typeface="Calibri"/>
                          <a:sym typeface="Calibri"/>
                        </a:rPr>
                        <a:t>systèmes d’orientation</a:t>
                      </a:r>
                      <a:r>
                        <a:rPr lang="fr-FR" sz="1150" i="0" u="none" strike="noStrike" cap="none">
                          <a:solidFill>
                            <a:srgbClr val="353535"/>
                          </a:solidFill>
                          <a:latin typeface="Calibri"/>
                          <a:ea typeface="Calibri"/>
                          <a:cs typeface="Calibri"/>
                          <a:sym typeface="Calibri"/>
                        </a:rPr>
                        <a:t> pour la mise en relation des clients d’autres canaux avec les sites qui distribuent l’anneau.</a:t>
                      </a:r>
                      <a:r>
                        <a:rPr lang="fr-FR" sz="1150" b="0" i="0" u="none" strike="noStrike" cap="none">
                          <a:solidFill>
                            <a:srgbClr val="353535"/>
                          </a:solidFill>
                          <a:latin typeface="Calibri"/>
                          <a:ea typeface="Calibri"/>
                          <a:cs typeface="Calibri"/>
                          <a:sym typeface="Calibri"/>
                        </a:rPr>
                        <a:t> </a:t>
                      </a:r>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4287"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fr-FR" sz="1100" b="1" i="0" u="none" strike="noStrike" cap="none">
                          <a:solidFill>
                            <a:schemeClr val="tx1"/>
                          </a:solidFill>
                          <a:latin typeface="Arial" panose="020B0604020202020204" pitchFamily="34" charset="0"/>
                          <a:ea typeface="Arial"/>
                          <a:cs typeface="Arial" panose="020B0604020202020204" pitchFamily="34" charset="0"/>
                          <a:sym typeface="Arial"/>
                        </a:rPr>
                        <a:t>Se reporter aux points D4a, D4b et D4c dans la banque de questions et inclure des détails sur : </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fr-FR" sz="1100" b="0" i="0" u="none" strike="noStrike" cap="none">
                          <a:solidFill>
                            <a:schemeClr val="tx1"/>
                          </a:solidFill>
                          <a:latin typeface="Arial" panose="020B0604020202020204" pitchFamily="34" charset="0"/>
                          <a:ea typeface="Calibri"/>
                          <a:cs typeface="Arial" panose="020B0604020202020204" pitchFamily="34" charset="0"/>
                          <a:sym typeface="Calibri"/>
                        </a:rPr>
                        <a:t>Systèmes d’orientation existants pour la PrEP orale (p. ex., à partir de canaux non liés au VIH comme la planification familiale et/ou le HTS) </a:t>
                      </a:r>
                    </a:p>
                  </a:txBody>
                  <a:tcPr anchor="ctr">
                    <a:lnL w="12700" cap="flat" cmpd="sng" algn="ctr">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624902">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fr-FR" sz="1150" i="0" u="none" strike="noStrike" cap="none">
                          <a:solidFill>
                            <a:srgbClr val="353535"/>
                          </a:solidFill>
                          <a:latin typeface="Calibri"/>
                          <a:ea typeface="Calibri"/>
                          <a:cs typeface="Calibri"/>
                          <a:sym typeface="Calibri"/>
                        </a:rPr>
                        <a:t>Intégrer un soutien dans le cadre de la </a:t>
                      </a:r>
                      <a:r>
                        <a:rPr lang="fr-FR" sz="1150" b="1" i="0" u="none" strike="noStrike" cap="none">
                          <a:solidFill>
                            <a:srgbClr val="353535"/>
                          </a:solidFill>
                          <a:latin typeface="Calibri"/>
                          <a:ea typeface="Calibri"/>
                          <a:cs typeface="Calibri"/>
                          <a:sym typeface="Calibri"/>
                        </a:rPr>
                        <a:t>communication avec les partenaires</a:t>
                      </a:r>
                      <a:r>
                        <a:rPr lang="fr-FR" sz="1150" i="0" u="none" strike="noStrike" cap="none">
                          <a:solidFill>
                            <a:srgbClr val="353535"/>
                          </a:solidFill>
                          <a:latin typeface="Calibri"/>
                          <a:ea typeface="Calibri"/>
                          <a:cs typeface="Calibri"/>
                          <a:sym typeface="Calibri"/>
                        </a:rPr>
                        <a:t> et de la violence entre partenaires intimes (VPI).</a:t>
                      </a:r>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14287"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fr-FR" sz="1100" b="1" i="0" u="none" strike="noStrike" cap="none" dirty="0">
                          <a:solidFill>
                            <a:schemeClr val="tx1"/>
                          </a:solidFill>
                          <a:latin typeface="Arial" panose="020B0604020202020204" pitchFamily="34" charset="0"/>
                          <a:ea typeface="Arial"/>
                          <a:cs typeface="Arial" panose="020B0604020202020204" pitchFamily="34" charset="0"/>
                          <a:sym typeface="Arial"/>
                        </a:rPr>
                        <a:t>Se reporter au point D5 dans la banque de questions et inclure des détails sur : </a:t>
                      </a:r>
                    </a:p>
                    <a:p>
                      <a:pPr marL="185737"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Arial"/>
                        </a:rPr>
                        <a:t>Services de dépistage et de soutien existants pour les utilisatrices de la </a:t>
                      </a:r>
                      <a:r>
                        <a:rPr lang="fr-FR" sz="1100" b="0" i="0" u="none" strike="noStrike" cap="none" dirty="0" err="1">
                          <a:solidFill>
                            <a:schemeClr val="tx1"/>
                          </a:solidFill>
                          <a:latin typeface="Arial" panose="020B0604020202020204" pitchFamily="34" charset="0"/>
                          <a:ea typeface="Calibri"/>
                          <a:cs typeface="Arial" panose="020B0604020202020204" pitchFamily="34" charset="0"/>
                          <a:sym typeface="Arial"/>
                        </a:rPr>
                        <a:t>PrEP</a:t>
                      </a: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Arial"/>
                        </a:rPr>
                        <a:t> orale victimes de </a:t>
                      </a:r>
                      <a:r>
                        <a:rPr lang="fr-FR" sz="1100" b="0" i="0" u="none" strike="noStrike" cap="none" dirty="0" err="1">
                          <a:solidFill>
                            <a:schemeClr val="tx1"/>
                          </a:solidFill>
                          <a:latin typeface="Arial" panose="020B0604020202020204" pitchFamily="34" charset="0"/>
                          <a:ea typeface="Calibri"/>
                          <a:cs typeface="Arial" panose="020B0604020202020204" pitchFamily="34" charset="0"/>
                          <a:sym typeface="Arial"/>
                        </a:rPr>
                        <a:t>VPI</a:t>
                      </a: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Arial"/>
                        </a:rPr>
                        <a:t> et possibilité d’étendre ces services aux utilisatrices de l’anneau de </a:t>
                      </a:r>
                      <a:r>
                        <a:rPr lang="fr-FR" sz="1100" b="0" i="0" u="none" strike="noStrike" cap="none" dirty="0" err="1">
                          <a:solidFill>
                            <a:schemeClr val="tx1"/>
                          </a:solidFill>
                          <a:latin typeface="Arial" panose="020B0604020202020204" pitchFamily="34" charset="0"/>
                          <a:ea typeface="Calibri"/>
                          <a:cs typeface="Arial" panose="020B0604020202020204" pitchFamily="34" charset="0"/>
                          <a:sym typeface="Arial"/>
                        </a:rPr>
                        <a:t>PrEP</a:t>
                      </a:r>
                      <a:endParaRPr lang="fr-FR" sz="1100" b="0" i="0" u="none" strike="noStrike" cap="none" dirty="0">
                        <a:solidFill>
                          <a:schemeClr val="tx1"/>
                        </a:solidFill>
                        <a:latin typeface="Arial" panose="020B0604020202020204" pitchFamily="34" charset="0"/>
                        <a:ea typeface="Calibri"/>
                        <a:cs typeface="Arial" panose="020B0604020202020204" pitchFamily="34" charset="0"/>
                        <a:sym typeface="Arial"/>
                      </a:endParaRPr>
                    </a:p>
                    <a:p>
                      <a:pPr marL="185737"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fr-FR" sz="1100" b="0" i="0" u="none" strike="noStrike" cap="none" dirty="0">
                          <a:solidFill>
                            <a:schemeClr val="tx1"/>
                          </a:solidFill>
                          <a:latin typeface="Arial" panose="020B0604020202020204" pitchFamily="34" charset="0"/>
                          <a:ea typeface="Calibri"/>
                          <a:cs typeface="Arial" panose="020B0604020202020204" pitchFamily="34" charset="0"/>
                          <a:sym typeface="Arial"/>
                        </a:rPr>
                        <a:t>Possibilités d’intégrer les points relatifs aux méthodes d’insertion vaginale dans le soutien existant en matière de </a:t>
                      </a:r>
                      <a:r>
                        <a:rPr lang="fr-FR" sz="1100" b="0" i="0" u="none" strike="noStrike" cap="none" dirty="0" err="1">
                          <a:solidFill>
                            <a:schemeClr val="tx1"/>
                          </a:solidFill>
                          <a:latin typeface="Arial" panose="020B0604020202020204" pitchFamily="34" charset="0"/>
                          <a:ea typeface="Calibri"/>
                          <a:cs typeface="Arial" panose="020B0604020202020204" pitchFamily="34" charset="0"/>
                          <a:sym typeface="Arial"/>
                        </a:rPr>
                        <a:t>VPI</a:t>
                      </a:r>
                      <a:endParaRPr lang="fr-FR" sz="1100" b="0" i="0" u="none" strike="noStrike" cap="none" dirty="0">
                        <a:solidFill>
                          <a:schemeClr val="tx1"/>
                        </a:solidFill>
                        <a:latin typeface="Arial" panose="020B0604020202020204" pitchFamily="34" charset="0"/>
                        <a:ea typeface="Calibri"/>
                        <a:cs typeface="Arial" panose="020B0604020202020204" pitchFamily="34" charset="0"/>
                        <a:sym typeface="Arial"/>
                      </a:endParaRPr>
                    </a:p>
                  </a:txBody>
                  <a:tcPr anchor="ctr">
                    <a:lnL w="12700" cap="flat" cmpd="sng" algn="ctr">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6" name="Group 5">
            <a:extLst>
              <a:ext uri="{FF2B5EF4-FFF2-40B4-BE49-F238E27FC236}">
                <a16:creationId xmlns:a16="http://schemas.microsoft.com/office/drawing/2014/main" id="{6C54A707-75CF-4A4B-A76C-13F2826C5D5F}"/>
              </a:ext>
            </a:extLst>
          </p:cNvPr>
          <p:cNvGrpSpPr/>
          <p:nvPr/>
        </p:nvGrpSpPr>
        <p:grpSpPr>
          <a:xfrm>
            <a:off x="9637647" y="171200"/>
            <a:ext cx="2310735" cy="648864"/>
            <a:chOff x="8356933" y="1572131"/>
            <a:chExt cx="2310735" cy="648864"/>
          </a:xfrm>
        </p:grpSpPr>
        <p:sp>
          <p:nvSpPr>
            <p:cNvPr id="17" name="Rounded Rectangle 16">
              <a:extLst>
                <a:ext uri="{FF2B5EF4-FFF2-40B4-BE49-F238E27FC236}">
                  <a16:creationId xmlns:a16="http://schemas.microsoft.com/office/drawing/2014/main" id="{18F30FA2-971D-654E-817E-BDF3751B6198}"/>
                </a:ext>
              </a:extLst>
            </p:cNvPr>
            <p:cNvSpPr/>
            <p:nvPr/>
          </p:nvSpPr>
          <p:spPr>
            <a:xfrm>
              <a:off x="8680373" y="1641846"/>
              <a:ext cx="1987295"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100" b="1">
                  <a:solidFill>
                    <a:srgbClr val="FFFFFF"/>
                  </a:solidFill>
                  <a:ea typeface="Calibri"/>
                  <a:cs typeface="Calibri"/>
                  <a:sym typeface="Calibri"/>
                </a:rPr>
                <a:t>PLATEFORMES DE DISTRIBUTION DE L’ANNEAU DE PrEP</a:t>
              </a:r>
            </a:p>
          </p:txBody>
        </p:sp>
        <p:grpSp>
          <p:nvGrpSpPr>
            <p:cNvPr id="21" name="Group 20">
              <a:extLst>
                <a:ext uri="{FF2B5EF4-FFF2-40B4-BE49-F238E27FC236}">
                  <a16:creationId xmlns:a16="http://schemas.microsoft.com/office/drawing/2014/main" id="{3E943927-7355-2F45-A601-E4F9080A2F81}"/>
                </a:ext>
              </a:extLst>
            </p:cNvPr>
            <p:cNvGrpSpPr/>
            <p:nvPr/>
          </p:nvGrpSpPr>
          <p:grpSpPr>
            <a:xfrm>
              <a:off x="8356933" y="1572131"/>
              <a:ext cx="648864" cy="648864"/>
              <a:chOff x="5373393" y="3069525"/>
              <a:chExt cx="1005462" cy="1005462"/>
            </a:xfrm>
          </p:grpSpPr>
          <p:sp>
            <p:nvSpPr>
              <p:cNvPr id="22" name="Oval 21">
                <a:extLst>
                  <a:ext uri="{FF2B5EF4-FFF2-40B4-BE49-F238E27FC236}">
                    <a16:creationId xmlns:a16="http://schemas.microsoft.com/office/drawing/2014/main" id="{84D227D5-6C5B-D646-B16D-0A92A39A580B}"/>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3" name="Graphic 22">
                <a:extLst>
                  <a:ext uri="{FF2B5EF4-FFF2-40B4-BE49-F238E27FC236}">
                    <a16:creationId xmlns:a16="http://schemas.microsoft.com/office/drawing/2014/main" id="{9F2834E7-0BA7-5845-AFEA-20048B0795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7643" y="3199920"/>
                <a:ext cx="717721" cy="717721"/>
              </a:xfrm>
              <a:prstGeom prst="rect">
                <a:avLst/>
              </a:prstGeom>
            </p:spPr>
          </p:pic>
        </p:grpSp>
      </p:grpSp>
    </p:spTree>
    <p:extLst>
      <p:ext uri="{BB962C8B-B14F-4D97-AF65-F5344CB8AC3E}">
        <p14:creationId xmlns:p14="http://schemas.microsoft.com/office/powerpoint/2010/main" val="302151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3240"/>
            </a:pPr>
            <a:r>
              <a:rPr lang="fr-FR" sz="3200"/>
              <a:t>Adoption et utilisation efficace</a:t>
            </a:r>
          </a:p>
        </p:txBody>
      </p:sp>
      <p:sp>
        <p:nvSpPr>
          <p:cNvPr id="4" name="Text Placeholder 3">
            <a:extLst>
              <a:ext uri="{FF2B5EF4-FFF2-40B4-BE49-F238E27FC236}">
                <a16:creationId xmlns:a16="http://schemas.microsoft.com/office/drawing/2014/main" id="{D2368CDA-3FA4-D44D-ACB4-58B377376322}"/>
              </a:ext>
            </a:extLst>
          </p:cNvPr>
          <p:cNvSpPr>
            <a:spLocks noGrp="1"/>
          </p:cNvSpPr>
          <p:nvPr>
            <p:ph type="body" sz="quarter" idx="12"/>
          </p:nvPr>
        </p:nvSpPr>
        <p:spPr/>
        <p:txBody>
          <a:bodyPr/>
          <a:lstStyle/>
          <a:p>
            <a:r>
              <a:rPr lang="fr-FR" dirty="0"/>
              <a:t>Étapes clés et points à étudier</a:t>
            </a:r>
          </a:p>
        </p:txBody>
      </p:sp>
      <p:sp>
        <p:nvSpPr>
          <p:cNvPr id="13" name="Slide Number Placeholder 26">
            <a:extLst>
              <a:ext uri="{FF2B5EF4-FFF2-40B4-BE49-F238E27FC236}">
                <a16:creationId xmlns:a16="http://schemas.microsoft.com/office/drawing/2014/main" id="{2CF8CA03-7A44-4143-BDD2-16CB3443C5BA}"/>
              </a:ext>
            </a:extLst>
          </p:cNvPr>
          <p:cNvSpPr>
            <a:spLocks noGrp="1"/>
          </p:cNvSpPr>
          <p:nvPr>
            <p:ph type="sldNum" sz="quarter" idx="4"/>
          </p:nvPr>
        </p:nvSpPr>
        <p:spPr/>
        <p:txBody>
          <a:bodyPr/>
          <a:lstStyle/>
          <a:p>
            <a:fld id="{282D8E3E-8532-C943-903F-91E14D4CAD95}" type="slidenum">
              <a:rPr lang="en-US" smtClean="0"/>
              <a:pPr/>
              <a:t>16</a:t>
            </a:fld>
            <a:endParaRPr lang="en-US"/>
          </a:p>
        </p:txBody>
      </p:sp>
      <p:graphicFrame>
        <p:nvGraphicFramePr>
          <p:cNvPr id="432" name="Google Shape;432;p38"/>
          <p:cNvGraphicFramePr/>
          <p:nvPr>
            <p:extLst>
              <p:ext uri="{D42A27DB-BD31-4B8C-83A1-F6EECF244321}">
                <p14:modId xmlns:p14="http://schemas.microsoft.com/office/powerpoint/2010/main" val="3482884985"/>
              </p:ext>
            </p:extLst>
          </p:nvPr>
        </p:nvGraphicFramePr>
        <p:xfrm>
          <a:off x="1300315" y="1906489"/>
          <a:ext cx="9907781" cy="4665780"/>
        </p:xfrm>
        <a:graphic>
          <a:graphicData uri="http://schemas.openxmlformats.org/drawingml/2006/table">
            <a:tbl>
              <a:tblPr>
                <a:noFill/>
              </a:tblPr>
              <a:tblGrid>
                <a:gridCol w="219004">
                  <a:extLst>
                    <a:ext uri="{9D8B030D-6E8A-4147-A177-3AD203B41FA5}">
                      <a16:colId xmlns:a16="http://schemas.microsoft.com/office/drawing/2014/main" val="20000"/>
                    </a:ext>
                  </a:extLst>
                </a:gridCol>
                <a:gridCol w="2139496">
                  <a:extLst>
                    <a:ext uri="{9D8B030D-6E8A-4147-A177-3AD203B41FA5}">
                      <a16:colId xmlns:a16="http://schemas.microsoft.com/office/drawing/2014/main" val="20001"/>
                    </a:ext>
                  </a:extLst>
                </a:gridCol>
                <a:gridCol w="7549281">
                  <a:extLst>
                    <a:ext uri="{9D8B030D-6E8A-4147-A177-3AD203B41FA5}">
                      <a16:colId xmlns:a16="http://schemas.microsoft.com/office/drawing/2014/main" val="20002"/>
                    </a:ext>
                  </a:extLst>
                </a:gridCol>
              </a:tblGrid>
              <a:tr h="274320">
                <a:tc gridSpan="2">
                  <a:txBody>
                    <a:bodyPr/>
                    <a:lstStyle/>
                    <a:p>
                      <a:pPr marL="0" marR="0" lvl="0" indent="0" algn="l" rtl="0">
                        <a:lnSpc>
                          <a:spcPct val="100000"/>
                        </a:lnSpc>
                        <a:spcBef>
                          <a:spcPts val="0"/>
                        </a:spcBef>
                        <a:spcAft>
                          <a:spcPts val="0"/>
                        </a:spcAft>
                        <a:buClr>
                          <a:srgbClr val="000000"/>
                        </a:buClr>
                        <a:buSzPts val="1100"/>
                        <a:buFont typeface="Arial"/>
                        <a:buNone/>
                      </a:pPr>
                      <a:r>
                        <a:rPr lang="fr-FR" sz="1150" b="1" i="0" u="none" strike="noStrike" cap="none">
                          <a:solidFill>
                            <a:srgbClr val="353535"/>
                          </a:solidFill>
                          <a:latin typeface="Calibri"/>
                          <a:ea typeface="Calibri"/>
                          <a:cs typeface="Calibri"/>
                          <a:sym typeface="Calibri"/>
                        </a:rPr>
                        <a:t> </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b="1" i="0" u="none" strike="noStrike" cap="none">
                          <a:solidFill>
                            <a:schemeClr val="accent2"/>
                          </a:solidFill>
                          <a:latin typeface="Calibri"/>
                          <a:ea typeface="Calibri"/>
                          <a:cs typeface="Calibri"/>
                          <a:sym typeface="Calibri"/>
                        </a:rPr>
                        <a:t>Ce qui est nécessaire pour introduire l’anneau de PrEP et autres éléments clés à prendre en considération</a:t>
                      </a: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0"/>
                  </a:ext>
                </a:extLst>
              </a:tr>
              <a:tr h="1045419">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dirty="0">
                          <a:solidFill>
                            <a:srgbClr val="353535"/>
                          </a:solidFill>
                          <a:latin typeface="Calibri"/>
                          <a:ea typeface="Calibri"/>
                          <a:cs typeface="Calibri"/>
                          <a:sym typeface="Calibri"/>
                        </a:rPr>
                        <a:t>Développer et mettre en œuvre des </a:t>
                      </a:r>
                      <a:r>
                        <a:rPr lang="fr-FR" sz="1150" b="1" i="0" u="none" strike="noStrike" cap="none" dirty="0">
                          <a:solidFill>
                            <a:srgbClr val="353535"/>
                          </a:solidFill>
                          <a:latin typeface="Calibri"/>
                          <a:ea typeface="Calibri"/>
                          <a:cs typeface="Calibri"/>
                          <a:sym typeface="Calibri"/>
                        </a:rPr>
                        <a:t>stratégies de création de la demande</a:t>
                      </a:r>
                      <a:r>
                        <a:rPr lang="fr-FR" sz="1150" i="0" u="none" strike="noStrike" cap="none" dirty="0">
                          <a:solidFill>
                            <a:srgbClr val="353535"/>
                          </a:solidFill>
                          <a:latin typeface="Calibri"/>
                          <a:ea typeface="Calibri"/>
                          <a:cs typeface="Calibri"/>
                          <a:sym typeface="Calibri"/>
                        </a:rPr>
                        <a:t> qui incluent la promotion de l’anneau.</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fr-FR" sz="1150" b="1" i="0" u="none" strike="noStrike" cap="none">
                          <a:solidFill>
                            <a:schemeClr val="tx1"/>
                          </a:solidFill>
                          <a:latin typeface="Calibri" panose="020F0502020204030204" pitchFamily="34" charset="0"/>
                          <a:ea typeface="Arial"/>
                          <a:cs typeface="Calibri" panose="020F0502020204030204" pitchFamily="34" charset="0"/>
                          <a:sym typeface="Arial"/>
                        </a:rPr>
                        <a:t>Se reporter aux points U1a et U1b dans la banque de questions et inclure des détails sur :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150" b="0" i="0" u="none" strike="noStrike" cap="none">
                          <a:solidFill>
                            <a:schemeClr val="tx1"/>
                          </a:solidFill>
                          <a:latin typeface="Calibri"/>
                          <a:ea typeface="Calibri"/>
                          <a:cs typeface="Calibri"/>
                          <a:sym typeface="Calibri"/>
                        </a:rPr>
                        <a:t>Leçons tirées du déploiement de la PrEP orale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150" b="0" i="0" u="none" strike="noStrike" cap="none">
                          <a:solidFill>
                            <a:schemeClr val="tx1"/>
                          </a:solidFill>
                          <a:latin typeface="Calibri"/>
                          <a:ea typeface="Calibri"/>
                          <a:cs typeface="Calibri"/>
                          <a:sym typeface="Calibri"/>
                        </a:rPr>
                        <a:t>Campagnes existantes, matériel, etc., développés pour la PrEP orale qui pourraient inclure l’anneau de PrEP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150" b="0" i="0" u="none" strike="noStrike" cap="none">
                          <a:solidFill>
                            <a:schemeClr val="tx1"/>
                          </a:solidFill>
                          <a:latin typeface="Calibri"/>
                          <a:ea typeface="Calibri"/>
                          <a:cs typeface="Calibri"/>
                          <a:sym typeface="Calibri"/>
                        </a:rPr>
                        <a:t>Plan de création de la demande pour l’anneau ou d’autres produits de SSR qui peuvent être pertinents pour la création de matériel pour l’anneau (p. ex., Mooncup, diaphragme, préservatif féminin, etc.) </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963024">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dirty="0">
                          <a:solidFill>
                            <a:srgbClr val="353535"/>
                          </a:solidFill>
                          <a:latin typeface="Calibri"/>
                          <a:ea typeface="Calibri"/>
                          <a:cs typeface="Calibri"/>
                          <a:sym typeface="Calibri"/>
                        </a:rPr>
                        <a:t>Aborder la question des normes sociales et de la stigmatisation pour que la </a:t>
                      </a:r>
                      <a:r>
                        <a:rPr lang="fr-FR" sz="1150" b="1" i="0" u="none" strike="noStrike" cap="none" dirty="0">
                          <a:solidFill>
                            <a:srgbClr val="353535"/>
                          </a:solidFill>
                          <a:latin typeface="Calibri"/>
                          <a:ea typeface="Calibri"/>
                          <a:cs typeface="Calibri"/>
                          <a:sym typeface="Calibri"/>
                        </a:rPr>
                        <a:t>communauté et les partenaires acceptent la </a:t>
                      </a:r>
                      <a:r>
                        <a:rPr lang="fr-FR" sz="1150" b="1" i="0" u="none" strike="noStrike" cap="none" dirty="0" err="1">
                          <a:solidFill>
                            <a:srgbClr val="353535"/>
                          </a:solidFill>
                          <a:latin typeface="Calibri"/>
                          <a:ea typeface="Calibri"/>
                          <a:cs typeface="Calibri"/>
                          <a:sym typeface="Calibri"/>
                        </a:rPr>
                        <a:t>PrEP</a:t>
                      </a:r>
                      <a:r>
                        <a:rPr lang="fr-FR" sz="1150" i="0" u="none" strike="noStrike" cap="none" dirty="0">
                          <a:solidFill>
                            <a:srgbClr val="353535"/>
                          </a:solidFill>
                          <a:latin typeface="Calibri"/>
                          <a:ea typeface="Calibri"/>
                          <a:cs typeface="Calibri"/>
                          <a:sym typeface="Calibri"/>
                        </a:rPr>
                        <a:t>.</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50" b="1" i="0" u="none" strike="noStrike" cap="none">
                          <a:solidFill>
                            <a:schemeClr val="tx1"/>
                          </a:solidFill>
                          <a:latin typeface="Calibri" panose="020F0502020204030204" pitchFamily="34" charset="0"/>
                          <a:ea typeface="Arial"/>
                          <a:cs typeface="Calibri" panose="020F0502020204030204" pitchFamily="34" charset="0"/>
                          <a:sym typeface="Arial"/>
                        </a:rPr>
                        <a:t>Se reporter aux points U2a et U2b dans la banque de questions et inclure des détails sur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50" b="0" i="0" u="none" strike="noStrike" cap="none">
                          <a:solidFill>
                            <a:schemeClr val="tx1"/>
                          </a:solidFill>
                          <a:latin typeface="Calibri"/>
                          <a:ea typeface="Calibri"/>
                          <a:cs typeface="Calibri"/>
                          <a:sym typeface="Calibri"/>
                        </a:rPr>
                        <a:t>Principaux domaines de préoccupation concernant la stigmatisation et les normes sociales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50" b="0" i="0" u="none" strike="noStrike" cap="none">
                          <a:solidFill>
                            <a:schemeClr val="tx1"/>
                          </a:solidFill>
                          <a:latin typeface="Calibri"/>
                          <a:ea typeface="Calibri"/>
                          <a:cs typeface="Calibri"/>
                          <a:sym typeface="Calibri"/>
                        </a:rPr>
                        <a:t>Leçons tirées du déploiement de la PrEP orale ou d’autres produits de SSR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50" b="0" i="0" u="none" strike="noStrike" cap="none">
                          <a:solidFill>
                            <a:schemeClr val="tx1"/>
                          </a:solidFill>
                          <a:latin typeface="Calibri"/>
                          <a:ea typeface="Calibri"/>
                          <a:cs typeface="Calibri"/>
                          <a:sym typeface="Calibri"/>
                        </a:rPr>
                        <a:t>Méthodes efficaces pour traiter la stigmatisation et les normes sociales pour l’anneau de PrEP</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957591">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a:solidFill>
                            <a:srgbClr val="353535"/>
                          </a:solidFill>
                          <a:latin typeface="Calibri"/>
                          <a:ea typeface="Calibri"/>
                          <a:cs typeface="Calibri"/>
                          <a:sym typeface="Calibri"/>
                        </a:rPr>
                        <a:t>Développer des </a:t>
                      </a:r>
                      <a:r>
                        <a:rPr lang="fr-FR" sz="1150" b="1" i="0" u="none" strike="noStrike" cap="none">
                          <a:solidFill>
                            <a:srgbClr val="353535"/>
                          </a:solidFill>
                          <a:latin typeface="Calibri"/>
                          <a:ea typeface="Calibri"/>
                          <a:cs typeface="Calibri"/>
                          <a:sym typeface="Calibri"/>
                        </a:rPr>
                        <a:t>informations et des outils pour les clients</a:t>
                      </a:r>
                      <a:r>
                        <a:rPr lang="fr-FR" sz="1150" i="0" u="none" strike="noStrike" cap="none">
                          <a:solidFill>
                            <a:srgbClr val="353535"/>
                          </a:solidFill>
                          <a:latin typeface="Calibri"/>
                          <a:ea typeface="Calibri"/>
                          <a:cs typeface="Calibri"/>
                          <a:sym typeface="Calibri"/>
                        </a:rPr>
                        <a:t> afin d’orienter le choix vers le produit et de soutenir l’utilisation de l’anneau.</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50" b="1" i="0" u="none" strike="noStrike" cap="none">
                          <a:solidFill>
                            <a:schemeClr val="tx1"/>
                          </a:solidFill>
                          <a:latin typeface="Calibri" panose="020F0502020204030204" pitchFamily="34" charset="0"/>
                          <a:ea typeface="Arial"/>
                          <a:cs typeface="Calibri" panose="020F0502020204030204" pitchFamily="34" charset="0"/>
                          <a:sym typeface="Arial"/>
                        </a:rPr>
                        <a:t>Se reporter aux points U3a et U3b dans la banque de questions et inclure des détails sur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50" b="0" i="0" u="none" strike="noStrike" cap="none">
                          <a:solidFill>
                            <a:schemeClr val="tx1"/>
                          </a:solidFill>
                          <a:latin typeface="Calibri"/>
                          <a:ea typeface="Calibri"/>
                          <a:cs typeface="Calibri"/>
                          <a:sym typeface="Calibri"/>
                        </a:rPr>
                        <a:t>Informations et outils existants pour les clients, développés pour la PrEP orale et qui pourraient inclure l’anneau de PrEP</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50" b="0" i="0" u="none" strike="noStrike" cap="none">
                          <a:solidFill>
                            <a:schemeClr val="tx1"/>
                          </a:solidFill>
                          <a:latin typeface="Calibri"/>
                          <a:ea typeface="Calibri"/>
                          <a:cs typeface="Calibri"/>
                          <a:sym typeface="Calibri"/>
                        </a:rPr>
                        <a:t>Plan et calendriers pour adapter le matériel à l’introduction de l’anneau</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50" b="0" i="0" u="none" strike="noStrike" cap="none">
                          <a:solidFill>
                            <a:schemeClr val="tx1"/>
                          </a:solidFill>
                          <a:latin typeface="Calibri"/>
                          <a:ea typeface="Calibri"/>
                          <a:cs typeface="Calibri"/>
                          <a:sym typeface="Calibri"/>
                        </a:rPr>
                        <a:t>Nécessité de créer du matériel et/ou des approches destinés à aider l’utilisatrice finale à choisir parmi les options proposées </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79805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a:solidFill>
                            <a:srgbClr val="353535"/>
                          </a:solidFill>
                          <a:latin typeface="Calibri"/>
                          <a:ea typeface="Calibri"/>
                          <a:cs typeface="Calibri"/>
                          <a:sym typeface="Calibri"/>
                        </a:rPr>
                        <a:t>Soutenir</a:t>
                      </a:r>
                      <a:r>
                        <a:rPr lang="fr-FR" sz="1150" b="1" i="0" u="none" strike="noStrike" cap="none">
                          <a:solidFill>
                            <a:srgbClr val="353535"/>
                          </a:solidFill>
                          <a:latin typeface="Calibri"/>
                          <a:ea typeface="Calibri"/>
                          <a:cs typeface="Calibri"/>
                          <a:sym typeface="Calibri"/>
                        </a:rPr>
                        <a:t> une utilisation efficace et continue</a:t>
                      </a:r>
                      <a:r>
                        <a:rPr lang="fr-FR" sz="1150" i="0" u="none" strike="noStrike" cap="none">
                          <a:solidFill>
                            <a:srgbClr val="353535"/>
                          </a:solidFill>
                          <a:latin typeface="Calibri"/>
                          <a:ea typeface="Calibri"/>
                          <a:cs typeface="Calibri"/>
                          <a:sym typeface="Calibri"/>
                        </a:rPr>
                        <a:t> pour les utilisatrices de l’anneau.</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50" b="1" i="0" u="none" strike="noStrike" cap="none">
                          <a:solidFill>
                            <a:schemeClr val="tx1"/>
                          </a:solidFill>
                          <a:latin typeface="Calibri" panose="020F0502020204030204" pitchFamily="34" charset="0"/>
                          <a:ea typeface="Arial"/>
                          <a:cs typeface="Calibri" panose="020F0502020204030204" pitchFamily="34" charset="0"/>
                          <a:sym typeface="Arial"/>
                        </a:rPr>
                        <a:t>Se reporter aux points U4a et U4b dans la banque de questions et inclure des détails sur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50" b="0" i="0" u="none" strike="noStrike" cap="none">
                          <a:solidFill>
                            <a:schemeClr val="tx1"/>
                          </a:solidFill>
                          <a:latin typeface="Calibri"/>
                          <a:ea typeface="Calibri"/>
                          <a:cs typeface="Calibri"/>
                          <a:sym typeface="Calibri"/>
                        </a:rPr>
                        <a:t>Leçons tirées de l’adhésion à la PrEP orale et à son utilisation continue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50" b="0" i="0" u="none" strike="noStrike" cap="none">
                          <a:solidFill>
                            <a:schemeClr val="tx1"/>
                          </a:solidFill>
                          <a:latin typeface="Calibri"/>
                          <a:ea typeface="Calibri"/>
                          <a:cs typeface="Calibri"/>
                          <a:sym typeface="Calibri"/>
                        </a:rPr>
                        <a:t>Opportunités et défis clés concernant l’anneau</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600834">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a:solidFill>
                            <a:srgbClr val="353535"/>
                          </a:solidFill>
                          <a:latin typeface="Calibri"/>
                          <a:ea typeface="Calibri"/>
                          <a:cs typeface="Calibri"/>
                          <a:sym typeface="Calibri"/>
                        </a:rPr>
                        <a:t>Développer et communiquer des plans pour l’</a:t>
                      </a:r>
                      <a:r>
                        <a:rPr lang="fr-FR" sz="1150" b="1" i="0" u="none" strike="noStrike" cap="none">
                          <a:solidFill>
                            <a:srgbClr val="353535"/>
                          </a:solidFill>
                          <a:latin typeface="Calibri"/>
                          <a:ea typeface="Calibri"/>
                          <a:cs typeface="Calibri"/>
                          <a:sym typeface="Calibri"/>
                        </a:rPr>
                        <a:t>élimination</a:t>
                      </a:r>
                      <a:r>
                        <a:rPr lang="fr-FR" sz="1150" i="0" u="none" strike="noStrike" cap="none">
                          <a:solidFill>
                            <a:srgbClr val="353535"/>
                          </a:solidFill>
                          <a:latin typeface="Calibri"/>
                          <a:ea typeface="Calibri"/>
                          <a:cs typeface="Calibri"/>
                          <a:sym typeface="Calibri"/>
                        </a:rPr>
                        <a:t> sanitaire des anneaux usagés.</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50" b="1" i="0" u="none" strike="noStrike" cap="none" dirty="0">
                          <a:solidFill>
                            <a:schemeClr val="tx1"/>
                          </a:solidFill>
                          <a:latin typeface="Calibri" panose="020F0502020204030204" pitchFamily="34" charset="0"/>
                          <a:ea typeface="Arial"/>
                          <a:cs typeface="Calibri" panose="020F0502020204030204" pitchFamily="34" charset="0"/>
                          <a:sym typeface="Arial"/>
                        </a:rPr>
                        <a:t>Se reporter aux points U5a et U5b dans la banque de questions et inclure des détails sur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r-FR" sz="1150" b="0" i="0" u="none" strike="noStrike" cap="none" dirty="0">
                          <a:solidFill>
                            <a:schemeClr val="tx1"/>
                          </a:solidFill>
                          <a:latin typeface="Calibri"/>
                          <a:ea typeface="Calibri"/>
                          <a:cs typeface="Calibri"/>
                          <a:sym typeface="Calibri"/>
                        </a:rPr>
                        <a:t>Plans et calendriers pour la communication sur l’élimination des anneaux</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50" b="0" i="0" u="none" strike="noStrike" cap="none" dirty="0">
                        <a:solidFill>
                          <a:schemeClr val="tx1"/>
                        </a:solidFill>
                        <a:latin typeface="Calibri"/>
                        <a:ea typeface="Calibri"/>
                        <a:cs typeface="Calibri"/>
                        <a:sym typeface="Calibri"/>
                      </a:endParaRP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dot"/>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 name="Rounded Rectangle 17">
            <a:extLst>
              <a:ext uri="{FF2B5EF4-FFF2-40B4-BE49-F238E27FC236}">
                <a16:creationId xmlns:a16="http://schemas.microsoft.com/office/drawing/2014/main" id="{BD326838-A480-1E43-B8FA-F0747A962A2C}"/>
              </a:ext>
            </a:extLst>
          </p:cNvPr>
          <p:cNvSpPr/>
          <p:nvPr/>
        </p:nvSpPr>
        <p:spPr>
          <a:xfrm>
            <a:off x="9959676" y="299334"/>
            <a:ext cx="1968419"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100" b="1" dirty="0">
                <a:solidFill>
                  <a:srgbClr val="FFFFFF"/>
                </a:solidFill>
                <a:ea typeface="Calibri"/>
                <a:cs typeface="Calibri"/>
                <a:sym typeface="Calibri"/>
              </a:rPr>
              <a:t>ADOPTION ET UTILISATION EFFICACE</a:t>
            </a:r>
          </a:p>
        </p:txBody>
      </p:sp>
      <p:grpSp>
        <p:nvGrpSpPr>
          <p:cNvPr id="29" name="Group 28">
            <a:extLst>
              <a:ext uri="{FF2B5EF4-FFF2-40B4-BE49-F238E27FC236}">
                <a16:creationId xmlns:a16="http://schemas.microsoft.com/office/drawing/2014/main" id="{D4740B38-AB3D-A245-B1B2-DA3CE5F03FB0}"/>
              </a:ext>
            </a:extLst>
          </p:cNvPr>
          <p:cNvGrpSpPr/>
          <p:nvPr/>
        </p:nvGrpSpPr>
        <p:grpSpPr>
          <a:xfrm>
            <a:off x="9478770" y="230840"/>
            <a:ext cx="648864" cy="648864"/>
            <a:chOff x="8181589" y="3069525"/>
            <a:chExt cx="1005462" cy="1005462"/>
          </a:xfrm>
        </p:grpSpPr>
        <p:sp>
          <p:nvSpPr>
            <p:cNvPr id="30" name="Oval 29">
              <a:extLst>
                <a:ext uri="{FF2B5EF4-FFF2-40B4-BE49-F238E27FC236}">
                  <a16:creationId xmlns:a16="http://schemas.microsoft.com/office/drawing/2014/main" id="{8F533C20-3762-CA4C-91AC-19287181C53A}"/>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31" name="Graphic 30">
              <a:extLst>
                <a:ext uri="{FF2B5EF4-FFF2-40B4-BE49-F238E27FC236}">
                  <a16:creationId xmlns:a16="http://schemas.microsoft.com/office/drawing/2014/main" id="{9FDA02A2-E2C2-6B4A-A3AA-D40DCB73D2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8759" y="3211979"/>
              <a:ext cx="717720" cy="717720"/>
            </a:xfrm>
            <a:prstGeom prst="rect">
              <a:avLst/>
            </a:prstGeom>
          </p:spPr>
        </p:pic>
      </p:grpSp>
    </p:spTree>
    <p:extLst>
      <p:ext uri="{BB962C8B-B14F-4D97-AF65-F5344CB8AC3E}">
        <p14:creationId xmlns:p14="http://schemas.microsoft.com/office/powerpoint/2010/main" val="3731359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3240"/>
            </a:pPr>
            <a:r>
              <a:rPr lang="fr-FR" sz="3200"/>
              <a:t>Suivi </a:t>
            </a:r>
          </a:p>
        </p:txBody>
      </p:sp>
      <p:sp>
        <p:nvSpPr>
          <p:cNvPr id="4" name="Text Placeholder 3">
            <a:extLst>
              <a:ext uri="{FF2B5EF4-FFF2-40B4-BE49-F238E27FC236}">
                <a16:creationId xmlns:a16="http://schemas.microsoft.com/office/drawing/2014/main" id="{18EC9CCC-76F7-C545-8E2D-6870A26DC2DE}"/>
              </a:ext>
            </a:extLst>
          </p:cNvPr>
          <p:cNvSpPr>
            <a:spLocks noGrp="1"/>
          </p:cNvSpPr>
          <p:nvPr>
            <p:ph type="body" sz="quarter" idx="12"/>
          </p:nvPr>
        </p:nvSpPr>
        <p:spPr/>
        <p:txBody>
          <a:bodyPr/>
          <a:lstStyle/>
          <a:p>
            <a:r>
              <a:rPr lang="fr-FR" dirty="0"/>
              <a:t>Étapes clés et points à étudier</a:t>
            </a:r>
          </a:p>
        </p:txBody>
      </p:sp>
      <p:sp>
        <p:nvSpPr>
          <p:cNvPr id="13" name="Slide Number Placeholder 26">
            <a:extLst>
              <a:ext uri="{FF2B5EF4-FFF2-40B4-BE49-F238E27FC236}">
                <a16:creationId xmlns:a16="http://schemas.microsoft.com/office/drawing/2014/main" id="{91CC58CC-652A-C047-8191-0C6A18DC9F73}"/>
              </a:ext>
            </a:extLst>
          </p:cNvPr>
          <p:cNvSpPr>
            <a:spLocks noGrp="1"/>
          </p:cNvSpPr>
          <p:nvPr>
            <p:ph type="sldNum" sz="quarter" idx="4"/>
          </p:nvPr>
        </p:nvSpPr>
        <p:spPr/>
        <p:txBody>
          <a:bodyPr/>
          <a:lstStyle/>
          <a:p>
            <a:fld id="{282D8E3E-8532-C943-903F-91E14D4CAD95}" type="slidenum">
              <a:rPr lang="en-US" smtClean="0"/>
              <a:pPr/>
              <a:t>17</a:t>
            </a:fld>
            <a:endParaRPr lang="en-US"/>
          </a:p>
        </p:txBody>
      </p:sp>
      <p:graphicFrame>
        <p:nvGraphicFramePr>
          <p:cNvPr id="452" name="Google Shape;452;p40"/>
          <p:cNvGraphicFramePr/>
          <p:nvPr>
            <p:extLst>
              <p:ext uri="{D42A27DB-BD31-4B8C-83A1-F6EECF244321}">
                <p14:modId xmlns:p14="http://schemas.microsoft.com/office/powerpoint/2010/main" val="1715204447"/>
              </p:ext>
            </p:extLst>
          </p:nvPr>
        </p:nvGraphicFramePr>
        <p:xfrm>
          <a:off x="1300315" y="1917940"/>
          <a:ext cx="9986809" cy="4044420"/>
        </p:xfrm>
        <a:graphic>
          <a:graphicData uri="http://schemas.openxmlformats.org/drawingml/2006/table">
            <a:tbl>
              <a:tblPr>
                <a:noFill/>
              </a:tblPr>
              <a:tblGrid>
                <a:gridCol w="243644">
                  <a:extLst>
                    <a:ext uri="{9D8B030D-6E8A-4147-A177-3AD203B41FA5}">
                      <a16:colId xmlns:a16="http://schemas.microsoft.com/office/drawing/2014/main" val="20000"/>
                    </a:ext>
                  </a:extLst>
                </a:gridCol>
                <a:gridCol w="2499628">
                  <a:extLst>
                    <a:ext uri="{9D8B030D-6E8A-4147-A177-3AD203B41FA5}">
                      <a16:colId xmlns:a16="http://schemas.microsoft.com/office/drawing/2014/main" val="20001"/>
                    </a:ext>
                  </a:extLst>
                </a:gridCol>
                <a:gridCol w="7243537">
                  <a:extLst>
                    <a:ext uri="{9D8B030D-6E8A-4147-A177-3AD203B41FA5}">
                      <a16:colId xmlns:a16="http://schemas.microsoft.com/office/drawing/2014/main" val="20002"/>
                    </a:ext>
                  </a:extLst>
                </a:gridCol>
              </a:tblGrid>
              <a:tr h="274320">
                <a:tc gridSpan="2">
                  <a:txBody>
                    <a:bodyPr/>
                    <a:lstStyle/>
                    <a:p>
                      <a:pPr marL="0" marR="0" lvl="0" indent="0" algn="l" rtl="0">
                        <a:lnSpc>
                          <a:spcPct val="100000"/>
                        </a:lnSpc>
                        <a:spcBef>
                          <a:spcPts val="0"/>
                        </a:spcBef>
                        <a:spcAft>
                          <a:spcPts val="0"/>
                        </a:spcAft>
                        <a:buClr>
                          <a:srgbClr val="000000"/>
                        </a:buClr>
                        <a:buSzPts val="1100"/>
                        <a:buFont typeface="Arial"/>
                        <a:buNone/>
                      </a:pPr>
                      <a:r>
                        <a:rPr lang="fr-FR" sz="1100" b="1" i="0" u="none" strike="noStrike" cap="none">
                          <a:solidFill>
                            <a:srgbClr val="353535"/>
                          </a:solidFill>
                          <a:latin typeface="Calibri"/>
                          <a:ea typeface="Calibri"/>
                          <a:cs typeface="Calibri"/>
                          <a:sym typeface="Calibri"/>
                        </a:rPr>
                        <a:t> </a:t>
                      </a: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00" b="1" i="0" u="none" strike="noStrike" cap="none">
                          <a:solidFill>
                            <a:schemeClr val="accent2"/>
                          </a:solidFill>
                          <a:latin typeface="Calibri"/>
                          <a:ea typeface="Calibri"/>
                          <a:cs typeface="Calibri"/>
                          <a:sym typeface="Calibri"/>
                        </a:rPr>
                        <a:t>Ce qui est nécessaire pour introduire l’anneau de PrEP et autres éléments clés à prendre en considération</a:t>
                      </a: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0"/>
                  </a:ext>
                </a:extLst>
              </a:tr>
              <a:tr h="134789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a:solidFill>
                            <a:srgbClr val="353535"/>
                          </a:solidFill>
                          <a:latin typeface="Calibri"/>
                          <a:ea typeface="Calibri"/>
                          <a:cs typeface="Calibri"/>
                          <a:sym typeface="Calibri"/>
                        </a:rPr>
                        <a:t>Mettre en place des </a:t>
                      </a:r>
                      <a:r>
                        <a:rPr lang="fr-FR" sz="1150" b="1" i="0" u="none" strike="noStrike" cap="none">
                          <a:solidFill>
                            <a:srgbClr val="353535"/>
                          </a:solidFill>
                          <a:latin typeface="Calibri"/>
                          <a:ea typeface="Calibri"/>
                          <a:cs typeface="Calibri"/>
                          <a:sym typeface="Calibri"/>
                        </a:rPr>
                        <a:t>outils de suivi</a:t>
                      </a:r>
                      <a:r>
                        <a:rPr lang="fr-FR" sz="1150" i="0" u="none" strike="noStrike" cap="none">
                          <a:solidFill>
                            <a:srgbClr val="353535"/>
                          </a:solidFill>
                          <a:latin typeface="Calibri"/>
                          <a:ea typeface="Calibri"/>
                          <a:cs typeface="Calibri"/>
                          <a:sym typeface="Calibri"/>
                        </a:rPr>
                        <a:t> pour soutenir la collecte et l’analyse des données sur l’utilisation de l’anneau.</a:t>
                      </a:r>
                    </a:p>
                  </a:txBody>
                  <a:tcP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200"/>
                        </a:spcAft>
                        <a:buClr>
                          <a:srgbClr val="000000"/>
                        </a:buClr>
                        <a:buSzPts val="1100"/>
                        <a:buFont typeface="Arial"/>
                        <a:buNone/>
                        <a:tabLst/>
                        <a:defRPr/>
                      </a:pPr>
                      <a:r>
                        <a:rPr lang="fr-FR" sz="1150" b="1" i="0" u="none" strike="noStrike" cap="none" dirty="0">
                          <a:solidFill>
                            <a:schemeClr val="tx1"/>
                          </a:solidFill>
                          <a:latin typeface="Calibri" panose="020F0502020204030204" pitchFamily="34" charset="0"/>
                          <a:ea typeface="Arial"/>
                          <a:cs typeface="Calibri" panose="020F0502020204030204" pitchFamily="34" charset="0"/>
                          <a:sym typeface="Arial"/>
                        </a:rPr>
                        <a:t>Se reporter aux points M1a, M1b et M1c dans la banque de questions et inclure des détails sur :</a:t>
                      </a:r>
                    </a:p>
                    <a:p>
                      <a:pPr marL="231775" marR="0" lvl="0" indent="-168275" algn="l" rtl="0">
                        <a:lnSpc>
                          <a:spcPct val="100000"/>
                        </a:lnSpc>
                        <a:spcBef>
                          <a:spcPts val="0"/>
                        </a:spcBef>
                        <a:spcAft>
                          <a:spcPts val="200"/>
                        </a:spcAft>
                        <a:buClr>
                          <a:srgbClr val="000000"/>
                        </a:buClr>
                        <a:buSzPts val="1100"/>
                        <a:buFont typeface="Arial"/>
                        <a:buChar char="•"/>
                        <a:tabLst/>
                      </a:pPr>
                      <a:r>
                        <a:rPr lang="fr-FR" sz="1150" b="0" i="0" u="none" strike="noStrike" cap="none" dirty="0">
                          <a:solidFill>
                            <a:schemeClr val="tx1"/>
                          </a:solidFill>
                          <a:latin typeface="Calibri"/>
                          <a:ea typeface="Calibri"/>
                          <a:cs typeface="Calibri"/>
                          <a:sym typeface="Calibri"/>
                        </a:rPr>
                        <a:t>Systèmes et indicateurs actuels pour le suivi de la distribution de la PrEP orale au niveau des établissements, des régions et des pays </a:t>
                      </a:r>
                    </a:p>
                    <a:p>
                      <a:pPr marL="231775" marR="0" lvl="0" indent="-168275" algn="l" rtl="0">
                        <a:lnSpc>
                          <a:spcPct val="100000"/>
                        </a:lnSpc>
                        <a:spcBef>
                          <a:spcPts val="0"/>
                        </a:spcBef>
                        <a:spcAft>
                          <a:spcPts val="200"/>
                        </a:spcAft>
                        <a:buClr>
                          <a:srgbClr val="000000"/>
                        </a:buClr>
                        <a:buSzPts val="1100"/>
                        <a:buFont typeface="Arial"/>
                        <a:buChar char="•"/>
                        <a:tabLst/>
                      </a:pPr>
                      <a:r>
                        <a:rPr lang="fr-FR" sz="1150" b="0" i="0" u="none" strike="noStrike" cap="none" dirty="0">
                          <a:solidFill>
                            <a:schemeClr val="tx1"/>
                          </a:solidFill>
                          <a:latin typeface="Calibri"/>
                          <a:ea typeface="Calibri"/>
                          <a:cs typeface="Calibri"/>
                          <a:sym typeface="Calibri"/>
                        </a:rPr>
                        <a:t>Opportunités pour inclure l’anneau de PrEP dans les outils de suivi parallèlement à la PrEP orale </a:t>
                      </a:r>
                    </a:p>
                    <a:p>
                      <a:pPr marL="231775" marR="0" lvl="0" indent="-168275" algn="l" rtl="0">
                        <a:lnSpc>
                          <a:spcPct val="100000"/>
                        </a:lnSpc>
                        <a:spcBef>
                          <a:spcPts val="0"/>
                        </a:spcBef>
                        <a:spcAft>
                          <a:spcPts val="200"/>
                        </a:spcAft>
                        <a:buClr>
                          <a:srgbClr val="000000"/>
                        </a:buClr>
                        <a:buSzPts val="1100"/>
                        <a:buFont typeface="Arial"/>
                        <a:buChar char="•"/>
                        <a:tabLst/>
                      </a:pPr>
                      <a:r>
                        <a:rPr lang="fr-FR" sz="1150" b="0" i="0" u="none" strike="noStrike" cap="none" dirty="0">
                          <a:solidFill>
                            <a:schemeClr val="tx1"/>
                          </a:solidFill>
                          <a:latin typeface="Calibri"/>
                          <a:ea typeface="Calibri"/>
                          <a:cs typeface="Calibri"/>
                          <a:sym typeface="Calibri"/>
                        </a:rPr>
                        <a:t>Opportunités et obstacles à l’intégration de l’anneau dans les systèmes de suivi de la PF et d’autres services non liés au VIH et/ou à l’établissement d’un lien entre la distribution par le secteur privé et les systèmes de suivi du secteur public</a:t>
                      </a:r>
                    </a:p>
                    <a:p>
                      <a:pPr marL="231775" marR="0" lvl="0" indent="-168275" algn="l" rtl="0">
                        <a:lnSpc>
                          <a:spcPct val="100000"/>
                        </a:lnSpc>
                        <a:spcBef>
                          <a:spcPts val="0"/>
                        </a:spcBef>
                        <a:spcAft>
                          <a:spcPts val="200"/>
                        </a:spcAft>
                        <a:buClr>
                          <a:srgbClr val="000000"/>
                        </a:buClr>
                        <a:buSzPts val="1100"/>
                        <a:buFont typeface="Arial"/>
                        <a:buChar char="•"/>
                        <a:tabLst/>
                      </a:pPr>
                      <a:endParaRPr lang="en-US" sz="1150" b="0" i="0" u="none" strike="noStrike" cap="none" dirty="0">
                        <a:solidFill>
                          <a:schemeClr val="tx1"/>
                        </a:solidFill>
                        <a:latin typeface="Calibri"/>
                        <a:ea typeface="Calibri"/>
                        <a:cs typeface="Calibri"/>
                        <a:sym typeface="Calibri"/>
                      </a:endParaRPr>
                    </a:p>
                  </a:txBody>
                  <a:tcPr>
                    <a:lnL w="12700" cap="flat" cmpd="sng">
                      <a:solidFill>
                        <a:srgbClr val="B7CAD2"/>
                      </a:solidFill>
                      <a:prstDash val="solid"/>
                      <a:round/>
                      <a:headEnd type="none" w="sm" len="sm"/>
                      <a:tailEnd type="none" w="sm" len="sm"/>
                    </a:lnL>
                    <a:lnR w="12700" cap="flat" cmpd="sng" algn="ctr">
                      <a:no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1089892">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a:solidFill>
                            <a:srgbClr val="353535"/>
                          </a:solidFill>
                          <a:latin typeface="Calibri"/>
                          <a:ea typeface="Calibri"/>
                          <a:cs typeface="Calibri"/>
                          <a:sym typeface="Calibri"/>
                        </a:rPr>
                        <a:t>Mettre en place des systèmes de </a:t>
                      </a:r>
                      <a:r>
                        <a:rPr lang="fr-FR" sz="1150" b="1" i="0" u="none" strike="noStrike" cap="none">
                          <a:solidFill>
                            <a:srgbClr val="353535"/>
                          </a:solidFill>
                          <a:latin typeface="Calibri"/>
                          <a:ea typeface="Calibri"/>
                          <a:cs typeface="Calibri"/>
                          <a:sym typeface="Calibri"/>
                        </a:rPr>
                        <a:t>pharmacovigilance</a:t>
                      </a:r>
                      <a:r>
                        <a:rPr lang="fr-FR" sz="1150" i="0" u="none" strike="noStrike" cap="none">
                          <a:solidFill>
                            <a:srgbClr val="353535"/>
                          </a:solidFill>
                          <a:latin typeface="Calibri"/>
                          <a:ea typeface="Calibri"/>
                          <a:cs typeface="Calibri"/>
                          <a:sym typeface="Calibri"/>
                        </a:rPr>
                        <a:t> et de surveillance de la résistance aux médicaments.</a:t>
                      </a:r>
                    </a:p>
                  </a:txBody>
                  <a:tcP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9850" marR="0" lvl="0" indent="0" algn="l" defTabSz="914400" rtl="0" eaLnBrk="1" fontAlgn="auto" latinLnBrk="0" hangingPunct="1">
                        <a:lnSpc>
                          <a:spcPct val="100000"/>
                        </a:lnSpc>
                        <a:spcBef>
                          <a:spcPts val="0"/>
                        </a:spcBef>
                        <a:spcAft>
                          <a:spcPts val="200"/>
                        </a:spcAft>
                        <a:buClr>
                          <a:srgbClr val="000000"/>
                        </a:buClr>
                        <a:buSzPts val="1100"/>
                        <a:buFont typeface="Arial" panose="020B0604020202020204" pitchFamily="34" charset="0"/>
                        <a:buNone/>
                        <a:tabLst/>
                        <a:defRPr/>
                      </a:pPr>
                      <a:r>
                        <a:rPr lang="fr-FR" sz="1150" b="1" i="0" u="none" strike="noStrike" cap="none">
                          <a:solidFill>
                            <a:schemeClr val="tx1"/>
                          </a:solidFill>
                          <a:latin typeface="Calibri" panose="020F0502020204030204" pitchFamily="34" charset="0"/>
                          <a:ea typeface="Arial"/>
                          <a:cs typeface="Calibri" panose="020F0502020204030204" pitchFamily="34" charset="0"/>
                          <a:sym typeface="Arial"/>
                        </a:rPr>
                        <a:t>Se reporter au point M2 dans la banque de questions et inclure des détails sur :</a:t>
                      </a:r>
                    </a:p>
                    <a:p>
                      <a:pPr marL="241300" marR="0" lvl="0" indent="-171450" algn="l" defTabSz="914400" rtl="0" eaLnBrk="1" fontAlgn="auto" latinLnBrk="0" hangingPunct="1">
                        <a:lnSpc>
                          <a:spcPct val="100000"/>
                        </a:lnSpc>
                        <a:spcBef>
                          <a:spcPts val="0"/>
                        </a:spcBef>
                        <a:spcAft>
                          <a:spcPts val="200"/>
                        </a:spcAft>
                        <a:buClr>
                          <a:srgbClr val="000000"/>
                        </a:buClr>
                        <a:buSzPts val="1100"/>
                        <a:buFont typeface="Arial" panose="020B0604020202020204" pitchFamily="34" charset="0"/>
                        <a:buChar char="•"/>
                        <a:tabLst/>
                        <a:defRPr/>
                      </a:pPr>
                      <a:r>
                        <a:rPr lang="fr-FR" sz="1150" b="0" i="0" u="none" strike="noStrike" cap="none">
                          <a:solidFill>
                            <a:schemeClr val="tx1"/>
                          </a:solidFill>
                          <a:latin typeface="Calibri"/>
                          <a:ea typeface="Calibri"/>
                          <a:cs typeface="Calibri"/>
                          <a:sym typeface="Calibri"/>
                        </a:rPr>
                        <a:t>Plans actuels de pharmacovigilance pour la PrEP orale et plans d’intégration de l’anneau de PrEP </a:t>
                      </a:r>
                    </a:p>
                    <a:p>
                      <a:pPr marL="241300" marR="0" lvl="0" indent="-171450" algn="l" defTabSz="914400" rtl="0" eaLnBrk="1" fontAlgn="auto" latinLnBrk="0" hangingPunct="1">
                        <a:lnSpc>
                          <a:spcPct val="100000"/>
                        </a:lnSpc>
                        <a:spcBef>
                          <a:spcPts val="0"/>
                        </a:spcBef>
                        <a:spcAft>
                          <a:spcPts val="200"/>
                        </a:spcAft>
                        <a:buClr>
                          <a:srgbClr val="000000"/>
                        </a:buClr>
                        <a:buSzPts val="1100"/>
                        <a:buFont typeface="Arial" panose="020B0604020202020204" pitchFamily="34" charset="0"/>
                        <a:buChar char="•"/>
                        <a:tabLst/>
                        <a:defRPr/>
                      </a:pPr>
                      <a:r>
                        <a:rPr lang="fr-FR" sz="1150" b="0" i="0" u="none" strike="noStrike" cap="none">
                          <a:solidFill>
                            <a:schemeClr val="tx1"/>
                          </a:solidFill>
                          <a:latin typeface="Calibri"/>
                          <a:ea typeface="Calibri"/>
                          <a:cs typeface="Calibri"/>
                          <a:sym typeface="Calibri"/>
                        </a:rPr>
                        <a:t>Points relatifs à la pharmacovigilance si l’anneau de PrEP est approuvé pour une utilisation sans ordonnance (p. ex., nécessité de créer une ligne d’assistance téléphonique, d’inclure des informations dans l’emballage de l’anneau de PrEP)</a:t>
                      </a:r>
                    </a:p>
                  </a:txBody>
                  <a:tcPr>
                    <a:lnL w="12700" cap="flat" cmpd="sng">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1085088">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50" i="0" u="none" strike="noStrike" cap="none" dirty="0">
                          <a:solidFill>
                            <a:srgbClr val="353535"/>
                          </a:solidFill>
                          <a:latin typeface="Calibri"/>
                          <a:ea typeface="Calibri"/>
                          <a:cs typeface="Calibri"/>
                          <a:sym typeface="Calibri"/>
                        </a:rPr>
                        <a:t>Mener des </a:t>
                      </a:r>
                      <a:r>
                        <a:rPr lang="fr-FR" sz="1150" b="1" i="0" u="none" strike="noStrike" cap="none" dirty="0">
                          <a:solidFill>
                            <a:srgbClr val="353535"/>
                          </a:solidFill>
                          <a:latin typeface="Calibri"/>
                          <a:ea typeface="Calibri"/>
                          <a:cs typeface="Calibri"/>
                          <a:sym typeface="Calibri"/>
                        </a:rPr>
                        <a:t>recherches scientifiques sur la mise en œuvre</a:t>
                      </a:r>
                      <a:r>
                        <a:rPr lang="fr-FR" sz="1150" i="0" u="none" strike="noStrike" cap="none" dirty="0">
                          <a:solidFill>
                            <a:srgbClr val="353535"/>
                          </a:solidFill>
                          <a:latin typeface="Calibri"/>
                          <a:ea typeface="Calibri"/>
                          <a:cs typeface="Calibri"/>
                          <a:sym typeface="Calibri"/>
                        </a:rPr>
                        <a:t> afin d’étayer les politiques et les programmes.</a:t>
                      </a:r>
                    </a:p>
                  </a:txBody>
                  <a:tcP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63500" marR="0" lvl="0" indent="0" algn="l" rtl="0">
                        <a:lnSpc>
                          <a:spcPct val="100000"/>
                        </a:lnSpc>
                        <a:spcBef>
                          <a:spcPts val="0"/>
                        </a:spcBef>
                        <a:spcAft>
                          <a:spcPts val="200"/>
                        </a:spcAft>
                        <a:buClr>
                          <a:srgbClr val="000000"/>
                        </a:buClr>
                        <a:buSzPts val="1100"/>
                        <a:buFont typeface="Arial" panose="020B0604020202020204" pitchFamily="34" charset="0"/>
                        <a:buNone/>
                        <a:tabLst/>
                      </a:pPr>
                      <a:r>
                        <a:rPr lang="fr-FR" sz="1150" b="1" i="0" u="none" strike="noStrike" cap="none" dirty="0">
                          <a:solidFill>
                            <a:schemeClr val="tx1"/>
                          </a:solidFill>
                          <a:latin typeface="Calibri" panose="020F0502020204030204" pitchFamily="34" charset="0"/>
                          <a:ea typeface="Arial"/>
                          <a:cs typeface="Calibri" panose="020F0502020204030204" pitchFamily="34" charset="0"/>
                          <a:sym typeface="Arial"/>
                        </a:rPr>
                        <a:t>Se reporter au point M3 dans la banque de questions et inclure des détails sur :</a:t>
                      </a:r>
                    </a:p>
                    <a:p>
                      <a:pPr marL="231775" marR="0" lvl="0" indent="-168275" algn="l" rtl="0">
                        <a:lnSpc>
                          <a:spcPct val="100000"/>
                        </a:lnSpc>
                        <a:spcBef>
                          <a:spcPts val="0"/>
                        </a:spcBef>
                        <a:spcAft>
                          <a:spcPts val="200"/>
                        </a:spcAft>
                        <a:buClr>
                          <a:srgbClr val="000000"/>
                        </a:buClr>
                        <a:buSzPts val="1100"/>
                        <a:buFont typeface="Arial" panose="020B0604020202020204" pitchFamily="34" charset="0"/>
                        <a:buChar char="•"/>
                        <a:tabLst/>
                      </a:pPr>
                      <a:r>
                        <a:rPr lang="fr-FR" sz="1150" b="0" i="0" u="none" strike="noStrike" cap="none" dirty="0">
                          <a:solidFill>
                            <a:schemeClr val="tx1"/>
                          </a:solidFill>
                          <a:latin typeface="Calibri"/>
                          <a:ea typeface="Calibri"/>
                          <a:cs typeface="Calibri"/>
                          <a:sym typeface="Calibri"/>
                        </a:rPr>
                        <a:t>Plans pour projets de démonstration et/ou questions scientifiques clés de mise en œuvre pour le déploiement initial et progressif de l’anneau de </a:t>
                      </a:r>
                      <a:r>
                        <a:rPr lang="fr-FR" sz="1150" b="0" i="0" u="none" strike="noStrike" cap="none" dirty="0" err="1">
                          <a:solidFill>
                            <a:schemeClr val="tx1"/>
                          </a:solidFill>
                          <a:latin typeface="Calibri"/>
                          <a:ea typeface="Calibri"/>
                          <a:cs typeface="Calibri"/>
                          <a:sym typeface="Calibri"/>
                        </a:rPr>
                        <a:t>PrEP</a:t>
                      </a:r>
                      <a:endParaRPr lang="fr-FR" sz="1150" b="0" i="0" u="none" strike="noStrike" cap="none" dirty="0">
                        <a:solidFill>
                          <a:schemeClr val="tx1"/>
                        </a:solidFill>
                        <a:latin typeface="Calibri"/>
                        <a:ea typeface="Calibri"/>
                        <a:cs typeface="Calibri"/>
                        <a:sym typeface="Calibri"/>
                      </a:endParaRPr>
                    </a:p>
                    <a:p>
                      <a:pPr marL="231775" marR="0" lvl="0" indent="-168275" algn="l" rtl="0">
                        <a:lnSpc>
                          <a:spcPct val="100000"/>
                        </a:lnSpc>
                        <a:spcBef>
                          <a:spcPts val="0"/>
                        </a:spcBef>
                        <a:spcAft>
                          <a:spcPts val="200"/>
                        </a:spcAft>
                        <a:buClr>
                          <a:srgbClr val="000000"/>
                        </a:buClr>
                        <a:buSzPts val="1100"/>
                        <a:buFont typeface="Arial" panose="020B0604020202020204" pitchFamily="34" charset="0"/>
                        <a:buChar char="•"/>
                        <a:tabLst/>
                      </a:pPr>
                      <a:r>
                        <a:rPr lang="fr-FR" sz="1150" b="0" i="0" u="none" strike="noStrike" cap="none" dirty="0">
                          <a:solidFill>
                            <a:schemeClr val="tx1"/>
                          </a:solidFill>
                          <a:latin typeface="Calibri"/>
                          <a:ea typeface="Calibri"/>
                          <a:cs typeface="Calibri"/>
                          <a:sym typeface="Calibri"/>
                        </a:rPr>
                        <a:t>Plans pour la recherche scientifique continue sur la mise en œuvre dans le but d’étayer la programmation de l’anneau de </a:t>
                      </a:r>
                      <a:r>
                        <a:rPr lang="fr-FR" sz="1150" b="0" i="0" u="none" strike="noStrike" cap="none" dirty="0" err="1">
                          <a:solidFill>
                            <a:schemeClr val="tx1"/>
                          </a:solidFill>
                          <a:latin typeface="Calibri"/>
                          <a:ea typeface="Calibri"/>
                          <a:cs typeface="Calibri"/>
                          <a:sym typeface="Calibri"/>
                        </a:rPr>
                        <a:t>PrEP</a:t>
                      </a:r>
                      <a:r>
                        <a:rPr lang="fr-FR" sz="1150" b="0" i="0" u="none" strike="noStrike" cap="none" dirty="0">
                          <a:solidFill>
                            <a:schemeClr val="tx1"/>
                          </a:solidFill>
                          <a:latin typeface="Calibri"/>
                          <a:ea typeface="Calibri"/>
                          <a:cs typeface="Calibri"/>
                          <a:sym typeface="Calibri"/>
                        </a:rPr>
                        <a:t> dans les années à venir</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6" name="Group 5">
            <a:extLst>
              <a:ext uri="{FF2B5EF4-FFF2-40B4-BE49-F238E27FC236}">
                <a16:creationId xmlns:a16="http://schemas.microsoft.com/office/drawing/2014/main" id="{8473AD74-2AF4-554B-A0E4-68EB6FF283D5}"/>
              </a:ext>
            </a:extLst>
          </p:cNvPr>
          <p:cNvGrpSpPr/>
          <p:nvPr/>
        </p:nvGrpSpPr>
        <p:grpSpPr>
          <a:xfrm>
            <a:off x="10419304" y="270243"/>
            <a:ext cx="1331104" cy="648864"/>
            <a:chOff x="9876248" y="596012"/>
            <a:chExt cx="1331104" cy="648864"/>
          </a:xfrm>
        </p:grpSpPr>
        <p:sp>
          <p:nvSpPr>
            <p:cNvPr id="17" name="Rounded Rectangle 16">
              <a:extLst>
                <a:ext uri="{FF2B5EF4-FFF2-40B4-BE49-F238E27FC236}">
                  <a16:creationId xmlns:a16="http://schemas.microsoft.com/office/drawing/2014/main" id="{0F3B8793-1497-2E47-AF76-2E507347A83C}"/>
                </a:ext>
              </a:extLst>
            </p:cNvPr>
            <p:cNvSpPr/>
            <p:nvPr/>
          </p:nvSpPr>
          <p:spPr>
            <a:xfrm>
              <a:off x="10115601" y="664173"/>
              <a:ext cx="1091751"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100" b="1">
                  <a:solidFill>
                    <a:srgbClr val="FFFFFF"/>
                  </a:solidFill>
                  <a:ea typeface="Calibri"/>
                  <a:cs typeface="Calibri"/>
                  <a:sym typeface="Calibri"/>
                </a:rPr>
                <a:t>SUIVI</a:t>
              </a:r>
            </a:p>
          </p:txBody>
        </p:sp>
        <p:grpSp>
          <p:nvGrpSpPr>
            <p:cNvPr id="21" name="Group 20">
              <a:extLst>
                <a:ext uri="{FF2B5EF4-FFF2-40B4-BE49-F238E27FC236}">
                  <a16:creationId xmlns:a16="http://schemas.microsoft.com/office/drawing/2014/main" id="{CAAC17B9-5713-F74D-A9E1-D3F0A8379093}"/>
                </a:ext>
              </a:extLst>
            </p:cNvPr>
            <p:cNvGrpSpPr/>
            <p:nvPr/>
          </p:nvGrpSpPr>
          <p:grpSpPr>
            <a:xfrm>
              <a:off x="9876248" y="596012"/>
              <a:ext cx="648864" cy="648864"/>
              <a:chOff x="9884433" y="3069525"/>
              <a:chExt cx="1005462" cy="1005462"/>
            </a:xfrm>
          </p:grpSpPr>
          <p:sp>
            <p:nvSpPr>
              <p:cNvPr id="22" name="Oval 21">
                <a:extLst>
                  <a:ext uri="{FF2B5EF4-FFF2-40B4-BE49-F238E27FC236}">
                    <a16:creationId xmlns:a16="http://schemas.microsoft.com/office/drawing/2014/main" id="{3D918113-F19F-404E-9F4F-47E0B6B3F510}"/>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3" name="Graphic 22">
                <a:extLst>
                  <a:ext uri="{FF2B5EF4-FFF2-40B4-BE49-F238E27FC236}">
                    <a16:creationId xmlns:a16="http://schemas.microsoft.com/office/drawing/2014/main" id="{93BB2787-B44D-9D44-B4D1-D2D9685F6D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8760" y="3199920"/>
                <a:ext cx="717721" cy="717721"/>
              </a:xfrm>
              <a:prstGeom prst="rect">
                <a:avLst/>
              </a:prstGeom>
            </p:spPr>
          </p:pic>
        </p:grpSp>
      </p:grpSp>
    </p:spTree>
    <p:extLst>
      <p:ext uri="{BB962C8B-B14F-4D97-AF65-F5344CB8AC3E}">
        <p14:creationId xmlns:p14="http://schemas.microsoft.com/office/powerpoint/2010/main" val="91441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8DD9-CC71-EC4F-AF57-B89E6E9D0FC1}"/>
              </a:ext>
            </a:extLst>
          </p:cNvPr>
          <p:cNvSpPr>
            <a:spLocks noGrp="1"/>
          </p:cNvSpPr>
          <p:nvPr>
            <p:ph type="title"/>
          </p:nvPr>
        </p:nvSpPr>
        <p:spPr/>
        <p:txBody>
          <a:bodyPr>
            <a:normAutofit fontScale="90000"/>
          </a:bodyPr>
          <a:lstStyle/>
          <a:p>
            <a:r>
              <a:rPr lang="fr-FR" sz="3200"/>
              <a:t>Autres questions clés</a:t>
            </a:r>
          </a:p>
        </p:txBody>
      </p:sp>
      <p:sp>
        <p:nvSpPr>
          <p:cNvPr id="29" name="Slide Number Placeholder 26">
            <a:extLst>
              <a:ext uri="{FF2B5EF4-FFF2-40B4-BE49-F238E27FC236}">
                <a16:creationId xmlns:a16="http://schemas.microsoft.com/office/drawing/2014/main" id="{51B2AB37-A43E-E543-A088-19104579E756}"/>
              </a:ext>
            </a:extLst>
          </p:cNvPr>
          <p:cNvSpPr>
            <a:spLocks noGrp="1"/>
          </p:cNvSpPr>
          <p:nvPr>
            <p:ph type="sldNum" sz="quarter" idx="4"/>
          </p:nvPr>
        </p:nvSpPr>
        <p:spPr/>
        <p:txBody>
          <a:bodyPr/>
          <a:lstStyle/>
          <a:p>
            <a:fld id="{282D8E3E-8532-C943-903F-91E14D4CAD95}" type="slidenum">
              <a:rPr lang="en-US" smtClean="0"/>
              <a:pPr/>
              <a:t>18</a:t>
            </a:fld>
            <a:endParaRPr lang="en-US"/>
          </a:p>
        </p:txBody>
      </p:sp>
      <p:graphicFrame>
        <p:nvGraphicFramePr>
          <p:cNvPr id="33" name="Google Shape;325;p30">
            <a:extLst>
              <a:ext uri="{FF2B5EF4-FFF2-40B4-BE49-F238E27FC236}">
                <a16:creationId xmlns:a16="http://schemas.microsoft.com/office/drawing/2014/main" id="{E771DF1D-8099-AD4C-B3AD-E6F0DF221495}"/>
              </a:ext>
            </a:extLst>
          </p:cNvPr>
          <p:cNvGraphicFramePr/>
          <p:nvPr>
            <p:extLst>
              <p:ext uri="{D42A27DB-BD31-4B8C-83A1-F6EECF244321}">
                <p14:modId xmlns:p14="http://schemas.microsoft.com/office/powerpoint/2010/main" val="2603664539"/>
              </p:ext>
            </p:extLst>
          </p:nvPr>
        </p:nvGraphicFramePr>
        <p:xfrm>
          <a:off x="1038230" y="3628588"/>
          <a:ext cx="10446870" cy="2652883"/>
        </p:xfrm>
        <a:graphic>
          <a:graphicData uri="http://schemas.openxmlformats.org/drawingml/2006/table">
            <a:tbl>
              <a:tblPr>
                <a:noFill/>
              </a:tblPr>
              <a:tblGrid>
                <a:gridCol w="2007225">
                  <a:extLst>
                    <a:ext uri="{9D8B030D-6E8A-4147-A177-3AD203B41FA5}">
                      <a16:colId xmlns:a16="http://schemas.microsoft.com/office/drawing/2014/main" val="20000"/>
                    </a:ext>
                  </a:extLst>
                </a:gridCol>
                <a:gridCol w="2163325">
                  <a:extLst>
                    <a:ext uri="{9D8B030D-6E8A-4147-A177-3AD203B41FA5}">
                      <a16:colId xmlns:a16="http://schemas.microsoft.com/office/drawing/2014/main" val="20001"/>
                    </a:ext>
                  </a:extLst>
                </a:gridCol>
                <a:gridCol w="2045696">
                  <a:extLst>
                    <a:ext uri="{9D8B030D-6E8A-4147-A177-3AD203B41FA5}">
                      <a16:colId xmlns:a16="http://schemas.microsoft.com/office/drawing/2014/main" val="20002"/>
                    </a:ext>
                  </a:extLst>
                </a:gridCol>
                <a:gridCol w="2182368">
                  <a:extLst>
                    <a:ext uri="{9D8B030D-6E8A-4147-A177-3AD203B41FA5}">
                      <a16:colId xmlns:a16="http://schemas.microsoft.com/office/drawing/2014/main" val="20003"/>
                    </a:ext>
                  </a:extLst>
                </a:gridCol>
                <a:gridCol w="2048256">
                  <a:extLst>
                    <a:ext uri="{9D8B030D-6E8A-4147-A177-3AD203B41FA5}">
                      <a16:colId xmlns:a16="http://schemas.microsoft.com/office/drawing/2014/main" val="20004"/>
                    </a:ext>
                  </a:extLst>
                </a:gridCol>
              </a:tblGrid>
              <a:tr h="2652883">
                <a:tc>
                  <a:txBody>
                    <a:bodyPr/>
                    <a:lstStyle/>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a:t>Question 1</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a:t>Question 2</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a:t>Question 3</a:t>
                      </a:r>
                    </a:p>
                  </a:txBody>
                  <a:tcPr marL="91450" marR="91450" marT="38100" marB="38100">
                    <a:lnL w="9525" cap="flat" cmpd="sng">
                      <a:solidFill>
                        <a:srgbClr val="000000">
                          <a:alpha val="0"/>
                        </a:srgbClr>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dirty="0"/>
                        <a:t>Question 1</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dirty="0"/>
                        <a:t>Question 2</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dirty="0"/>
                        <a:t>Question 3</a:t>
                      </a:r>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a:t>Question 1</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a:t>Question 2</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a:t>Question 3</a:t>
                      </a:r>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a:t>Question 1</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a:t>Question 2</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a:t>Question 3</a:t>
                      </a:r>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dirty="0"/>
                        <a:t>Question 1</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dirty="0"/>
                        <a:t>Question 2</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fr-FR" sz="1200" dirty="0"/>
                        <a:t>Question 3</a:t>
                      </a:r>
                    </a:p>
                  </a:txBody>
                  <a:tcPr marL="91450" marR="91450" marT="38100" marB="38100">
                    <a:lnL w="57150" cap="flat" cmpd="sng" algn="ctr">
                      <a:solidFill>
                        <a:srgbClr val="DBE4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bl>
          </a:graphicData>
        </a:graphic>
      </p:graphicFrame>
      <p:grpSp>
        <p:nvGrpSpPr>
          <p:cNvPr id="34" name="Group 33">
            <a:extLst>
              <a:ext uri="{FF2B5EF4-FFF2-40B4-BE49-F238E27FC236}">
                <a16:creationId xmlns:a16="http://schemas.microsoft.com/office/drawing/2014/main" id="{0536AAD5-ECB4-044A-9492-B0A799558117}"/>
              </a:ext>
            </a:extLst>
          </p:cNvPr>
          <p:cNvGrpSpPr/>
          <p:nvPr/>
        </p:nvGrpSpPr>
        <p:grpSpPr>
          <a:xfrm>
            <a:off x="1074429" y="1870235"/>
            <a:ext cx="1820570" cy="1558765"/>
            <a:chOff x="1074429" y="2926269"/>
            <a:chExt cx="1820570" cy="1558765"/>
          </a:xfrm>
        </p:grpSpPr>
        <p:sp>
          <p:nvSpPr>
            <p:cNvPr id="35" name="Google Shape;339;p30">
              <a:extLst>
                <a:ext uri="{FF2B5EF4-FFF2-40B4-BE49-F238E27FC236}">
                  <a16:creationId xmlns:a16="http://schemas.microsoft.com/office/drawing/2014/main" id="{E51DE599-DB82-B249-8130-860B568E5698}"/>
                </a:ext>
              </a:extLst>
            </p:cNvPr>
            <p:cNvSpPr/>
            <p:nvPr/>
          </p:nvSpPr>
          <p:spPr>
            <a:xfrm>
              <a:off x="1074429"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100" b="1" dirty="0">
                  <a:solidFill>
                    <a:srgbClr val="FFFFFF"/>
                  </a:solidFill>
                  <a:latin typeface="Arial" panose="020B0604020202020204" pitchFamily="34" charset="0"/>
                  <a:ea typeface="Calibri"/>
                  <a:cs typeface="Arial" panose="020B0604020202020204" pitchFamily="34" charset="0"/>
                  <a:sym typeface="Calibri"/>
                </a:rPr>
                <a:t>PLANIFICATION &amp; </a:t>
              </a:r>
            </a:p>
            <a:p>
              <a:pPr marL="0" marR="0" lvl="0" indent="0" algn="ctr" rtl="0">
                <a:spcBef>
                  <a:spcPts val="0"/>
                </a:spcBef>
                <a:spcAft>
                  <a:spcPts val="0"/>
                </a:spcAft>
                <a:buNone/>
              </a:pPr>
              <a:r>
                <a:rPr lang="fr-FR" sz="1100" b="1" dirty="0">
                  <a:solidFill>
                    <a:srgbClr val="FFFFFF"/>
                  </a:solidFill>
                  <a:latin typeface="Arial" panose="020B0604020202020204" pitchFamily="34" charset="0"/>
                  <a:ea typeface="Calibri"/>
                  <a:cs typeface="Arial" panose="020B0604020202020204" pitchFamily="34" charset="0"/>
                  <a:sym typeface="Calibri"/>
                </a:rPr>
                <a:t>BUDGÉTISATION</a:t>
              </a:r>
            </a:p>
          </p:txBody>
        </p:sp>
        <p:grpSp>
          <p:nvGrpSpPr>
            <p:cNvPr id="36" name="Group 35">
              <a:extLst>
                <a:ext uri="{FF2B5EF4-FFF2-40B4-BE49-F238E27FC236}">
                  <a16:creationId xmlns:a16="http://schemas.microsoft.com/office/drawing/2014/main" id="{4F0DCDE4-DF42-0243-B782-2EEB95CD29DC}"/>
                </a:ext>
              </a:extLst>
            </p:cNvPr>
            <p:cNvGrpSpPr/>
            <p:nvPr/>
          </p:nvGrpSpPr>
          <p:grpSpPr>
            <a:xfrm>
              <a:off x="1481983" y="2926269"/>
              <a:ext cx="1005462" cy="1005462"/>
              <a:chOff x="1167153" y="3069525"/>
              <a:chExt cx="1005462" cy="1005462"/>
            </a:xfrm>
          </p:grpSpPr>
          <p:sp>
            <p:nvSpPr>
              <p:cNvPr id="37" name="Oval 36">
                <a:extLst>
                  <a:ext uri="{FF2B5EF4-FFF2-40B4-BE49-F238E27FC236}">
                    <a16:creationId xmlns:a16="http://schemas.microsoft.com/office/drawing/2014/main" id="{AB235CE3-6C0B-7045-A306-6EFC7D6D5B6D}"/>
                  </a:ext>
                </a:extLst>
              </p:cNvPr>
              <p:cNvSpPr/>
              <p:nvPr/>
            </p:nvSpPr>
            <p:spPr>
              <a:xfrm>
                <a:off x="116715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38" name="Graphic 37">
                <a:extLst>
                  <a:ext uri="{FF2B5EF4-FFF2-40B4-BE49-F238E27FC236}">
                    <a16:creationId xmlns:a16="http://schemas.microsoft.com/office/drawing/2014/main" id="{9DF08EF0-6CFF-4E43-8FB5-BAC286C134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5486" y="3254787"/>
                <a:ext cx="592418" cy="592418"/>
              </a:xfrm>
              <a:prstGeom prst="rect">
                <a:avLst/>
              </a:prstGeom>
            </p:spPr>
          </p:pic>
        </p:grpSp>
      </p:grpSp>
      <p:grpSp>
        <p:nvGrpSpPr>
          <p:cNvPr id="39" name="Group 38">
            <a:extLst>
              <a:ext uri="{FF2B5EF4-FFF2-40B4-BE49-F238E27FC236}">
                <a16:creationId xmlns:a16="http://schemas.microsoft.com/office/drawing/2014/main" id="{0E0532D6-BFA4-4D46-9735-4828B16DBBB6}"/>
              </a:ext>
            </a:extLst>
          </p:cNvPr>
          <p:cNvGrpSpPr/>
          <p:nvPr/>
        </p:nvGrpSpPr>
        <p:grpSpPr>
          <a:xfrm>
            <a:off x="3176410" y="1870235"/>
            <a:ext cx="1903590" cy="1558765"/>
            <a:chOff x="3176410" y="2926269"/>
            <a:chExt cx="1903590" cy="1558765"/>
          </a:xfrm>
        </p:grpSpPr>
        <p:sp>
          <p:nvSpPr>
            <p:cNvPr id="40" name="Google Shape;340;p30">
              <a:extLst>
                <a:ext uri="{FF2B5EF4-FFF2-40B4-BE49-F238E27FC236}">
                  <a16:creationId xmlns:a16="http://schemas.microsoft.com/office/drawing/2014/main" id="{DE074C68-5F84-D643-9A25-2C0E53DA8836}"/>
                </a:ext>
              </a:extLst>
            </p:cNvPr>
            <p:cNvSpPr/>
            <p:nvPr/>
          </p:nvSpPr>
          <p:spPr>
            <a:xfrm>
              <a:off x="3176410" y="3973157"/>
              <a:ext cx="190359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50" b="1" dirty="0">
                  <a:solidFill>
                    <a:srgbClr val="FFFFFF"/>
                  </a:solidFill>
                  <a:latin typeface="Arial" panose="020B0604020202020204" pitchFamily="34" charset="0"/>
                  <a:ea typeface="Calibri"/>
                  <a:cs typeface="Arial" panose="020B0604020202020204" pitchFamily="34" charset="0"/>
                  <a:sym typeface="Calibri"/>
                </a:rPr>
                <a:t>GESTION DE LA CHAÎNE D’APPROVISIONNEMENT</a:t>
              </a:r>
            </a:p>
          </p:txBody>
        </p:sp>
        <p:grpSp>
          <p:nvGrpSpPr>
            <p:cNvPr id="41" name="Group 40">
              <a:extLst>
                <a:ext uri="{FF2B5EF4-FFF2-40B4-BE49-F238E27FC236}">
                  <a16:creationId xmlns:a16="http://schemas.microsoft.com/office/drawing/2014/main" id="{50661BF5-F5CE-6B4D-A274-1953DA8F6E15}"/>
                </a:ext>
              </a:extLst>
            </p:cNvPr>
            <p:cNvGrpSpPr/>
            <p:nvPr/>
          </p:nvGrpSpPr>
          <p:grpSpPr>
            <a:xfrm>
              <a:off x="3530239" y="2926269"/>
              <a:ext cx="1005462" cy="1005462"/>
              <a:chOff x="3264177" y="3069525"/>
              <a:chExt cx="1005462" cy="1005462"/>
            </a:xfrm>
          </p:grpSpPr>
          <p:sp>
            <p:nvSpPr>
              <p:cNvPr id="42" name="Oval 41">
                <a:extLst>
                  <a:ext uri="{FF2B5EF4-FFF2-40B4-BE49-F238E27FC236}">
                    <a16:creationId xmlns:a16="http://schemas.microsoft.com/office/drawing/2014/main" id="{BDF98490-EFB3-2946-8691-1C6DF7A17722}"/>
                  </a:ext>
                </a:extLst>
              </p:cNvPr>
              <p:cNvSpPr/>
              <p:nvPr/>
            </p:nvSpPr>
            <p:spPr>
              <a:xfrm>
                <a:off x="3264177"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43" name="Graphic 42">
                <a:extLst>
                  <a:ext uri="{FF2B5EF4-FFF2-40B4-BE49-F238E27FC236}">
                    <a16:creationId xmlns:a16="http://schemas.microsoft.com/office/drawing/2014/main" id="{6B7BF100-619B-6A49-8926-944DAA8503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1773" y="3199921"/>
                <a:ext cx="717721" cy="717721"/>
              </a:xfrm>
              <a:prstGeom prst="rect">
                <a:avLst/>
              </a:prstGeom>
            </p:spPr>
          </p:pic>
        </p:grpSp>
      </p:grpSp>
      <p:grpSp>
        <p:nvGrpSpPr>
          <p:cNvPr id="44" name="Group 43">
            <a:extLst>
              <a:ext uri="{FF2B5EF4-FFF2-40B4-BE49-F238E27FC236}">
                <a16:creationId xmlns:a16="http://schemas.microsoft.com/office/drawing/2014/main" id="{E3BA9ADB-B4F7-2D49-86B0-A2DA91BA6452}"/>
              </a:ext>
            </a:extLst>
          </p:cNvPr>
          <p:cNvGrpSpPr/>
          <p:nvPr/>
        </p:nvGrpSpPr>
        <p:grpSpPr>
          <a:xfrm>
            <a:off x="5303240" y="1870235"/>
            <a:ext cx="1820570" cy="1558765"/>
            <a:chOff x="5303240" y="2926269"/>
            <a:chExt cx="1820570" cy="1558765"/>
          </a:xfrm>
        </p:grpSpPr>
        <p:sp>
          <p:nvSpPr>
            <p:cNvPr id="45" name="Google Shape;341;p30">
              <a:extLst>
                <a:ext uri="{FF2B5EF4-FFF2-40B4-BE49-F238E27FC236}">
                  <a16:creationId xmlns:a16="http://schemas.microsoft.com/office/drawing/2014/main" id="{30375DD5-71C7-6640-8A78-03278DB64F4B}"/>
                </a:ext>
              </a:extLst>
            </p:cNvPr>
            <p:cNvSpPr/>
            <p:nvPr/>
          </p:nvSpPr>
          <p:spPr>
            <a:xfrm>
              <a:off x="530324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algn="ctr"/>
              <a:r>
                <a:rPr lang="fr-FR" sz="1100" b="1" dirty="0">
                  <a:solidFill>
                    <a:srgbClr val="FFFFFF"/>
                  </a:solidFill>
                  <a:latin typeface="Arial" panose="020B0604020202020204" pitchFamily="34" charset="0"/>
                  <a:ea typeface="Calibri"/>
                  <a:cs typeface="Arial" panose="020B0604020202020204" pitchFamily="34" charset="0"/>
                  <a:sym typeface="Calibri"/>
                </a:rPr>
                <a:t>PLATEFORMES DE DISTRIBUTION DE L’ANNEAU DE </a:t>
              </a:r>
              <a:r>
                <a:rPr lang="fr-FR" sz="1100" b="1" dirty="0" err="1">
                  <a:solidFill>
                    <a:srgbClr val="FFFFFF"/>
                  </a:solidFill>
                  <a:latin typeface="Arial" panose="020B0604020202020204" pitchFamily="34" charset="0"/>
                  <a:ea typeface="Calibri"/>
                  <a:cs typeface="Arial" panose="020B0604020202020204" pitchFamily="34" charset="0"/>
                  <a:sym typeface="Calibri"/>
                </a:rPr>
                <a:t>PrEP</a:t>
              </a:r>
              <a:r>
                <a:rPr lang="fr-FR" sz="1100" b="1" dirty="0">
                  <a:solidFill>
                    <a:srgbClr val="FFFFFF"/>
                  </a:solidFill>
                  <a:latin typeface="Arial" panose="020B0604020202020204" pitchFamily="34" charset="0"/>
                  <a:ea typeface="Calibri"/>
                  <a:cs typeface="Arial" panose="020B0604020202020204" pitchFamily="34" charset="0"/>
                  <a:sym typeface="Calibri"/>
                </a:rPr>
                <a:t> </a:t>
              </a:r>
            </a:p>
          </p:txBody>
        </p:sp>
        <p:grpSp>
          <p:nvGrpSpPr>
            <p:cNvPr id="46" name="Group 45">
              <a:extLst>
                <a:ext uri="{FF2B5EF4-FFF2-40B4-BE49-F238E27FC236}">
                  <a16:creationId xmlns:a16="http://schemas.microsoft.com/office/drawing/2014/main" id="{85D225F1-89EB-5543-BDFB-C7654D739602}"/>
                </a:ext>
              </a:extLst>
            </p:cNvPr>
            <p:cNvGrpSpPr/>
            <p:nvPr/>
          </p:nvGrpSpPr>
          <p:grpSpPr>
            <a:xfrm>
              <a:off x="5700415" y="2926269"/>
              <a:ext cx="1005462" cy="1005462"/>
              <a:chOff x="5373393" y="3069525"/>
              <a:chExt cx="1005462" cy="1005462"/>
            </a:xfrm>
          </p:grpSpPr>
          <p:sp>
            <p:nvSpPr>
              <p:cNvPr id="47" name="Oval 46">
                <a:extLst>
                  <a:ext uri="{FF2B5EF4-FFF2-40B4-BE49-F238E27FC236}">
                    <a16:creationId xmlns:a16="http://schemas.microsoft.com/office/drawing/2014/main" id="{3FE98DD6-8B43-6B42-846F-567A05AE61DE}"/>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48" name="Graphic 47">
                <a:extLst>
                  <a:ext uri="{FF2B5EF4-FFF2-40B4-BE49-F238E27FC236}">
                    <a16:creationId xmlns:a16="http://schemas.microsoft.com/office/drawing/2014/main" id="{B2A89AB4-13FA-9B42-94E4-00A8DC518F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27643" y="3199920"/>
                <a:ext cx="717721" cy="717721"/>
              </a:xfrm>
              <a:prstGeom prst="rect">
                <a:avLst/>
              </a:prstGeom>
            </p:spPr>
          </p:pic>
        </p:grpSp>
      </p:grpSp>
      <p:grpSp>
        <p:nvGrpSpPr>
          <p:cNvPr id="49" name="Group 48">
            <a:extLst>
              <a:ext uri="{FF2B5EF4-FFF2-40B4-BE49-F238E27FC236}">
                <a16:creationId xmlns:a16="http://schemas.microsoft.com/office/drawing/2014/main" id="{08E7B5DD-02E7-C041-A278-2961CE48E949}"/>
              </a:ext>
            </a:extLst>
          </p:cNvPr>
          <p:cNvGrpSpPr/>
          <p:nvPr/>
        </p:nvGrpSpPr>
        <p:grpSpPr>
          <a:xfrm>
            <a:off x="9548335" y="1870235"/>
            <a:ext cx="1820570" cy="1558765"/>
            <a:chOff x="9548335" y="2926269"/>
            <a:chExt cx="1820570" cy="1558765"/>
          </a:xfrm>
        </p:grpSpPr>
        <p:sp>
          <p:nvSpPr>
            <p:cNvPr id="50" name="Google Shape;343;p30">
              <a:extLst>
                <a:ext uri="{FF2B5EF4-FFF2-40B4-BE49-F238E27FC236}">
                  <a16:creationId xmlns:a16="http://schemas.microsoft.com/office/drawing/2014/main" id="{BEC67C62-D6D9-914C-AAFB-81ADB629A0CE}"/>
                </a:ext>
              </a:extLst>
            </p:cNvPr>
            <p:cNvSpPr/>
            <p:nvPr/>
          </p:nvSpPr>
          <p:spPr>
            <a:xfrm>
              <a:off x="9548335"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100" b="1" dirty="0">
                  <a:solidFill>
                    <a:srgbClr val="FFFFFF"/>
                  </a:solidFill>
                  <a:latin typeface="Arial" panose="020B0604020202020204" pitchFamily="34" charset="0"/>
                  <a:ea typeface="Calibri"/>
                  <a:cs typeface="Arial" panose="020B0604020202020204" pitchFamily="34" charset="0"/>
                  <a:sym typeface="Calibri"/>
                </a:rPr>
                <a:t>SUIVI</a:t>
              </a:r>
            </a:p>
          </p:txBody>
        </p:sp>
        <p:grpSp>
          <p:nvGrpSpPr>
            <p:cNvPr id="51" name="Group 50">
              <a:extLst>
                <a:ext uri="{FF2B5EF4-FFF2-40B4-BE49-F238E27FC236}">
                  <a16:creationId xmlns:a16="http://schemas.microsoft.com/office/drawing/2014/main" id="{9E960F31-B480-044E-B44A-1FE0E160440E}"/>
                </a:ext>
              </a:extLst>
            </p:cNvPr>
            <p:cNvGrpSpPr/>
            <p:nvPr/>
          </p:nvGrpSpPr>
          <p:grpSpPr>
            <a:xfrm>
              <a:off x="9978388" y="2926269"/>
              <a:ext cx="1005462" cy="1005462"/>
              <a:chOff x="9884433" y="3069525"/>
              <a:chExt cx="1005462" cy="1005462"/>
            </a:xfrm>
          </p:grpSpPr>
          <p:sp>
            <p:nvSpPr>
              <p:cNvPr id="52" name="Oval 51">
                <a:extLst>
                  <a:ext uri="{FF2B5EF4-FFF2-40B4-BE49-F238E27FC236}">
                    <a16:creationId xmlns:a16="http://schemas.microsoft.com/office/drawing/2014/main" id="{EBDE63F5-D51F-184A-846A-FA7453F81169}"/>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3" name="Graphic 52">
                <a:extLst>
                  <a:ext uri="{FF2B5EF4-FFF2-40B4-BE49-F238E27FC236}">
                    <a16:creationId xmlns:a16="http://schemas.microsoft.com/office/drawing/2014/main" id="{77F152CF-95DE-5D45-AA99-4FB66FBD90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58760" y="3199920"/>
                <a:ext cx="717721" cy="717721"/>
              </a:xfrm>
              <a:prstGeom prst="rect">
                <a:avLst/>
              </a:prstGeom>
            </p:spPr>
          </p:pic>
        </p:grpSp>
      </p:grpSp>
      <p:grpSp>
        <p:nvGrpSpPr>
          <p:cNvPr id="54" name="Group 53">
            <a:extLst>
              <a:ext uri="{FF2B5EF4-FFF2-40B4-BE49-F238E27FC236}">
                <a16:creationId xmlns:a16="http://schemas.microsoft.com/office/drawing/2014/main" id="{50139066-ABD3-FA47-BAED-10E53317BC3A}"/>
              </a:ext>
            </a:extLst>
          </p:cNvPr>
          <p:cNvGrpSpPr/>
          <p:nvPr/>
        </p:nvGrpSpPr>
        <p:grpSpPr>
          <a:xfrm>
            <a:off x="7431610" y="1870235"/>
            <a:ext cx="1820570" cy="1558765"/>
            <a:chOff x="7431610" y="2926269"/>
            <a:chExt cx="1820570" cy="1558765"/>
          </a:xfrm>
        </p:grpSpPr>
        <p:sp>
          <p:nvSpPr>
            <p:cNvPr id="55" name="Google Shape;342;p30">
              <a:extLst>
                <a:ext uri="{FF2B5EF4-FFF2-40B4-BE49-F238E27FC236}">
                  <a16:creationId xmlns:a16="http://schemas.microsoft.com/office/drawing/2014/main" id="{513ABE5B-8E4D-6B42-94B0-49E79B87443B}"/>
                </a:ext>
              </a:extLst>
            </p:cNvPr>
            <p:cNvSpPr/>
            <p:nvPr/>
          </p:nvSpPr>
          <p:spPr>
            <a:xfrm>
              <a:off x="743161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100" b="1" dirty="0">
                  <a:solidFill>
                    <a:srgbClr val="FFFFFF"/>
                  </a:solidFill>
                  <a:latin typeface="Arial" panose="020B0604020202020204" pitchFamily="34" charset="0"/>
                  <a:ea typeface="Calibri"/>
                  <a:cs typeface="Arial" panose="020B0604020202020204" pitchFamily="34" charset="0"/>
                  <a:sym typeface="Calibri"/>
                </a:rPr>
                <a:t>ADOPTION ET </a:t>
              </a:r>
            </a:p>
            <a:p>
              <a:pPr marL="0" marR="0" lvl="0" indent="0" algn="ctr" rtl="0">
                <a:spcBef>
                  <a:spcPts val="0"/>
                </a:spcBef>
                <a:spcAft>
                  <a:spcPts val="0"/>
                </a:spcAft>
                <a:buNone/>
              </a:pPr>
              <a:r>
                <a:rPr lang="fr-FR" sz="1100" b="1" dirty="0">
                  <a:solidFill>
                    <a:srgbClr val="FFFFFF"/>
                  </a:solidFill>
                  <a:latin typeface="Arial" panose="020B0604020202020204" pitchFamily="34" charset="0"/>
                  <a:ea typeface="Calibri"/>
                  <a:cs typeface="Arial" panose="020B0604020202020204" pitchFamily="34" charset="0"/>
                  <a:sym typeface="Calibri"/>
                </a:rPr>
                <a:t>UTILISATION EFFICACE</a:t>
              </a:r>
            </a:p>
          </p:txBody>
        </p:sp>
        <p:grpSp>
          <p:nvGrpSpPr>
            <p:cNvPr id="56" name="Group 55">
              <a:extLst>
                <a:ext uri="{FF2B5EF4-FFF2-40B4-BE49-F238E27FC236}">
                  <a16:creationId xmlns:a16="http://schemas.microsoft.com/office/drawing/2014/main" id="{F489407D-61D7-EF40-89E5-141338F64344}"/>
                </a:ext>
              </a:extLst>
            </p:cNvPr>
            <p:cNvGrpSpPr/>
            <p:nvPr/>
          </p:nvGrpSpPr>
          <p:grpSpPr>
            <a:xfrm>
              <a:off x="7839165" y="2926269"/>
              <a:ext cx="1005462" cy="1005462"/>
              <a:chOff x="8181589" y="3069525"/>
              <a:chExt cx="1005462" cy="1005462"/>
            </a:xfrm>
          </p:grpSpPr>
          <p:sp>
            <p:nvSpPr>
              <p:cNvPr id="57" name="Oval 56">
                <a:extLst>
                  <a:ext uri="{FF2B5EF4-FFF2-40B4-BE49-F238E27FC236}">
                    <a16:creationId xmlns:a16="http://schemas.microsoft.com/office/drawing/2014/main" id="{404CFC77-88F7-7A49-BCB5-1BA230B4AEC0}"/>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8" name="Graphic 57">
                <a:extLst>
                  <a:ext uri="{FF2B5EF4-FFF2-40B4-BE49-F238E27FC236}">
                    <a16:creationId xmlns:a16="http://schemas.microsoft.com/office/drawing/2014/main" id="{36A625A8-974B-4B4A-9F89-E1326CC343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25459" y="3224171"/>
                <a:ext cx="717721" cy="717721"/>
              </a:xfrm>
              <a:prstGeom prst="rect">
                <a:avLst/>
              </a:prstGeom>
            </p:spPr>
          </p:pic>
        </p:grpSp>
      </p:grpSp>
    </p:spTree>
    <p:extLst>
      <p:ext uri="{BB962C8B-B14F-4D97-AF65-F5344CB8AC3E}">
        <p14:creationId xmlns:p14="http://schemas.microsoft.com/office/powerpoint/2010/main" val="280566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F55EF-9A26-B64E-8639-A8D50C287024}"/>
              </a:ext>
            </a:extLst>
          </p:cNvPr>
          <p:cNvSpPr>
            <a:spLocks noGrp="1"/>
          </p:cNvSpPr>
          <p:nvPr>
            <p:ph type="sldNum" sz="quarter" idx="4"/>
          </p:nvPr>
        </p:nvSpPr>
        <p:spPr>
          <a:xfrm>
            <a:off x="9007208" y="617623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D8E3E-8532-C943-903F-91E14D4CAD95}"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2B6B357F-610D-5E02-C5B0-D42A5008E01E}"/>
              </a:ext>
            </a:extLst>
          </p:cNvPr>
          <p:cNvSpPr>
            <a:spLocks noGrp="1"/>
          </p:cNvSpPr>
          <p:nvPr>
            <p:ph type="title"/>
          </p:nvPr>
        </p:nvSpPr>
        <p:spPr>
          <a:xfrm>
            <a:off x="762845" y="1173759"/>
            <a:ext cx="10777991" cy="513544"/>
          </a:xfrm>
        </p:spPr>
        <p:txBody>
          <a:bodyPr/>
          <a:lstStyle/>
          <a:p>
            <a:pPr marR="0">
              <a:lnSpc>
                <a:spcPct val="125000"/>
              </a:lnSpc>
              <a:spcBef>
                <a:spcPts val="360"/>
              </a:spcBef>
              <a:spcAft>
                <a:spcPts val="0"/>
              </a:spcAft>
            </a:pPr>
            <a:r>
              <a:rPr lang="fr-FR" sz="2800" dirty="0">
                <a:solidFill>
                  <a:srgbClr val="01526C"/>
                </a:solidFill>
                <a:effectLst/>
                <a:latin typeface="+mn-lt"/>
                <a:ea typeface="Trebuchet MS" panose="020B0603020202020204" pitchFamily="34" charset="0"/>
                <a:cs typeface="Trebuchet MS" panose="020B0603020202020204" pitchFamily="34" charset="0"/>
              </a:rPr>
              <a:t>Ce document fait partie de la BOÎTE À OUTILS </a:t>
            </a:r>
            <a:r>
              <a:rPr lang="fr-FR" sz="2800" b="1" dirty="0">
                <a:solidFill>
                  <a:srgbClr val="01526C"/>
                </a:solidFill>
                <a:effectLst/>
                <a:latin typeface="+mn-lt"/>
                <a:ea typeface="Trebuchet MS" panose="020B0603020202020204" pitchFamily="34" charset="0"/>
                <a:cs typeface="Trebuchet MS" panose="020B0603020202020204" pitchFamily="34" charset="0"/>
              </a:rPr>
              <a:t>PLAN</a:t>
            </a:r>
            <a:r>
              <a:rPr lang="fr-FR" sz="2800" dirty="0">
                <a:solidFill>
                  <a:srgbClr val="01526C"/>
                </a:solidFill>
                <a:effectLst/>
                <a:latin typeface="+mn-lt"/>
                <a:ea typeface="Trebuchet MS" panose="020B0603020202020204" pitchFamily="34" charset="0"/>
                <a:cs typeface="Trebuchet MS" panose="020B0603020202020204" pitchFamily="34" charset="0"/>
              </a:rPr>
              <a:t> 4 </a:t>
            </a:r>
            <a:r>
              <a:rPr lang="fr-FR" sz="2800" b="1" dirty="0">
                <a:solidFill>
                  <a:srgbClr val="01526C"/>
                </a:solidFill>
                <a:effectLst/>
                <a:latin typeface="+mn-lt"/>
                <a:ea typeface="Trebuchet MS" panose="020B0603020202020204" pitchFamily="34" charset="0"/>
                <a:cs typeface="Trebuchet MS" panose="020B0603020202020204" pitchFamily="34" charset="0"/>
              </a:rPr>
              <a:t>RING</a:t>
            </a:r>
            <a:br>
              <a:rPr lang="fr-FR" sz="2800" b="1" dirty="0">
                <a:solidFill>
                  <a:srgbClr val="01526C"/>
                </a:solidFill>
                <a:effectLst/>
                <a:latin typeface="+mn-lt"/>
                <a:ea typeface="Trebuchet MS" panose="020B0603020202020204" pitchFamily="34" charset="0"/>
                <a:cs typeface="Trebuchet MS" panose="020B0603020202020204" pitchFamily="34" charset="0"/>
              </a:rPr>
            </a:br>
            <a:r>
              <a:rPr lang="fr-FR" sz="1800" b="0" dirty="0">
                <a:solidFill>
                  <a:srgbClr val="01526C"/>
                </a:solidFill>
                <a:effectLst/>
                <a:latin typeface="+mn-lt"/>
                <a:ea typeface="Trebuchet MS" panose="020B0603020202020204" pitchFamily="34" charset="0"/>
                <a:cs typeface="Trebuchet MS" panose="020B0603020202020204" pitchFamily="34" charset="0"/>
              </a:rPr>
              <a:t>un ensemble de ressources et d’outils conçus pour aider à planifier l’introduction et la mise à l’échelle de l’anneau à la dapivirine. Il est possible de télécharger la table des matières de la boîte à outils détaillée ci-dessous sur:</a:t>
            </a:r>
            <a:br>
              <a:rPr lang="fr-FR" sz="1800" b="0" dirty="0">
                <a:solidFill>
                  <a:srgbClr val="01526C"/>
                </a:solidFill>
                <a:effectLst/>
                <a:latin typeface="+mn-lt"/>
                <a:ea typeface="Trebuchet MS" panose="020B0603020202020204" pitchFamily="34" charset="0"/>
                <a:cs typeface="Trebuchet MS" panose="020B0603020202020204" pitchFamily="34" charset="0"/>
              </a:rPr>
            </a:br>
            <a:endParaRPr lang="en-US" sz="2800" b="0" dirty="0">
              <a:latin typeface="+mn-lt"/>
            </a:endParaRPr>
          </a:p>
        </p:txBody>
      </p:sp>
      <p:sp>
        <p:nvSpPr>
          <p:cNvPr id="10" name="TextBox 9">
            <a:extLst>
              <a:ext uri="{FF2B5EF4-FFF2-40B4-BE49-F238E27FC236}">
                <a16:creationId xmlns:a16="http://schemas.microsoft.com/office/drawing/2014/main" id="{A8ED8B86-5F02-067C-D9E3-2A9F4D50BC0C}"/>
              </a:ext>
            </a:extLst>
          </p:cNvPr>
          <p:cNvSpPr txBox="1"/>
          <p:nvPr/>
        </p:nvSpPr>
        <p:spPr>
          <a:xfrm>
            <a:off x="2549229" y="1604030"/>
            <a:ext cx="3782291" cy="338554"/>
          </a:xfrm>
          <a:prstGeom prst="rect">
            <a:avLst/>
          </a:prstGeom>
          <a:noFill/>
          <a:ln w="28575">
            <a:solidFill>
              <a:schemeClr val="bg2"/>
            </a:solidFill>
          </a:ln>
        </p:spPr>
        <p:txBody>
          <a:bodyPr wrap="square" anchor="ctr">
            <a:spAutoFit/>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fr-FR" sz="1600" b="1" i="0" u="none" strike="noStrike" kern="1200" cap="none" spc="0" normalizeH="0" baseline="0" noProof="0" dirty="0">
                <a:ln>
                  <a:noFill/>
                </a:ln>
                <a:solidFill>
                  <a:srgbClr val="0596B0"/>
                </a:solidFill>
                <a:effectLst/>
                <a:uLnTx/>
                <a:uFillTx/>
                <a:latin typeface="Arial" panose="020B0604020202020204"/>
                <a:ea typeface="Trebuchet MS" panose="020B0603020202020204" pitchFamily="34" charset="0"/>
                <a:cs typeface="Trebuchet MS" panose="020B0603020202020204" pitchFamily="34" charset="0"/>
                <a:hlinkClick r:id="rId3"/>
              </a:rPr>
              <a:t>www.prepwatch.org/plan4ring-toolkit</a:t>
            </a:r>
            <a:endParaRPr kumimoji="0" lang="en-US" sz="1600" b="0" i="0" u="none" strike="noStrike" kern="1200" cap="none" spc="0" normalizeH="0" baseline="0" noProof="0" dirty="0">
              <a:ln>
                <a:noFill/>
              </a:ln>
              <a:solidFill>
                <a:srgbClr val="000000"/>
              </a:solidFill>
              <a:effectLst/>
              <a:uLnTx/>
              <a:uFillTx/>
              <a:latin typeface="Arial" panose="020B0604020202020204"/>
              <a:ea typeface="Trebuchet MS" panose="020B0603020202020204" pitchFamily="34" charset="0"/>
              <a:cs typeface="Trebuchet MS" panose="020B0603020202020204" pitchFamily="34" charset="0"/>
            </a:endParaRPr>
          </a:p>
        </p:txBody>
      </p:sp>
      <p:grpSp>
        <p:nvGrpSpPr>
          <p:cNvPr id="24" name="Group 23">
            <a:extLst>
              <a:ext uri="{FF2B5EF4-FFF2-40B4-BE49-F238E27FC236}">
                <a16:creationId xmlns:a16="http://schemas.microsoft.com/office/drawing/2014/main" id="{4F0707CC-3C1E-040D-0F85-80DE11E64619}"/>
              </a:ext>
            </a:extLst>
          </p:cNvPr>
          <p:cNvGrpSpPr/>
          <p:nvPr/>
        </p:nvGrpSpPr>
        <p:grpSpPr>
          <a:xfrm>
            <a:off x="778282" y="2108348"/>
            <a:ext cx="2267266" cy="628738"/>
            <a:chOff x="1318622" y="2800262"/>
            <a:chExt cx="2267266" cy="628738"/>
          </a:xfrm>
        </p:grpSpPr>
        <p:pic>
          <p:nvPicPr>
            <p:cNvPr id="15" name="Picture 14">
              <a:extLst>
                <a:ext uri="{FF2B5EF4-FFF2-40B4-BE49-F238E27FC236}">
                  <a16:creationId xmlns:a16="http://schemas.microsoft.com/office/drawing/2014/main" id="{505228C5-6054-4B8A-7FC7-0175C3176DA7}"/>
                </a:ext>
              </a:extLst>
            </p:cNvPr>
            <p:cNvPicPr>
              <a:picLocks noChangeAspect="1"/>
            </p:cNvPicPr>
            <p:nvPr/>
          </p:nvPicPr>
          <p:blipFill>
            <a:blip r:embed="rId4"/>
            <a:stretch>
              <a:fillRect/>
            </a:stretch>
          </p:blipFill>
          <p:spPr>
            <a:xfrm>
              <a:off x="1318622" y="2800262"/>
              <a:ext cx="2267266" cy="628738"/>
            </a:xfrm>
            <a:prstGeom prst="rect">
              <a:avLst/>
            </a:prstGeom>
          </p:spPr>
        </p:pic>
        <p:sp>
          <p:nvSpPr>
            <p:cNvPr id="20" name="TextBox 19">
              <a:extLst>
                <a:ext uri="{FF2B5EF4-FFF2-40B4-BE49-F238E27FC236}">
                  <a16:creationId xmlns:a16="http://schemas.microsoft.com/office/drawing/2014/main" id="{35493D53-E85C-653C-242F-B50D09C06621}"/>
                </a:ext>
              </a:extLst>
            </p:cNvPr>
            <p:cNvSpPr txBox="1"/>
            <p:nvPr/>
          </p:nvSpPr>
          <p:spPr>
            <a:xfrm>
              <a:off x="1925780" y="3061855"/>
              <a:ext cx="1604688"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1526C"/>
                  </a:solidFill>
                  <a:effectLst/>
                  <a:uLnTx/>
                  <a:uFillTx/>
                  <a:latin typeface="Arial" panose="020B0604020202020204"/>
                  <a:ea typeface="Trebuchet MS" panose="020B0603020202020204" pitchFamily="34" charset="0"/>
                  <a:cs typeface="Trebuchet MS" panose="020B0603020202020204" pitchFamily="34" charset="0"/>
                </a:rPr>
                <a:t>PLANIFICATION</a:t>
              </a: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5" name="Group 24">
            <a:extLst>
              <a:ext uri="{FF2B5EF4-FFF2-40B4-BE49-F238E27FC236}">
                <a16:creationId xmlns:a16="http://schemas.microsoft.com/office/drawing/2014/main" id="{8AAB6F29-661E-D4A2-482F-19C5CAE3E007}"/>
              </a:ext>
            </a:extLst>
          </p:cNvPr>
          <p:cNvGrpSpPr/>
          <p:nvPr/>
        </p:nvGrpSpPr>
        <p:grpSpPr>
          <a:xfrm>
            <a:off x="4115128" y="2076354"/>
            <a:ext cx="2139576" cy="587174"/>
            <a:chOff x="4918648" y="2824078"/>
            <a:chExt cx="2139576" cy="587174"/>
          </a:xfrm>
        </p:grpSpPr>
        <p:pic>
          <p:nvPicPr>
            <p:cNvPr id="17" name="Picture 16">
              <a:extLst>
                <a:ext uri="{FF2B5EF4-FFF2-40B4-BE49-F238E27FC236}">
                  <a16:creationId xmlns:a16="http://schemas.microsoft.com/office/drawing/2014/main" id="{C8710ED8-898B-112E-737B-A021EECFD58A}"/>
                </a:ext>
              </a:extLst>
            </p:cNvPr>
            <p:cNvPicPr>
              <a:picLocks noChangeAspect="1"/>
            </p:cNvPicPr>
            <p:nvPr/>
          </p:nvPicPr>
          <p:blipFill>
            <a:blip r:embed="rId5"/>
            <a:stretch>
              <a:fillRect/>
            </a:stretch>
          </p:blipFill>
          <p:spPr>
            <a:xfrm>
              <a:off x="4918648" y="2824078"/>
              <a:ext cx="2105319" cy="581106"/>
            </a:xfrm>
            <a:prstGeom prst="rect">
              <a:avLst/>
            </a:prstGeom>
          </p:spPr>
        </p:pic>
        <p:sp>
          <p:nvSpPr>
            <p:cNvPr id="22" name="TextBox 21">
              <a:extLst>
                <a:ext uri="{FF2B5EF4-FFF2-40B4-BE49-F238E27FC236}">
                  <a16:creationId xmlns:a16="http://schemas.microsoft.com/office/drawing/2014/main" id="{F196DFCB-915E-0FAE-104A-6D04B959BE18}"/>
                </a:ext>
              </a:extLst>
            </p:cNvPr>
            <p:cNvSpPr txBox="1"/>
            <p:nvPr/>
          </p:nvSpPr>
          <p:spPr>
            <a:xfrm>
              <a:off x="5453536" y="3103475"/>
              <a:ext cx="1604688"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D9FB8"/>
                  </a:solidFill>
                  <a:effectLst/>
                  <a:uLnTx/>
                  <a:uFillTx/>
                  <a:latin typeface="Arial" panose="020B0604020202020204"/>
                  <a:ea typeface="Trebuchet MS" panose="020B0603020202020204" pitchFamily="34" charset="0"/>
                  <a:cs typeface="Trebuchet MS" panose="020B0603020202020204" pitchFamily="34" charset="0"/>
                </a:rPr>
                <a:t>DISTRIBUTION</a:t>
              </a:r>
              <a:endParaRPr kumimoji="0" lang="en-US" sz="1400" b="0" i="0" u="none" strike="noStrike" kern="1200" cap="none" spc="0" normalizeH="0" baseline="0" noProof="0" dirty="0">
                <a:ln>
                  <a:noFill/>
                </a:ln>
                <a:solidFill>
                  <a:srgbClr val="1D9FB8"/>
                </a:solidFill>
                <a:effectLst/>
                <a:uLnTx/>
                <a:uFillTx/>
                <a:latin typeface="Arial" panose="020B0604020202020204"/>
                <a:ea typeface="+mn-ea"/>
                <a:cs typeface="+mn-cs"/>
              </a:endParaRPr>
            </a:p>
          </p:txBody>
        </p:sp>
      </p:grpSp>
      <p:grpSp>
        <p:nvGrpSpPr>
          <p:cNvPr id="26" name="Group 25">
            <a:extLst>
              <a:ext uri="{FF2B5EF4-FFF2-40B4-BE49-F238E27FC236}">
                <a16:creationId xmlns:a16="http://schemas.microsoft.com/office/drawing/2014/main" id="{B8B9B7EB-D3F6-86A3-0348-D1F17BFDE58D}"/>
              </a:ext>
            </a:extLst>
          </p:cNvPr>
          <p:cNvGrpSpPr/>
          <p:nvPr/>
        </p:nvGrpSpPr>
        <p:grpSpPr>
          <a:xfrm>
            <a:off x="8383754" y="2091638"/>
            <a:ext cx="2173944" cy="600159"/>
            <a:chOff x="9007208" y="2814551"/>
            <a:chExt cx="2173944" cy="600159"/>
          </a:xfrm>
        </p:grpSpPr>
        <p:pic>
          <p:nvPicPr>
            <p:cNvPr id="19" name="Picture 18">
              <a:extLst>
                <a:ext uri="{FF2B5EF4-FFF2-40B4-BE49-F238E27FC236}">
                  <a16:creationId xmlns:a16="http://schemas.microsoft.com/office/drawing/2014/main" id="{5E4AA52E-C0B8-C0B0-08BC-9122C1F27E29}"/>
                </a:ext>
              </a:extLst>
            </p:cNvPr>
            <p:cNvPicPr>
              <a:picLocks noChangeAspect="1"/>
            </p:cNvPicPr>
            <p:nvPr/>
          </p:nvPicPr>
          <p:blipFill>
            <a:blip r:embed="rId6"/>
            <a:stretch>
              <a:fillRect/>
            </a:stretch>
          </p:blipFill>
          <p:spPr>
            <a:xfrm>
              <a:off x="9007208" y="2814551"/>
              <a:ext cx="2038635" cy="600159"/>
            </a:xfrm>
            <a:prstGeom prst="rect">
              <a:avLst/>
            </a:prstGeom>
          </p:spPr>
        </p:pic>
        <p:sp>
          <p:nvSpPr>
            <p:cNvPr id="23" name="TextBox 22">
              <a:extLst>
                <a:ext uri="{FF2B5EF4-FFF2-40B4-BE49-F238E27FC236}">
                  <a16:creationId xmlns:a16="http://schemas.microsoft.com/office/drawing/2014/main" id="{8C67561C-F3FA-8D22-681B-14AB95EE779F}"/>
                </a:ext>
              </a:extLst>
            </p:cNvPr>
            <p:cNvSpPr txBox="1"/>
            <p:nvPr/>
          </p:nvSpPr>
          <p:spPr>
            <a:xfrm>
              <a:off x="9576464" y="3089955"/>
              <a:ext cx="1604688"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56B9CC"/>
                  </a:solidFill>
                  <a:effectLst/>
                  <a:uLnTx/>
                  <a:uFillTx/>
                  <a:latin typeface="Arial" panose="020B0604020202020204"/>
                  <a:ea typeface="Trebuchet MS" panose="020B0603020202020204" pitchFamily="34" charset="0"/>
                  <a:cs typeface="Trebuchet MS" panose="020B0603020202020204" pitchFamily="34" charset="0"/>
                </a:rPr>
                <a:t>PROMOTION</a:t>
              </a:r>
              <a:endParaRPr kumimoji="0" lang="en-US" sz="1400" b="0" i="0" u="none" strike="noStrike" kern="1200" cap="none" spc="0" normalizeH="0" baseline="0" noProof="0" dirty="0">
                <a:ln>
                  <a:noFill/>
                </a:ln>
                <a:solidFill>
                  <a:srgbClr val="56B9CC"/>
                </a:solidFill>
                <a:effectLst/>
                <a:uLnTx/>
                <a:uFillTx/>
                <a:latin typeface="Arial" panose="020B0604020202020204"/>
                <a:ea typeface="+mn-ea"/>
                <a:cs typeface="+mn-cs"/>
              </a:endParaRPr>
            </a:p>
          </p:txBody>
        </p:sp>
      </p:grpSp>
      <p:sp>
        <p:nvSpPr>
          <p:cNvPr id="28" name="TextBox 27">
            <a:extLst>
              <a:ext uri="{FF2B5EF4-FFF2-40B4-BE49-F238E27FC236}">
                <a16:creationId xmlns:a16="http://schemas.microsoft.com/office/drawing/2014/main" id="{6589CC06-5BA5-FF68-8099-D30DAF33339B}"/>
              </a:ext>
            </a:extLst>
          </p:cNvPr>
          <p:cNvSpPr txBox="1"/>
          <p:nvPr/>
        </p:nvSpPr>
        <p:spPr>
          <a:xfrm>
            <a:off x="778282" y="2771322"/>
            <a:ext cx="3297396" cy="2384242"/>
          </a:xfrm>
          <a:prstGeom prst="rect">
            <a:avLst/>
          </a:prstGeom>
          <a:noFill/>
        </p:spPr>
        <p:txBody>
          <a:bodyPr wrap="square">
            <a:spAutoFit/>
          </a:bodyPr>
          <a:lstStyle/>
          <a:p>
            <a:pPr marL="285750" marR="228600" lvl="0" indent="-285750" algn="l" defTabSz="914400" rtl="0" eaLnBrk="1" fontAlgn="auto" latinLnBrk="0" hangingPunct="1">
              <a:lnSpc>
                <a:spcPct val="145000"/>
              </a:lnSpc>
              <a:spcBef>
                <a:spcPts val="475"/>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1526C"/>
                </a:solidFill>
                <a:effectLst/>
                <a:uLnTx/>
                <a:uFillTx/>
                <a:latin typeface="Arial" panose="020B0604020202020204"/>
                <a:ea typeface="Trebuchet MS" panose="020B0603020202020204" pitchFamily="34" charset="0"/>
                <a:cs typeface="Trebuchet MS" panose="020B0603020202020204" pitchFamily="34" charset="0"/>
              </a:rPr>
              <a:t>Cadre pour son introduction </a:t>
            </a:r>
            <a:endParaRPr kumimoji="0" lang="en-US" sz="1600" b="0" i="0" u="none" strike="noStrike" kern="1200" cap="none" spc="0" normalizeH="0" baseline="0" noProof="0" dirty="0">
              <a:ln>
                <a:noFill/>
              </a:ln>
              <a:solidFill>
                <a:srgbClr val="000000"/>
              </a:solidFill>
              <a:effectLst/>
              <a:uLnTx/>
              <a:uFillTx/>
              <a:latin typeface="Arial" panose="020B0604020202020204"/>
              <a:ea typeface="Trebuchet MS" panose="020B0603020202020204" pitchFamily="34" charset="0"/>
              <a:cs typeface="Trebuchet MS" panose="020B0603020202020204" pitchFamily="34" charset="0"/>
            </a:endParaRPr>
          </a:p>
          <a:p>
            <a:pPr marL="285750" marR="228600" lvl="0" indent="-285750" algn="l" defTabSz="914400" rtl="0" eaLnBrk="1" fontAlgn="auto" latinLnBrk="0" hangingPunct="1">
              <a:lnSpc>
                <a:spcPct val="145000"/>
              </a:lnSpc>
              <a:spcBef>
                <a:spcPts val="475"/>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1526C"/>
                </a:solidFill>
                <a:effectLst/>
                <a:uLnTx/>
                <a:uFillTx/>
                <a:latin typeface="Arial" panose="020B0604020202020204"/>
                <a:ea typeface="Trebuchet MS" panose="020B0603020202020204" pitchFamily="34" charset="0"/>
                <a:cs typeface="Trebuchet MS" panose="020B0603020202020204" pitchFamily="34" charset="0"/>
              </a:rPr>
              <a:t>Modèle d’analyse de la situation </a:t>
            </a:r>
            <a:endParaRPr kumimoji="0" lang="en-US" sz="1600" b="0" i="0" u="none" strike="noStrike" kern="1200" cap="none" spc="0" normalizeH="0" baseline="0" noProof="0" dirty="0">
              <a:ln>
                <a:noFill/>
              </a:ln>
              <a:solidFill>
                <a:srgbClr val="000000"/>
              </a:solidFill>
              <a:effectLst/>
              <a:uLnTx/>
              <a:uFillTx/>
              <a:latin typeface="Arial" panose="020B0604020202020204"/>
              <a:ea typeface="Trebuchet MS" panose="020B0603020202020204" pitchFamily="34" charset="0"/>
              <a:cs typeface="Trebuchet MS" panose="020B0603020202020204" pitchFamily="34" charset="0"/>
            </a:endParaRPr>
          </a:p>
          <a:p>
            <a:pPr marL="285750" marR="228600" lvl="0" indent="-285750" algn="l" defTabSz="914400" rtl="0" eaLnBrk="1" fontAlgn="auto" latinLnBrk="0" hangingPunct="1">
              <a:lnSpc>
                <a:spcPct val="145000"/>
              </a:lnSpc>
              <a:spcBef>
                <a:spcPts val="475"/>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1526C"/>
                </a:solidFill>
                <a:effectLst/>
                <a:uLnTx/>
                <a:uFillTx/>
                <a:latin typeface="Arial" panose="020B0604020202020204"/>
                <a:ea typeface="Trebuchet MS" panose="020B0603020202020204" pitchFamily="34" charset="0"/>
                <a:cs typeface="Trebuchet MS" panose="020B0603020202020204" pitchFamily="34" charset="0"/>
              </a:rPr>
              <a:t>Modèle de directives</a:t>
            </a:r>
          </a:p>
          <a:p>
            <a:pPr marL="285750" marR="228600" lvl="0" indent="-285750" algn="l" defTabSz="914400" rtl="0" eaLnBrk="1" fontAlgn="auto" latinLnBrk="0" hangingPunct="1">
              <a:lnSpc>
                <a:spcPct val="145000"/>
              </a:lnSpc>
              <a:spcBef>
                <a:spcPts val="475"/>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1526C"/>
                </a:solidFill>
                <a:effectLst/>
                <a:uLnTx/>
                <a:uFillTx/>
                <a:latin typeface="Arial" panose="020B0604020202020204"/>
                <a:ea typeface="Trebuchet MS" panose="020B0603020202020204" pitchFamily="34" charset="0"/>
                <a:cs typeface="Trebuchet MS" panose="020B0603020202020204" pitchFamily="34" charset="0"/>
              </a:rPr>
              <a:t>Modèle d’analyse des scénarios de déploiement</a:t>
            </a:r>
            <a:endParaRPr kumimoji="0" lang="en-US" sz="1600" b="0" i="0" u="none" strike="noStrike" kern="1200" cap="none" spc="0" normalizeH="0" baseline="0" noProof="0" dirty="0">
              <a:ln>
                <a:noFill/>
              </a:ln>
              <a:solidFill>
                <a:srgbClr val="000000"/>
              </a:solidFill>
              <a:effectLst/>
              <a:uLnTx/>
              <a:uFillTx/>
              <a:latin typeface="Arial" panose="020B0604020202020204"/>
              <a:ea typeface="Trebuchet MS" panose="020B0603020202020204" pitchFamily="34" charset="0"/>
              <a:cs typeface="Trebuchet MS" panose="020B0603020202020204" pitchFamily="34" charset="0"/>
            </a:endParaRPr>
          </a:p>
        </p:txBody>
      </p:sp>
      <p:sp>
        <p:nvSpPr>
          <p:cNvPr id="30" name="TextBox 29">
            <a:extLst>
              <a:ext uri="{FF2B5EF4-FFF2-40B4-BE49-F238E27FC236}">
                <a16:creationId xmlns:a16="http://schemas.microsoft.com/office/drawing/2014/main" id="{D0287E71-7529-39F2-2B7D-C21FF80ACDE4}"/>
              </a:ext>
            </a:extLst>
          </p:cNvPr>
          <p:cNvSpPr txBox="1"/>
          <p:nvPr/>
        </p:nvSpPr>
        <p:spPr>
          <a:xfrm>
            <a:off x="4096114" y="2744832"/>
            <a:ext cx="4258177" cy="3301417"/>
          </a:xfrm>
          <a:prstGeom prst="rect">
            <a:avLst/>
          </a:prstGeom>
          <a:noFill/>
        </p:spPr>
        <p:txBody>
          <a:bodyPr wrap="square">
            <a:spAutoFit/>
          </a:bodyPr>
          <a:lstStyle/>
          <a:p>
            <a:pPr marL="285750" marR="228600" lvl="0" indent="-285750" algn="l" defTabSz="914400" rtl="0" eaLnBrk="1" fontAlgn="auto" latinLnBrk="0" hangingPunct="1">
              <a:lnSpc>
                <a:spcPct val="145000"/>
              </a:lnSpc>
              <a:spcBef>
                <a:spcPts val="29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D9FB8"/>
                </a:solidFill>
                <a:effectLst/>
                <a:uLnTx/>
                <a:uFillTx/>
                <a:latin typeface="Arial" panose="020B0604020202020204"/>
                <a:ea typeface="+mn-ea"/>
                <a:cs typeface="+mn-cs"/>
              </a:rPr>
              <a:t>Modèle d’analyse des canaux de prestations de services </a:t>
            </a:r>
            <a:endParaRPr kumimoji="0" lang="en-US" sz="1600" b="0" i="0" u="none" strike="noStrike" kern="1200" cap="none" spc="0" normalizeH="0" baseline="0" noProof="0" dirty="0">
              <a:ln>
                <a:noFill/>
              </a:ln>
              <a:solidFill>
                <a:srgbClr val="1D9FB8"/>
              </a:solidFill>
              <a:effectLst/>
              <a:uLnTx/>
              <a:uFillTx/>
              <a:latin typeface="Arial" panose="020B0604020202020204"/>
              <a:ea typeface="+mn-ea"/>
              <a:cs typeface="+mn-cs"/>
            </a:endParaRPr>
          </a:p>
          <a:p>
            <a:pPr marL="285750" marR="228600" lvl="0" indent="-285750" algn="l" defTabSz="914400" rtl="0" eaLnBrk="1" fontAlgn="auto" latinLnBrk="0" hangingPunct="1">
              <a:lnSpc>
                <a:spcPct val="145000"/>
              </a:lnSpc>
              <a:spcBef>
                <a:spcPts val="29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D9FB8"/>
                </a:solidFill>
                <a:effectLst/>
                <a:uLnTx/>
                <a:uFillTx/>
                <a:latin typeface="Arial" panose="020B0604020202020204"/>
                <a:ea typeface="+mn-ea"/>
                <a:cs typeface="+mn-cs"/>
              </a:rPr>
              <a:t>Évaluations de la préparation des établissements</a:t>
            </a:r>
            <a:endParaRPr kumimoji="0" lang="en-US" sz="1600" b="0" i="0" u="none" strike="noStrike" kern="1200" cap="none" spc="0" normalizeH="0" baseline="0" noProof="0" dirty="0">
              <a:ln>
                <a:noFill/>
              </a:ln>
              <a:solidFill>
                <a:srgbClr val="1D9FB8"/>
              </a:solidFill>
              <a:effectLst/>
              <a:uLnTx/>
              <a:uFillTx/>
              <a:latin typeface="Arial" panose="020B0604020202020204"/>
              <a:ea typeface="+mn-ea"/>
              <a:cs typeface="+mn-cs"/>
            </a:endParaRPr>
          </a:p>
          <a:p>
            <a:pPr marL="285750" marR="228600" lvl="0" indent="-285750" algn="l" defTabSz="914400" rtl="0" eaLnBrk="1" fontAlgn="auto" latinLnBrk="0" hangingPunct="1">
              <a:lnSpc>
                <a:spcPct val="145000"/>
              </a:lnSpc>
              <a:spcBef>
                <a:spcPts val="5"/>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D9FB8"/>
                </a:solidFill>
                <a:effectLst/>
                <a:uLnTx/>
                <a:uFillTx/>
                <a:latin typeface="Arial" panose="020B0604020202020204"/>
                <a:ea typeface="+mn-ea"/>
                <a:cs typeface="+mn-cs"/>
              </a:rPr>
              <a:t>Points à prendre en compte concernant la formation des prestataires de soins de santé</a:t>
            </a:r>
            <a:endParaRPr kumimoji="0" lang="en-US" sz="1600" b="0" i="0" u="none" strike="noStrike" kern="1200" cap="none" spc="0" normalizeH="0" baseline="0" noProof="0" dirty="0">
              <a:ln>
                <a:noFill/>
              </a:ln>
              <a:solidFill>
                <a:srgbClr val="1D9FB8"/>
              </a:solidFill>
              <a:effectLst/>
              <a:uLnTx/>
              <a:uFillTx/>
              <a:latin typeface="Arial" panose="020B0604020202020204"/>
              <a:ea typeface="+mn-ea"/>
              <a:cs typeface="+mn-cs"/>
            </a:endParaRPr>
          </a:p>
          <a:p>
            <a:pPr marL="285750" marR="228600" lvl="0" indent="-285750" algn="l" defTabSz="914400" rtl="0" eaLnBrk="1" fontAlgn="auto" latinLnBrk="0" hangingPunct="1">
              <a:lnSpc>
                <a:spcPct val="145000"/>
              </a:lnSpc>
              <a:spcBef>
                <a:spcPts val="5"/>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1D9FB8"/>
                </a:solidFill>
                <a:effectLst/>
                <a:uLnTx/>
                <a:uFillTx/>
                <a:latin typeface="Arial" panose="020B0604020202020204"/>
                <a:ea typeface="+mn-ea"/>
                <a:cs typeface="+mn-cs"/>
              </a:rPr>
              <a:t>Modèle de protocole d’étude de mise en œuvre</a:t>
            </a:r>
            <a:endParaRPr kumimoji="0" lang="en-US" sz="1600" b="0" i="0" u="none" strike="noStrike" kern="1200" cap="none" spc="0" normalizeH="0" baseline="0" noProof="0" dirty="0">
              <a:ln>
                <a:noFill/>
              </a:ln>
              <a:solidFill>
                <a:srgbClr val="1D9FB8"/>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74D6304A-2845-EC54-1BF0-441990C62979}"/>
              </a:ext>
            </a:extLst>
          </p:cNvPr>
          <p:cNvSpPr txBox="1"/>
          <p:nvPr/>
        </p:nvSpPr>
        <p:spPr>
          <a:xfrm>
            <a:off x="8354291" y="2759543"/>
            <a:ext cx="3782291" cy="2294474"/>
          </a:xfrm>
          <a:prstGeom prst="rect">
            <a:avLst/>
          </a:prstGeom>
          <a:noFill/>
        </p:spPr>
        <p:txBody>
          <a:bodyPr wrap="square">
            <a:spAutoFit/>
          </a:bodyPr>
          <a:lstStyle/>
          <a:p>
            <a:pPr marL="285750" marR="228600" lvl="0" indent="-285750" algn="l" defTabSz="914400" rtl="0" eaLnBrk="1" fontAlgn="auto" latinLnBrk="0" hangingPunct="1">
              <a:lnSpc>
                <a:spcPct val="145000"/>
              </a:lnSpc>
              <a:spcBef>
                <a:spcPts val="44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56BACE"/>
                </a:solidFill>
                <a:effectLst/>
                <a:uLnTx/>
                <a:uFillTx/>
                <a:latin typeface="Arial" panose="020B0604020202020204"/>
                <a:ea typeface="Trebuchet MS" panose="020B0603020202020204" pitchFamily="34" charset="0"/>
                <a:cs typeface="Trebuchet MS" panose="020B0603020202020204" pitchFamily="34" charset="0"/>
              </a:rPr>
              <a:t>Guide de conception pour la création de la demande </a:t>
            </a:r>
          </a:p>
          <a:p>
            <a:pPr marL="285750" marR="228600" lvl="0" indent="-285750" algn="l" defTabSz="914400" rtl="0" eaLnBrk="1" fontAlgn="auto" latinLnBrk="0" hangingPunct="1">
              <a:lnSpc>
                <a:spcPct val="145000"/>
              </a:lnSpc>
              <a:spcBef>
                <a:spcPts val="44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56BACE"/>
                </a:solidFill>
                <a:effectLst/>
                <a:uLnTx/>
                <a:uFillTx/>
                <a:latin typeface="Arial" panose="020B0604020202020204"/>
                <a:ea typeface="Trebuchet MS" panose="020B0603020202020204" pitchFamily="34" charset="0"/>
                <a:cs typeface="Trebuchet MS" panose="020B0603020202020204" pitchFamily="34" charset="0"/>
              </a:rPr>
              <a:t>Leçons tirées de la création de la demande</a:t>
            </a:r>
          </a:p>
          <a:p>
            <a:pPr marL="285750" marR="228600" lvl="0" indent="-285750" algn="l" defTabSz="914400" rtl="0" eaLnBrk="1" fontAlgn="auto" latinLnBrk="0" hangingPunct="1">
              <a:lnSpc>
                <a:spcPct val="145000"/>
              </a:lnSpc>
              <a:spcBef>
                <a:spcPts val="44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56BACE"/>
                </a:solidFill>
                <a:effectLst/>
                <a:uLnTx/>
                <a:uFillTx/>
                <a:latin typeface="Arial" panose="020B0604020202020204"/>
                <a:ea typeface="Trebuchet MS" panose="020B0603020202020204" pitchFamily="34" charset="0"/>
                <a:cs typeface="Trebuchet MS" panose="020B0603020202020204" pitchFamily="34" charset="0"/>
              </a:rPr>
              <a:t>Points à prendre en compte pour le suivi et l’évaluation</a:t>
            </a:r>
            <a:endParaRPr kumimoji="0" lang="en-US" sz="1600" b="0" i="0" u="none" strike="noStrike" kern="1200" cap="none" spc="0" normalizeH="0" baseline="0" noProof="0" dirty="0">
              <a:ln>
                <a:noFill/>
              </a:ln>
              <a:solidFill>
                <a:srgbClr val="000000"/>
              </a:solidFill>
              <a:effectLst/>
              <a:uLnTx/>
              <a:uFillTx/>
              <a:latin typeface="Arial" panose="020B0604020202020204"/>
              <a:ea typeface="Trebuchet MS" panose="020B0603020202020204" pitchFamily="34" charset="0"/>
              <a:cs typeface="Trebuchet MS" panose="020B0603020202020204" pitchFamily="34" charset="0"/>
            </a:endParaRPr>
          </a:p>
        </p:txBody>
      </p:sp>
      <p:sp>
        <p:nvSpPr>
          <p:cNvPr id="33" name="TextBox 32">
            <a:extLst>
              <a:ext uri="{FF2B5EF4-FFF2-40B4-BE49-F238E27FC236}">
                <a16:creationId xmlns:a16="http://schemas.microsoft.com/office/drawing/2014/main" id="{3A35D709-0BBC-3DF6-BF91-6AB747E7023F}"/>
              </a:ext>
            </a:extLst>
          </p:cNvPr>
          <p:cNvSpPr txBox="1"/>
          <p:nvPr/>
        </p:nvSpPr>
        <p:spPr>
          <a:xfrm>
            <a:off x="865032" y="6101646"/>
            <a:ext cx="10461935"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56B9CC">
                    <a:lumMod val="50000"/>
                  </a:srgbClr>
                </a:solidFill>
                <a:effectLst/>
                <a:uLnTx/>
                <a:uFillTx/>
                <a:latin typeface="Arial" panose="020B0604020202020204"/>
                <a:ea typeface="+mn-ea"/>
                <a:cs typeface="+mn-cs"/>
              </a:rPr>
              <a:t>Les ressources présentées dans cette boîte à outils ont été rendues possibles grâce au généreux soutien du peuple américain par l’intermédiaire de l’Agence américaine pour le développement international (USAID) et le Plan présidentiel d’urgence d’aide à la lutte contre le sida (PEPFAR), par le biais de plusieurs accords de coopération, notamment le Consortium OPTIONS (AID-OAA-A-15-00035), la Collaboration PROMISE (AID-OAA-A-15-00045) et la Collaboration CHOICE (#7200AA19CA00002 et #7200AA19CA00003). Le contenu relève de la responsabilité de ces projets et ne reflète pas nécessairement les opinions de l’USAID ou du gouvernement des États-Unis.</a:t>
            </a:r>
            <a:endParaRPr kumimoji="0" lang="en-US" sz="1050" b="0" i="0" u="none" strike="noStrike" kern="1200" cap="none" spc="0" normalizeH="0" baseline="0" noProof="0" dirty="0">
              <a:ln>
                <a:noFill/>
              </a:ln>
              <a:solidFill>
                <a:srgbClr val="56B9CC">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7729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13F61C-BE10-F143-8BA7-62FA6DD6AFFA}"/>
              </a:ext>
            </a:extLst>
          </p:cNvPr>
          <p:cNvSpPr>
            <a:spLocks noGrp="1"/>
          </p:cNvSpPr>
          <p:nvPr>
            <p:ph type="title"/>
          </p:nvPr>
        </p:nvSpPr>
        <p:spPr/>
        <p:txBody>
          <a:bodyPr/>
          <a:lstStyle/>
          <a:p>
            <a:r>
              <a:rPr lang="fr-FR"/>
              <a:t>Le VIH [en/au + pays]</a:t>
            </a:r>
          </a:p>
        </p:txBody>
      </p:sp>
      <p:sp>
        <p:nvSpPr>
          <p:cNvPr id="36" name="Text Placeholder 35">
            <a:extLst>
              <a:ext uri="{FF2B5EF4-FFF2-40B4-BE49-F238E27FC236}">
                <a16:creationId xmlns:a16="http://schemas.microsoft.com/office/drawing/2014/main" id="{32B829B7-8AB5-594C-9F46-351713AC0B3F}"/>
              </a:ext>
            </a:extLst>
          </p:cNvPr>
          <p:cNvSpPr>
            <a:spLocks noGrp="1"/>
          </p:cNvSpPr>
          <p:nvPr>
            <p:ph type="body" sz="quarter" idx="12"/>
          </p:nvPr>
        </p:nvSpPr>
        <p:spPr/>
        <p:txBody>
          <a:bodyPr/>
          <a:lstStyle/>
          <a:p>
            <a:r>
              <a:rPr lang="fr-FR"/>
              <a:t>Résumé de haut niveau du VIH dans le pays et tendances générales des nouvelles infections par groupes de population au cours des dernières années.</a:t>
            </a:r>
          </a:p>
          <a:p>
            <a:endParaRPr lang="en-US" dirty="0"/>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3</a:t>
            </a:fld>
            <a:endParaRPr lang="en-US"/>
          </a:p>
        </p:txBody>
      </p:sp>
      <p:sp>
        <p:nvSpPr>
          <p:cNvPr id="16" name="Text Placeholder 15">
            <a:extLst>
              <a:ext uri="{FF2B5EF4-FFF2-40B4-BE49-F238E27FC236}">
                <a16:creationId xmlns:a16="http://schemas.microsoft.com/office/drawing/2014/main" id="{13119A32-2BE4-9542-BDE8-A70A5DE93FF1}"/>
              </a:ext>
            </a:extLst>
          </p:cNvPr>
          <p:cNvSpPr>
            <a:spLocks noGrp="1"/>
          </p:cNvSpPr>
          <p:nvPr>
            <p:ph type="body" sz="quarter" idx="13"/>
          </p:nvPr>
        </p:nvSpPr>
        <p:spPr>
          <a:xfrm>
            <a:off x="1228725" y="2235019"/>
            <a:ext cx="5400675" cy="3983178"/>
          </a:xfrm>
        </p:spPr>
        <p:txBody>
          <a:bodyPr/>
          <a:lstStyle/>
          <a:p>
            <a:pPr lvl="0"/>
            <a:r>
              <a:rPr lang="fr-FR" dirty="0"/>
              <a:t>STATISTIQUES CLÉS</a:t>
            </a:r>
            <a:r>
              <a:rPr lang="fr-FR" baseline="30000" dirty="0"/>
              <a:t>1</a:t>
            </a:r>
          </a:p>
          <a:p>
            <a:pPr lvl="0"/>
            <a:r>
              <a:rPr lang="fr-FR" sz="1600" dirty="0"/>
              <a:t>Prévalence du VIH chez les adultes (15-49 ans) et les jeunes (15-24 ans)</a:t>
            </a:r>
          </a:p>
          <a:p>
            <a:pPr marL="285750" lvl="0" indent="-285750">
              <a:buFont typeface="Arial" panose="020B0604020202020204" pitchFamily="34" charset="0"/>
              <a:buChar char="•"/>
            </a:pPr>
            <a:r>
              <a:rPr lang="fr-FR" sz="1600" b="0" dirty="0"/>
              <a:t>Prévalence nationale chez les adultes, les adolescents et les populations clés</a:t>
            </a:r>
          </a:p>
          <a:p>
            <a:pPr marL="285750" lvl="0" indent="-285750">
              <a:buFont typeface="Arial" panose="020B0604020202020204" pitchFamily="34" charset="0"/>
              <a:buChar char="•"/>
            </a:pPr>
            <a:r>
              <a:rPr lang="fr-FR" sz="1600" b="0" dirty="0"/>
              <a:t>Données sur la situation actuelle et les tendances récentes de la prévalence</a:t>
            </a:r>
          </a:p>
          <a:p>
            <a:r>
              <a:rPr lang="fr-FR" sz="1600" dirty="0"/>
              <a:t>Incidence du VIH chez les adultes (15-49 ans) et les jeunes (15-24 ans)</a:t>
            </a:r>
          </a:p>
          <a:p>
            <a:pPr marL="285750" lvl="0" indent="-285750">
              <a:buFont typeface="Arial" panose="020B0604020202020204" pitchFamily="34" charset="0"/>
              <a:buChar char="•"/>
            </a:pPr>
            <a:r>
              <a:rPr lang="fr-FR" sz="1600" b="0" dirty="0"/>
              <a:t>Incidence nationale chez les adultes, les adolescents et les populations clés </a:t>
            </a:r>
          </a:p>
          <a:p>
            <a:pPr marL="285750" lvl="0" indent="-285750">
              <a:buFont typeface="Arial" panose="020B0604020202020204" pitchFamily="34" charset="0"/>
              <a:buChar char="•"/>
            </a:pPr>
            <a:r>
              <a:rPr lang="fr-FR" sz="1600" b="0" dirty="0"/>
              <a:t>Données sur la situation actuelle et les tendances récentes de l’incidence </a:t>
            </a:r>
          </a:p>
        </p:txBody>
      </p:sp>
      <p:sp>
        <p:nvSpPr>
          <p:cNvPr id="28" name="Google Shape;97;p3">
            <a:extLst>
              <a:ext uri="{FF2B5EF4-FFF2-40B4-BE49-F238E27FC236}">
                <a16:creationId xmlns:a16="http://schemas.microsoft.com/office/drawing/2014/main" id="{68D1D015-2B41-0A4C-BB54-09D60FBA949D}"/>
              </a:ext>
            </a:extLst>
          </p:cNvPr>
          <p:cNvSpPr txBox="1"/>
          <p:nvPr/>
        </p:nvSpPr>
        <p:spPr>
          <a:xfrm>
            <a:off x="1397373" y="6356349"/>
            <a:ext cx="7843992" cy="361950"/>
          </a:xfrm>
          <a:prstGeom prst="rect">
            <a:avLst/>
          </a:prstGeom>
          <a:noFill/>
          <a:ln>
            <a:noFill/>
          </a:ln>
        </p:spPr>
        <p:txBody>
          <a:bodyPr spcFirstLastPara="1" wrap="square" lIns="91425" tIns="91425" rIns="91425" bIns="91425" anchor="t" anchorCtr="0">
            <a:noAutofit/>
          </a:bodyPr>
          <a:lstStyle/>
          <a:p>
            <a:pPr>
              <a:buSzPts val="1000"/>
            </a:pPr>
            <a:r>
              <a:rPr lang="fr-FR" sz="1000" b="0" i="0" strike="noStrike" cap="none" dirty="0">
                <a:latin typeface="Arial"/>
                <a:ea typeface="Arial"/>
                <a:cs typeface="Arial"/>
                <a:sym typeface="Arial"/>
              </a:rPr>
              <a:t>Sources : (1) Source ; (2) Source </a:t>
            </a:r>
          </a:p>
        </p:txBody>
      </p:sp>
      <p:graphicFrame>
        <p:nvGraphicFramePr>
          <p:cNvPr id="29" name="Chart 28">
            <a:extLst>
              <a:ext uri="{FF2B5EF4-FFF2-40B4-BE49-F238E27FC236}">
                <a16:creationId xmlns:a16="http://schemas.microsoft.com/office/drawing/2014/main" id="{B8E673B9-426F-FE47-BE8B-9AE5268D6FFE}"/>
              </a:ext>
            </a:extLst>
          </p:cNvPr>
          <p:cNvGraphicFramePr/>
          <p:nvPr>
            <p:extLst>
              <p:ext uri="{D42A27DB-BD31-4B8C-83A1-F6EECF244321}">
                <p14:modId xmlns:p14="http://schemas.microsoft.com/office/powerpoint/2010/main" val="946576146"/>
              </p:ext>
            </p:extLst>
          </p:nvPr>
        </p:nvGraphicFramePr>
        <p:xfrm>
          <a:off x="6578239" y="1934662"/>
          <a:ext cx="4911725" cy="42802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B70F3D1-FE90-B7A5-2543-77A27491CFD1}"/>
              </a:ext>
            </a:extLst>
          </p:cNvPr>
          <p:cNvSpPr txBox="1"/>
          <p:nvPr/>
        </p:nvSpPr>
        <p:spPr>
          <a:xfrm>
            <a:off x="10739468" y="2119603"/>
            <a:ext cx="6100010" cy="230832"/>
          </a:xfrm>
          <a:prstGeom prst="rect">
            <a:avLst/>
          </a:prstGeom>
          <a:noFill/>
        </p:spPr>
        <p:txBody>
          <a:bodyPr wrap="square">
            <a:spAutoFit/>
          </a:bodyPr>
          <a:lstStyle/>
          <a:p>
            <a:r>
              <a:rPr lang="fr-FR" sz="900" b="0" i="0" strike="noStrike" cap="none" dirty="0">
                <a:latin typeface="Arial"/>
                <a:ea typeface="Arial"/>
                <a:cs typeface="Arial"/>
                <a:sym typeface="Arial"/>
              </a:rPr>
              <a:t>2</a:t>
            </a:r>
            <a:endParaRPr lang="en-US" sz="900" dirty="0"/>
          </a:p>
        </p:txBody>
      </p:sp>
    </p:spTree>
    <p:extLst>
      <p:ext uri="{BB962C8B-B14F-4D97-AF65-F5344CB8AC3E}">
        <p14:creationId xmlns:p14="http://schemas.microsoft.com/office/powerpoint/2010/main" val="196866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2;p3">
            <a:extLst>
              <a:ext uri="{FF2B5EF4-FFF2-40B4-BE49-F238E27FC236}">
                <a16:creationId xmlns:a16="http://schemas.microsoft.com/office/drawing/2014/main" id="{FDCD5F97-90A2-4547-9B3F-7115C835B39D}"/>
              </a:ext>
            </a:extLst>
          </p:cNvPr>
          <p:cNvSpPr txBox="1">
            <a:spLocks noGrp="1"/>
          </p:cNvSpPr>
          <p:nvPr>
            <p:ph type="title"/>
          </p:nvPr>
        </p:nvSpPr>
        <p:spPr/>
        <p:txBody>
          <a:bodyPr/>
          <a:lstStyle/>
          <a:p>
            <a:r>
              <a:rPr lang="fr-FR"/>
              <a:t>Le VIH [en/au + pays]</a:t>
            </a:r>
          </a:p>
        </p:txBody>
      </p:sp>
      <p:sp>
        <p:nvSpPr>
          <p:cNvPr id="4" name="Slide Number Placeholder 3">
            <a:extLst>
              <a:ext uri="{FF2B5EF4-FFF2-40B4-BE49-F238E27FC236}">
                <a16:creationId xmlns:a16="http://schemas.microsoft.com/office/drawing/2014/main" id="{60B96F9F-6314-E34B-A3D6-047522AE791C}"/>
              </a:ext>
            </a:extLst>
          </p:cNvPr>
          <p:cNvSpPr>
            <a:spLocks noGrp="1"/>
          </p:cNvSpPr>
          <p:nvPr>
            <p:ph type="sldNum" sz="quarter" idx="4"/>
          </p:nvPr>
        </p:nvSpPr>
        <p:spPr/>
        <p:txBody>
          <a:bodyPr/>
          <a:lstStyle/>
          <a:p>
            <a:fld id="{282D8E3E-8532-C943-903F-91E14D4CAD95}" type="slidenum">
              <a:rPr lang="en-US" smtClean="0"/>
              <a:pPr/>
              <a:t>4</a:t>
            </a:fld>
            <a:endParaRPr lang="en-US"/>
          </a:p>
        </p:txBody>
      </p:sp>
      <p:sp>
        <p:nvSpPr>
          <p:cNvPr id="11" name="Text Placeholder 10">
            <a:extLst>
              <a:ext uri="{FF2B5EF4-FFF2-40B4-BE49-F238E27FC236}">
                <a16:creationId xmlns:a16="http://schemas.microsoft.com/office/drawing/2014/main" id="{C1A55964-1FD4-4B4B-A5C0-220FE7CD7D16}"/>
              </a:ext>
            </a:extLst>
          </p:cNvPr>
          <p:cNvSpPr>
            <a:spLocks noGrp="1"/>
          </p:cNvSpPr>
          <p:nvPr>
            <p:ph type="body" sz="quarter" idx="13"/>
          </p:nvPr>
        </p:nvSpPr>
        <p:spPr/>
        <p:txBody>
          <a:bodyPr/>
          <a:lstStyle/>
          <a:p>
            <a:pPr lvl="0"/>
            <a:r>
              <a:rPr lang="fr-FR"/>
              <a:t>Réponse nationale pour la prévention du VIH</a:t>
            </a:r>
          </a:p>
          <a:p>
            <a:pPr lvl="0"/>
            <a:r>
              <a:rPr lang="fr-FR"/>
              <a:t>xxxxx</a:t>
            </a:r>
          </a:p>
          <a:p>
            <a:pPr lvl="0"/>
            <a:r>
              <a:rPr lang="fr-FR"/>
              <a:t>xxxxx</a:t>
            </a:r>
          </a:p>
          <a:p>
            <a:pPr lvl="0"/>
            <a:r>
              <a:rPr lang="fr-FR"/>
              <a:t>xxxxx</a:t>
            </a:r>
          </a:p>
        </p:txBody>
      </p:sp>
      <p:sp>
        <p:nvSpPr>
          <p:cNvPr id="12" name="Text Placeholder 11">
            <a:extLst>
              <a:ext uri="{FF2B5EF4-FFF2-40B4-BE49-F238E27FC236}">
                <a16:creationId xmlns:a16="http://schemas.microsoft.com/office/drawing/2014/main" id="{6FEDBD5F-0A64-AA4D-9FC6-75F2B60AFAC5}"/>
              </a:ext>
            </a:extLst>
          </p:cNvPr>
          <p:cNvSpPr>
            <a:spLocks noGrp="1"/>
          </p:cNvSpPr>
          <p:nvPr>
            <p:ph type="body" sz="quarter" idx="16"/>
          </p:nvPr>
        </p:nvSpPr>
        <p:spPr/>
        <p:txBody>
          <a:bodyPr/>
          <a:lstStyle/>
          <a:p>
            <a:r>
              <a:rPr lang="fr-FR"/>
              <a:t>STATISTIQUES CLÉS (2021)</a:t>
            </a:r>
            <a:r>
              <a:rPr lang="fr-FR" baseline="30000"/>
              <a:t>1</a:t>
            </a:r>
          </a:p>
          <a:p>
            <a:r>
              <a:rPr lang="fr-FR"/>
              <a:t>xxxxx</a:t>
            </a:r>
          </a:p>
          <a:p>
            <a:r>
              <a:rPr lang="fr-FR"/>
              <a:t>xxxxx</a:t>
            </a:r>
          </a:p>
          <a:p>
            <a:r>
              <a:rPr lang="fr-FR"/>
              <a:t>xxxxx</a:t>
            </a:r>
          </a:p>
          <a:p>
            <a:endParaRPr lang="en-US" dirty="0">
              <a:sym typeface="Arial"/>
            </a:endParaRPr>
          </a:p>
          <a:p>
            <a:pPr lvl="0"/>
            <a:r>
              <a:rPr lang="fr-FR"/>
              <a:t>   </a:t>
            </a:r>
          </a:p>
        </p:txBody>
      </p:sp>
      <p:sp>
        <p:nvSpPr>
          <p:cNvPr id="10" name="Google Shape;97;p3">
            <a:extLst>
              <a:ext uri="{FF2B5EF4-FFF2-40B4-BE49-F238E27FC236}">
                <a16:creationId xmlns:a16="http://schemas.microsoft.com/office/drawing/2014/main" id="{2DDA700F-29BE-1B4F-952B-6279064DE9EF}"/>
              </a:ext>
            </a:extLst>
          </p:cNvPr>
          <p:cNvSpPr txBox="1"/>
          <p:nvPr/>
        </p:nvSpPr>
        <p:spPr>
          <a:xfrm>
            <a:off x="1397373" y="6273948"/>
            <a:ext cx="7843992" cy="361950"/>
          </a:xfrm>
          <a:prstGeom prst="rect">
            <a:avLst/>
          </a:prstGeom>
          <a:noFill/>
          <a:ln>
            <a:noFill/>
          </a:ln>
        </p:spPr>
        <p:txBody>
          <a:bodyPr spcFirstLastPara="1" wrap="square" lIns="91425" tIns="91425" rIns="91425" bIns="91425" anchor="t" anchorCtr="0">
            <a:noAutofit/>
          </a:bodyPr>
          <a:lstStyle/>
          <a:p>
            <a:pPr>
              <a:buSzPts val="1000"/>
            </a:pPr>
            <a:r>
              <a:rPr lang="fr-FR" sz="1000" b="0" i="0" strike="noStrike" cap="none">
                <a:latin typeface="Arial"/>
                <a:ea typeface="Arial"/>
                <a:cs typeface="Arial"/>
                <a:sym typeface="Arial"/>
              </a:rPr>
              <a:t>Sources : (1) Source</a:t>
            </a:r>
          </a:p>
        </p:txBody>
      </p:sp>
      <p:pic>
        <p:nvPicPr>
          <p:cNvPr id="15" name="Picture 14" descr="Diagram&#10;&#10;Description automatically generated">
            <a:extLst>
              <a:ext uri="{FF2B5EF4-FFF2-40B4-BE49-F238E27FC236}">
                <a16:creationId xmlns:a16="http://schemas.microsoft.com/office/drawing/2014/main" id="{AA618B35-37C0-BC4A-A516-C8B9E0F85F92}"/>
              </a:ext>
            </a:extLst>
          </p:cNvPr>
          <p:cNvPicPr>
            <a:picLocks noChangeAspect="1"/>
          </p:cNvPicPr>
          <p:nvPr/>
        </p:nvPicPr>
        <p:blipFill>
          <a:blip r:embed="rId2"/>
          <a:stretch>
            <a:fillRect/>
          </a:stretch>
        </p:blipFill>
        <p:spPr>
          <a:xfrm>
            <a:off x="7097236" y="4423592"/>
            <a:ext cx="3859956" cy="2106018"/>
          </a:xfrm>
          <a:prstGeom prst="rect">
            <a:avLst/>
          </a:prstGeom>
        </p:spPr>
      </p:pic>
    </p:spTree>
    <p:extLst>
      <p:ext uri="{BB962C8B-B14F-4D97-AF65-F5344CB8AC3E}">
        <p14:creationId xmlns:p14="http://schemas.microsoft.com/office/powerpoint/2010/main" val="293002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3">
            <a:extLst>
              <a:ext uri="{FF2B5EF4-FFF2-40B4-BE49-F238E27FC236}">
                <a16:creationId xmlns:a16="http://schemas.microsoft.com/office/drawing/2014/main" id="{7407FF03-9D0B-3444-8E9B-772F70781F9A}"/>
              </a:ext>
            </a:extLst>
          </p:cNvPr>
          <p:cNvGraphicFramePr>
            <a:graphicFrameLocks noGrp="1"/>
          </p:cNvGraphicFramePr>
          <p:nvPr>
            <p:extLst>
              <p:ext uri="{D42A27DB-BD31-4B8C-83A1-F6EECF244321}">
                <p14:modId xmlns:p14="http://schemas.microsoft.com/office/powerpoint/2010/main" val="3259615121"/>
              </p:ext>
            </p:extLst>
          </p:nvPr>
        </p:nvGraphicFramePr>
        <p:xfrm>
          <a:off x="746505" y="1408641"/>
          <a:ext cx="11138056" cy="4962153"/>
        </p:xfrm>
        <a:graphic>
          <a:graphicData uri="http://schemas.openxmlformats.org/drawingml/2006/table">
            <a:tbl>
              <a:tblPr firstRow="1" bandRow="1"/>
              <a:tblGrid>
                <a:gridCol w="360598">
                  <a:extLst>
                    <a:ext uri="{9D8B030D-6E8A-4147-A177-3AD203B41FA5}">
                      <a16:colId xmlns:a16="http://schemas.microsoft.com/office/drawing/2014/main" val="243939794"/>
                    </a:ext>
                  </a:extLst>
                </a:gridCol>
                <a:gridCol w="1796243">
                  <a:extLst>
                    <a:ext uri="{9D8B030D-6E8A-4147-A177-3AD203B41FA5}">
                      <a16:colId xmlns:a16="http://schemas.microsoft.com/office/drawing/2014/main" val="2604996297"/>
                    </a:ext>
                  </a:extLst>
                </a:gridCol>
                <a:gridCol w="1796243">
                  <a:extLst>
                    <a:ext uri="{9D8B030D-6E8A-4147-A177-3AD203B41FA5}">
                      <a16:colId xmlns:a16="http://schemas.microsoft.com/office/drawing/2014/main" val="1414985298"/>
                    </a:ext>
                  </a:extLst>
                </a:gridCol>
                <a:gridCol w="1796243">
                  <a:extLst>
                    <a:ext uri="{9D8B030D-6E8A-4147-A177-3AD203B41FA5}">
                      <a16:colId xmlns:a16="http://schemas.microsoft.com/office/drawing/2014/main" val="3700175229"/>
                    </a:ext>
                  </a:extLst>
                </a:gridCol>
                <a:gridCol w="1796243">
                  <a:extLst>
                    <a:ext uri="{9D8B030D-6E8A-4147-A177-3AD203B41FA5}">
                      <a16:colId xmlns:a16="http://schemas.microsoft.com/office/drawing/2014/main" val="2246909396"/>
                    </a:ext>
                  </a:extLst>
                </a:gridCol>
                <a:gridCol w="1796243">
                  <a:extLst>
                    <a:ext uri="{9D8B030D-6E8A-4147-A177-3AD203B41FA5}">
                      <a16:colId xmlns:a16="http://schemas.microsoft.com/office/drawing/2014/main" val="267672110"/>
                    </a:ext>
                  </a:extLst>
                </a:gridCol>
                <a:gridCol w="1796243">
                  <a:extLst>
                    <a:ext uri="{9D8B030D-6E8A-4147-A177-3AD203B41FA5}">
                      <a16:colId xmlns:a16="http://schemas.microsoft.com/office/drawing/2014/main" val="2776493472"/>
                    </a:ext>
                  </a:extLst>
                </a:gridCol>
              </a:tblGrid>
              <a:tr h="519111">
                <a:tc>
                  <a:txBody>
                    <a:bodyPr/>
                    <a:lstStyle/>
                    <a:p>
                      <a:endParaRPr lang="en-CH" b="1" dirty="0"/>
                    </a:p>
                    <a:p>
                      <a:endParaRPr lang="en-CH" b="1" dirty="0"/>
                    </a:p>
                  </a:txBody>
                  <a:tcPr vert="vert27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FFF"/>
                    </a:solidFill>
                  </a:tcPr>
                </a:tc>
                <a:tc>
                  <a:txBody>
                    <a:bodyPr/>
                    <a:lstStyle/>
                    <a:p>
                      <a:pPr algn="ctr"/>
                      <a:r>
                        <a:rPr lang="fr-FR" sz="1400" b="1">
                          <a:solidFill>
                            <a:srgbClr val="FFFFFF"/>
                          </a:solidFill>
                        </a:rPr>
                        <a:t>Adolescentes </a:t>
                      </a:r>
                      <a:r>
                        <a:rPr lang="fr-FR" sz="1200" b="1">
                          <a:solidFill>
                            <a:srgbClr val="FFFFFF"/>
                          </a:solidFill>
                        </a:rPr>
                        <a:t>(p. ex., de 10 à 19 ans)</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fr-FR" sz="1400" b="1">
                          <a:solidFill>
                            <a:srgbClr val="FFFFFF"/>
                          </a:solidFill>
                        </a:rPr>
                        <a:t>Jeunes femmes</a:t>
                      </a:r>
                    </a:p>
                    <a:p>
                      <a:pPr algn="ctr"/>
                      <a:r>
                        <a:rPr lang="fr-FR" sz="1200" b="1">
                          <a:solidFill>
                            <a:srgbClr val="FFFFFF"/>
                          </a:solidFill>
                        </a:rPr>
                        <a:t>(p. ex., de 19 à 24 ans)</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fr-FR" sz="1400" b="1">
                          <a:solidFill>
                            <a:srgbClr val="FFFFFF"/>
                          </a:solidFill>
                        </a:rPr>
                        <a:t>Couples sérodifférents</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fr-FR" sz="1400" b="1">
                          <a:solidFill>
                            <a:srgbClr val="FFFFFF"/>
                          </a:solidFill>
                        </a:rPr>
                        <a:t>Travailleuses du sexe</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fr-FR" sz="1400" b="1">
                          <a:solidFill>
                            <a:srgbClr val="FFFFFF"/>
                          </a:solidFill>
                        </a:rPr>
                        <a:t>Personnes qui s’injectent des drogues</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fr-FR" sz="1400" b="1">
                          <a:solidFill>
                            <a:srgbClr val="FFFFFF"/>
                          </a:solidFill>
                        </a:rPr>
                        <a:t>Autre</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1034155496"/>
                  </a:ext>
                </a:extLst>
              </a:tr>
              <a:tr h="1410211">
                <a:tc>
                  <a:txBody>
                    <a:bodyPr/>
                    <a:lstStyle/>
                    <a:p>
                      <a:pPr algn="ctr"/>
                      <a:r>
                        <a:rPr lang="fr-FR" sz="1200" b="1"/>
                        <a:t>Indicateurs clés</a:t>
                      </a:r>
                    </a:p>
                  </a:txBody>
                  <a:tcPr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46777582"/>
                  </a:ext>
                </a:extLst>
              </a:tr>
              <a:tr h="1410211">
                <a:tc>
                  <a:txBody>
                    <a:bodyPr/>
                    <a:lstStyle/>
                    <a:p>
                      <a:pPr algn="ctr"/>
                      <a:r>
                        <a:rPr lang="fr-FR" sz="1200" b="1"/>
                        <a:t>Ordre de priorité</a:t>
                      </a:r>
                    </a:p>
                  </a:txBody>
                  <a:tcPr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19343946"/>
                  </a:ext>
                </a:extLst>
              </a:tr>
              <a:tr h="1410211">
                <a:tc>
                  <a:txBody>
                    <a:bodyPr/>
                    <a:lstStyle/>
                    <a:p>
                      <a:pPr algn="ctr"/>
                      <a:r>
                        <a:rPr lang="fr-FR" sz="1200" b="1"/>
                        <a:t>Questions</a:t>
                      </a:r>
                    </a:p>
                  </a:txBody>
                  <a:tcPr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31525544"/>
                  </a:ext>
                </a:extLst>
              </a:tr>
            </a:tbl>
          </a:graphicData>
        </a:graphic>
      </p:graphicFrame>
      <p:sp>
        <p:nvSpPr>
          <p:cNvPr id="6" name="Google Shape;92;p3">
            <a:extLst>
              <a:ext uri="{FF2B5EF4-FFF2-40B4-BE49-F238E27FC236}">
                <a16:creationId xmlns:a16="http://schemas.microsoft.com/office/drawing/2014/main" id="{FDCD5F97-90A2-4547-9B3F-7115C835B39D}"/>
              </a:ext>
            </a:extLst>
          </p:cNvPr>
          <p:cNvSpPr txBox="1">
            <a:spLocks noGrp="1"/>
          </p:cNvSpPr>
          <p:nvPr>
            <p:ph type="title"/>
          </p:nvPr>
        </p:nvSpPr>
        <p:spPr>
          <a:xfrm>
            <a:off x="1036504" y="814302"/>
            <a:ext cx="10118992" cy="513544"/>
          </a:xfrm>
        </p:spPr>
        <p:txBody>
          <a:bodyPr>
            <a:normAutofit fontScale="90000"/>
          </a:bodyPr>
          <a:lstStyle/>
          <a:p>
            <a:r>
              <a:rPr lang="fr-FR" dirty="0"/>
              <a:t>Populations utilisatrices de l’anneau</a:t>
            </a:r>
          </a:p>
        </p:txBody>
      </p:sp>
      <p:sp>
        <p:nvSpPr>
          <p:cNvPr id="4" name="Slide Number Placeholder 3">
            <a:extLst>
              <a:ext uri="{FF2B5EF4-FFF2-40B4-BE49-F238E27FC236}">
                <a16:creationId xmlns:a16="http://schemas.microsoft.com/office/drawing/2014/main" id="{60B96F9F-6314-E34B-A3D6-047522AE791C}"/>
              </a:ext>
            </a:extLst>
          </p:cNvPr>
          <p:cNvSpPr>
            <a:spLocks noGrp="1"/>
          </p:cNvSpPr>
          <p:nvPr>
            <p:ph type="sldNum" sz="quarter" idx="4"/>
          </p:nvPr>
        </p:nvSpPr>
        <p:spPr>
          <a:xfrm>
            <a:off x="9009012" y="6451589"/>
            <a:ext cx="2743200" cy="365125"/>
          </a:xfrm>
        </p:spPr>
        <p:txBody>
          <a:bodyPr/>
          <a:lstStyle/>
          <a:p>
            <a:fld id="{282D8E3E-8532-C943-903F-91E14D4CAD95}" type="slidenum">
              <a:rPr lang="en-US" smtClean="0"/>
              <a:pPr/>
              <a:t>5</a:t>
            </a:fld>
            <a:endParaRPr lang="en-US" dirty="0"/>
          </a:p>
        </p:txBody>
      </p:sp>
    </p:spTree>
    <p:extLst>
      <p:ext uri="{BB962C8B-B14F-4D97-AF65-F5344CB8AC3E}">
        <p14:creationId xmlns:p14="http://schemas.microsoft.com/office/powerpoint/2010/main" val="9818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lstStyle/>
          <a:p>
            <a:r>
              <a:rPr lang="fr-FR"/>
              <a:t>Déploiement de la PrEP orale [en/au + pays]</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6</a:t>
            </a:fld>
            <a:endParaRPr lang="en-US"/>
          </a:p>
        </p:txBody>
      </p:sp>
      <p:sp>
        <p:nvSpPr>
          <p:cNvPr id="4" name="Text Placeholder 3">
            <a:extLst>
              <a:ext uri="{FF2B5EF4-FFF2-40B4-BE49-F238E27FC236}">
                <a16:creationId xmlns:a16="http://schemas.microsoft.com/office/drawing/2014/main" id="{3978DC97-E0CC-5844-A1AB-649122FBF529}"/>
              </a:ext>
            </a:extLst>
          </p:cNvPr>
          <p:cNvSpPr>
            <a:spLocks noGrp="1"/>
          </p:cNvSpPr>
          <p:nvPr>
            <p:ph type="body" sz="quarter" idx="13"/>
          </p:nvPr>
        </p:nvSpPr>
        <p:spPr/>
        <p:txBody>
          <a:bodyPr/>
          <a:lstStyle/>
          <a:p>
            <a:pPr lvl="0"/>
            <a:r>
              <a:rPr lang="fr-FR" dirty="0"/>
              <a:t>PRINCIPAUX JALONS POUR L’INTRODUCTION DE LA </a:t>
            </a:r>
            <a:r>
              <a:rPr lang="fr-FR" dirty="0" err="1"/>
              <a:t>PrEP</a:t>
            </a:r>
            <a:r>
              <a:rPr lang="fr-FR" dirty="0"/>
              <a:t> ORALE</a:t>
            </a:r>
            <a:r>
              <a:rPr lang="fr-FR" baseline="30000" dirty="0"/>
              <a:t>1</a:t>
            </a:r>
            <a:r>
              <a:rPr lang="fr-FR" baseline="30000" dirty="0">
                <a:sym typeface="Arial"/>
              </a:rPr>
              <a:t> </a:t>
            </a:r>
          </a:p>
          <a:p>
            <a:pPr marL="285750" lvl="0" indent="-285750">
              <a:buFont typeface="Arial" panose="020B0604020202020204" pitchFamily="34" charset="0"/>
              <a:buChar char="•"/>
            </a:pPr>
            <a:r>
              <a:rPr lang="fr-FR" b="0" dirty="0" err="1">
                <a:sym typeface="Arial"/>
              </a:rPr>
              <a:t>xxxxx</a:t>
            </a:r>
            <a:endParaRPr lang="fr-FR" b="0" dirty="0">
              <a:sym typeface="Arial"/>
            </a:endParaRPr>
          </a:p>
          <a:p>
            <a:pPr marL="285750" lvl="0" indent="-285750">
              <a:buFont typeface="Arial" panose="020B0604020202020204" pitchFamily="34" charset="0"/>
              <a:buChar char="•"/>
            </a:pPr>
            <a:r>
              <a:rPr lang="fr-FR" b="0" dirty="0" err="1"/>
              <a:t>xxxxx</a:t>
            </a:r>
            <a:endParaRPr lang="fr-FR" b="0" dirty="0"/>
          </a:p>
          <a:p>
            <a:pPr marL="285750" lvl="0" indent="-285750">
              <a:buFont typeface="Arial" panose="020B0604020202020204" pitchFamily="34" charset="0"/>
              <a:buChar char="•"/>
            </a:pPr>
            <a:r>
              <a:rPr lang="fr-FR" b="0" dirty="0" err="1">
                <a:sym typeface="Arial"/>
              </a:rPr>
              <a:t>xxxxx</a:t>
            </a:r>
            <a:endParaRPr lang="fr-FR" b="0" dirty="0">
              <a:sym typeface="Arial"/>
            </a:endParaRPr>
          </a:p>
          <a:p>
            <a:endParaRPr lang="en-US" dirty="0"/>
          </a:p>
        </p:txBody>
      </p:sp>
      <p:sp>
        <p:nvSpPr>
          <p:cNvPr id="28" name="Google Shape;97;p3">
            <a:extLst>
              <a:ext uri="{FF2B5EF4-FFF2-40B4-BE49-F238E27FC236}">
                <a16:creationId xmlns:a16="http://schemas.microsoft.com/office/drawing/2014/main" id="{68D1D015-2B41-0A4C-BB54-09D60FBA949D}"/>
              </a:ext>
            </a:extLst>
          </p:cNvPr>
          <p:cNvSpPr txBox="1"/>
          <p:nvPr/>
        </p:nvSpPr>
        <p:spPr>
          <a:xfrm>
            <a:off x="1397373" y="6356349"/>
            <a:ext cx="7843992" cy="361950"/>
          </a:xfrm>
          <a:prstGeom prst="rect">
            <a:avLst/>
          </a:prstGeom>
          <a:noFill/>
          <a:ln>
            <a:noFill/>
          </a:ln>
        </p:spPr>
        <p:txBody>
          <a:bodyPr spcFirstLastPara="1" wrap="square" lIns="91425" tIns="91425" rIns="91425" bIns="91425" anchor="t" anchorCtr="0">
            <a:noAutofit/>
          </a:bodyPr>
          <a:lstStyle/>
          <a:p>
            <a:pPr>
              <a:buSzPts val="1000"/>
            </a:pPr>
            <a:r>
              <a:rPr lang="fr-FR" sz="1000" b="0" i="0" strike="noStrike" cap="none">
                <a:latin typeface="Arial"/>
                <a:ea typeface="Arial"/>
                <a:cs typeface="Arial"/>
                <a:sym typeface="Arial"/>
              </a:rPr>
              <a:t>Sources : (1) Source</a:t>
            </a:r>
          </a:p>
        </p:txBody>
      </p:sp>
      <p:grpSp>
        <p:nvGrpSpPr>
          <p:cNvPr id="6" name="Group 5">
            <a:extLst>
              <a:ext uri="{FF2B5EF4-FFF2-40B4-BE49-F238E27FC236}">
                <a16:creationId xmlns:a16="http://schemas.microsoft.com/office/drawing/2014/main" id="{FAC8AC30-4BED-CE4F-97F7-F07487C3D08B}"/>
              </a:ext>
            </a:extLst>
          </p:cNvPr>
          <p:cNvGrpSpPr/>
          <p:nvPr/>
        </p:nvGrpSpPr>
        <p:grpSpPr>
          <a:xfrm>
            <a:off x="6916921" y="2060520"/>
            <a:ext cx="4436879" cy="3973257"/>
            <a:chOff x="6916921" y="2060520"/>
            <a:chExt cx="4436879" cy="3973257"/>
          </a:xfrm>
        </p:grpSpPr>
        <p:sp>
          <p:nvSpPr>
            <p:cNvPr id="12" name="Google Shape;161;p20">
              <a:extLst>
                <a:ext uri="{FF2B5EF4-FFF2-40B4-BE49-F238E27FC236}">
                  <a16:creationId xmlns:a16="http://schemas.microsoft.com/office/drawing/2014/main" id="{9ED6DE4F-0773-9E4B-BEAC-AB5FBA80FA63}"/>
                </a:ext>
              </a:extLst>
            </p:cNvPr>
            <p:cNvSpPr txBox="1"/>
            <p:nvPr/>
          </p:nvSpPr>
          <p:spPr>
            <a:xfrm>
              <a:off x="6916921" y="2060520"/>
              <a:ext cx="4436879" cy="4148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i="0" u="none" strike="noStrike" cap="none">
                  <a:solidFill>
                    <a:schemeClr val="accent5"/>
                  </a:solidFill>
                  <a:latin typeface="Calibri"/>
                  <a:ea typeface="Calibri"/>
                  <a:cs typeface="Calibri"/>
                  <a:sym typeface="Calibri"/>
                </a:rPr>
                <a:t>Nombre d’utilisateurs de la PrEP, 2017-2021 </a:t>
              </a:r>
            </a:p>
          </p:txBody>
        </p:sp>
        <p:graphicFrame>
          <p:nvGraphicFramePr>
            <p:cNvPr id="13" name="Chart 12">
              <a:extLst>
                <a:ext uri="{FF2B5EF4-FFF2-40B4-BE49-F238E27FC236}">
                  <a16:creationId xmlns:a16="http://schemas.microsoft.com/office/drawing/2014/main" id="{3C1966BE-DC59-C844-B34B-FC138CB8013B}"/>
                </a:ext>
              </a:extLst>
            </p:cNvPr>
            <p:cNvGraphicFramePr/>
            <p:nvPr>
              <p:extLst>
                <p:ext uri="{D42A27DB-BD31-4B8C-83A1-F6EECF244321}">
                  <p14:modId xmlns:p14="http://schemas.microsoft.com/office/powerpoint/2010/main" val="4272072110"/>
                </p:ext>
              </p:extLst>
            </p:nvPr>
          </p:nvGraphicFramePr>
          <p:xfrm>
            <a:off x="7089410" y="2526846"/>
            <a:ext cx="4140442" cy="3506931"/>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264888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2;p3">
            <a:extLst>
              <a:ext uri="{FF2B5EF4-FFF2-40B4-BE49-F238E27FC236}">
                <a16:creationId xmlns:a16="http://schemas.microsoft.com/office/drawing/2014/main" id="{FDCD5F97-90A2-4547-9B3F-7115C835B39D}"/>
              </a:ext>
            </a:extLst>
          </p:cNvPr>
          <p:cNvSpPr txBox="1">
            <a:spLocks noGrp="1"/>
          </p:cNvSpPr>
          <p:nvPr>
            <p:ph type="title"/>
          </p:nvPr>
        </p:nvSpPr>
        <p:spPr/>
        <p:txBody>
          <a:bodyPr/>
          <a:lstStyle/>
          <a:p>
            <a:r>
              <a:rPr lang="fr-FR" dirty="0"/>
              <a:t>Déploiement de la </a:t>
            </a:r>
            <a:r>
              <a:rPr lang="fr-FR" dirty="0" err="1"/>
              <a:t>PrEP</a:t>
            </a:r>
            <a:r>
              <a:rPr lang="fr-FR" dirty="0"/>
              <a:t> orale – Leçons tirées</a:t>
            </a:r>
          </a:p>
        </p:txBody>
      </p:sp>
      <p:sp>
        <p:nvSpPr>
          <p:cNvPr id="4" name="Slide Number Placeholder 3">
            <a:extLst>
              <a:ext uri="{FF2B5EF4-FFF2-40B4-BE49-F238E27FC236}">
                <a16:creationId xmlns:a16="http://schemas.microsoft.com/office/drawing/2014/main" id="{60B96F9F-6314-E34B-A3D6-047522AE791C}"/>
              </a:ext>
            </a:extLst>
          </p:cNvPr>
          <p:cNvSpPr>
            <a:spLocks noGrp="1"/>
          </p:cNvSpPr>
          <p:nvPr>
            <p:ph type="sldNum" sz="quarter" idx="4"/>
          </p:nvPr>
        </p:nvSpPr>
        <p:spPr/>
        <p:txBody>
          <a:bodyPr/>
          <a:lstStyle/>
          <a:p>
            <a:fld id="{282D8E3E-8532-C943-903F-91E14D4CAD95}" type="slidenum">
              <a:rPr lang="en-US" smtClean="0"/>
              <a:pPr/>
              <a:t>7</a:t>
            </a:fld>
            <a:endParaRPr lang="en-US"/>
          </a:p>
        </p:txBody>
      </p:sp>
      <p:sp>
        <p:nvSpPr>
          <p:cNvPr id="3" name="Text Placeholder 2">
            <a:extLst>
              <a:ext uri="{FF2B5EF4-FFF2-40B4-BE49-F238E27FC236}">
                <a16:creationId xmlns:a16="http://schemas.microsoft.com/office/drawing/2014/main" id="{6CBEBEF1-464C-AF47-88B4-B7E076DBDD52}"/>
              </a:ext>
            </a:extLst>
          </p:cNvPr>
          <p:cNvSpPr>
            <a:spLocks noGrp="1"/>
          </p:cNvSpPr>
          <p:nvPr>
            <p:ph type="body" sz="quarter" idx="13"/>
          </p:nvPr>
        </p:nvSpPr>
        <p:spPr/>
        <p:txBody>
          <a:bodyPr/>
          <a:lstStyle/>
          <a:p>
            <a:pPr lvl="0"/>
            <a:r>
              <a:rPr lang="fr-FR"/>
              <a:t>Ce qui s’est bien déroulé</a:t>
            </a:r>
          </a:p>
          <a:p>
            <a:pPr lvl="0"/>
            <a:r>
              <a:rPr lang="fr-FR"/>
              <a:t>xxxxx</a:t>
            </a:r>
          </a:p>
          <a:p>
            <a:pPr lvl="0"/>
            <a:r>
              <a:rPr lang="fr-FR"/>
              <a:t>xxxxx</a:t>
            </a:r>
          </a:p>
          <a:p>
            <a:pPr lvl="0"/>
            <a:r>
              <a:rPr lang="fr-FR"/>
              <a:t>xxxxx</a:t>
            </a:r>
          </a:p>
          <a:p>
            <a:endParaRPr lang="en-US" dirty="0"/>
          </a:p>
        </p:txBody>
      </p:sp>
      <p:sp>
        <p:nvSpPr>
          <p:cNvPr id="5" name="Text Placeholder 4">
            <a:extLst>
              <a:ext uri="{FF2B5EF4-FFF2-40B4-BE49-F238E27FC236}">
                <a16:creationId xmlns:a16="http://schemas.microsoft.com/office/drawing/2014/main" id="{FD2130D4-AB4A-3D42-A376-078EBEBC4413}"/>
              </a:ext>
            </a:extLst>
          </p:cNvPr>
          <p:cNvSpPr>
            <a:spLocks noGrp="1"/>
          </p:cNvSpPr>
          <p:nvPr>
            <p:ph type="body" sz="quarter" idx="16"/>
          </p:nvPr>
        </p:nvSpPr>
        <p:spPr/>
        <p:txBody>
          <a:bodyPr/>
          <a:lstStyle/>
          <a:p>
            <a:pPr lvl="0"/>
            <a:r>
              <a:rPr lang="fr-FR"/>
              <a:t>Ce qui a été difficile</a:t>
            </a:r>
          </a:p>
          <a:p>
            <a:pPr lvl="0"/>
            <a:r>
              <a:rPr lang="fr-FR"/>
              <a:t>xxxxx</a:t>
            </a:r>
          </a:p>
          <a:p>
            <a:pPr lvl="0"/>
            <a:r>
              <a:rPr lang="fr-FR"/>
              <a:t>xxxxx</a:t>
            </a:r>
          </a:p>
          <a:p>
            <a:pPr lvl="0"/>
            <a:r>
              <a:rPr lang="fr-FR"/>
              <a:t>xxxxx</a:t>
            </a:r>
          </a:p>
        </p:txBody>
      </p:sp>
    </p:spTree>
    <p:extLst>
      <p:ext uri="{BB962C8B-B14F-4D97-AF65-F5344CB8AC3E}">
        <p14:creationId xmlns:p14="http://schemas.microsoft.com/office/powerpoint/2010/main" val="60392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2;p3">
            <a:extLst>
              <a:ext uri="{FF2B5EF4-FFF2-40B4-BE49-F238E27FC236}">
                <a16:creationId xmlns:a16="http://schemas.microsoft.com/office/drawing/2014/main" id="{FDCD5F97-90A2-4547-9B3F-7115C835B39D}"/>
              </a:ext>
            </a:extLst>
          </p:cNvPr>
          <p:cNvSpPr txBox="1">
            <a:spLocks noGrp="1"/>
          </p:cNvSpPr>
          <p:nvPr>
            <p:ph type="title"/>
          </p:nvPr>
        </p:nvSpPr>
        <p:spPr/>
        <p:txBody>
          <a:bodyPr>
            <a:normAutofit fontScale="90000"/>
          </a:bodyPr>
          <a:lstStyle/>
          <a:p>
            <a:r>
              <a:rPr lang="fr-FR"/>
              <a:t>Sources sélectionnées pour l’étude documentaire</a:t>
            </a:r>
          </a:p>
        </p:txBody>
      </p:sp>
      <p:sp>
        <p:nvSpPr>
          <p:cNvPr id="3" name="Text Placeholder 2">
            <a:extLst>
              <a:ext uri="{FF2B5EF4-FFF2-40B4-BE49-F238E27FC236}">
                <a16:creationId xmlns:a16="http://schemas.microsoft.com/office/drawing/2014/main" id="{18BF0D3A-DF13-FF4D-88BA-0BA6495027B2}"/>
              </a:ext>
            </a:extLst>
          </p:cNvPr>
          <p:cNvSpPr>
            <a:spLocks noGrp="1"/>
          </p:cNvSpPr>
          <p:nvPr>
            <p:ph type="body" sz="quarter" idx="12"/>
          </p:nvPr>
        </p:nvSpPr>
        <p:spPr/>
        <p:txBody>
          <a:bodyPr/>
          <a:lstStyle/>
          <a:p>
            <a:r>
              <a:rPr lang="fr-FR"/>
              <a:t>Sources</a:t>
            </a:r>
          </a:p>
        </p:txBody>
      </p:sp>
      <p:sp>
        <p:nvSpPr>
          <p:cNvPr id="4" name="Slide Number Placeholder 3">
            <a:extLst>
              <a:ext uri="{FF2B5EF4-FFF2-40B4-BE49-F238E27FC236}">
                <a16:creationId xmlns:a16="http://schemas.microsoft.com/office/drawing/2014/main" id="{60B96F9F-6314-E34B-A3D6-047522AE791C}"/>
              </a:ext>
            </a:extLst>
          </p:cNvPr>
          <p:cNvSpPr>
            <a:spLocks noGrp="1"/>
          </p:cNvSpPr>
          <p:nvPr>
            <p:ph type="sldNum" sz="quarter" idx="4"/>
          </p:nvPr>
        </p:nvSpPr>
        <p:spPr/>
        <p:txBody>
          <a:bodyPr/>
          <a:lstStyle/>
          <a:p>
            <a:fld id="{282D8E3E-8532-C943-903F-91E14D4CAD95}" type="slidenum">
              <a:rPr lang="en-US" smtClean="0"/>
              <a:pPr/>
              <a:t>8</a:t>
            </a:fld>
            <a:endParaRPr lang="en-US"/>
          </a:p>
        </p:txBody>
      </p:sp>
      <p:sp>
        <p:nvSpPr>
          <p:cNvPr id="10" name="Text Placeholder 9">
            <a:extLst>
              <a:ext uri="{FF2B5EF4-FFF2-40B4-BE49-F238E27FC236}">
                <a16:creationId xmlns:a16="http://schemas.microsoft.com/office/drawing/2014/main" id="{862419B1-24D7-3440-8DC0-073F32E1AE6E}"/>
              </a:ext>
            </a:extLst>
          </p:cNvPr>
          <p:cNvSpPr>
            <a:spLocks noGrp="1"/>
          </p:cNvSpPr>
          <p:nvPr>
            <p:ph type="body" sz="quarter" idx="13"/>
          </p:nvPr>
        </p:nvSpPr>
        <p:spPr>
          <a:xfrm>
            <a:off x="1228725" y="2122727"/>
            <a:ext cx="10152063" cy="4076700"/>
          </a:xfrm>
        </p:spPr>
        <p:txBody>
          <a:bodyPr/>
          <a:lstStyle/>
          <a:p>
            <a:endParaRPr lang="en-US" dirty="0"/>
          </a:p>
        </p:txBody>
      </p:sp>
    </p:spTree>
    <p:extLst>
      <p:ext uri="{BB962C8B-B14F-4D97-AF65-F5344CB8AC3E}">
        <p14:creationId xmlns:p14="http://schemas.microsoft.com/office/powerpoint/2010/main" val="428574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a:xfrm>
            <a:off x="747002" y="635803"/>
            <a:ext cx="10118992" cy="513544"/>
          </a:xfrm>
        </p:spPr>
        <p:txBody>
          <a:bodyPr>
            <a:normAutofit fontScale="90000"/>
          </a:bodyPr>
          <a:lstStyle/>
          <a:p>
            <a:r>
              <a:rPr lang="fr-FR" dirty="0"/>
              <a:t>Carte des parties prenantes pour l’anneau</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9</a:t>
            </a:fld>
            <a:endParaRPr lang="en-US"/>
          </a:p>
        </p:txBody>
      </p:sp>
      <p:graphicFrame>
        <p:nvGraphicFramePr>
          <p:cNvPr id="13" name="Google Shape;263;p6">
            <a:extLst>
              <a:ext uri="{FF2B5EF4-FFF2-40B4-BE49-F238E27FC236}">
                <a16:creationId xmlns:a16="http://schemas.microsoft.com/office/drawing/2014/main" id="{6B3F4060-F8FA-1548-84F9-9AACCE3303AB}"/>
              </a:ext>
            </a:extLst>
          </p:cNvPr>
          <p:cNvGraphicFramePr/>
          <p:nvPr>
            <p:extLst>
              <p:ext uri="{D42A27DB-BD31-4B8C-83A1-F6EECF244321}">
                <p14:modId xmlns:p14="http://schemas.microsoft.com/office/powerpoint/2010/main" val="2852622128"/>
              </p:ext>
            </p:extLst>
          </p:nvPr>
        </p:nvGraphicFramePr>
        <p:xfrm>
          <a:off x="747002" y="1636006"/>
          <a:ext cx="11279093" cy="5025144"/>
        </p:xfrm>
        <a:graphic>
          <a:graphicData uri="http://schemas.openxmlformats.org/drawingml/2006/table">
            <a:tbl>
              <a:tblPr firstRow="1" bandRow="1">
                <a:noFill/>
              </a:tblPr>
              <a:tblGrid>
                <a:gridCol w="1302899">
                  <a:extLst>
                    <a:ext uri="{9D8B030D-6E8A-4147-A177-3AD203B41FA5}">
                      <a16:colId xmlns:a16="http://schemas.microsoft.com/office/drawing/2014/main" val="3158465095"/>
                    </a:ext>
                  </a:extLst>
                </a:gridCol>
                <a:gridCol w="2579493">
                  <a:extLst>
                    <a:ext uri="{9D8B030D-6E8A-4147-A177-3AD203B41FA5}">
                      <a16:colId xmlns:a16="http://schemas.microsoft.com/office/drawing/2014/main" val="20000"/>
                    </a:ext>
                  </a:extLst>
                </a:gridCol>
                <a:gridCol w="2954630">
                  <a:extLst>
                    <a:ext uri="{9D8B030D-6E8A-4147-A177-3AD203B41FA5}">
                      <a16:colId xmlns:a16="http://schemas.microsoft.com/office/drawing/2014/main" val="20001"/>
                    </a:ext>
                  </a:extLst>
                </a:gridCol>
                <a:gridCol w="888414">
                  <a:extLst>
                    <a:ext uri="{9D8B030D-6E8A-4147-A177-3AD203B41FA5}">
                      <a16:colId xmlns:a16="http://schemas.microsoft.com/office/drawing/2014/main" val="2982749694"/>
                    </a:ext>
                  </a:extLst>
                </a:gridCol>
                <a:gridCol w="888414">
                  <a:extLst>
                    <a:ext uri="{9D8B030D-6E8A-4147-A177-3AD203B41FA5}">
                      <a16:colId xmlns:a16="http://schemas.microsoft.com/office/drawing/2014/main" val="2618919862"/>
                    </a:ext>
                  </a:extLst>
                </a:gridCol>
                <a:gridCol w="888415">
                  <a:extLst>
                    <a:ext uri="{9D8B030D-6E8A-4147-A177-3AD203B41FA5}">
                      <a16:colId xmlns:a16="http://schemas.microsoft.com/office/drawing/2014/main" val="4096721904"/>
                    </a:ext>
                  </a:extLst>
                </a:gridCol>
                <a:gridCol w="888414">
                  <a:extLst>
                    <a:ext uri="{9D8B030D-6E8A-4147-A177-3AD203B41FA5}">
                      <a16:colId xmlns:a16="http://schemas.microsoft.com/office/drawing/2014/main" val="2999951107"/>
                    </a:ext>
                  </a:extLst>
                </a:gridCol>
                <a:gridCol w="888414">
                  <a:extLst>
                    <a:ext uri="{9D8B030D-6E8A-4147-A177-3AD203B41FA5}">
                      <a16:colId xmlns:a16="http://schemas.microsoft.com/office/drawing/2014/main" val="1137893730"/>
                    </a:ext>
                  </a:extLst>
                </a:gridCol>
              </a:tblGrid>
              <a:tr h="393759">
                <a:tc>
                  <a:txBody>
                    <a:bodyPr/>
                    <a:lstStyle/>
                    <a:p>
                      <a:pPr marL="0" marR="0" lvl="0" indent="0" algn="l" rtl="0">
                        <a:lnSpc>
                          <a:spcPct val="100000"/>
                        </a:lnSpc>
                        <a:spcBef>
                          <a:spcPts val="0"/>
                        </a:spcBef>
                        <a:spcAft>
                          <a:spcPts val="0"/>
                        </a:spcAft>
                        <a:buClr>
                          <a:srgbClr val="000000"/>
                        </a:buClr>
                        <a:buSzPts val="1300"/>
                        <a:buFont typeface="Arial"/>
                        <a:buNone/>
                      </a:pPr>
                      <a:r>
                        <a:rPr lang="fr-FR" sz="1200" b="1" i="0" u="none" strike="noStrike" cap="none" noProof="0">
                          <a:solidFill>
                            <a:srgbClr val="353535"/>
                          </a:solidFill>
                          <a:latin typeface="Calibri" panose="020F0502020204030204" pitchFamily="34" charset="0"/>
                          <a:cs typeface="Calibri" panose="020F0502020204030204" pitchFamily="34" charset="0"/>
                          <a:sym typeface="Arial"/>
                        </a:rPr>
                        <a:t>Type</a:t>
                      </a:r>
                    </a:p>
                  </a:txBody>
                  <a:tcPr marL="133275" marR="133275" marT="45725" marB="45725" anchor="b">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tx2">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200" b="1" u="none" strike="noStrike" cap="none" noProof="0">
                          <a:solidFill>
                            <a:srgbClr val="353535"/>
                          </a:solidFill>
                          <a:latin typeface="Calibri" panose="020F0502020204030204" pitchFamily="34" charset="0"/>
                          <a:ea typeface="Calibri"/>
                          <a:cs typeface="Calibri" panose="020F0502020204030204" pitchFamily="34" charset="0"/>
                          <a:sym typeface="Calibri"/>
                        </a:rPr>
                        <a:t>Organisation(s)</a:t>
                      </a:r>
                    </a:p>
                  </a:txBody>
                  <a:tcPr marL="133275" marR="133275" marT="45725" marB="45725" anchor="b">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chemeClr val="tx2">
                        <a:lumMod val="40000"/>
                        <a:lumOff val="60000"/>
                      </a:schemeClr>
                    </a:solidFill>
                  </a:tcPr>
                </a:tc>
                <a:tc>
                  <a:txBody>
                    <a:bodyPr/>
                    <a:lstStyle/>
                    <a:p>
                      <a:pPr marL="0" marR="0" lvl="0" indent="0" algn="l" rtl="0">
                        <a:lnSpc>
                          <a:spcPct val="100000"/>
                        </a:lnSpc>
                        <a:spcBef>
                          <a:spcPts val="0"/>
                        </a:spcBef>
                        <a:spcAft>
                          <a:spcPts val="0"/>
                        </a:spcAft>
                        <a:buClr>
                          <a:srgbClr val="353535"/>
                        </a:buClr>
                        <a:buSzPts val="1300"/>
                        <a:buFont typeface="Calibri"/>
                        <a:buNone/>
                      </a:pPr>
                      <a:r>
                        <a:rPr lang="fr-FR" sz="1200" b="1" u="none" strike="noStrike" cap="none" noProof="0">
                          <a:solidFill>
                            <a:srgbClr val="353535"/>
                          </a:solidFill>
                          <a:latin typeface="Calibri" panose="020F0502020204030204" pitchFamily="34" charset="0"/>
                          <a:ea typeface="Calibri"/>
                          <a:cs typeface="Calibri" panose="020F0502020204030204" pitchFamily="34" charset="0"/>
                          <a:sym typeface="Calibri"/>
                        </a:rPr>
                        <a:t>Rôle dans l’introduction de l’anneau de PrEP</a:t>
                      </a:r>
                    </a:p>
                  </a:txBody>
                  <a:tcPr marL="133275" marR="133275" marT="45725" marB="45725" anchor="b">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fr-FR" sz="1000" b="1" u="none" strike="noStrike" cap="none" noProof="0">
                          <a:solidFill>
                            <a:srgbClr val="FBFFFC"/>
                          </a:solidFill>
                          <a:latin typeface="Calibri" panose="020F0502020204030204" pitchFamily="34" charset="0"/>
                          <a:cs typeface="Calibri" panose="020F0502020204030204" pitchFamily="34" charset="0"/>
                        </a:rPr>
                        <a:t>Planification et budgétisation</a:t>
                      </a:r>
                    </a:p>
                  </a:txBody>
                  <a:tcPr marL="45720" marR="4572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fr-FR" sz="1000" b="1" u="none" strike="noStrike" cap="none" noProof="0" dirty="0">
                          <a:solidFill>
                            <a:srgbClr val="FBFFFC"/>
                          </a:solidFill>
                          <a:latin typeface="Calibri" panose="020F0502020204030204" pitchFamily="34" charset="0"/>
                          <a:cs typeface="Calibri" panose="020F0502020204030204" pitchFamily="34" charset="0"/>
                        </a:rPr>
                        <a:t>Gestion de la chaîne </a:t>
                      </a:r>
                    </a:p>
                    <a:p>
                      <a:pPr marL="0" marR="0" lvl="0" indent="0" algn="ctr" rtl="0">
                        <a:lnSpc>
                          <a:spcPct val="100000"/>
                        </a:lnSpc>
                        <a:spcBef>
                          <a:spcPts val="0"/>
                        </a:spcBef>
                        <a:spcAft>
                          <a:spcPts val="0"/>
                        </a:spcAft>
                        <a:buClr>
                          <a:srgbClr val="353535"/>
                        </a:buClr>
                        <a:buSzPts val="1300"/>
                        <a:buFont typeface="Calibri"/>
                        <a:buNone/>
                      </a:pPr>
                      <a:r>
                        <a:rPr lang="fr-FR" sz="1000" b="1" u="none" strike="noStrike" cap="none" noProof="0" dirty="0">
                          <a:solidFill>
                            <a:srgbClr val="FBFFFC"/>
                          </a:solidFill>
                          <a:latin typeface="Calibri" panose="020F0502020204030204" pitchFamily="34" charset="0"/>
                          <a:cs typeface="Calibri" panose="020F0502020204030204" pitchFamily="34" charset="0"/>
                        </a:rPr>
                        <a:t>d’</a:t>
                      </a:r>
                      <a:r>
                        <a:rPr lang="fr-FR" sz="1000" b="1" u="none" strike="noStrike" cap="none" noProof="0" dirty="0" err="1">
                          <a:solidFill>
                            <a:srgbClr val="FBFFFC"/>
                          </a:solidFill>
                          <a:latin typeface="Calibri" panose="020F0502020204030204" pitchFamily="34" charset="0"/>
                          <a:cs typeface="Calibri" panose="020F0502020204030204" pitchFamily="34" charset="0"/>
                        </a:rPr>
                        <a:t>approvision-nement</a:t>
                      </a:r>
                      <a:endParaRPr lang="fr-FR" sz="1000" b="1" u="none" strike="noStrike" cap="none" noProof="0" dirty="0">
                        <a:solidFill>
                          <a:srgbClr val="FBFFFC"/>
                        </a:solidFill>
                        <a:latin typeface="Calibri" panose="020F0502020204030204" pitchFamily="34" charset="0"/>
                        <a:cs typeface="Calibri" panose="020F0502020204030204" pitchFamily="34" charset="0"/>
                      </a:endParaRPr>
                    </a:p>
                  </a:txBody>
                  <a:tcPr marL="45720" marR="4572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fr-FR" sz="1000" b="1" u="none" strike="noStrike" cap="none" noProof="0">
                          <a:solidFill>
                            <a:srgbClr val="FBFFFC"/>
                          </a:solidFill>
                          <a:latin typeface="Calibri" panose="020F0502020204030204" pitchFamily="34" charset="0"/>
                          <a:cs typeface="Calibri" panose="020F0502020204030204" pitchFamily="34" charset="0"/>
                        </a:rPr>
                        <a:t>Plateformes de distribution de l’anneau de PrEP</a:t>
                      </a:r>
                    </a:p>
                  </a:txBody>
                  <a:tcPr marL="45720" marR="4572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fr-FR" sz="1000" b="1" u="none" strike="noStrike" cap="none" noProof="0">
                          <a:solidFill>
                            <a:srgbClr val="FBFFFC"/>
                          </a:solidFill>
                          <a:latin typeface="Calibri" panose="020F0502020204030204" pitchFamily="34" charset="0"/>
                          <a:cs typeface="Calibri" panose="020F0502020204030204" pitchFamily="34" charset="0"/>
                        </a:rPr>
                        <a:t>Adoption et utilisation efficace</a:t>
                      </a:r>
                    </a:p>
                  </a:txBody>
                  <a:tcPr marL="45720" marR="4572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fr-FR" sz="1000" b="1" u="none" strike="noStrike" cap="none" noProof="0">
                          <a:solidFill>
                            <a:srgbClr val="FBFFFC"/>
                          </a:solidFill>
                          <a:latin typeface="Calibri" panose="020F0502020204030204" pitchFamily="34" charset="0"/>
                          <a:cs typeface="Calibri" panose="020F0502020204030204" pitchFamily="34" charset="0"/>
                        </a:rPr>
                        <a:t>Suivi</a:t>
                      </a:r>
                    </a:p>
                  </a:txBody>
                  <a:tcPr marL="45720" marR="4572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extLst>
                  <a:ext uri="{0D108BD9-81ED-4DB2-BD59-A6C34878D82A}">
                    <a16:rowId xmlns:a16="http://schemas.microsoft.com/office/drawing/2014/main" val="10000"/>
                  </a:ext>
                </a:extLst>
              </a:tr>
              <a:tr h="268358">
                <a:tc rowSpan="5">
                  <a:txBody>
                    <a:bodyPr/>
                    <a:lstStyle/>
                    <a:p>
                      <a:pPr marL="0" marR="0" lvl="0" indent="0" algn="l" rtl="0">
                        <a:lnSpc>
                          <a:spcPct val="95000"/>
                        </a:lnSpc>
                        <a:spcBef>
                          <a:spcPts val="0"/>
                        </a:spcBef>
                        <a:spcAft>
                          <a:spcPts val="0"/>
                        </a:spcAft>
                        <a:buClr>
                          <a:srgbClr val="000000"/>
                        </a:buClr>
                        <a:buSzPts val="1100"/>
                        <a:buFont typeface="Arial"/>
                        <a:buNone/>
                      </a:pPr>
                      <a:r>
                        <a:rPr lang="fr-FR" sz="1050" b="0" i="0" u="none" strike="noStrike" cap="none" noProof="0">
                          <a:solidFill>
                            <a:schemeClr val="tx1"/>
                          </a:solidFill>
                          <a:latin typeface="Calibri" panose="020F0502020204030204" pitchFamily="34" charset="0"/>
                          <a:ea typeface="+mn-ea"/>
                          <a:cs typeface="Calibri" panose="020F0502020204030204" pitchFamily="34" charset="0"/>
                          <a:sym typeface="Arial"/>
                        </a:rPr>
                        <a:t>Organisations gouvernementales</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7030A0"/>
                        </a:solidFill>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solidFill>
                        <a:srgbClr val="AE98B6"/>
                      </a:solidFill>
                      <a:prstDash val="dot"/>
                      <a:round/>
                      <a:headEnd type="none" w="sm" len="sm"/>
                      <a:tailEnd type="none" w="sm" len="sm"/>
                    </a:lnR>
                    <a:lnT w="12700" cap="flat" cmpd="sng">
                      <a:solidFill>
                        <a:schemeClr val="lt1"/>
                      </a:solidFill>
                      <a:prstDash val="solid"/>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solidFill>
                        <a:schemeClr val="lt1"/>
                      </a:solidFill>
                      <a:prstDash val="solid"/>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0001"/>
                  </a:ext>
                </a:extLst>
              </a:tr>
              <a:tr h="268358">
                <a:tc vMerge="1">
                  <a:txBody>
                    <a:bodyPr/>
                    <a:lstStyle/>
                    <a:p>
                      <a:pPr marL="0" marR="0" lvl="0" indent="0" algn="l" rtl="0">
                        <a:lnSpc>
                          <a:spcPct val="100000"/>
                        </a:lnSpc>
                        <a:spcBef>
                          <a:spcPts val="0"/>
                        </a:spcBef>
                        <a:spcAft>
                          <a:spcPts val="0"/>
                        </a:spcAft>
                        <a:buClr>
                          <a:srgbClr val="353535"/>
                        </a:buClr>
                        <a:buSzPts val="1100"/>
                        <a:buFont typeface="Calibri"/>
                        <a:buNone/>
                      </a:pPr>
                      <a:endParaRPr sz="14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100" u="none" strike="noStrike" cap="none" noProof="0" dirty="0">
                        <a:solidFill>
                          <a:srgbClr val="7030A0"/>
                        </a:solidFill>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0002"/>
                  </a:ext>
                </a:extLst>
              </a:tr>
              <a:tr h="268358">
                <a:tc vMerge="1">
                  <a:txBody>
                    <a:bodyPr/>
                    <a:lstStyle/>
                    <a:p>
                      <a:pPr marL="0" marR="0" lvl="0" indent="0" algn="l" rtl="0">
                        <a:lnSpc>
                          <a:spcPct val="100000"/>
                        </a:lnSpc>
                        <a:spcBef>
                          <a:spcPts val="0"/>
                        </a:spcBef>
                        <a:spcAft>
                          <a:spcPts val="0"/>
                        </a:spcAft>
                        <a:buClr>
                          <a:srgbClr val="353535"/>
                        </a:buClr>
                        <a:buSzPts val="1100"/>
                        <a:buFont typeface="Calibri"/>
                        <a:buNone/>
                      </a:pPr>
                      <a:endParaRPr sz="14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100" u="none" strike="noStrike" cap="none" noProof="0" dirty="0">
                        <a:solidFill>
                          <a:srgbClr val="7030A0"/>
                        </a:solidFill>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0003"/>
                  </a:ext>
                </a:extLst>
              </a:tr>
              <a:tr h="268358">
                <a:tc vMerge="1">
                  <a:txBody>
                    <a:bodyPr/>
                    <a:lstStyle/>
                    <a:p>
                      <a:pPr marL="0" marR="0" lvl="0" indent="0" algn="l" rtl="0">
                        <a:lnSpc>
                          <a:spcPct val="100000"/>
                        </a:lnSpc>
                        <a:spcBef>
                          <a:spcPts val="0"/>
                        </a:spcBef>
                        <a:spcAft>
                          <a:spcPts val="0"/>
                        </a:spcAft>
                        <a:buClr>
                          <a:srgbClr val="000000"/>
                        </a:buClr>
                        <a:buSzPts val="1100"/>
                        <a:buFont typeface="Arial"/>
                        <a:buNone/>
                      </a:pPr>
                      <a:endParaRPr lang="fr-CH" sz="14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0004"/>
                  </a:ext>
                </a:extLst>
              </a:tr>
              <a:tr h="268358">
                <a:tc vMerge="1">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040276787"/>
                  </a:ext>
                </a:extLst>
              </a:tr>
              <a:tr h="268358">
                <a:tc rowSpan="2">
                  <a:txBody>
                    <a:bodyPr/>
                    <a:lstStyle/>
                    <a:p>
                      <a:pPr marL="0" marR="0" lvl="0" indent="0" algn="l" defTabSz="914400" rtl="0" eaLnBrk="1" fontAlgn="auto" latinLnBrk="0" hangingPunct="1">
                        <a:lnSpc>
                          <a:spcPct val="95000"/>
                        </a:lnSpc>
                        <a:spcBef>
                          <a:spcPts val="0"/>
                        </a:spcBef>
                        <a:spcAft>
                          <a:spcPts val="0"/>
                        </a:spcAft>
                        <a:buClr>
                          <a:srgbClr val="353535"/>
                        </a:buClr>
                        <a:buSzPts val="1100"/>
                        <a:buFont typeface="Calibri"/>
                        <a:buNone/>
                        <a:tabLst/>
                        <a:defRPr/>
                      </a:pPr>
                      <a:r>
                        <a:rPr lang="fr-FR" sz="1050" b="0" i="0" u="none" strike="noStrike" cap="none" noProof="0">
                          <a:solidFill>
                            <a:schemeClr val="tx1"/>
                          </a:solidFill>
                          <a:latin typeface="Calibri" panose="020F0502020204030204" pitchFamily="34" charset="0"/>
                          <a:ea typeface="+mn-ea"/>
                          <a:cs typeface="Calibri" panose="020F0502020204030204" pitchFamily="34" charset="0"/>
                          <a:sym typeface="Arial"/>
                        </a:rPr>
                        <a:t>Partenaires de développement et de mise en œuvre</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0005"/>
                  </a:ext>
                </a:extLst>
              </a:tr>
              <a:tr h="298734">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753395256"/>
                  </a:ext>
                </a:extLst>
              </a:tr>
              <a:tr h="268358">
                <a:tc rowSpan="3">
                  <a:txBody>
                    <a:bodyPr/>
                    <a:lstStyle/>
                    <a:p>
                      <a:pPr marL="0" marR="0" lvl="0" indent="0" algn="l" defTabSz="914400" rtl="0" eaLnBrk="1" fontAlgn="auto" latinLnBrk="0" hangingPunct="1">
                        <a:lnSpc>
                          <a:spcPct val="95000"/>
                        </a:lnSpc>
                        <a:spcBef>
                          <a:spcPts val="0"/>
                        </a:spcBef>
                        <a:spcAft>
                          <a:spcPts val="0"/>
                        </a:spcAft>
                        <a:buClr>
                          <a:schemeClr val="dk1"/>
                        </a:buClr>
                        <a:buSzPts val="1100"/>
                        <a:buFont typeface="Arial"/>
                        <a:buNone/>
                        <a:tabLst/>
                        <a:defRPr/>
                      </a:pPr>
                      <a:r>
                        <a:rPr lang="fr-FR" sz="1050" b="0" i="0" u="none" strike="noStrike" cap="none" noProof="0">
                          <a:solidFill>
                            <a:schemeClr val="tx1"/>
                          </a:solidFill>
                          <a:latin typeface="Calibri" panose="020F0502020204030204" pitchFamily="34" charset="0"/>
                          <a:ea typeface="+mn-ea"/>
                          <a:cs typeface="Calibri" panose="020F0502020204030204" pitchFamily="34" charset="0"/>
                          <a:sym typeface="Calibri"/>
                        </a:rPr>
                        <a:t>Organisations de la société civile et organisations communautaires</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2601290552"/>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3369383263"/>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3904078722"/>
                  </a:ext>
                </a:extLst>
              </a:tr>
              <a:tr h="268358">
                <a:tc rowSpan="3">
                  <a:txBody>
                    <a:bodyPr/>
                    <a:lstStyle/>
                    <a:p>
                      <a:pPr marL="0" marR="0" lvl="0" indent="0" algn="l" rtl="0">
                        <a:lnSpc>
                          <a:spcPct val="95000"/>
                        </a:lnSpc>
                        <a:spcBef>
                          <a:spcPts val="0"/>
                        </a:spcBef>
                        <a:spcAft>
                          <a:spcPts val="0"/>
                        </a:spcAft>
                        <a:buClr>
                          <a:schemeClr val="dk1"/>
                        </a:buClr>
                        <a:buSzPts val="1100"/>
                        <a:buFont typeface="Arial"/>
                        <a:buNone/>
                      </a:pPr>
                      <a:r>
                        <a:rPr lang="fr-FR" sz="1050" b="0" i="0" u="none" strike="noStrike" cap="none" noProof="0">
                          <a:solidFill>
                            <a:schemeClr val="tx1"/>
                          </a:solidFill>
                          <a:latin typeface="Calibri" panose="020F0502020204030204" pitchFamily="34" charset="0"/>
                          <a:ea typeface="+mn-ea"/>
                          <a:cs typeface="Calibri" panose="020F0502020204030204" pitchFamily="34" charset="0"/>
                          <a:sym typeface="Calibri"/>
                        </a:rPr>
                        <a:t>Secteur privé et/ou prestataires de services de la communauté</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2347726694"/>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4255306008"/>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914722208"/>
                  </a:ext>
                </a:extLst>
              </a:tr>
              <a:tr h="268358">
                <a:tc rowSpan="3">
                  <a:txBody>
                    <a:bodyPr/>
                    <a:lstStyle/>
                    <a:p>
                      <a:pPr marL="0" marR="0" lvl="0" indent="0" algn="l" defTabSz="914400" rtl="0" eaLnBrk="1" fontAlgn="auto" latinLnBrk="0" hangingPunct="1">
                        <a:lnSpc>
                          <a:spcPct val="95000"/>
                        </a:lnSpc>
                        <a:spcBef>
                          <a:spcPts val="0"/>
                        </a:spcBef>
                        <a:spcAft>
                          <a:spcPts val="0"/>
                        </a:spcAft>
                        <a:buClr>
                          <a:schemeClr val="dk1"/>
                        </a:buClr>
                        <a:buSzPts val="1100"/>
                        <a:buFont typeface="Arial"/>
                        <a:buNone/>
                        <a:tabLst/>
                        <a:defRPr/>
                      </a:pPr>
                      <a:r>
                        <a:rPr lang="fr-FR" sz="1050" b="0" i="0" u="none" strike="noStrike" cap="none" noProof="0">
                          <a:solidFill>
                            <a:schemeClr val="tx1"/>
                          </a:solidFill>
                          <a:latin typeface="Calibri" panose="020F0502020204030204" pitchFamily="34" charset="0"/>
                          <a:ea typeface="+mn-ea"/>
                          <a:cs typeface="Calibri" panose="020F0502020204030204" pitchFamily="34" charset="0"/>
                          <a:sym typeface="Calibri"/>
                        </a:rPr>
                        <a:t>Organisations bilatérales et bailleurs de fonds</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2244920241"/>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2077253118"/>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172394634"/>
                  </a:ext>
                </a:extLst>
              </a:tr>
            </a:tbl>
          </a:graphicData>
        </a:graphic>
      </p:graphicFrame>
      <p:graphicFrame>
        <p:nvGraphicFramePr>
          <p:cNvPr id="15" name="Table 14">
            <a:extLst>
              <a:ext uri="{FF2B5EF4-FFF2-40B4-BE49-F238E27FC236}">
                <a16:creationId xmlns:a16="http://schemas.microsoft.com/office/drawing/2014/main" id="{A3B9463F-A6A5-7246-92EB-15AB77F68584}"/>
              </a:ext>
            </a:extLst>
          </p:cNvPr>
          <p:cNvGraphicFramePr>
            <a:graphicFrameLocks noGrp="1"/>
          </p:cNvGraphicFramePr>
          <p:nvPr>
            <p:extLst>
              <p:ext uri="{D42A27DB-BD31-4B8C-83A1-F6EECF244321}">
                <p14:modId xmlns:p14="http://schemas.microsoft.com/office/powerpoint/2010/main" val="4245424297"/>
              </p:ext>
            </p:extLst>
          </p:nvPr>
        </p:nvGraphicFramePr>
        <p:xfrm>
          <a:off x="10252150" y="719032"/>
          <a:ext cx="1786259" cy="457200"/>
        </p:xfrm>
        <a:graphic>
          <a:graphicData uri="http://schemas.openxmlformats.org/drawingml/2006/table">
            <a:tbl>
              <a:tblPr firstRow="1" bandRow="1">
                <a:noFill/>
              </a:tblPr>
              <a:tblGrid>
                <a:gridCol w="185563">
                  <a:extLst>
                    <a:ext uri="{9D8B030D-6E8A-4147-A177-3AD203B41FA5}">
                      <a16:colId xmlns:a16="http://schemas.microsoft.com/office/drawing/2014/main" val="1084159577"/>
                    </a:ext>
                  </a:extLst>
                </a:gridCol>
                <a:gridCol w="1600696">
                  <a:extLst>
                    <a:ext uri="{9D8B030D-6E8A-4147-A177-3AD203B41FA5}">
                      <a16:colId xmlns:a16="http://schemas.microsoft.com/office/drawing/2014/main" val="2495939210"/>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900" u="none" strike="noStrike" cap="none" noProof="0" dirty="0">
                        <a:latin typeface="Calibri" panose="020F0502020204030204" pitchFamily="34" charset="0"/>
                        <a:cs typeface="Calibri" panose="020F0502020204030204" pitchFamily="34" charset="0"/>
                      </a:endParaRPr>
                    </a:p>
                  </a:txBody>
                  <a:tcPr marL="45720" marR="4572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900" i="1" u="none" strike="noStrike" cap="none" noProof="0">
                          <a:latin typeface="Calibri" panose="020F0502020204030204" pitchFamily="34" charset="0"/>
                          <a:cs typeface="Calibri" panose="020F0502020204030204" pitchFamily="34" charset="0"/>
                        </a:rPr>
                        <a:t>Participation actuelle</a:t>
                      </a:r>
                    </a:p>
                  </a:txBody>
                  <a:tcPr marL="45720" marR="4572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52878901"/>
                  </a:ext>
                </a:extLst>
              </a:tr>
              <a:tr h="0">
                <a:tc>
                  <a:txBody>
                    <a:bodyPr/>
                    <a:lstStyle/>
                    <a:p>
                      <a:pPr marL="0" marR="0" lvl="0" indent="0" algn="l" rtl="0">
                        <a:lnSpc>
                          <a:spcPct val="100000"/>
                        </a:lnSpc>
                        <a:spcBef>
                          <a:spcPts val="0"/>
                        </a:spcBef>
                        <a:spcAft>
                          <a:spcPts val="0"/>
                        </a:spcAft>
                        <a:buClr>
                          <a:srgbClr val="000000"/>
                        </a:buClr>
                        <a:buSzPts val="1100"/>
                        <a:buFont typeface="Arial"/>
                        <a:buNone/>
                      </a:pPr>
                      <a:endParaRPr lang="en-US" sz="900" u="none" strike="noStrike" cap="none" noProof="0" dirty="0">
                        <a:latin typeface="Calibri" panose="020F0502020204030204" pitchFamily="34" charset="0"/>
                        <a:cs typeface="Calibri" panose="020F0502020204030204" pitchFamily="34" charset="0"/>
                      </a:endParaRPr>
                    </a:p>
                  </a:txBody>
                  <a:tcPr marL="45720" marR="4572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900" u="none" strike="noStrike" cap="none" noProof="0">
                          <a:latin typeface="Calibri" panose="020F0502020204030204" pitchFamily="34" charset="0"/>
                          <a:cs typeface="Calibri" panose="020F0502020204030204" pitchFamily="34" charset="0"/>
                        </a:rPr>
                        <a:t>Participation potentielle/future</a:t>
                      </a:r>
                    </a:p>
                  </a:txBody>
                  <a:tcPr marL="45720" marR="4572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52410544"/>
                  </a:ext>
                </a:extLst>
              </a:tr>
            </a:tbl>
          </a:graphicData>
        </a:graphic>
      </p:graphicFrame>
      <p:grpSp>
        <p:nvGrpSpPr>
          <p:cNvPr id="64" name="Group 63">
            <a:extLst>
              <a:ext uri="{FF2B5EF4-FFF2-40B4-BE49-F238E27FC236}">
                <a16:creationId xmlns:a16="http://schemas.microsoft.com/office/drawing/2014/main" id="{01C42009-31B0-D849-8358-277897276C22}"/>
              </a:ext>
            </a:extLst>
          </p:cNvPr>
          <p:cNvGrpSpPr/>
          <p:nvPr/>
        </p:nvGrpSpPr>
        <p:grpSpPr>
          <a:xfrm>
            <a:off x="7928025" y="1328024"/>
            <a:ext cx="3822383" cy="260384"/>
            <a:chOff x="7928025" y="1691906"/>
            <a:chExt cx="3822383" cy="260384"/>
          </a:xfrm>
        </p:grpSpPr>
        <p:grpSp>
          <p:nvGrpSpPr>
            <p:cNvPr id="60" name="Group 59">
              <a:extLst>
                <a:ext uri="{FF2B5EF4-FFF2-40B4-BE49-F238E27FC236}">
                  <a16:creationId xmlns:a16="http://schemas.microsoft.com/office/drawing/2014/main" id="{D400E9BD-F847-824B-8659-5EFC42DC4016}"/>
                </a:ext>
              </a:extLst>
            </p:cNvPr>
            <p:cNvGrpSpPr/>
            <p:nvPr/>
          </p:nvGrpSpPr>
          <p:grpSpPr>
            <a:xfrm>
              <a:off x="8808875" y="1691906"/>
              <a:ext cx="268785" cy="260384"/>
              <a:chOff x="8808875" y="1691906"/>
              <a:chExt cx="268785" cy="260384"/>
            </a:xfrm>
          </p:grpSpPr>
          <p:sp>
            <p:nvSpPr>
              <p:cNvPr id="39" name="Google Shape;329;p30">
                <a:extLst>
                  <a:ext uri="{FF2B5EF4-FFF2-40B4-BE49-F238E27FC236}">
                    <a16:creationId xmlns:a16="http://schemas.microsoft.com/office/drawing/2014/main" id="{495953C1-C1A6-3E4A-A9A2-B567B21422B5}"/>
                  </a:ext>
                </a:extLst>
              </p:cNvPr>
              <p:cNvSpPr/>
              <p:nvPr/>
            </p:nvSpPr>
            <p:spPr>
              <a:xfrm>
                <a:off x="8808875"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0" name="Graphic 49">
                <a:extLst>
                  <a:ext uri="{FF2B5EF4-FFF2-40B4-BE49-F238E27FC236}">
                    <a16:creationId xmlns:a16="http://schemas.microsoft.com/office/drawing/2014/main" id="{BC507C6A-29E5-D043-8186-2671E6768B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3264" y="1729079"/>
                <a:ext cx="186038" cy="186038"/>
              </a:xfrm>
              <a:prstGeom prst="rect">
                <a:avLst/>
              </a:prstGeom>
            </p:spPr>
          </p:pic>
        </p:grpSp>
        <p:grpSp>
          <p:nvGrpSpPr>
            <p:cNvPr id="61" name="Group 60">
              <a:extLst>
                <a:ext uri="{FF2B5EF4-FFF2-40B4-BE49-F238E27FC236}">
                  <a16:creationId xmlns:a16="http://schemas.microsoft.com/office/drawing/2014/main" id="{927C78DF-7351-E24C-9790-23332C9212C4}"/>
                </a:ext>
              </a:extLst>
            </p:cNvPr>
            <p:cNvGrpSpPr/>
            <p:nvPr/>
          </p:nvGrpSpPr>
          <p:grpSpPr>
            <a:xfrm>
              <a:off x="9714514" y="1691906"/>
              <a:ext cx="268785" cy="260384"/>
              <a:chOff x="9714514" y="1691906"/>
              <a:chExt cx="268785" cy="260384"/>
            </a:xfrm>
          </p:grpSpPr>
          <p:sp>
            <p:nvSpPr>
              <p:cNvPr id="42" name="Google Shape;331;p30">
                <a:extLst>
                  <a:ext uri="{FF2B5EF4-FFF2-40B4-BE49-F238E27FC236}">
                    <a16:creationId xmlns:a16="http://schemas.microsoft.com/office/drawing/2014/main" id="{76316365-62B2-784E-8A84-50797EEB33C9}"/>
                  </a:ext>
                </a:extLst>
              </p:cNvPr>
              <p:cNvSpPr/>
              <p:nvPr/>
            </p:nvSpPr>
            <p:spPr>
              <a:xfrm>
                <a:off x="9714514"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2" name="Graphic 51">
                <a:extLst>
                  <a:ext uri="{FF2B5EF4-FFF2-40B4-BE49-F238E27FC236}">
                    <a16:creationId xmlns:a16="http://schemas.microsoft.com/office/drawing/2014/main" id="{B30F5FC1-436A-8E45-956F-1B44F3791F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1681" y="1727207"/>
                <a:ext cx="186038" cy="186038"/>
              </a:xfrm>
              <a:prstGeom prst="rect">
                <a:avLst/>
              </a:prstGeom>
            </p:spPr>
          </p:pic>
        </p:grpSp>
        <p:grpSp>
          <p:nvGrpSpPr>
            <p:cNvPr id="62" name="Group 61">
              <a:extLst>
                <a:ext uri="{FF2B5EF4-FFF2-40B4-BE49-F238E27FC236}">
                  <a16:creationId xmlns:a16="http://schemas.microsoft.com/office/drawing/2014/main" id="{4A8615ED-D563-264B-B661-D0AE94753039}"/>
                </a:ext>
              </a:extLst>
            </p:cNvPr>
            <p:cNvGrpSpPr/>
            <p:nvPr/>
          </p:nvGrpSpPr>
          <p:grpSpPr>
            <a:xfrm>
              <a:off x="10536457" y="1691906"/>
              <a:ext cx="268785" cy="260384"/>
              <a:chOff x="10536457" y="1691906"/>
              <a:chExt cx="268785" cy="260384"/>
            </a:xfrm>
          </p:grpSpPr>
          <p:sp>
            <p:nvSpPr>
              <p:cNvPr id="48" name="Google Shape;333;p30">
                <a:extLst>
                  <a:ext uri="{FF2B5EF4-FFF2-40B4-BE49-F238E27FC236}">
                    <a16:creationId xmlns:a16="http://schemas.microsoft.com/office/drawing/2014/main" id="{549B16F9-44F1-5941-983D-15BBDB93692E}"/>
                  </a:ext>
                </a:extLst>
              </p:cNvPr>
              <p:cNvSpPr/>
              <p:nvPr/>
            </p:nvSpPr>
            <p:spPr>
              <a:xfrm>
                <a:off x="10536457"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4" name="Graphic 53">
                <a:extLst>
                  <a:ext uri="{FF2B5EF4-FFF2-40B4-BE49-F238E27FC236}">
                    <a16:creationId xmlns:a16="http://schemas.microsoft.com/office/drawing/2014/main" id="{3604CE68-6823-D143-9B5D-357CFE4304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77830" y="1729079"/>
                <a:ext cx="186038" cy="186038"/>
              </a:xfrm>
              <a:prstGeom prst="rect">
                <a:avLst/>
              </a:prstGeom>
            </p:spPr>
          </p:pic>
        </p:grpSp>
        <p:grpSp>
          <p:nvGrpSpPr>
            <p:cNvPr id="63" name="Group 62">
              <a:extLst>
                <a:ext uri="{FF2B5EF4-FFF2-40B4-BE49-F238E27FC236}">
                  <a16:creationId xmlns:a16="http://schemas.microsoft.com/office/drawing/2014/main" id="{AFAB5DF5-1FD1-E44F-8E85-E2C39812FF3F}"/>
                </a:ext>
              </a:extLst>
            </p:cNvPr>
            <p:cNvGrpSpPr/>
            <p:nvPr/>
          </p:nvGrpSpPr>
          <p:grpSpPr>
            <a:xfrm>
              <a:off x="11481623" y="1691906"/>
              <a:ext cx="268785" cy="260384"/>
              <a:chOff x="11481623" y="1691906"/>
              <a:chExt cx="268785" cy="260384"/>
            </a:xfrm>
          </p:grpSpPr>
          <p:sp>
            <p:nvSpPr>
              <p:cNvPr id="45" name="Google Shape;335;p30">
                <a:extLst>
                  <a:ext uri="{FF2B5EF4-FFF2-40B4-BE49-F238E27FC236}">
                    <a16:creationId xmlns:a16="http://schemas.microsoft.com/office/drawing/2014/main" id="{CDF535DE-3797-924D-8337-21C8F02AAE4B}"/>
                  </a:ext>
                </a:extLst>
              </p:cNvPr>
              <p:cNvSpPr/>
              <p:nvPr/>
            </p:nvSpPr>
            <p:spPr>
              <a:xfrm>
                <a:off x="11481623"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6" name="Graphic 55">
                <a:extLst>
                  <a:ext uri="{FF2B5EF4-FFF2-40B4-BE49-F238E27FC236}">
                    <a16:creationId xmlns:a16="http://schemas.microsoft.com/office/drawing/2014/main" id="{DFFD31E4-4C00-FC46-86AE-FD5F5C28AB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22996" y="1723079"/>
                <a:ext cx="186038" cy="186038"/>
              </a:xfrm>
              <a:prstGeom prst="rect">
                <a:avLst/>
              </a:prstGeom>
            </p:spPr>
          </p:pic>
        </p:grpSp>
        <p:grpSp>
          <p:nvGrpSpPr>
            <p:cNvPr id="59" name="Group 58">
              <a:extLst>
                <a:ext uri="{FF2B5EF4-FFF2-40B4-BE49-F238E27FC236}">
                  <a16:creationId xmlns:a16="http://schemas.microsoft.com/office/drawing/2014/main" id="{9F0EC424-13DF-DE45-8653-3E043EBD4BA8}"/>
                </a:ext>
              </a:extLst>
            </p:cNvPr>
            <p:cNvGrpSpPr/>
            <p:nvPr/>
          </p:nvGrpSpPr>
          <p:grpSpPr>
            <a:xfrm>
              <a:off x="7928025" y="1691906"/>
              <a:ext cx="268785" cy="260384"/>
              <a:chOff x="7928025" y="1691906"/>
              <a:chExt cx="268785" cy="260384"/>
            </a:xfrm>
          </p:grpSpPr>
          <p:sp>
            <p:nvSpPr>
              <p:cNvPr id="36" name="Google Shape;327;p30">
                <a:extLst>
                  <a:ext uri="{FF2B5EF4-FFF2-40B4-BE49-F238E27FC236}">
                    <a16:creationId xmlns:a16="http://schemas.microsoft.com/office/drawing/2014/main" id="{7CF2CE10-8A2D-8D47-9BF2-384EB7067408}"/>
                  </a:ext>
                </a:extLst>
              </p:cNvPr>
              <p:cNvSpPr/>
              <p:nvPr/>
            </p:nvSpPr>
            <p:spPr>
              <a:xfrm>
                <a:off x="7928025"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8" name="Graphic 57">
                <a:extLst>
                  <a:ext uri="{FF2B5EF4-FFF2-40B4-BE49-F238E27FC236}">
                    <a16:creationId xmlns:a16="http://schemas.microsoft.com/office/drawing/2014/main" id="{7429A17B-25D0-A643-BF0A-51C773020AF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69398" y="1723079"/>
                <a:ext cx="186038" cy="186038"/>
              </a:xfrm>
              <a:prstGeom prst="rect">
                <a:avLst/>
              </a:prstGeom>
            </p:spPr>
          </p:pic>
        </p:grpSp>
      </p:grpSp>
    </p:spTree>
    <p:extLst>
      <p:ext uri="{BB962C8B-B14F-4D97-AF65-F5344CB8AC3E}">
        <p14:creationId xmlns:p14="http://schemas.microsoft.com/office/powerpoint/2010/main" val="885710044"/>
      </p:ext>
    </p:extLst>
  </p:cSld>
  <p:clrMapOvr>
    <a:masterClrMapping/>
  </p:clrMapOvr>
</p:sld>
</file>

<file path=ppt/theme/theme1.xml><?xml version="1.0" encoding="utf-8"?>
<a:theme xmlns:a="http://schemas.openxmlformats.org/drawingml/2006/main" name="Plan 4 Ring Theme">
  <a:themeElements>
    <a:clrScheme name="Plan 4 Ring - v3 4">
      <a:dk1>
        <a:srgbClr val="000000"/>
      </a:dk1>
      <a:lt1>
        <a:srgbClr val="FFFFFF"/>
      </a:lt1>
      <a:dk2>
        <a:srgbClr val="B9E2EB"/>
      </a:dk2>
      <a:lt2>
        <a:srgbClr val="56B9CC"/>
      </a:lt2>
      <a:accent1>
        <a:srgbClr val="537887"/>
      </a:accent1>
      <a:accent2>
        <a:srgbClr val="0495B0"/>
      </a:accent2>
      <a:accent3>
        <a:srgbClr val="C2CD46"/>
      </a:accent3>
      <a:accent4>
        <a:srgbClr val="F4701E"/>
      </a:accent4>
      <a:accent5>
        <a:srgbClr val="00374B"/>
      </a:accent5>
      <a:accent6>
        <a:srgbClr val="F9B082"/>
      </a:accent6>
      <a:hlink>
        <a:srgbClr val="0097AE"/>
      </a:hlink>
      <a:folHlink>
        <a:srgbClr val="D7A13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lIns="91440" tIns="91440" rIns="91440" bIns="91440" rtlCol="0" anchor="t" anchorCtr="0"/>
      <a:lstStyle>
        <a:defPPr algn="l">
          <a:lnSpc>
            <a:spcPct val="115000"/>
          </a:lnSpc>
          <a:buSzPts val="1800"/>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default styled">
  <a:themeElements>
    <a:clrScheme name="Plan 4 Ring - v3">
      <a:dk1>
        <a:srgbClr val="000000"/>
      </a:dk1>
      <a:lt1>
        <a:srgbClr val="FFFFFF"/>
      </a:lt1>
      <a:dk2>
        <a:srgbClr val="01526B"/>
      </a:dk2>
      <a:lt2>
        <a:srgbClr val="BAE3EB"/>
      </a:lt2>
      <a:accent1>
        <a:srgbClr val="56BACD"/>
      </a:accent1>
      <a:accent2>
        <a:srgbClr val="0495B0"/>
      </a:accent2>
      <a:accent3>
        <a:srgbClr val="D7A235"/>
      </a:accent3>
      <a:accent4>
        <a:srgbClr val="F4701E"/>
      </a:accent4>
      <a:accent5>
        <a:srgbClr val="00374B"/>
      </a:accent5>
      <a:accent6>
        <a:srgbClr val="F9B082"/>
      </a:accent6>
      <a:hlink>
        <a:srgbClr val="0097AE"/>
      </a:hlink>
      <a:folHlink>
        <a:srgbClr val="C1CC4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lan 4 Ring Theme">
  <a:themeElements>
    <a:clrScheme name="Plan 4 Ring - v3 4">
      <a:dk1>
        <a:srgbClr val="000000"/>
      </a:dk1>
      <a:lt1>
        <a:srgbClr val="FFFFFF"/>
      </a:lt1>
      <a:dk2>
        <a:srgbClr val="B9E2EB"/>
      </a:dk2>
      <a:lt2>
        <a:srgbClr val="56B9CC"/>
      </a:lt2>
      <a:accent1>
        <a:srgbClr val="537887"/>
      </a:accent1>
      <a:accent2>
        <a:srgbClr val="0495B0"/>
      </a:accent2>
      <a:accent3>
        <a:srgbClr val="C2CD46"/>
      </a:accent3>
      <a:accent4>
        <a:srgbClr val="F4701E"/>
      </a:accent4>
      <a:accent5>
        <a:srgbClr val="00374B"/>
      </a:accent5>
      <a:accent6>
        <a:srgbClr val="F9B082"/>
      </a:accent6>
      <a:hlink>
        <a:srgbClr val="0097AE"/>
      </a:hlink>
      <a:folHlink>
        <a:srgbClr val="D7A13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lIns="91440" tIns="91440" rIns="91440" bIns="91440" rtlCol="0" anchor="t" anchorCtr="0"/>
      <a:lstStyle>
        <a:defPPr algn="l">
          <a:lnSpc>
            <a:spcPct val="115000"/>
          </a:lnSpc>
          <a:buSzPts val="1800"/>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2352</TotalTime>
  <Words>3428</Words>
  <Application>Microsoft Office PowerPoint</Application>
  <PresentationFormat>Widescreen</PresentationFormat>
  <Paragraphs>345</Paragraphs>
  <Slides>18</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Arial Black</vt:lpstr>
      <vt:lpstr>Calibri</vt:lpstr>
      <vt:lpstr>Franklin Gothic Book</vt:lpstr>
      <vt:lpstr>Franklin Gothic Demi</vt:lpstr>
      <vt:lpstr>Franklin Gothic Medium</vt:lpstr>
      <vt:lpstr>Plan 4 Ring Theme</vt:lpstr>
      <vt:lpstr>PPT default styled</vt:lpstr>
      <vt:lpstr>1_Plan 4 Ring Theme</vt:lpstr>
      <vt:lpstr>Analyse de la situation pour l’introduction de l’anneau de PrEP</vt:lpstr>
      <vt:lpstr>Ce document fait partie de la BOÎTE À OUTILS PLAN 4 RING un ensemble de ressources et d’outils conçus pour aider à planifier l’introduction et la mise à l’échelle de l’anneau à la dapivirine. Il est possible de télécharger la table des matières de la boîte à outils détaillée ci-dessous sur: </vt:lpstr>
      <vt:lpstr>Le VIH [en/au + pays]</vt:lpstr>
      <vt:lpstr>Le VIH [en/au + pays]</vt:lpstr>
      <vt:lpstr>Populations utilisatrices de l’anneau</vt:lpstr>
      <vt:lpstr>Déploiement de la PrEP orale [en/au + pays]</vt:lpstr>
      <vt:lpstr>Déploiement de la PrEP orale – Leçons tirées</vt:lpstr>
      <vt:lpstr>Sources sélectionnées pour l’étude documentaire</vt:lpstr>
      <vt:lpstr>Carte des parties prenantes pour l’anneau</vt:lpstr>
      <vt:lpstr>Liste de contacts pour entretiens</vt:lpstr>
      <vt:lpstr>Cadre détaillé pour l’introduction de l’anneau de PrEP</vt:lpstr>
      <vt:lpstr>Résumé des constatations pour l’ensemble du cadre</vt:lpstr>
      <vt:lpstr>Planification et budgétisation</vt:lpstr>
      <vt:lpstr>Gestion de la chaîne d’approvisionnement </vt:lpstr>
      <vt:lpstr>Plateformes de distribution de l’anneau de PrEP</vt:lpstr>
      <vt:lpstr>Adoption et utilisation efficace</vt:lpstr>
      <vt:lpstr>Suivi </vt:lpstr>
      <vt:lpstr>Autres questions clés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Garcia</dc:creator>
  <cp:lastModifiedBy>Casey Bishopp</cp:lastModifiedBy>
  <cp:revision>128</cp:revision>
  <dcterms:created xsi:type="dcterms:W3CDTF">2021-10-12T16:02:07Z</dcterms:created>
  <dcterms:modified xsi:type="dcterms:W3CDTF">2022-10-27T19:46:18Z</dcterms:modified>
</cp:coreProperties>
</file>