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2" r:id="rId2"/>
    <p:sldMasterId id="2147483687" r:id="rId3"/>
  </p:sldMasterIdLst>
  <p:notesMasterIdLst>
    <p:notesMasterId r:id="rId19"/>
  </p:notesMasterIdLst>
  <p:sldIdLst>
    <p:sldId id="259" r:id="rId4"/>
    <p:sldId id="551" r:id="rId5"/>
    <p:sldId id="550" r:id="rId6"/>
    <p:sldId id="261" r:id="rId7"/>
    <p:sldId id="262" r:id="rId8"/>
    <p:sldId id="539" r:id="rId9"/>
    <p:sldId id="541" r:id="rId10"/>
    <p:sldId id="542" r:id="rId11"/>
    <p:sldId id="543" r:id="rId12"/>
    <p:sldId id="544" r:id="rId13"/>
    <p:sldId id="545" r:id="rId14"/>
    <p:sldId id="546" r:id="rId15"/>
    <p:sldId id="547" r:id="rId16"/>
    <p:sldId id="549" r:id="rId17"/>
    <p:sldId id="54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ivia Meiners" initials="OM" lastIdx="2" clrIdx="0">
    <p:extLst>
      <p:ext uri="{19B8F6BF-5375-455C-9EA6-DF929625EA0E}">
        <p15:presenceInfo xmlns:p15="http://schemas.microsoft.com/office/powerpoint/2012/main" userId="34b3c6203090258a" providerId="Windows Live"/>
      </p:ext>
    </p:extLst>
  </p:cmAuthor>
  <p:cmAuthor id="2" name="Neeraja Bhavaraju" initials="NB" lastIdx="1" clrIdx="1">
    <p:extLst>
      <p:ext uri="{19B8F6BF-5375-455C-9EA6-DF929625EA0E}">
        <p15:presenceInfo xmlns:p15="http://schemas.microsoft.com/office/powerpoint/2012/main" userId="8fef035578a96f3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6F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61"/>
    <p:restoredTop sz="77791" autoAdjust="0"/>
  </p:normalViewPr>
  <p:slideViewPr>
    <p:cSldViewPr snapToGrid="0" snapToObjects="1">
      <p:cViewPr varScale="1">
        <p:scale>
          <a:sx n="85" d="100"/>
          <a:sy n="85" d="100"/>
        </p:scale>
        <p:origin x="112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PrEP Users (Current)</c:v>
                </c:pt>
              </c:strCache>
            </c:strRef>
          </c:tx>
          <c:spPr>
            <a:solidFill>
              <a:schemeClr val="accent1">
                <a:alpha val="75000"/>
              </a:schemeClr>
            </a:solidFill>
            <a:ln>
              <a:noFill/>
            </a:ln>
            <a:effectLst/>
          </c:spPr>
          <c:invertIfNegative val="0"/>
          <c:dPt>
            <c:idx val="7"/>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1-2406-4679-B9BB-331920DAC5AD}"/>
              </c:ext>
            </c:extLst>
          </c:dPt>
          <c:dPt>
            <c:idx val="12"/>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3-2406-4679-B9BB-331920DAC5AD}"/>
              </c:ext>
            </c:extLst>
          </c:dPt>
          <c:dPt>
            <c:idx val="16"/>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5-2406-4679-B9BB-331920DAC5AD}"/>
              </c:ext>
            </c:extLst>
          </c:dPt>
          <c:dPt>
            <c:idx val="26"/>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7-2406-4679-B9BB-331920DAC5AD}"/>
              </c:ext>
            </c:extLst>
          </c:dPt>
          <c:dPt>
            <c:idx val="27"/>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9-2406-4679-B9BB-331920DAC5AD}"/>
              </c:ext>
            </c:extLst>
          </c:dPt>
          <c:dPt>
            <c:idx val="29"/>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B-2406-4679-B9BB-331920DAC5AD}"/>
              </c:ext>
            </c:extLst>
          </c:dPt>
          <c:dPt>
            <c:idx val="37"/>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D-2406-4679-B9BB-331920DAC5AD}"/>
              </c:ext>
            </c:extLst>
          </c:dPt>
          <c:xVal>
            <c:numRef>
              <c:f>Sheet1!$A$2:$A$48</c:f>
              <c:numCache>
                <c:formatCode>0.00</c:formatCode>
                <c:ptCount val="47"/>
                <c:pt idx="0">
                  <c:v>6.3839999999999994E-2</c:v>
                </c:pt>
                <c:pt idx="1">
                  <c:v>0.10143000000000001</c:v>
                </c:pt>
                <c:pt idx="2">
                  <c:v>2.3519999999999999E-2</c:v>
                </c:pt>
                <c:pt idx="3">
                  <c:v>0.18201999999999999</c:v>
                </c:pt>
                <c:pt idx="4">
                  <c:v>6.1199999999999997E-2</c:v>
                </c:pt>
                <c:pt idx="5">
                  <c:v>6.8250000000000005E-2</c:v>
                </c:pt>
                <c:pt idx="6">
                  <c:v>2.5999999999999999E-3</c:v>
                </c:pt>
                <c:pt idx="7">
                  <c:v>0.61212</c:v>
                </c:pt>
                <c:pt idx="8">
                  <c:v>7.6369999999999993E-2</c:v>
                </c:pt>
                <c:pt idx="9">
                  <c:v>0.15958</c:v>
                </c:pt>
                <c:pt idx="10">
                  <c:v>0.13886999999999999</c:v>
                </c:pt>
                <c:pt idx="11">
                  <c:v>0.14693000000000001</c:v>
                </c:pt>
                <c:pt idx="12">
                  <c:v>9.01E-2</c:v>
                </c:pt>
                <c:pt idx="13">
                  <c:v>7.9799999999999996E-2</c:v>
                </c:pt>
                <c:pt idx="14">
                  <c:v>4.0379999999999999E-2</c:v>
                </c:pt>
                <c:pt idx="15">
                  <c:v>0.23654</c:v>
                </c:pt>
                <c:pt idx="16">
                  <c:v>0.87477000000000005</c:v>
                </c:pt>
                <c:pt idx="17">
                  <c:v>9.9339999999999998E-2</c:v>
                </c:pt>
                <c:pt idx="18">
                  <c:v>6.9110000000000005E-2</c:v>
                </c:pt>
                <c:pt idx="19">
                  <c:v>9.1370000000000007E-2</c:v>
                </c:pt>
                <c:pt idx="20">
                  <c:v>8.1040000000000001E-2</c:v>
                </c:pt>
                <c:pt idx="21">
                  <c:v>0.12615999999999999</c:v>
                </c:pt>
                <c:pt idx="22">
                  <c:v>8.7330000000000005E-2</c:v>
                </c:pt>
                <c:pt idx="23">
                  <c:v>1.56E-3</c:v>
                </c:pt>
                <c:pt idx="24">
                  <c:v>6.5490000000000007E-2</c:v>
                </c:pt>
                <c:pt idx="25">
                  <c:v>8.3979999999999999E-2</c:v>
                </c:pt>
                <c:pt idx="26">
                  <c:v>0.45018999999999998</c:v>
                </c:pt>
                <c:pt idx="27">
                  <c:v>0.2303</c:v>
                </c:pt>
                <c:pt idx="28">
                  <c:v>2.5659999999999999E-2</c:v>
                </c:pt>
                <c:pt idx="29">
                  <c:v>0.17416999999999999</c:v>
                </c:pt>
                <c:pt idx="30">
                  <c:v>0.13561000000000001</c:v>
                </c:pt>
                <c:pt idx="31">
                  <c:v>0.10460999999999999</c:v>
                </c:pt>
                <c:pt idx="32">
                  <c:v>0.14430000000000001</c:v>
                </c:pt>
                <c:pt idx="33">
                  <c:v>0.12134</c:v>
                </c:pt>
                <c:pt idx="34">
                  <c:v>3.5729999999999998E-2</c:v>
                </c:pt>
                <c:pt idx="35">
                  <c:v>5.4620000000000002E-2</c:v>
                </c:pt>
                <c:pt idx="36">
                  <c:v>5.3780000000000001E-2</c:v>
                </c:pt>
                <c:pt idx="37">
                  <c:v>0.83848</c:v>
                </c:pt>
                <c:pt idx="38">
                  <c:v>8.201E-2</c:v>
                </c:pt>
                <c:pt idx="39">
                  <c:v>2.5329999999999998E-2</c:v>
                </c:pt>
                <c:pt idx="40">
                  <c:v>8.1799999999999998E-2</c:v>
                </c:pt>
                <c:pt idx="41">
                  <c:v>0.13780999999999999</c:v>
                </c:pt>
                <c:pt idx="42">
                  <c:v>0.12203</c:v>
                </c:pt>
                <c:pt idx="43">
                  <c:v>0.17416999999999999</c:v>
                </c:pt>
                <c:pt idx="44">
                  <c:v>0.10352</c:v>
                </c:pt>
                <c:pt idx="45">
                  <c:v>1.97E-3</c:v>
                </c:pt>
                <c:pt idx="46">
                  <c:v>3.4909999999999997E-2</c:v>
                </c:pt>
              </c:numCache>
            </c:numRef>
          </c:xVal>
          <c:yVal>
            <c:numRef>
              <c:f>Sheet1!$B$2:$B$48</c:f>
              <c:numCache>
                <c:formatCode>_(* #,##0_);_(* \(#,##0\);_(* "-"??_);_(@_)</c:formatCode>
                <c:ptCount val="47"/>
                <c:pt idx="0">
                  <c:v>173</c:v>
                </c:pt>
                <c:pt idx="1">
                  <c:v>284</c:v>
                </c:pt>
                <c:pt idx="2">
                  <c:v>646</c:v>
                </c:pt>
                <c:pt idx="3">
                  <c:v>1065</c:v>
                </c:pt>
                <c:pt idx="4">
                  <c:v>41</c:v>
                </c:pt>
                <c:pt idx="5">
                  <c:v>248</c:v>
                </c:pt>
                <c:pt idx="6">
                  <c:v>5</c:v>
                </c:pt>
                <c:pt idx="7">
                  <c:v>4138</c:v>
                </c:pt>
                <c:pt idx="8">
                  <c:v>4</c:v>
                </c:pt>
                <c:pt idx="9">
                  <c:v>4073</c:v>
                </c:pt>
                <c:pt idx="10">
                  <c:v>1032</c:v>
                </c:pt>
                <c:pt idx="11">
                  <c:v>0</c:v>
                </c:pt>
                <c:pt idx="12">
                  <c:v>1387</c:v>
                </c:pt>
                <c:pt idx="13">
                  <c:v>773</c:v>
                </c:pt>
                <c:pt idx="14">
                  <c:v>1168</c:v>
                </c:pt>
                <c:pt idx="15">
                  <c:v>2262</c:v>
                </c:pt>
                <c:pt idx="16">
                  <c:v>6658</c:v>
                </c:pt>
                <c:pt idx="17">
                  <c:v>998</c:v>
                </c:pt>
                <c:pt idx="18">
                  <c:v>42</c:v>
                </c:pt>
                <c:pt idx="19">
                  <c:v>87</c:v>
                </c:pt>
                <c:pt idx="20">
                  <c:v>1</c:v>
                </c:pt>
                <c:pt idx="21">
                  <c:v>774</c:v>
                </c:pt>
                <c:pt idx="22">
                  <c:v>816</c:v>
                </c:pt>
                <c:pt idx="23">
                  <c:v>0</c:v>
                </c:pt>
                <c:pt idx="24">
                  <c:v>0</c:v>
                </c:pt>
                <c:pt idx="25">
                  <c:v>453</c:v>
                </c:pt>
                <c:pt idx="26">
                  <c:v>5075</c:v>
                </c:pt>
                <c:pt idx="27">
                  <c:v>2488</c:v>
                </c:pt>
                <c:pt idx="28">
                  <c:v>837</c:v>
                </c:pt>
                <c:pt idx="29">
                  <c:v>4365</c:v>
                </c:pt>
                <c:pt idx="30">
                  <c:v>1656</c:v>
                </c:pt>
                <c:pt idx="31">
                  <c:v>61</c:v>
                </c:pt>
                <c:pt idx="32">
                  <c:v>165</c:v>
                </c:pt>
                <c:pt idx="33">
                  <c:v>46</c:v>
                </c:pt>
                <c:pt idx="34">
                  <c:v>240</c:v>
                </c:pt>
                <c:pt idx="35">
                  <c:v>772</c:v>
                </c:pt>
                <c:pt idx="36">
                  <c:v>96</c:v>
                </c:pt>
                <c:pt idx="37">
                  <c:v>8953</c:v>
                </c:pt>
                <c:pt idx="38">
                  <c:v>133</c:v>
                </c:pt>
                <c:pt idx="39">
                  <c:v>20</c:v>
                </c:pt>
                <c:pt idx="40">
                  <c:v>826</c:v>
                </c:pt>
                <c:pt idx="41">
                  <c:v>277</c:v>
                </c:pt>
                <c:pt idx="42">
                  <c:v>29</c:v>
                </c:pt>
                <c:pt idx="43">
                  <c:v>314</c:v>
                </c:pt>
                <c:pt idx="44">
                  <c:v>437</c:v>
                </c:pt>
                <c:pt idx="45">
                  <c:v>8</c:v>
                </c:pt>
                <c:pt idx="46">
                  <c:v>0</c:v>
                </c:pt>
              </c:numCache>
            </c:numRef>
          </c:yVal>
          <c:bubbleSize>
            <c:numRef>
              <c:f>Sheet1!$C$2:$C$48</c:f>
              <c:numCache>
                <c:formatCode>_(* #,##0_);_(* \(#,##0\);_(* "-"??_);_(@_)</c:formatCode>
                <c:ptCount val="47"/>
                <c:pt idx="0">
                  <c:v>196.18277</c:v>
                </c:pt>
                <c:pt idx="1">
                  <c:v>391.09733999999997</c:v>
                </c:pt>
                <c:pt idx="2">
                  <c:v>182.84636</c:v>
                </c:pt>
                <c:pt idx="3">
                  <c:v>716.10843</c:v>
                </c:pt>
                <c:pt idx="4">
                  <c:v>133.99506</c:v>
                </c:pt>
                <c:pt idx="5">
                  <c:v>220.88879</c:v>
                </c:pt>
                <c:pt idx="6">
                  <c:v>10.57831</c:v>
                </c:pt>
                <c:pt idx="7">
                  <c:v>2518.59746</c:v>
                </c:pt>
                <c:pt idx="8">
                  <c:v>96.435180000000003</c:v>
                </c:pt>
                <c:pt idx="9">
                  <c:v>942.02313000000004</c:v>
                </c:pt>
                <c:pt idx="10">
                  <c:v>1254.6746499999999</c:v>
                </c:pt>
                <c:pt idx="11">
                  <c:v>605.99246000000005</c:v>
                </c:pt>
                <c:pt idx="12">
                  <c:v>1188.31891</c:v>
                </c:pt>
                <c:pt idx="13">
                  <c:v>510.47663</c:v>
                </c:pt>
                <c:pt idx="14">
                  <c:v>135.81157999999999</c:v>
                </c:pt>
                <c:pt idx="15">
                  <c:v>1382.50911</c:v>
                </c:pt>
                <c:pt idx="16">
                  <c:v>4059.0447899999999</c:v>
                </c:pt>
                <c:pt idx="17">
                  <c:v>486.66203999999999</c:v>
                </c:pt>
                <c:pt idx="18">
                  <c:v>260.60638999999998</c:v>
                </c:pt>
                <c:pt idx="19">
                  <c:v>248.71894</c:v>
                </c:pt>
                <c:pt idx="20">
                  <c:v>56.351289999999999</c:v>
                </c:pt>
                <c:pt idx="21">
                  <c:v>909.37548000000004</c:v>
                </c:pt>
                <c:pt idx="22">
                  <c:v>395.70013999999998</c:v>
                </c:pt>
                <c:pt idx="23">
                  <c:v>5.8606499999999997</c:v>
                </c:pt>
                <c:pt idx="24">
                  <c:v>132.51204999999999</c:v>
                </c:pt>
                <c:pt idx="25">
                  <c:v>659.94025999999997</c:v>
                </c:pt>
                <c:pt idx="26">
                  <c:v>1943.4950200000001</c:v>
                </c:pt>
                <c:pt idx="27">
                  <c:v>1464.7942599999999</c:v>
                </c:pt>
                <c:pt idx="28">
                  <c:v>139.63033999999999</c:v>
                </c:pt>
                <c:pt idx="29">
                  <c:v>3572.7676700000002</c:v>
                </c:pt>
                <c:pt idx="30">
                  <c:v>1517.86222</c:v>
                </c:pt>
                <c:pt idx="31">
                  <c:v>451.41748000000001</c:v>
                </c:pt>
                <c:pt idx="32">
                  <c:v>745.79426000000001</c:v>
                </c:pt>
                <c:pt idx="33">
                  <c:v>346.68178</c:v>
                </c:pt>
                <c:pt idx="34">
                  <c:v>106.34419</c:v>
                </c:pt>
                <c:pt idx="35">
                  <c:v>223.76682</c:v>
                </c:pt>
                <c:pt idx="36">
                  <c:v>75.363910000000004</c:v>
                </c:pt>
                <c:pt idx="37">
                  <c:v>3388.2719499999998</c:v>
                </c:pt>
                <c:pt idx="38">
                  <c:v>144.49968999999999</c:v>
                </c:pt>
                <c:pt idx="39">
                  <c:v>33.074710000000003</c:v>
                </c:pt>
                <c:pt idx="40">
                  <c:v>163.96</c:v>
                </c:pt>
                <c:pt idx="41">
                  <c:v>635.22366</c:v>
                </c:pt>
                <c:pt idx="42">
                  <c:v>531.84738000000004</c:v>
                </c:pt>
                <c:pt idx="43">
                  <c:v>1024.9349099999999</c:v>
                </c:pt>
                <c:pt idx="44">
                  <c:v>297.58742000000001</c:v>
                </c:pt>
                <c:pt idx="45">
                  <c:v>7.0045299999999999</c:v>
                </c:pt>
                <c:pt idx="46">
                  <c:v>94.471580000000003</c:v>
                </c:pt>
              </c:numCache>
            </c:numRef>
          </c:bubbleSize>
          <c:bubble3D val="0"/>
          <c:extLst>
            <c:ext xmlns:c16="http://schemas.microsoft.com/office/drawing/2014/chart" uri="{C3380CC4-5D6E-409C-BE32-E72D297353CC}">
              <c16:uniqueId val="{0000000E-2406-4679-B9BB-331920DAC5AD}"/>
            </c:ext>
          </c:extLst>
        </c:ser>
        <c:dLbls>
          <c:showLegendKey val="0"/>
          <c:showVal val="0"/>
          <c:showCatName val="0"/>
          <c:showSerName val="0"/>
          <c:showPercent val="0"/>
          <c:showBubbleSize val="0"/>
        </c:dLbls>
        <c:bubbleScale val="100"/>
        <c:showNegBubbles val="0"/>
        <c:axId val="98365343"/>
        <c:axId val="98534783"/>
      </c:bubbleChart>
      <c:valAx>
        <c:axId val="98365343"/>
        <c:scaling>
          <c:orientation val="minMax"/>
          <c:max val="0.9"/>
          <c:min val="0"/>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8534783"/>
        <c:crosses val="autoZero"/>
        <c:crossBetween val="midCat"/>
      </c:valAx>
      <c:valAx>
        <c:axId val="98534783"/>
        <c:scaling>
          <c:orientation val="minMax"/>
          <c:max val="10000"/>
          <c:min val="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836534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Sheet1!$C$1</c:f>
              <c:strCache>
                <c:ptCount val="1"/>
                <c:pt idx="0">
                  <c:v>Current PrEP users</c:v>
                </c:pt>
              </c:strCache>
            </c:strRef>
          </c:tx>
          <c:spPr>
            <a:solidFill>
              <a:schemeClr val="accent1">
                <a:alpha val="75000"/>
              </a:schemeClr>
            </a:solidFill>
            <a:ln>
              <a:noFill/>
            </a:ln>
            <a:effectLst/>
          </c:spPr>
          <c:invertIfNegative val="0"/>
          <c:dPt>
            <c:idx val="7"/>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1-8925-E441-A2E6-C5AA6CC51DDA}"/>
              </c:ext>
            </c:extLst>
          </c:dPt>
          <c:dPt>
            <c:idx val="12"/>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3-8925-E441-A2E6-C5AA6CC51DDA}"/>
              </c:ext>
            </c:extLst>
          </c:dPt>
          <c:dPt>
            <c:idx val="15"/>
            <c:invertIfNegative val="0"/>
            <c:bubble3D val="0"/>
            <c:spPr>
              <a:solidFill>
                <a:schemeClr val="bg2"/>
              </a:solidFill>
              <a:ln>
                <a:noFill/>
              </a:ln>
              <a:effectLst/>
            </c:spPr>
            <c:extLst>
              <c:ext xmlns:c16="http://schemas.microsoft.com/office/drawing/2014/chart" uri="{C3380CC4-5D6E-409C-BE32-E72D297353CC}">
                <c16:uniqueId val="{00000005-8925-E441-A2E6-C5AA6CC51DDA}"/>
              </c:ext>
            </c:extLst>
          </c:dPt>
          <c:dPt>
            <c:idx val="16"/>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7-8925-E441-A2E6-C5AA6CC51DDA}"/>
              </c:ext>
            </c:extLst>
          </c:dPt>
          <c:dPt>
            <c:idx val="26"/>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9-8925-E441-A2E6-C5AA6CC51DDA}"/>
              </c:ext>
            </c:extLst>
          </c:dPt>
          <c:dPt>
            <c:idx val="27"/>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B-8925-E441-A2E6-C5AA6CC51DDA}"/>
              </c:ext>
            </c:extLst>
          </c:dPt>
          <c:dPt>
            <c:idx val="29"/>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D-8925-E441-A2E6-C5AA6CC51DDA}"/>
              </c:ext>
            </c:extLst>
          </c:dPt>
          <c:dPt>
            <c:idx val="37"/>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F-8925-E441-A2E6-C5AA6CC51DDA}"/>
              </c:ext>
            </c:extLst>
          </c:dPt>
          <c:xVal>
            <c:numRef>
              <c:f>Sheet1!$B$2:$B$48</c:f>
              <c:numCache>
                <c:formatCode>General</c:formatCode>
                <c:ptCount val="47"/>
              </c:numCache>
            </c:numRef>
          </c:xVal>
          <c:yVal>
            <c:numRef>
              <c:f>Sheet1!$C$2:$C$48</c:f>
              <c:numCache>
                <c:formatCode>General</c:formatCode>
                <c:ptCount val="47"/>
              </c:numCache>
            </c:numRef>
          </c:yVal>
          <c:bubbleSize>
            <c:numRef>
              <c:f>Sheet1!$D$2:$D$48</c:f>
              <c:numCache>
                <c:formatCode>General</c:formatCode>
                <c:ptCount val="47"/>
              </c:numCache>
            </c:numRef>
          </c:bubbleSize>
          <c:bubble3D val="0"/>
          <c:extLst>
            <c:ext xmlns:c16="http://schemas.microsoft.com/office/drawing/2014/chart" uri="{C3380CC4-5D6E-409C-BE32-E72D297353CC}">
              <c16:uniqueId val="{00000010-8925-E441-A2E6-C5AA6CC51DDA}"/>
            </c:ext>
          </c:extLst>
        </c:ser>
        <c:dLbls>
          <c:showLegendKey val="0"/>
          <c:showVal val="0"/>
          <c:showCatName val="0"/>
          <c:showSerName val="0"/>
          <c:showPercent val="0"/>
          <c:showBubbleSize val="0"/>
        </c:dLbls>
        <c:bubbleScale val="100"/>
        <c:showNegBubbles val="0"/>
        <c:axId val="1862959024"/>
        <c:axId val="1862960672"/>
      </c:bubbleChart>
      <c:valAx>
        <c:axId val="1862959024"/>
        <c:scaling>
          <c:orientation val="minMax"/>
          <c:max val="1.25"/>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62960672"/>
        <c:crosses val="autoZero"/>
        <c:crossBetween val="midCat"/>
      </c:valAx>
      <c:valAx>
        <c:axId val="1862960672"/>
        <c:scaling>
          <c:orientation val="minMax"/>
          <c:max val="10000"/>
          <c:min val="0"/>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6295902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Sheet1!$C$1</c:f>
              <c:strCache>
                <c:ptCount val="1"/>
                <c:pt idx="0">
                  <c:v>Current PrEP users</c:v>
                </c:pt>
              </c:strCache>
            </c:strRef>
          </c:tx>
          <c:spPr>
            <a:solidFill>
              <a:schemeClr val="accent1">
                <a:alpha val="75000"/>
              </a:schemeClr>
            </a:solidFill>
            <a:ln>
              <a:noFill/>
            </a:ln>
            <a:effectLst/>
          </c:spPr>
          <c:invertIfNegative val="0"/>
          <c:dPt>
            <c:idx val="7"/>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1-8925-E441-A2E6-C5AA6CC51DDA}"/>
              </c:ext>
            </c:extLst>
          </c:dPt>
          <c:dPt>
            <c:idx val="12"/>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3-8925-E441-A2E6-C5AA6CC51DDA}"/>
              </c:ext>
            </c:extLst>
          </c:dPt>
          <c:dPt>
            <c:idx val="15"/>
            <c:invertIfNegative val="0"/>
            <c:bubble3D val="0"/>
            <c:spPr>
              <a:solidFill>
                <a:schemeClr val="bg2"/>
              </a:solidFill>
              <a:ln>
                <a:noFill/>
              </a:ln>
              <a:effectLst/>
            </c:spPr>
            <c:extLst>
              <c:ext xmlns:c16="http://schemas.microsoft.com/office/drawing/2014/chart" uri="{C3380CC4-5D6E-409C-BE32-E72D297353CC}">
                <c16:uniqueId val="{00000005-8925-E441-A2E6-C5AA6CC51DDA}"/>
              </c:ext>
            </c:extLst>
          </c:dPt>
          <c:dPt>
            <c:idx val="16"/>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7-8925-E441-A2E6-C5AA6CC51DDA}"/>
              </c:ext>
            </c:extLst>
          </c:dPt>
          <c:dPt>
            <c:idx val="26"/>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9-8925-E441-A2E6-C5AA6CC51DDA}"/>
              </c:ext>
            </c:extLst>
          </c:dPt>
          <c:dPt>
            <c:idx val="27"/>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B-8925-E441-A2E6-C5AA6CC51DDA}"/>
              </c:ext>
            </c:extLst>
          </c:dPt>
          <c:dPt>
            <c:idx val="29"/>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D-8925-E441-A2E6-C5AA6CC51DDA}"/>
              </c:ext>
            </c:extLst>
          </c:dPt>
          <c:dPt>
            <c:idx val="37"/>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F-8925-E441-A2E6-C5AA6CC51DDA}"/>
              </c:ext>
            </c:extLst>
          </c:dPt>
          <c:xVal>
            <c:numRef>
              <c:f>Sheet1!$B$2:$B$48</c:f>
              <c:numCache>
                <c:formatCode>General</c:formatCode>
                <c:ptCount val="47"/>
              </c:numCache>
            </c:numRef>
          </c:xVal>
          <c:yVal>
            <c:numRef>
              <c:f>Sheet1!$C$2:$C$48</c:f>
              <c:numCache>
                <c:formatCode>General</c:formatCode>
                <c:ptCount val="47"/>
              </c:numCache>
            </c:numRef>
          </c:yVal>
          <c:bubbleSize>
            <c:numRef>
              <c:f>Sheet1!$D$2:$D$48</c:f>
              <c:numCache>
                <c:formatCode>General</c:formatCode>
                <c:ptCount val="47"/>
              </c:numCache>
            </c:numRef>
          </c:bubbleSize>
          <c:bubble3D val="0"/>
          <c:extLst>
            <c:ext xmlns:c16="http://schemas.microsoft.com/office/drawing/2014/chart" uri="{C3380CC4-5D6E-409C-BE32-E72D297353CC}">
              <c16:uniqueId val="{00000010-8925-E441-A2E6-C5AA6CC51DDA}"/>
            </c:ext>
          </c:extLst>
        </c:ser>
        <c:dLbls>
          <c:showLegendKey val="0"/>
          <c:showVal val="0"/>
          <c:showCatName val="0"/>
          <c:showSerName val="0"/>
          <c:showPercent val="0"/>
          <c:showBubbleSize val="0"/>
        </c:dLbls>
        <c:bubbleScale val="100"/>
        <c:showNegBubbles val="0"/>
        <c:axId val="1862959024"/>
        <c:axId val="1862960672"/>
      </c:bubbleChart>
      <c:valAx>
        <c:axId val="1862959024"/>
        <c:scaling>
          <c:orientation val="minMax"/>
          <c:max val="1.25"/>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62960672"/>
        <c:crosses val="autoZero"/>
        <c:crossBetween val="midCat"/>
      </c:valAx>
      <c:valAx>
        <c:axId val="1862960672"/>
        <c:scaling>
          <c:orientation val="minMax"/>
          <c:max val="10000"/>
          <c:min val="0"/>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6295902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PrEP Users (Current)</c:v>
                </c:pt>
              </c:strCache>
            </c:strRef>
          </c:tx>
          <c:spPr>
            <a:solidFill>
              <a:schemeClr val="accent1">
                <a:alpha val="75000"/>
              </a:schemeClr>
            </a:solidFill>
            <a:ln>
              <a:noFill/>
            </a:ln>
            <a:effectLst/>
          </c:spPr>
          <c:invertIfNegative val="0"/>
          <c:dPt>
            <c:idx val="7"/>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1-1E23-3449-AE7A-FEEFE0536319}"/>
              </c:ext>
            </c:extLst>
          </c:dPt>
          <c:dPt>
            <c:idx val="12"/>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3-1E23-3449-AE7A-FEEFE0536319}"/>
              </c:ext>
            </c:extLst>
          </c:dPt>
          <c:dPt>
            <c:idx val="16"/>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5-1E23-3449-AE7A-FEEFE0536319}"/>
              </c:ext>
            </c:extLst>
          </c:dPt>
          <c:dPt>
            <c:idx val="26"/>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7-1E23-3449-AE7A-FEEFE0536319}"/>
              </c:ext>
            </c:extLst>
          </c:dPt>
          <c:dPt>
            <c:idx val="27"/>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9-1E23-3449-AE7A-FEEFE0536319}"/>
              </c:ext>
            </c:extLst>
          </c:dPt>
          <c:dPt>
            <c:idx val="29"/>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B-1E23-3449-AE7A-FEEFE0536319}"/>
              </c:ext>
            </c:extLst>
          </c:dPt>
          <c:dPt>
            <c:idx val="37"/>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D-1E23-3449-AE7A-FEEFE0536319}"/>
              </c:ext>
            </c:extLst>
          </c:dPt>
          <c:xVal>
            <c:numRef>
              <c:f>Sheet1!$A$2:$A$48</c:f>
              <c:numCache>
                <c:formatCode>0.00</c:formatCode>
                <c:ptCount val="47"/>
                <c:pt idx="0">
                  <c:v>6.3839999999999994E-2</c:v>
                </c:pt>
                <c:pt idx="1">
                  <c:v>0.10143000000000001</c:v>
                </c:pt>
                <c:pt idx="2">
                  <c:v>2.3519999999999999E-2</c:v>
                </c:pt>
                <c:pt idx="3">
                  <c:v>0.18201999999999999</c:v>
                </c:pt>
                <c:pt idx="4">
                  <c:v>6.1199999999999997E-2</c:v>
                </c:pt>
                <c:pt idx="5">
                  <c:v>6.8250000000000005E-2</c:v>
                </c:pt>
                <c:pt idx="6">
                  <c:v>2.5999999999999999E-3</c:v>
                </c:pt>
                <c:pt idx="7">
                  <c:v>0.61212</c:v>
                </c:pt>
                <c:pt idx="8">
                  <c:v>7.6369999999999993E-2</c:v>
                </c:pt>
                <c:pt idx="9">
                  <c:v>0.15958</c:v>
                </c:pt>
                <c:pt idx="10">
                  <c:v>0.13886999999999999</c:v>
                </c:pt>
                <c:pt idx="11">
                  <c:v>0.14693000000000001</c:v>
                </c:pt>
                <c:pt idx="12">
                  <c:v>9.01E-2</c:v>
                </c:pt>
                <c:pt idx="13">
                  <c:v>7.9799999999999996E-2</c:v>
                </c:pt>
                <c:pt idx="14">
                  <c:v>4.0379999999999999E-2</c:v>
                </c:pt>
                <c:pt idx="15">
                  <c:v>0.23654</c:v>
                </c:pt>
                <c:pt idx="16">
                  <c:v>0.87477000000000005</c:v>
                </c:pt>
                <c:pt idx="17">
                  <c:v>9.9339999999999998E-2</c:v>
                </c:pt>
                <c:pt idx="18">
                  <c:v>6.9110000000000005E-2</c:v>
                </c:pt>
                <c:pt idx="19">
                  <c:v>9.1370000000000007E-2</c:v>
                </c:pt>
                <c:pt idx="20">
                  <c:v>8.1040000000000001E-2</c:v>
                </c:pt>
                <c:pt idx="21">
                  <c:v>0.12615999999999999</c:v>
                </c:pt>
                <c:pt idx="22">
                  <c:v>8.7330000000000005E-2</c:v>
                </c:pt>
                <c:pt idx="23">
                  <c:v>1.56E-3</c:v>
                </c:pt>
                <c:pt idx="24">
                  <c:v>6.5490000000000007E-2</c:v>
                </c:pt>
                <c:pt idx="25">
                  <c:v>8.3979999999999999E-2</c:v>
                </c:pt>
                <c:pt idx="26">
                  <c:v>0.45018999999999998</c:v>
                </c:pt>
                <c:pt idx="27">
                  <c:v>0.2303</c:v>
                </c:pt>
                <c:pt idx="28">
                  <c:v>2.5659999999999999E-2</c:v>
                </c:pt>
                <c:pt idx="29">
                  <c:v>0.17416999999999999</c:v>
                </c:pt>
                <c:pt idx="30">
                  <c:v>0.13561000000000001</c:v>
                </c:pt>
                <c:pt idx="31">
                  <c:v>0.10460999999999999</c:v>
                </c:pt>
                <c:pt idx="32">
                  <c:v>0.14430000000000001</c:v>
                </c:pt>
                <c:pt idx="33">
                  <c:v>0.12134</c:v>
                </c:pt>
                <c:pt idx="34">
                  <c:v>3.5729999999999998E-2</c:v>
                </c:pt>
                <c:pt idx="35">
                  <c:v>5.4620000000000002E-2</c:v>
                </c:pt>
                <c:pt idx="36">
                  <c:v>5.3780000000000001E-2</c:v>
                </c:pt>
                <c:pt idx="37">
                  <c:v>0.83848</c:v>
                </c:pt>
                <c:pt idx="38">
                  <c:v>8.201E-2</c:v>
                </c:pt>
                <c:pt idx="39">
                  <c:v>2.5329999999999998E-2</c:v>
                </c:pt>
                <c:pt idx="40">
                  <c:v>8.1799999999999998E-2</c:v>
                </c:pt>
                <c:pt idx="41">
                  <c:v>0.13780999999999999</c:v>
                </c:pt>
                <c:pt idx="42">
                  <c:v>0.12203</c:v>
                </c:pt>
                <c:pt idx="43">
                  <c:v>0.17416999999999999</c:v>
                </c:pt>
                <c:pt idx="44">
                  <c:v>0.10352</c:v>
                </c:pt>
                <c:pt idx="45">
                  <c:v>1.97E-3</c:v>
                </c:pt>
                <c:pt idx="46">
                  <c:v>3.4909999999999997E-2</c:v>
                </c:pt>
              </c:numCache>
            </c:numRef>
          </c:xVal>
          <c:yVal>
            <c:numRef>
              <c:f>Sheet1!$B$2:$B$48</c:f>
              <c:numCache>
                <c:formatCode>_(* #,##0_);_(* \(#,##0\);_(* "-"??_);_(@_)</c:formatCode>
                <c:ptCount val="47"/>
                <c:pt idx="0">
                  <c:v>173</c:v>
                </c:pt>
                <c:pt idx="1">
                  <c:v>284</c:v>
                </c:pt>
                <c:pt idx="2">
                  <c:v>646</c:v>
                </c:pt>
                <c:pt idx="3">
                  <c:v>1065</c:v>
                </c:pt>
                <c:pt idx="4">
                  <c:v>41</c:v>
                </c:pt>
                <c:pt idx="5">
                  <c:v>248</c:v>
                </c:pt>
                <c:pt idx="6">
                  <c:v>5</c:v>
                </c:pt>
                <c:pt idx="7">
                  <c:v>4138</c:v>
                </c:pt>
                <c:pt idx="8">
                  <c:v>4</c:v>
                </c:pt>
                <c:pt idx="9">
                  <c:v>4073</c:v>
                </c:pt>
                <c:pt idx="10">
                  <c:v>1032</c:v>
                </c:pt>
                <c:pt idx="11">
                  <c:v>0</c:v>
                </c:pt>
                <c:pt idx="12">
                  <c:v>1387</c:v>
                </c:pt>
                <c:pt idx="13">
                  <c:v>773</c:v>
                </c:pt>
                <c:pt idx="14">
                  <c:v>1168</c:v>
                </c:pt>
                <c:pt idx="15">
                  <c:v>2262</c:v>
                </c:pt>
                <c:pt idx="16">
                  <c:v>6658</c:v>
                </c:pt>
                <c:pt idx="17">
                  <c:v>998</c:v>
                </c:pt>
                <c:pt idx="18">
                  <c:v>42</c:v>
                </c:pt>
                <c:pt idx="19">
                  <c:v>87</c:v>
                </c:pt>
                <c:pt idx="20">
                  <c:v>1</c:v>
                </c:pt>
                <c:pt idx="21">
                  <c:v>774</c:v>
                </c:pt>
                <c:pt idx="22">
                  <c:v>816</c:v>
                </c:pt>
                <c:pt idx="23">
                  <c:v>0</c:v>
                </c:pt>
                <c:pt idx="24">
                  <c:v>0</c:v>
                </c:pt>
                <c:pt idx="25">
                  <c:v>453</c:v>
                </c:pt>
                <c:pt idx="26">
                  <c:v>5075</c:v>
                </c:pt>
                <c:pt idx="27">
                  <c:v>2488</c:v>
                </c:pt>
                <c:pt idx="28">
                  <c:v>837</c:v>
                </c:pt>
                <c:pt idx="29">
                  <c:v>4365</c:v>
                </c:pt>
                <c:pt idx="30">
                  <c:v>1656</c:v>
                </c:pt>
                <c:pt idx="31">
                  <c:v>61</c:v>
                </c:pt>
                <c:pt idx="32">
                  <c:v>165</c:v>
                </c:pt>
                <c:pt idx="33">
                  <c:v>46</c:v>
                </c:pt>
                <c:pt idx="34">
                  <c:v>240</c:v>
                </c:pt>
                <c:pt idx="35">
                  <c:v>772</c:v>
                </c:pt>
                <c:pt idx="36">
                  <c:v>96</c:v>
                </c:pt>
                <c:pt idx="37">
                  <c:v>8953</c:v>
                </c:pt>
                <c:pt idx="38">
                  <c:v>133</c:v>
                </c:pt>
                <c:pt idx="39">
                  <c:v>20</c:v>
                </c:pt>
                <c:pt idx="40">
                  <c:v>826</c:v>
                </c:pt>
                <c:pt idx="41">
                  <c:v>277</c:v>
                </c:pt>
                <c:pt idx="42">
                  <c:v>29</c:v>
                </c:pt>
                <c:pt idx="43">
                  <c:v>314</c:v>
                </c:pt>
                <c:pt idx="44">
                  <c:v>437</c:v>
                </c:pt>
                <c:pt idx="45">
                  <c:v>8</c:v>
                </c:pt>
                <c:pt idx="46">
                  <c:v>0</c:v>
                </c:pt>
              </c:numCache>
            </c:numRef>
          </c:yVal>
          <c:bubbleSize>
            <c:numRef>
              <c:f>Sheet1!$C$2:$C$48</c:f>
              <c:numCache>
                <c:formatCode>_(* #,##0_);_(* \(#,##0\);_(* "-"??_);_(@_)</c:formatCode>
                <c:ptCount val="47"/>
                <c:pt idx="0">
                  <c:v>196.18277</c:v>
                </c:pt>
                <c:pt idx="1">
                  <c:v>391.09733999999997</c:v>
                </c:pt>
                <c:pt idx="2">
                  <c:v>182.84636</c:v>
                </c:pt>
                <c:pt idx="3">
                  <c:v>716.10843</c:v>
                </c:pt>
                <c:pt idx="4">
                  <c:v>133.99506</c:v>
                </c:pt>
                <c:pt idx="5">
                  <c:v>220.88879</c:v>
                </c:pt>
                <c:pt idx="6">
                  <c:v>10.57831</c:v>
                </c:pt>
                <c:pt idx="7">
                  <c:v>2518.59746</c:v>
                </c:pt>
                <c:pt idx="8">
                  <c:v>96.435180000000003</c:v>
                </c:pt>
                <c:pt idx="9">
                  <c:v>942.02313000000004</c:v>
                </c:pt>
                <c:pt idx="10">
                  <c:v>1254.6746499999999</c:v>
                </c:pt>
                <c:pt idx="11">
                  <c:v>605.99246000000005</c:v>
                </c:pt>
                <c:pt idx="12">
                  <c:v>1188.31891</c:v>
                </c:pt>
                <c:pt idx="13">
                  <c:v>510.47663</c:v>
                </c:pt>
                <c:pt idx="14">
                  <c:v>135.81157999999999</c:v>
                </c:pt>
                <c:pt idx="15">
                  <c:v>1382.50911</c:v>
                </c:pt>
                <c:pt idx="16">
                  <c:v>4059.0447899999999</c:v>
                </c:pt>
                <c:pt idx="17">
                  <c:v>486.66203999999999</c:v>
                </c:pt>
                <c:pt idx="18">
                  <c:v>260.60638999999998</c:v>
                </c:pt>
                <c:pt idx="19">
                  <c:v>248.71894</c:v>
                </c:pt>
                <c:pt idx="20">
                  <c:v>56.351289999999999</c:v>
                </c:pt>
                <c:pt idx="21">
                  <c:v>909.37548000000004</c:v>
                </c:pt>
                <c:pt idx="22">
                  <c:v>395.70013999999998</c:v>
                </c:pt>
                <c:pt idx="23">
                  <c:v>5.8606499999999997</c:v>
                </c:pt>
                <c:pt idx="24">
                  <c:v>132.51204999999999</c:v>
                </c:pt>
                <c:pt idx="25">
                  <c:v>659.94025999999997</c:v>
                </c:pt>
                <c:pt idx="26">
                  <c:v>1943.4950200000001</c:v>
                </c:pt>
                <c:pt idx="27">
                  <c:v>1464.7942599999999</c:v>
                </c:pt>
                <c:pt idx="28">
                  <c:v>139.63033999999999</c:v>
                </c:pt>
                <c:pt idx="29">
                  <c:v>3572.7676700000002</c:v>
                </c:pt>
                <c:pt idx="30">
                  <c:v>1517.86222</c:v>
                </c:pt>
                <c:pt idx="31">
                  <c:v>451.41748000000001</c:v>
                </c:pt>
                <c:pt idx="32">
                  <c:v>745.79426000000001</c:v>
                </c:pt>
                <c:pt idx="33">
                  <c:v>346.68178</c:v>
                </c:pt>
                <c:pt idx="34">
                  <c:v>106.34419</c:v>
                </c:pt>
                <c:pt idx="35">
                  <c:v>223.76682</c:v>
                </c:pt>
                <c:pt idx="36">
                  <c:v>75.363910000000004</c:v>
                </c:pt>
                <c:pt idx="37">
                  <c:v>3388.2719499999998</c:v>
                </c:pt>
                <c:pt idx="38">
                  <c:v>144.49968999999999</c:v>
                </c:pt>
                <c:pt idx="39">
                  <c:v>33.074710000000003</c:v>
                </c:pt>
                <c:pt idx="40">
                  <c:v>163.96</c:v>
                </c:pt>
                <c:pt idx="41">
                  <c:v>635.22366</c:v>
                </c:pt>
                <c:pt idx="42">
                  <c:v>531.84738000000004</c:v>
                </c:pt>
                <c:pt idx="43">
                  <c:v>1024.9349099999999</c:v>
                </c:pt>
                <c:pt idx="44">
                  <c:v>297.58742000000001</c:v>
                </c:pt>
                <c:pt idx="45">
                  <c:v>7.0045299999999999</c:v>
                </c:pt>
                <c:pt idx="46">
                  <c:v>94.471580000000003</c:v>
                </c:pt>
              </c:numCache>
            </c:numRef>
          </c:bubbleSize>
          <c:bubble3D val="0"/>
          <c:extLst>
            <c:ext xmlns:c16="http://schemas.microsoft.com/office/drawing/2014/chart" uri="{C3380CC4-5D6E-409C-BE32-E72D297353CC}">
              <c16:uniqueId val="{0000000E-1E23-3449-AE7A-FEEFE0536319}"/>
            </c:ext>
          </c:extLst>
        </c:ser>
        <c:dLbls>
          <c:showLegendKey val="0"/>
          <c:showVal val="0"/>
          <c:showCatName val="0"/>
          <c:showSerName val="0"/>
          <c:showPercent val="0"/>
          <c:showBubbleSize val="0"/>
        </c:dLbls>
        <c:bubbleScale val="100"/>
        <c:showNegBubbles val="0"/>
        <c:axId val="98365343"/>
        <c:axId val="98534783"/>
      </c:bubbleChart>
      <c:valAx>
        <c:axId val="98365343"/>
        <c:scaling>
          <c:orientation val="minMax"/>
          <c:max val="0.9"/>
          <c:min val="0"/>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8534783"/>
        <c:crosses val="autoZero"/>
        <c:crossBetween val="midCat"/>
      </c:valAx>
      <c:valAx>
        <c:axId val="98534783"/>
        <c:scaling>
          <c:orientation val="minMax"/>
          <c:max val="10000"/>
          <c:min val="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836534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7"/>
            <c:invertIfNegative val="0"/>
            <c:bubble3D val="0"/>
            <c:spPr>
              <a:solidFill>
                <a:schemeClr val="accent6"/>
              </a:solidFill>
              <a:ln>
                <a:noFill/>
              </a:ln>
              <a:effectLst/>
            </c:spPr>
            <c:extLst>
              <c:ext xmlns:c16="http://schemas.microsoft.com/office/drawing/2014/chart" uri="{C3380CC4-5D6E-409C-BE32-E72D297353CC}">
                <c16:uniqueId val="{00000001-20FC-B248-9825-A9039049C4EE}"/>
              </c:ext>
            </c:extLst>
          </c:dPt>
          <c:dPt>
            <c:idx val="12"/>
            <c:invertIfNegative val="0"/>
            <c:bubble3D val="0"/>
            <c:spPr>
              <a:solidFill>
                <a:schemeClr val="accent6"/>
              </a:solidFill>
              <a:ln>
                <a:noFill/>
              </a:ln>
              <a:effectLst/>
            </c:spPr>
            <c:extLst>
              <c:ext xmlns:c16="http://schemas.microsoft.com/office/drawing/2014/chart" uri="{C3380CC4-5D6E-409C-BE32-E72D297353CC}">
                <c16:uniqueId val="{00000003-20FC-B248-9825-A9039049C4EE}"/>
              </c:ext>
            </c:extLst>
          </c:dPt>
          <c:dPt>
            <c:idx val="16"/>
            <c:invertIfNegative val="0"/>
            <c:bubble3D val="0"/>
            <c:spPr>
              <a:solidFill>
                <a:schemeClr val="accent6"/>
              </a:solidFill>
              <a:ln>
                <a:noFill/>
              </a:ln>
              <a:effectLst/>
            </c:spPr>
            <c:extLst>
              <c:ext xmlns:c16="http://schemas.microsoft.com/office/drawing/2014/chart" uri="{C3380CC4-5D6E-409C-BE32-E72D297353CC}">
                <c16:uniqueId val="{00000005-20FC-B248-9825-A9039049C4EE}"/>
              </c:ext>
            </c:extLst>
          </c:dPt>
          <c:dPt>
            <c:idx val="26"/>
            <c:invertIfNegative val="0"/>
            <c:bubble3D val="0"/>
            <c:spPr>
              <a:solidFill>
                <a:schemeClr val="accent6"/>
              </a:solidFill>
              <a:ln>
                <a:noFill/>
              </a:ln>
              <a:effectLst/>
            </c:spPr>
            <c:extLst>
              <c:ext xmlns:c16="http://schemas.microsoft.com/office/drawing/2014/chart" uri="{C3380CC4-5D6E-409C-BE32-E72D297353CC}">
                <c16:uniqueId val="{00000007-20FC-B248-9825-A9039049C4EE}"/>
              </c:ext>
            </c:extLst>
          </c:dPt>
          <c:dPt>
            <c:idx val="27"/>
            <c:invertIfNegative val="0"/>
            <c:bubble3D val="0"/>
            <c:spPr>
              <a:solidFill>
                <a:schemeClr val="accent6"/>
              </a:solidFill>
              <a:ln>
                <a:noFill/>
              </a:ln>
              <a:effectLst/>
            </c:spPr>
            <c:extLst>
              <c:ext xmlns:c16="http://schemas.microsoft.com/office/drawing/2014/chart" uri="{C3380CC4-5D6E-409C-BE32-E72D297353CC}">
                <c16:uniqueId val="{00000009-20FC-B248-9825-A9039049C4EE}"/>
              </c:ext>
            </c:extLst>
          </c:dPt>
          <c:dPt>
            <c:idx val="29"/>
            <c:invertIfNegative val="0"/>
            <c:bubble3D val="0"/>
            <c:spPr>
              <a:solidFill>
                <a:schemeClr val="accent6"/>
              </a:solidFill>
              <a:ln>
                <a:noFill/>
              </a:ln>
              <a:effectLst/>
            </c:spPr>
            <c:extLst>
              <c:ext xmlns:c16="http://schemas.microsoft.com/office/drawing/2014/chart" uri="{C3380CC4-5D6E-409C-BE32-E72D297353CC}">
                <c16:uniqueId val="{0000000B-20FC-B248-9825-A9039049C4EE}"/>
              </c:ext>
            </c:extLst>
          </c:dPt>
          <c:dPt>
            <c:idx val="37"/>
            <c:invertIfNegative val="0"/>
            <c:bubble3D val="0"/>
            <c:spPr>
              <a:solidFill>
                <a:schemeClr val="accent6"/>
              </a:solidFill>
              <a:ln>
                <a:solidFill>
                  <a:schemeClr val="accent1">
                    <a:lumMod val="20000"/>
                    <a:lumOff val="80000"/>
                  </a:schemeClr>
                </a:solidFill>
              </a:ln>
              <a:effectLst/>
            </c:spPr>
            <c:extLst>
              <c:ext xmlns:c16="http://schemas.microsoft.com/office/drawing/2014/chart" uri="{C3380CC4-5D6E-409C-BE32-E72D297353CC}">
                <c16:uniqueId val="{0000000D-20FC-B248-9825-A9039049C4EE}"/>
              </c:ext>
            </c:extLst>
          </c:dPt>
          <c:xVal>
            <c:numRef>
              <c:f>Sheet1!$A$2:$A$48</c:f>
              <c:numCache>
                <c:formatCode>General</c:formatCode>
                <c:ptCount val="47"/>
                <c:pt idx="0">
                  <c:v>98.957745599999996</c:v>
                </c:pt>
                <c:pt idx="1">
                  <c:v>205.4140074</c:v>
                </c:pt>
                <c:pt idx="2">
                  <c:v>88.910539200000002</c:v>
                </c:pt>
                <c:pt idx="3">
                  <c:v>372.61496220000004</c:v>
                </c:pt>
                <c:pt idx="4">
                  <c:v>65.737979999999993</c:v>
                </c:pt>
                <c:pt idx="5">
                  <c:v>103.12575000000001</c:v>
                </c:pt>
                <c:pt idx="6">
                  <c:v>5.6229679999999993</c:v>
                </c:pt>
                <c:pt idx="7" formatCode="#,##0.00">
                  <c:v>1650.0306719999999</c:v>
                </c:pt>
                <c:pt idx="8">
                  <c:v>45.464588399999997</c:v>
                </c:pt>
                <c:pt idx="9">
                  <c:v>494.46820480000002</c:v>
                </c:pt>
                <c:pt idx="10">
                  <c:v>605.46070169999996</c:v>
                </c:pt>
                <c:pt idx="11">
                  <c:v>319.28329789999998</c:v>
                </c:pt>
                <c:pt idx="12">
                  <c:v>612.00425000000007</c:v>
                </c:pt>
                <c:pt idx="13">
                  <c:v>279.37022400000001</c:v>
                </c:pt>
                <c:pt idx="14">
                  <c:v>66.085504200000003</c:v>
                </c:pt>
                <c:pt idx="15">
                  <c:v>774.46034480000003</c:v>
                </c:pt>
                <c:pt idx="16" formatCode="#,##0.00">
                  <c:v>2570.3629341000001</c:v>
                </c:pt>
                <c:pt idx="17">
                  <c:v>254.494179</c:v>
                </c:pt>
                <c:pt idx="18">
                  <c:v>142.4916891</c:v>
                </c:pt>
                <c:pt idx="19">
                  <c:v>121.11458980000002</c:v>
                </c:pt>
                <c:pt idx="20">
                  <c:v>27.032512799999999</c:v>
                </c:pt>
                <c:pt idx="21">
                  <c:v>434.33986319999997</c:v>
                </c:pt>
                <c:pt idx="22">
                  <c:v>193.55821200000003</c:v>
                </c:pt>
                <c:pt idx="23">
                  <c:v>3.5004995999999999</c:v>
                </c:pt>
                <c:pt idx="24">
                  <c:v>60.905700000000003</c:v>
                </c:pt>
                <c:pt idx="25">
                  <c:v>321.0647778</c:v>
                </c:pt>
                <c:pt idx="26">
                  <c:v>1197.5909360999999</c:v>
                </c:pt>
                <c:pt idx="27">
                  <c:v>845.22633300000007</c:v>
                </c:pt>
                <c:pt idx="28">
                  <c:v>64.318072999999998</c:v>
                </c:pt>
                <c:pt idx="29">
                  <c:v>2293.3608328999999</c:v>
                </c:pt>
                <c:pt idx="30">
                  <c:v>784.16482499999995</c:v>
                </c:pt>
                <c:pt idx="31">
                  <c:v>229.06660919999999</c:v>
                </c:pt>
                <c:pt idx="32">
                  <c:v>390.14102400000002</c:v>
                </c:pt>
                <c:pt idx="33">
                  <c:v>192.06544580000002</c:v>
                </c:pt>
                <c:pt idx="34">
                  <c:v>54.541844999999995</c:v>
                </c:pt>
                <c:pt idx="35">
                  <c:v>107.23107640000001</c:v>
                </c:pt>
                <c:pt idx="36">
                  <c:v>37.370646399999998</c:v>
                </c:pt>
                <c:pt idx="37" formatCode="#,##0.00">
                  <c:v>1969.3882848000001</c:v>
                </c:pt>
                <c:pt idx="38">
                  <c:v>68.567740900000004</c:v>
                </c:pt>
                <c:pt idx="39">
                  <c:v>17.741638599999998</c:v>
                </c:pt>
                <c:pt idx="40">
                  <c:v>78.574625999999995</c:v>
                </c:pt>
                <c:pt idx="41">
                  <c:v>335.08914929999997</c:v>
                </c:pt>
                <c:pt idx="42">
                  <c:v>274.88721860000004</c:v>
                </c:pt>
                <c:pt idx="43">
                  <c:v>548.80618660000005</c:v>
                </c:pt>
                <c:pt idx="44">
                  <c:v>137.0532336</c:v>
                </c:pt>
                <c:pt idx="45">
                  <c:v>3.8238094</c:v>
                </c:pt>
                <c:pt idx="46">
                  <c:v>49.031444100000002</c:v>
                </c:pt>
              </c:numCache>
            </c:numRef>
          </c:xVal>
          <c:yVal>
            <c:numRef>
              <c:f>Sheet1!$B$2:$B$48</c:f>
              <c:numCache>
                <c:formatCode>_(* #,##0_);_(* \(#,##0\);_(* "-"??_);_(@_)</c:formatCode>
                <c:ptCount val="47"/>
                <c:pt idx="0">
                  <c:v>173</c:v>
                </c:pt>
                <c:pt idx="1">
                  <c:v>284</c:v>
                </c:pt>
                <c:pt idx="2">
                  <c:v>646</c:v>
                </c:pt>
                <c:pt idx="3">
                  <c:v>1065</c:v>
                </c:pt>
                <c:pt idx="4">
                  <c:v>41</c:v>
                </c:pt>
                <c:pt idx="5">
                  <c:v>248</c:v>
                </c:pt>
                <c:pt idx="6">
                  <c:v>5</c:v>
                </c:pt>
                <c:pt idx="7">
                  <c:v>4138</c:v>
                </c:pt>
                <c:pt idx="8">
                  <c:v>4</c:v>
                </c:pt>
                <c:pt idx="9">
                  <c:v>4073</c:v>
                </c:pt>
                <c:pt idx="10">
                  <c:v>1032</c:v>
                </c:pt>
                <c:pt idx="11">
                  <c:v>0</c:v>
                </c:pt>
                <c:pt idx="12">
                  <c:v>1387</c:v>
                </c:pt>
                <c:pt idx="13">
                  <c:v>773</c:v>
                </c:pt>
                <c:pt idx="14">
                  <c:v>1168</c:v>
                </c:pt>
                <c:pt idx="15">
                  <c:v>2262</c:v>
                </c:pt>
                <c:pt idx="16">
                  <c:v>6658</c:v>
                </c:pt>
                <c:pt idx="17">
                  <c:v>998</c:v>
                </c:pt>
                <c:pt idx="18">
                  <c:v>42</c:v>
                </c:pt>
                <c:pt idx="19">
                  <c:v>87</c:v>
                </c:pt>
                <c:pt idx="20">
                  <c:v>1</c:v>
                </c:pt>
                <c:pt idx="21">
                  <c:v>774</c:v>
                </c:pt>
                <c:pt idx="22">
                  <c:v>816</c:v>
                </c:pt>
                <c:pt idx="23">
                  <c:v>0</c:v>
                </c:pt>
                <c:pt idx="24">
                  <c:v>0</c:v>
                </c:pt>
                <c:pt idx="25">
                  <c:v>453</c:v>
                </c:pt>
                <c:pt idx="26">
                  <c:v>5075</c:v>
                </c:pt>
                <c:pt idx="27">
                  <c:v>2488</c:v>
                </c:pt>
                <c:pt idx="28">
                  <c:v>837</c:v>
                </c:pt>
                <c:pt idx="29">
                  <c:v>4365</c:v>
                </c:pt>
                <c:pt idx="30">
                  <c:v>1656</c:v>
                </c:pt>
                <c:pt idx="31">
                  <c:v>61</c:v>
                </c:pt>
                <c:pt idx="32">
                  <c:v>165</c:v>
                </c:pt>
                <c:pt idx="33">
                  <c:v>46</c:v>
                </c:pt>
                <c:pt idx="34">
                  <c:v>240</c:v>
                </c:pt>
                <c:pt idx="35">
                  <c:v>772</c:v>
                </c:pt>
                <c:pt idx="36">
                  <c:v>96</c:v>
                </c:pt>
                <c:pt idx="37">
                  <c:v>8953</c:v>
                </c:pt>
                <c:pt idx="38">
                  <c:v>133</c:v>
                </c:pt>
                <c:pt idx="39">
                  <c:v>20</c:v>
                </c:pt>
                <c:pt idx="40">
                  <c:v>826</c:v>
                </c:pt>
                <c:pt idx="41">
                  <c:v>277</c:v>
                </c:pt>
                <c:pt idx="42">
                  <c:v>29</c:v>
                </c:pt>
                <c:pt idx="43">
                  <c:v>314</c:v>
                </c:pt>
                <c:pt idx="44">
                  <c:v>437</c:v>
                </c:pt>
                <c:pt idx="45">
                  <c:v>8</c:v>
                </c:pt>
                <c:pt idx="46">
                  <c:v>0</c:v>
                </c:pt>
              </c:numCache>
            </c:numRef>
          </c:yVal>
          <c:bubbleSize>
            <c:numRef>
              <c:f>Sheet1!$C$2:$C$48</c:f>
              <c:numCache>
                <c:formatCode>General</c:formatCode>
                <c:ptCount val="47"/>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numCache>
            </c:numRef>
          </c:bubbleSize>
          <c:bubble3D val="0"/>
          <c:extLst>
            <c:ext xmlns:c16="http://schemas.microsoft.com/office/drawing/2014/chart" uri="{C3380CC4-5D6E-409C-BE32-E72D297353CC}">
              <c16:uniqueId val="{0000000E-20FC-B248-9825-A9039049C4EE}"/>
            </c:ext>
          </c:extLst>
        </c:ser>
        <c:dLbls>
          <c:showLegendKey val="0"/>
          <c:showVal val="0"/>
          <c:showCatName val="0"/>
          <c:showSerName val="0"/>
          <c:showPercent val="0"/>
          <c:showBubbleSize val="0"/>
        </c:dLbls>
        <c:bubbleScale val="50"/>
        <c:showNegBubbles val="0"/>
        <c:axId val="1856659792"/>
        <c:axId val="1856319104"/>
      </c:bubbleChart>
      <c:valAx>
        <c:axId val="1856659792"/>
        <c:scaling>
          <c:orientation val="minMax"/>
          <c:max val="300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56319104"/>
        <c:crosses val="autoZero"/>
        <c:crossBetween val="midCat"/>
      </c:valAx>
      <c:valAx>
        <c:axId val="18563191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5665979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0.20062</cdr:x>
      <cdr:y>0.51327</cdr:y>
    </cdr:from>
    <cdr:to>
      <cdr:x>0.24561</cdr:x>
      <cdr:y>0.61776</cdr:y>
    </cdr:to>
    <cdr:sp macro="" textlink="">
      <cdr:nvSpPr>
        <cdr:cNvPr id="3" name="Oval 2">
          <a:extLst xmlns:a="http://schemas.openxmlformats.org/drawingml/2006/main">
            <a:ext uri="{FF2B5EF4-FFF2-40B4-BE49-F238E27FC236}">
              <a16:creationId xmlns:a16="http://schemas.microsoft.com/office/drawing/2014/main" id="{8A0C0D1C-DFC5-D646-9B2D-F586BFD9164E}"/>
            </a:ext>
          </a:extLst>
        </cdr:cNvPr>
        <cdr:cNvSpPr/>
      </cdr:nvSpPr>
      <cdr:spPr>
        <a:xfrm xmlns:a="http://schemas.openxmlformats.org/drawingml/2006/main">
          <a:off x="2336705" y="2428829"/>
          <a:ext cx="524033" cy="494440"/>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0.14211</cdr:x>
      <cdr:y>0.63295</cdr:y>
    </cdr:from>
    <cdr:to>
      <cdr:x>0.19809</cdr:x>
      <cdr:y>0.80535</cdr:y>
    </cdr:to>
    <cdr:cxnSp macro="">
      <cdr:nvCxnSpPr>
        <cdr:cNvPr id="5" name="Straight Connector 4">
          <a:extLst xmlns:a="http://schemas.openxmlformats.org/drawingml/2006/main">
            <a:ext uri="{FF2B5EF4-FFF2-40B4-BE49-F238E27FC236}">
              <a16:creationId xmlns:a16="http://schemas.microsoft.com/office/drawing/2014/main" id="{A05219C6-8326-A34D-A68A-289B459FFF73}"/>
            </a:ext>
          </a:extLst>
        </cdr:cNvPr>
        <cdr:cNvCxnSpPr/>
      </cdr:nvCxnSpPr>
      <cdr:spPr>
        <a:xfrm xmlns:a="http://schemas.openxmlformats.org/drawingml/2006/main" flipH="1" flipV="1">
          <a:off x="1655181" y="2995137"/>
          <a:ext cx="652036" cy="815824"/>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0.10663</cdr:x>
      <cdr:y>0.03616</cdr:y>
    </cdr:from>
    <cdr:to>
      <cdr:x>0.5173</cdr:x>
      <cdr:y>0.18758</cdr:y>
    </cdr:to>
    <cdr:sp macro="" textlink="">
      <cdr:nvSpPr>
        <cdr:cNvPr id="2" name="Rectangle 1">
          <a:extLst xmlns:a="http://schemas.openxmlformats.org/drawingml/2006/main">
            <a:ext uri="{FF2B5EF4-FFF2-40B4-BE49-F238E27FC236}">
              <a16:creationId xmlns:a16="http://schemas.microsoft.com/office/drawing/2014/main" id="{CE4BF940-2417-9B4B-A54E-375C0E6BF49F}"/>
            </a:ext>
          </a:extLst>
        </cdr:cNvPr>
        <cdr:cNvSpPr/>
      </cdr:nvSpPr>
      <cdr:spPr>
        <a:xfrm xmlns:a="http://schemas.openxmlformats.org/drawingml/2006/main">
          <a:off x="1241985" y="158044"/>
          <a:ext cx="4783293" cy="661895"/>
        </a:xfrm>
        <a:prstGeom xmlns:a="http://schemas.openxmlformats.org/drawingml/2006/main" prst="rect">
          <a:avLst/>
        </a:prstGeom>
        <a:solidFill xmlns:a="http://schemas.openxmlformats.org/drawingml/2006/main">
          <a:schemeClr val="accent1">
            <a:lumMod val="40000"/>
            <a:lumOff val="60000"/>
          </a:scheme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r>
            <a:rPr lang="en-US" dirty="0">
              <a:solidFill>
                <a:schemeClr val="tx1"/>
              </a:solidFill>
            </a:rPr>
            <a:t>La taille des cercles </a:t>
          </a:r>
          <a:r>
            <a:rPr lang="en-US" dirty="0" err="1">
              <a:solidFill>
                <a:schemeClr val="tx1"/>
              </a:solidFill>
            </a:rPr>
            <a:t>représente</a:t>
          </a:r>
          <a:r>
            <a:rPr lang="en-US" dirty="0">
              <a:solidFill>
                <a:schemeClr val="tx1"/>
              </a:solidFill>
            </a:rPr>
            <a:t> le </a:t>
          </a:r>
          <a:r>
            <a:rPr lang="en-US" dirty="0" err="1">
              <a:solidFill>
                <a:schemeClr val="tx1"/>
              </a:solidFill>
            </a:rPr>
            <a:t>nombre</a:t>
          </a:r>
          <a:r>
            <a:rPr lang="en-US" dirty="0">
              <a:solidFill>
                <a:schemeClr val="tx1"/>
              </a:solidFill>
            </a:rPr>
            <a:t> de </a:t>
          </a:r>
          <a:r>
            <a:rPr lang="en-US" dirty="0" err="1">
              <a:solidFill>
                <a:schemeClr val="tx1"/>
              </a:solidFill>
            </a:rPr>
            <a:t>nouvelles</a:t>
          </a:r>
          <a:r>
            <a:rPr lang="en-US" dirty="0">
              <a:solidFill>
                <a:schemeClr val="tx1"/>
              </a:solidFill>
            </a:rPr>
            <a:t> infections chez les femmes de 15ans et plus</a:t>
          </a:r>
        </a:p>
        <a:p xmlns:a="http://schemas.openxmlformats.org/drawingml/2006/main">
          <a:r>
            <a:rPr lang="en-US" dirty="0">
              <a:solidFill>
                <a:schemeClr val="tx1"/>
              </a:solidFill>
            </a:rPr>
            <a:t>Les cercles de couleur orange </a:t>
          </a:r>
          <a:r>
            <a:rPr lang="en-US" dirty="0" err="1">
              <a:solidFill>
                <a:schemeClr val="tx1"/>
              </a:solidFill>
            </a:rPr>
            <a:t>représentent</a:t>
          </a:r>
          <a:r>
            <a:rPr lang="en-US" dirty="0">
              <a:solidFill>
                <a:schemeClr val="tx1"/>
              </a:solidFill>
            </a:rPr>
            <a:t> les </a:t>
          </a:r>
          <a:r>
            <a:rPr lang="en-US" dirty="0" err="1">
              <a:solidFill>
                <a:schemeClr val="tx1"/>
              </a:solidFill>
            </a:rPr>
            <a:t>comtés</a:t>
          </a:r>
          <a:r>
            <a:rPr lang="en-US" dirty="0">
              <a:solidFill>
                <a:schemeClr val="tx1"/>
              </a:solidFill>
            </a:rPr>
            <a:t> DREAM</a:t>
          </a:r>
        </a:p>
      </cdr:txBody>
    </cdr:sp>
  </cdr:relSizeAnchor>
</c:userShapes>
</file>

<file path=ppt/drawings/drawing2.xml><?xml version="1.0" encoding="utf-8"?>
<c:userShapes xmlns:c="http://schemas.openxmlformats.org/drawingml/2006/chart">
  <cdr:relSizeAnchor xmlns:cdr="http://schemas.openxmlformats.org/drawingml/2006/chartDrawing">
    <cdr:from>
      <cdr:x>0.20062</cdr:x>
      <cdr:y>0.51327</cdr:y>
    </cdr:from>
    <cdr:to>
      <cdr:x>0.24561</cdr:x>
      <cdr:y>0.61776</cdr:y>
    </cdr:to>
    <cdr:sp macro="" textlink="">
      <cdr:nvSpPr>
        <cdr:cNvPr id="3" name="Oval 2">
          <a:extLst xmlns:a="http://schemas.openxmlformats.org/drawingml/2006/main">
            <a:ext uri="{FF2B5EF4-FFF2-40B4-BE49-F238E27FC236}">
              <a16:creationId xmlns:a16="http://schemas.microsoft.com/office/drawing/2014/main" id="{8A0C0D1C-DFC5-D646-9B2D-F586BFD9164E}"/>
            </a:ext>
          </a:extLst>
        </cdr:cNvPr>
        <cdr:cNvSpPr/>
      </cdr:nvSpPr>
      <cdr:spPr>
        <a:xfrm xmlns:a="http://schemas.openxmlformats.org/drawingml/2006/main">
          <a:off x="2336705" y="2428829"/>
          <a:ext cx="524033" cy="494440"/>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0.14211</cdr:x>
      <cdr:y>0.63295</cdr:y>
    </cdr:from>
    <cdr:to>
      <cdr:x>0.19809</cdr:x>
      <cdr:y>0.80535</cdr:y>
    </cdr:to>
    <cdr:cxnSp macro="">
      <cdr:nvCxnSpPr>
        <cdr:cNvPr id="5" name="Straight Connector 4">
          <a:extLst xmlns:a="http://schemas.openxmlformats.org/drawingml/2006/main">
            <a:ext uri="{FF2B5EF4-FFF2-40B4-BE49-F238E27FC236}">
              <a16:creationId xmlns:a16="http://schemas.microsoft.com/office/drawing/2014/main" id="{A05219C6-8326-A34D-A68A-289B459FFF73}"/>
            </a:ext>
          </a:extLst>
        </cdr:cNvPr>
        <cdr:cNvCxnSpPr/>
      </cdr:nvCxnSpPr>
      <cdr:spPr>
        <a:xfrm xmlns:a="http://schemas.openxmlformats.org/drawingml/2006/main" flipH="1" flipV="1">
          <a:off x="1655181" y="2995137"/>
          <a:ext cx="652036" cy="815824"/>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0.07077</cdr:x>
      <cdr:y>0</cdr:y>
    </cdr:from>
    <cdr:to>
      <cdr:x>0.48144</cdr:x>
      <cdr:y>0.15142</cdr:y>
    </cdr:to>
    <cdr:sp macro="" textlink="">
      <cdr:nvSpPr>
        <cdr:cNvPr id="2" name="Rectangle 1">
          <a:extLst xmlns:a="http://schemas.openxmlformats.org/drawingml/2006/main">
            <a:ext uri="{FF2B5EF4-FFF2-40B4-BE49-F238E27FC236}">
              <a16:creationId xmlns:a16="http://schemas.microsoft.com/office/drawing/2014/main" id="{CE4BF940-2417-9B4B-A54E-375C0E6BF49F}"/>
            </a:ext>
          </a:extLst>
        </cdr:cNvPr>
        <cdr:cNvSpPr/>
      </cdr:nvSpPr>
      <cdr:spPr>
        <a:xfrm xmlns:a="http://schemas.openxmlformats.org/drawingml/2006/main">
          <a:off x="824296" y="0"/>
          <a:ext cx="4783293" cy="661895"/>
        </a:xfrm>
        <a:prstGeom xmlns:a="http://schemas.openxmlformats.org/drawingml/2006/main" prst="rect">
          <a:avLst/>
        </a:prstGeom>
        <a:solidFill xmlns:a="http://schemas.openxmlformats.org/drawingml/2006/main">
          <a:schemeClr val="accent1">
            <a:lumMod val="40000"/>
            <a:lumOff val="60000"/>
          </a:scheme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r>
            <a:rPr lang="en-US" dirty="0">
              <a:solidFill>
                <a:schemeClr val="tx1"/>
              </a:solidFill>
            </a:rPr>
            <a:t>La taille des cercles </a:t>
          </a:r>
          <a:r>
            <a:rPr lang="en-US" dirty="0" err="1">
              <a:solidFill>
                <a:schemeClr val="tx1"/>
              </a:solidFill>
            </a:rPr>
            <a:t>représente</a:t>
          </a:r>
          <a:r>
            <a:rPr lang="en-US" dirty="0">
              <a:solidFill>
                <a:schemeClr val="tx1"/>
              </a:solidFill>
            </a:rPr>
            <a:t> le </a:t>
          </a:r>
          <a:r>
            <a:rPr lang="en-US" dirty="0" err="1">
              <a:solidFill>
                <a:schemeClr val="tx1"/>
              </a:solidFill>
            </a:rPr>
            <a:t>nombre</a:t>
          </a:r>
          <a:r>
            <a:rPr lang="en-US" dirty="0">
              <a:solidFill>
                <a:schemeClr val="tx1"/>
              </a:solidFill>
            </a:rPr>
            <a:t> de </a:t>
          </a:r>
          <a:r>
            <a:rPr lang="en-US" dirty="0" err="1">
              <a:solidFill>
                <a:schemeClr val="tx1"/>
              </a:solidFill>
            </a:rPr>
            <a:t>nouvelles</a:t>
          </a:r>
          <a:r>
            <a:rPr lang="en-US" dirty="0">
              <a:solidFill>
                <a:schemeClr val="tx1"/>
              </a:solidFill>
            </a:rPr>
            <a:t> infections chez les femmes de 15ans et plus</a:t>
          </a:r>
        </a:p>
        <a:p xmlns:a="http://schemas.openxmlformats.org/drawingml/2006/main">
          <a:r>
            <a:rPr lang="en-US" dirty="0">
              <a:solidFill>
                <a:schemeClr val="tx1"/>
              </a:solidFill>
            </a:rPr>
            <a:t>Les cercles de couleur orange </a:t>
          </a:r>
          <a:r>
            <a:rPr lang="en-US" dirty="0" err="1">
              <a:solidFill>
                <a:schemeClr val="tx1"/>
              </a:solidFill>
            </a:rPr>
            <a:t>représentent</a:t>
          </a:r>
          <a:r>
            <a:rPr lang="en-US" dirty="0">
              <a:solidFill>
                <a:schemeClr val="tx1"/>
              </a:solidFill>
            </a:rPr>
            <a:t> les </a:t>
          </a:r>
          <a:r>
            <a:rPr lang="en-US" dirty="0" err="1">
              <a:solidFill>
                <a:schemeClr val="tx1"/>
              </a:solidFill>
            </a:rPr>
            <a:t>comtés</a:t>
          </a:r>
          <a:r>
            <a:rPr lang="en-US" dirty="0">
              <a:solidFill>
                <a:schemeClr val="tx1"/>
              </a:solidFill>
            </a:rPr>
            <a:t> DREAM</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8584CF-3BAB-A646-B78A-E6B0771C4014}" type="datetimeFigureOut">
              <a:rPr lang="en-US" smtClean="0"/>
              <a:t>10/27/2022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799E0A-EA99-7848-963F-DD76786F465A}" type="slidenum">
              <a:rPr lang="en-US" smtClean="0"/>
              <a:t>‹#›</a:t>
            </a:fld>
            <a:endParaRPr lang="en-US"/>
          </a:p>
        </p:txBody>
      </p:sp>
    </p:spTree>
    <p:extLst>
      <p:ext uri="{BB962C8B-B14F-4D97-AF65-F5344CB8AC3E}">
        <p14:creationId xmlns:p14="http://schemas.microsoft.com/office/powerpoint/2010/main" val="4157297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799E0A-EA99-7848-963F-DD76786F46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0843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99E0A-EA99-7848-963F-DD76786F465A}" type="slidenum">
              <a:rPr lang="en-US" smtClean="0"/>
              <a:t>4</a:t>
            </a:fld>
            <a:endParaRPr lang="en-US"/>
          </a:p>
        </p:txBody>
      </p:sp>
    </p:spTree>
    <p:extLst>
      <p:ext uri="{BB962C8B-B14F-4D97-AF65-F5344CB8AC3E}">
        <p14:creationId xmlns:p14="http://schemas.microsoft.com/office/powerpoint/2010/main" val="3669239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99E0A-EA99-7848-963F-DD76786F465A}" type="slidenum">
              <a:rPr lang="en-US" smtClean="0"/>
              <a:t>5</a:t>
            </a:fld>
            <a:endParaRPr lang="en-US"/>
          </a:p>
        </p:txBody>
      </p:sp>
    </p:spTree>
    <p:extLst>
      <p:ext uri="{BB962C8B-B14F-4D97-AF65-F5344CB8AC3E}">
        <p14:creationId xmlns:p14="http://schemas.microsoft.com/office/powerpoint/2010/main" val="3832959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99E0A-EA99-7848-963F-DD76786F465A}" type="slidenum">
              <a:rPr lang="en-US" smtClean="0"/>
              <a:t>6</a:t>
            </a:fld>
            <a:endParaRPr lang="en-US"/>
          </a:p>
        </p:txBody>
      </p:sp>
    </p:spTree>
    <p:extLst>
      <p:ext uri="{BB962C8B-B14F-4D97-AF65-F5344CB8AC3E}">
        <p14:creationId xmlns:p14="http://schemas.microsoft.com/office/powerpoint/2010/main" val="2030189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99E0A-EA99-7848-963F-DD76786F465A}" type="slidenum">
              <a:rPr lang="en-US" smtClean="0"/>
              <a:t>7</a:t>
            </a:fld>
            <a:endParaRPr lang="en-US"/>
          </a:p>
        </p:txBody>
      </p:sp>
    </p:spTree>
    <p:extLst>
      <p:ext uri="{BB962C8B-B14F-4D97-AF65-F5344CB8AC3E}">
        <p14:creationId xmlns:p14="http://schemas.microsoft.com/office/powerpoint/2010/main" val="2175947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prepwatch.org/plan4ring-toolkit" TargetMode="External"/><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prepwatch.org/plan4ring-toolkit" TargetMode="External"/><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light">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566AAB5A-7974-9647-B600-B49D62FFFF5E}"/>
              </a:ext>
            </a:extLst>
          </p:cNvPr>
          <p:cNvSpPr/>
          <p:nvPr userDrawn="1"/>
        </p:nvSpPr>
        <p:spPr>
          <a:xfrm>
            <a:off x="818146" y="5010"/>
            <a:ext cx="11373853" cy="639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1F3F748-384B-F449-8DEB-9FBAD9BDAFDB}"/>
              </a:ext>
            </a:extLst>
          </p:cNvPr>
          <p:cNvSpPr/>
          <p:nvPr userDrawn="1"/>
        </p:nvSpPr>
        <p:spPr>
          <a:xfrm>
            <a:off x="0" y="5049494"/>
            <a:ext cx="12192000" cy="6394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46A121-4C86-E943-AC81-4E919EB5A32B}"/>
              </a:ext>
            </a:extLst>
          </p:cNvPr>
          <p:cNvSpPr/>
          <p:nvPr userDrawn="1"/>
        </p:nvSpPr>
        <p:spPr>
          <a:xfrm>
            <a:off x="1615440" y="3576432"/>
            <a:ext cx="1513840" cy="92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D27E9F-C630-D048-AAAC-19C4AE0411F8}"/>
              </a:ext>
            </a:extLst>
          </p:cNvPr>
          <p:cNvSpPr>
            <a:spLocks noGrp="1"/>
          </p:cNvSpPr>
          <p:nvPr>
            <p:ph type="ctrTitle"/>
          </p:nvPr>
        </p:nvSpPr>
        <p:spPr>
          <a:xfrm>
            <a:off x="1524000" y="1122363"/>
            <a:ext cx="9144000" cy="1007570"/>
          </a:xfrm>
        </p:spPr>
        <p:txBody>
          <a:bodyPr anchor="t" anchorCtr="0">
            <a:normAutofit/>
          </a:bodyPr>
          <a:lstStyle>
            <a:lvl1pPr algn="l">
              <a:defRPr sz="4800" b="1">
                <a:solidFill>
                  <a:schemeClr val="accent5"/>
                </a:solidFill>
              </a:defRPr>
            </a:lvl1pPr>
          </a:lstStyle>
          <a:p>
            <a:r>
              <a:rPr lang="en-US" dirty="0"/>
              <a:t>Click to edit Master title style</a:t>
            </a:r>
          </a:p>
        </p:txBody>
      </p:sp>
      <p:sp>
        <p:nvSpPr>
          <p:cNvPr id="3" name="Subtitle 2">
            <a:extLst>
              <a:ext uri="{FF2B5EF4-FFF2-40B4-BE49-F238E27FC236}">
                <a16:creationId xmlns:a16="http://schemas.microsoft.com/office/drawing/2014/main" id="{73F9A82F-5BFA-EE46-B0BF-5859E49487C5}"/>
              </a:ext>
            </a:extLst>
          </p:cNvPr>
          <p:cNvSpPr>
            <a:spLocks noGrp="1"/>
          </p:cNvSpPr>
          <p:nvPr>
            <p:ph type="subTitle" idx="1"/>
          </p:nvPr>
        </p:nvSpPr>
        <p:spPr>
          <a:xfrm>
            <a:off x="1524000" y="2194257"/>
            <a:ext cx="9144000" cy="1119096"/>
          </a:xfrm>
        </p:spPr>
        <p:txBody>
          <a:bodyPr>
            <a:normAutofit/>
          </a:bodyPr>
          <a:lstStyle>
            <a:lvl1pPr marL="0" indent="0" algn="l">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0" name="Text Placeholder 28">
            <a:extLst>
              <a:ext uri="{FF2B5EF4-FFF2-40B4-BE49-F238E27FC236}">
                <a16:creationId xmlns:a16="http://schemas.microsoft.com/office/drawing/2014/main" id="{FA58E96E-9A91-CF4F-84B0-4A4013299093}"/>
              </a:ext>
            </a:extLst>
          </p:cNvPr>
          <p:cNvSpPr>
            <a:spLocks noGrp="1"/>
          </p:cNvSpPr>
          <p:nvPr>
            <p:ph type="body" sz="quarter" idx="10" hasCustomPrompt="1"/>
          </p:nvPr>
        </p:nvSpPr>
        <p:spPr>
          <a:xfrm>
            <a:off x="1524000" y="3925460"/>
            <a:ext cx="9144000" cy="823912"/>
          </a:xfrm>
        </p:spPr>
        <p:txBody>
          <a:bodyPr>
            <a:normAutofit/>
          </a:bodyPr>
          <a:lstStyle>
            <a:lvl1pPr marL="0" indent="0">
              <a:buNone/>
              <a:defRPr sz="2000">
                <a:solidFill>
                  <a:schemeClr val="accent5"/>
                </a:solidFill>
              </a:defRPr>
            </a:lvl1pPr>
          </a:lstStyle>
          <a:p>
            <a:pPr lvl="0"/>
            <a:r>
              <a:rPr lang="en-US" dirty="0"/>
              <a:t>Authors/Date/</a:t>
            </a:r>
            <a:r>
              <a:rPr lang="en-US" dirty="0" err="1"/>
              <a:t>Etc</a:t>
            </a:r>
            <a:endParaRPr lang="en-US" dirty="0"/>
          </a:p>
        </p:txBody>
      </p:sp>
      <p:sp>
        <p:nvSpPr>
          <p:cNvPr id="54" name="Rectangle 53">
            <a:extLst>
              <a:ext uri="{FF2B5EF4-FFF2-40B4-BE49-F238E27FC236}">
                <a16:creationId xmlns:a16="http://schemas.microsoft.com/office/drawing/2014/main" id="{AA0851BB-F40F-ED48-851E-38B1002061E4}"/>
              </a:ext>
            </a:extLst>
          </p:cNvPr>
          <p:cNvSpPr/>
          <p:nvPr userDrawn="1"/>
        </p:nvSpPr>
        <p:spPr>
          <a:xfrm>
            <a:off x="0" y="5699958"/>
            <a:ext cx="12192000" cy="1158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1507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ollout Scenarios- Step 3 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2795537" y="811045"/>
            <a:ext cx="8674971" cy="513544"/>
          </a:xfrm>
        </p:spPr>
        <p:txBody>
          <a:bodyPr>
            <a:normAutofit/>
          </a:bodyPr>
          <a:lstStyle>
            <a:lvl1pPr>
              <a:defRPr sz="3600"/>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235433"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16" name="Rectangle 15">
            <a:extLst>
              <a:ext uri="{FF2B5EF4-FFF2-40B4-BE49-F238E27FC236}">
                <a16:creationId xmlns:a16="http://schemas.microsoft.com/office/drawing/2014/main" id="{E9EC836F-AD42-EC4A-9500-6108BB20265B}"/>
              </a:ext>
            </a:extLst>
          </p:cNvPr>
          <p:cNvSpPr/>
          <p:nvPr userDrawn="1"/>
        </p:nvSpPr>
        <p:spPr>
          <a:xfrm>
            <a:off x="1234808" y="850330"/>
            <a:ext cx="1412139" cy="410091"/>
          </a:xfrm>
          <a:prstGeom prst="rect">
            <a:avLst/>
          </a:prstGeom>
          <a:solidFill>
            <a:srgbClr val="FFFF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0" tIns="73152" rIns="91440" bIns="0" rtlCol="0" anchor="t" anchorCtr="0"/>
          <a:lstStyle/>
          <a:p>
            <a:pPr algn="ctr">
              <a:lnSpc>
                <a:spcPct val="115000"/>
              </a:lnSpc>
              <a:buSzPts val="1800"/>
            </a:pPr>
            <a:r>
              <a:rPr lang="en-US" sz="1600" b="1" dirty="0">
                <a:solidFill>
                  <a:schemeClr val="accent2"/>
                </a:solidFill>
              </a:rPr>
              <a:t>TEMPLATE</a:t>
            </a:r>
          </a:p>
        </p:txBody>
      </p:sp>
      <p:sp>
        <p:nvSpPr>
          <p:cNvPr id="18" name="Text Placeholder 21">
            <a:extLst>
              <a:ext uri="{FF2B5EF4-FFF2-40B4-BE49-F238E27FC236}">
                <a16:creationId xmlns:a16="http://schemas.microsoft.com/office/drawing/2014/main" id="{5BC27F36-4AC2-9D45-9177-8106F37CE281}"/>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Pentagon 23">
            <a:extLst>
              <a:ext uri="{FF2B5EF4-FFF2-40B4-BE49-F238E27FC236}">
                <a16:creationId xmlns:a16="http://schemas.microsoft.com/office/drawing/2014/main" id="{1A413965-E651-EC47-AB08-C54018A49B05}"/>
              </a:ext>
            </a:extLst>
          </p:cNvPr>
          <p:cNvSpPr/>
          <p:nvPr userDrawn="1"/>
        </p:nvSpPr>
        <p:spPr>
          <a:xfrm>
            <a:off x="9407470" y="132565"/>
            <a:ext cx="2210443" cy="333187"/>
          </a:xfrm>
          <a:prstGeom prst="homePlate">
            <a:avLst>
              <a:gd name="adj" fmla="val 29476"/>
            </a:avLst>
          </a:prstGeom>
          <a:solidFill>
            <a:schemeClr val="accent4"/>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bg1"/>
                </a:solidFill>
              </a:rPr>
              <a:t>Scenario development</a:t>
            </a:r>
          </a:p>
        </p:txBody>
      </p:sp>
      <p:sp>
        <p:nvSpPr>
          <p:cNvPr id="25" name="Oval 24">
            <a:extLst>
              <a:ext uri="{FF2B5EF4-FFF2-40B4-BE49-F238E27FC236}">
                <a16:creationId xmlns:a16="http://schemas.microsoft.com/office/drawing/2014/main" id="{523382C6-AA06-224C-868A-512DD732B074}"/>
              </a:ext>
            </a:extLst>
          </p:cNvPr>
          <p:cNvSpPr/>
          <p:nvPr userDrawn="1"/>
        </p:nvSpPr>
        <p:spPr>
          <a:xfrm>
            <a:off x="9583690"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4"/>
                </a:solidFill>
              </a:rPr>
              <a:t>3</a:t>
            </a:r>
          </a:p>
        </p:txBody>
      </p:sp>
      <p:sp>
        <p:nvSpPr>
          <p:cNvPr id="26" name="Pentagon 25">
            <a:extLst>
              <a:ext uri="{FF2B5EF4-FFF2-40B4-BE49-F238E27FC236}">
                <a16:creationId xmlns:a16="http://schemas.microsoft.com/office/drawing/2014/main" id="{C5D5A603-97C9-EE43-8C3D-707B44D2274E}"/>
              </a:ext>
            </a:extLst>
          </p:cNvPr>
          <p:cNvSpPr/>
          <p:nvPr userDrawn="1"/>
        </p:nvSpPr>
        <p:spPr>
          <a:xfrm>
            <a:off x="8988957" y="132565"/>
            <a:ext cx="477330" cy="333187"/>
          </a:xfrm>
          <a:prstGeom prst="homePlate">
            <a:avLst>
              <a:gd name="adj" fmla="val 13794"/>
            </a:avLst>
          </a:prstGeom>
          <a:solidFill>
            <a:schemeClr val="accent6">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FFFFFF"/>
              </a:solidFill>
            </a:endParaRPr>
          </a:p>
        </p:txBody>
      </p:sp>
      <p:sp>
        <p:nvSpPr>
          <p:cNvPr id="27" name="Oval 26">
            <a:extLst>
              <a:ext uri="{FF2B5EF4-FFF2-40B4-BE49-F238E27FC236}">
                <a16:creationId xmlns:a16="http://schemas.microsoft.com/office/drawing/2014/main" id="{4405CE37-84DF-9046-9BC3-08093E4BA8A8}"/>
              </a:ext>
            </a:extLst>
          </p:cNvPr>
          <p:cNvSpPr/>
          <p:nvPr userDrawn="1"/>
        </p:nvSpPr>
        <p:spPr>
          <a:xfrm>
            <a:off x="9161099"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6"/>
                </a:solidFill>
              </a:rPr>
              <a:t>2</a:t>
            </a:r>
          </a:p>
        </p:txBody>
      </p:sp>
      <p:sp>
        <p:nvSpPr>
          <p:cNvPr id="28" name="Pentagon 27">
            <a:extLst>
              <a:ext uri="{FF2B5EF4-FFF2-40B4-BE49-F238E27FC236}">
                <a16:creationId xmlns:a16="http://schemas.microsoft.com/office/drawing/2014/main" id="{D8461855-7605-A442-96EA-2942F96EE64A}"/>
              </a:ext>
            </a:extLst>
          </p:cNvPr>
          <p:cNvSpPr/>
          <p:nvPr userDrawn="1"/>
        </p:nvSpPr>
        <p:spPr>
          <a:xfrm>
            <a:off x="8570213" y="132566"/>
            <a:ext cx="477330" cy="333187"/>
          </a:xfrm>
          <a:prstGeom prst="homePlate">
            <a:avLst>
              <a:gd name="adj" fmla="val 16379"/>
            </a:avLst>
          </a:prstGeom>
          <a:solidFill>
            <a:schemeClr val="accent6">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200" b="1" dirty="0">
              <a:solidFill>
                <a:srgbClr val="FFFFFF"/>
              </a:solidFill>
            </a:endParaRPr>
          </a:p>
        </p:txBody>
      </p:sp>
      <p:sp>
        <p:nvSpPr>
          <p:cNvPr id="29" name="Oval 28">
            <a:extLst>
              <a:ext uri="{FF2B5EF4-FFF2-40B4-BE49-F238E27FC236}">
                <a16:creationId xmlns:a16="http://schemas.microsoft.com/office/drawing/2014/main" id="{4E1D1DCC-36BF-0C45-BD96-0979CAAA439E}"/>
              </a:ext>
            </a:extLst>
          </p:cNvPr>
          <p:cNvSpPr/>
          <p:nvPr userDrawn="1"/>
        </p:nvSpPr>
        <p:spPr>
          <a:xfrm>
            <a:off x="8682309"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6"/>
                </a:solidFill>
              </a:rPr>
              <a:t>1</a:t>
            </a:r>
          </a:p>
        </p:txBody>
      </p:sp>
    </p:spTree>
    <p:extLst>
      <p:ext uri="{BB962C8B-B14F-4D97-AF65-F5344CB8AC3E}">
        <p14:creationId xmlns:p14="http://schemas.microsoft.com/office/powerpoint/2010/main" val="3755015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8D7EE-49D0-4542-A4C5-380C1ED8F313}"/>
              </a:ext>
            </a:extLst>
          </p:cNvPr>
          <p:cNvSpPr>
            <a:spLocks noGrp="1"/>
          </p:cNvSpPr>
          <p:nvPr>
            <p:ph type="title"/>
          </p:nvPr>
        </p:nvSpPr>
        <p:spPr>
          <a:xfrm>
            <a:off x="1234808" y="1147297"/>
            <a:ext cx="10003392"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04E6CFE5-676B-3448-83D7-27784640EA45}"/>
              </a:ext>
            </a:extLst>
          </p:cNvPr>
          <p:cNvSpPr>
            <a:spLocks noGrp="1"/>
          </p:cNvSpPr>
          <p:nvPr>
            <p:ph type="body" idx="1"/>
          </p:nvPr>
        </p:nvSpPr>
        <p:spPr>
          <a:xfrm>
            <a:off x="1234808" y="4434646"/>
            <a:ext cx="1000339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a:extLst>
              <a:ext uri="{FF2B5EF4-FFF2-40B4-BE49-F238E27FC236}">
                <a16:creationId xmlns:a16="http://schemas.microsoft.com/office/drawing/2014/main" id="{B49EE082-5874-BC45-8D70-ADEC2934ABF9}"/>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3356561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 dark">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8D7EE-49D0-4542-A4C5-380C1ED8F313}"/>
              </a:ext>
            </a:extLst>
          </p:cNvPr>
          <p:cNvSpPr>
            <a:spLocks noGrp="1"/>
          </p:cNvSpPr>
          <p:nvPr>
            <p:ph type="title"/>
          </p:nvPr>
        </p:nvSpPr>
        <p:spPr>
          <a:xfrm>
            <a:off x="1234808" y="1127196"/>
            <a:ext cx="10003392" cy="2852737"/>
          </a:xfrm>
        </p:spPr>
        <p:txBody>
          <a:bodyPr anchor="b">
            <a:normAutofit/>
          </a:bodyPr>
          <a:lstStyle>
            <a:lvl1pP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4E6CFE5-676B-3448-83D7-27784640EA45}"/>
              </a:ext>
            </a:extLst>
          </p:cNvPr>
          <p:cNvSpPr>
            <a:spLocks noGrp="1"/>
          </p:cNvSpPr>
          <p:nvPr>
            <p:ph type="body" idx="1"/>
          </p:nvPr>
        </p:nvSpPr>
        <p:spPr>
          <a:xfrm>
            <a:off x="1234808" y="4414545"/>
            <a:ext cx="10003392"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5">
            <a:extLst>
              <a:ext uri="{FF2B5EF4-FFF2-40B4-BE49-F238E27FC236}">
                <a16:creationId xmlns:a16="http://schemas.microsoft.com/office/drawing/2014/main" id="{F071CAD7-E0C6-4B4B-8CBE-45C803143F3A}"/>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3893807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28AB9-2CE0-7A4C-9B76-EA87917A0FB3}"/>
              </a:ext>
            </a:extLst>
          </p:cNvPr>
          <p:cNvSpPr>
            <a:spLocks noGrp="1"/>
          </p:cNvSpPr>
          <p:nvPr>
            <p:ph type="title"/>
          </p:nvPr>
        </p:nvSpPr>
        <p:spPr>
          <a:xfrm>
            <a:off x="1234808" y="745312"/>
            <a:ext cx="10515600" cy="1325563"/>
          </a:xfrm>
        </p:spPr>
        <p:txBody>
          <a:bodyPr anchor="ctr" anchorCtr="0"/>
          <a:lstStyle/>
          <a:p>
            <a:r>
              <a:rPr lang="en-US" dirty="0"/>
              <a:t>Click to edit Master title style</a:t>
            </a:r>
          </a:p>
        </p:txBody>
      </p:sp>
      <p:sp>
        <p:nvSpPr>
          <p:cNvPr id="3" name="Content Placeholder 2">
            <a:extLst>
              <a:ext uri="{FF2B5EF4-FFF2-40B4-BE49-F238E27FC236}">
                <a16:creationId xmlns:a16="http://schemas.microsoft.com/office/drawing/2014/main" id="{82FD29CA-6440-974B-90EC-74E3B91756E6}"/>
              </a:ext>
            </a:extLst>
          </p:cNvPr>
          <p:cNvSpPr>
            <a:spLocks noGrp="1"/>
          </p:cNvSpPr>
          <p:nvPr>
            <p:ph idx="1"/>
          </p:nvPr>
        </p:nvSpPr>
        <p:spPr>
          <a:xfrm>
            <a:off x="1234808" y="2205812"/>
            <a:ext cx="10515600" cy="4134496"/>
          </a:xfrm>
        </p:spPr>
        <p:txBody>
          <a:bodyPr anchor="t" anchorCtr="0">
            <a:normAutofit/>
          </a:bodyPr>
          <a:lstStyle>
            <a:lvl1pPr>
              <a:defRPr sz="16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1ECFA9E0-601E-7B40-A58A-1DC34B68DC35}"/>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3544127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D282E-05BD-FE40-8229-B4237779455D}"/>
              </a:ext>
            </a:extLst>
          </p:cNvPr>
          <p:cNvSpPr>
            <a:spLocks noGrp="1"/>
          </p:cNvSpPr>
          <p:nvPr>
            <p:ph type="title"/>
          </p:nvPr>
        </p:nvSpPr>
        <p:spPr>
          <a:xfrm>
            <a:off x="1234808" y="52847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DBB826C-EAB2-2342-A753-B144198646FA}"/>
              </a:ext>
            </a:extLst>
          </p:cNvPr>
          <p:cNvSpPr>
            <a:spLocks noGrp="1"/>
          </p:cNvSpPr>
          <p:nvPr>
            <p:ph sz="half" idx="1"/>
          </p:nvPr>
        </p:nvSpPr>
        <p:spPr>
          <a:xfrm>
            <a:off x="1234808" y="1988970"/>
            <a:ext cx="5181600" cy="4351338"/>
          </a:xfrm>
        </p:spPr>
        <p:txBody>
          <a:bodyPr>
            <a:normAutofit/>
          </a:bodyPr>
          <a:lstStyle>
            <a:lvl1pPr>
              <a:defRPr sz="16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E92F737-46A4-9E4A-BF45-733030E31939}"/>
              </a:ext>
            </a:extLst>
          </p:cNvPr>
          <p:cNvSpPr>
            <a:spLocks noGrp="1"/>
          </p:cNvSpPr>
          <p:nvPr>
            <p:ph sz="half" idx="2"/>
          </p:nvPr>
        </p:nvSpPr>
        <p:spPr>
          <a:xfrm>
            <a:off x="6568808" y="1988970"/>
            <a:ext cx="5181600" cy="4351338"/>
          </a:xfrm>
        </p:spPr>
        <p:txBody>
          <a:bodyPr>
            <a:normAutofit/>
          </a:bodyPr>
          <a:lstStyle>
            <a:lvl1pPr>
              <a:defRPr sz="16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9BB9491A-6A5A-B544-AD36-7C28CAE27712}"/>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471919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AB83-9CCA-0443-8BF4-5A62582FEB43}"/>
              </a:ext>
            </a:extLst>
          </p:cNvPr>
          <p:cNvSpPr>
            <a:spLocks noGrp="1"/>
          </p:cNvSpPr>
          <p:nvPr>
            <p:ph type="title"/>
          </p:nvPr>
        </p:nvSpPr>
        <p:spPr>
          <a:xfrm>
            <a:off x="1234808" y="678047"/>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C7E2EEE-1D56-DB43-8D9B-EF1232417325}"/>
              </a:ext>
            </a:extLst>
          </p:cNvPr>
          <p:cNvSpPr>
            <a:spLocks noGrp="1"/>
          </p:cNvSpPr>
          <p:nvPr>
            <p:ph type="body" idx="1"/>
          </p:nvPr>
        </p:nvSpPr>
        <p:spPr>
          <a:xfrm>
            <a:off x="1234808" y="1994085"/>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23108E-5508-184D-933E-135216444AE2}"/>
              </a:ext>
            </a:extLst>
          </p:cNvPr>
          <p:cNvSpPr>
            <a:spLocks noGrp="1"/>
          </p:cNvSpPr>
          <p:nvPr>
            <p:ph sz="half" idx="2"/>
          </p:nvPr>
        </p:nvSpPr>
        <p:spPr>
          <a:xfrm>
            <a:off x="1234808" y="2817997"/>
            <a:ext cx="5157787" cy="337793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5EC41A7-5DFF-4848-B8D6-F6E5D0B7D0F1}"/>
              </a:ext>
            </a:extLst>
          </p:cNvPr>
          <p:cNvSpPr>
            <a:spLocks noGrp="1"/>
          </p:cNvSpPr>
          <p:nvPr>
            <p:ph type="body" sz="quarter" idx="3"/>
          </p:nvPr>
        </p:nvSpPr>
        <p:spPr>
          <a:xfrm>
            <a:off x="6567220" y="1994085"/>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6D1573-F343-F348-BB52-0ED7E0F6EA93}"/>
              </a:ext>
            </a:extLst>
          </p:cNvPr>
          <p:cNvSpPr>
            <a:spLocks noGrp="1"/>
          </p:cNvSpPr>
          <p:nvPr>
            <p:ph sz="quarter" idx="4"/>
          </p:nvPr>
        </p:nvSpPr>
        <p:spPr>
          <a:xfrm>
            <a:off x="6567220" y="2817997"/>
            <a:ext cx="5183188" cy="337793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F7426D3A-8FA8-F544-BECC-79FEEE38D29D}"/>
              </a:ext>
            </a:extLst>
          </p:cNvPr>
          <p:cNvSpPr>
            <a:spLocks noGrp="1"/>
          </p:cNvSpPr>
          <p:nvPr>
            <p:ph type="sldNum" sz="quarter" idx="10"/>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947339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F62F9-FDF2-B14B-864F-74CD78C457AC}"/>
              </a:ext>
            </a:extLst>
          </p:cNvPr>
          <p:cNvSpPr>
            <a:spLocks noGrp="1"/>
          </p:cNvSpPr>
          <p:nvPr>
            <p:ph type="title"/>
          </p:nvPr>
        </p:nvSpPr>
        <p:spPr>
          <a:xfrm>
            <a:off x="1234808" y="830346"/>
            <a:ext cx="10515600" cy="1325563"/>
          </a:xfrm>
        </p:spPr>
        <p:txBody>
          <a:bodyPr anchor="t" anchorCtr="0">
            <a:noAutofit/>
          </a:bodyPr>
          <a:lstStyle>
            <a:lvl1pPr>
              <a:defRPr sz="3600"/>
            </a:lvl1pPr>
          </a:lstStyle>
          <a:p>
            <a:r>
              <a:rPr lang="en-US" dirty="0"/>
              <a:t>Click to edit Master title style</a:t>
            </a:r>
          </a:p>
        </p:txBody>
      </p:sp>
      <p:sp>
        <p:nvSpPr>
          <p:cNvPr id="10" name="Slide Number Placeholder 5">
            <a:extLst>
              <a:ext uri="{FF2B5EF4-FFF2-40B4-BE49-F238E27FC236}">
                <a16:creationId xmlns:a16="http://schemas.microsoft.com/office/drawing/2014/main" id="{B9D5A1F0-F670-1540-AA3A-6665B697B0EC}"/>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1230246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B9D5A1F0-F670-1540-AA3A-6665B697B0EC}"/>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4" name="Title 1">
            <a:extLst>
              <a:ext uri="{FF2B5EF4-FFF2-40B4-BE49-F238E27FC236}">
                <a16:creationId xmlns:a16="http://schemas.microsoft.com/office/drawing/2014/main" id="{2A18E7F5-7553-8F4A-A00B-3AEE8062E0F0}"/>
              </a:ext>
            </a:extLst>
          </p:cNvPr>
          <p:cNvSpPr>
            <a:spLocks noGrp="1"/>
          </p:cNvSpPr>
          <p:nvPr>
            <p:ph type="title"/>
          </p:nvPr>
        </p:nvSpPr>
        <p:spPr>
          <a:xfrm>
            <a:off x="1234808" y="814302"/>
            <a:ext cx="10118992" cy="513544"/>
          </a:xfrm>
        </p:spPr>
        <p:txBody>
          <a:bodyPr>
            <a:noAutofit/>
          </a:bodyPr>
          <a:lstStyle>
            <a:lvl1pPr>
              <a:defRPr sz="3600" b="1"/>
            </a:lvl1pPr>
          </a:lstStyle>
          <a:p>
            <a:r>
              <a:rPr lang="en-US" dirty="0"/>
              <a:t>Click to edit Master title style</a:t>
            </a:r>
          </a:p>
        </p:txBody>
      </p:sp>
      <p:sp>
        <p:nvSpPr>
          <p:cNvPr id="5" name="Text Placeholder 9">
            <a:extLst>
              <a:ext uri="{FF2B5EF4-FFF2-40B4-BE49-F238E27FC236}">
                <a16:creationId xmlns:a16="http://schemas.microsoft.com/office/drawing/2014/main" id="{9D4AE552-9C31-EB4C-B59F-97CD20CDA114}"/>
              </a:ext>
            </a:extLst>
          </p:cNvPr>
          <p:cNvSpPr>
            <a:spLocks noGrp="1"/>
          </p:cNvSpPr>
          <p:nvPr>
            <p:ph type="body" sz="quarter" idx="12" hasCustomPrompt="1"/>
          </p:nvPr>
        </p:nvSpPr>
        <p:spPr>
          <a:xfrm>
            <a:off x="1235075" y="1364334"/>
            <a:ext cx="10145713" cy="477056"/>
          </a:xfrm>
        </p:spPr>
        <p:txBody>
          <a:bodyPr>
            <a:noAutofit/>
          </a:bodyPr>
          <a:lstStyle>
            <a:lvl1pPr marL="0" indent="0">
              <a:buNone/>
              <a:defRPr>
                <a:solidFill>
                  <a:schemeClr val="accent2"/>
                </a:solidFill>
              </a:defRPr>
            </a:lvl1pPr>
          </a:lstStyle>
          <a:p>
            <a:pPr lvl="0"/>
            <a:r>
              <a:rPr lang="en-US" dirty="0"/>
              <a:t>Subtitle</a:t>
            </a:r>
          </a:p>
        </p:txBody>
      </p:sp>
    </p:spTree>
    <p:extLst>
      <p:ext uri="{BB962C8B-B14F-4D97-AF65-F5344CB8AC3E}">
        <p14:creationId xmlns:p14="http://schemas.microsoft.com/office/powerpoint/2010/main" val="2251695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blank 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B9D5A1F0-F670-1540-AA3A-6665B697B0EC}"/>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4" name="Title 1">
            <a:extLst>
              <a:ext uri="{FF2B5EF4-FFF2-40B4-BE49-F238E27FC236}">
                <a16:creationId xmlns:a16="http://schemas.microsoft.com/office/drawing/2014/main" id="{2A18E7F5-7553-8F4A-A00B-3AEE8062E0F0}"/>
              </a:ext>
            </a:extLst>
          </p:cNvPr>
          <p:cNvSpPr>
            <a:spLocks noGrp="1"/>
          </p:cNvSpPr>
          <p:nvPr>
            <p:ph type="title"/>
          </p:nvPr>
        </p:nvSpPr>
        <p:spPr>
          <a:xfrm>
            <a:off x="1234808" y="814302"/>
            <a:ext cx="10118992" cy="513544"/>
          </a:xfrm>
        </p:spPr>
        <p:txBody>
          <a:bodyPr>
            <a:noAutofit/>
          </a:bodyPr>
          <a:lstStyle>
            <a:lvl1pPr>
              <a:defRPr sz="3600" b="1"/>
            </a:lvl1pPr>
          </a:lstStyle>
          <a:p>
            <a:r>
              <a:rPr lang="en-US" dirty="0"/>
              <a:t>Click to edit Master title style</a:t>
            </a:r>
          </a:p>
        </p:txBody>
      </p:sp>
      <p:sp>
        <p:nvSpPr>
          <p:cNvPr id="5" name="Text Placeholder 9">
            <a:extLst>
              <a:ext uri="{FF2B5EF4-FFF2-40B4-BE49-F238E27FC236}">
                <a16:creationId xmlns:a16="http://schemas.microsoft.com/office/drawing/2014/main" id="{9D4AE552-9C31-EB4C-B59F-97CD20CDA114}"/>
              </a:ext>
            </a:extLst>
          </p:cNvPr>
          <p:cNvSpPr>
            <a:spLocks noGrp="1"/>
          </p:cNvSpPr>
          <p:nvPr>
            <p:ph type="body" sz="quarter" idx="12" hasCustomPrompt="1"/>
          </p:nvPr>
        </p:nvSpPr>
        <p:spPr>
          <a:xfrm>
            <a:off x="1235075" y="1364334"/>
            <a:ext cx="10145713" cy="477056"/>
          </a:xfrm>
        </p:spPr>
        <p:txBody>
          <a:bodyPr>
            <a:noAutofit/>
          </a:bodyPr>
          <a:lstStyle>
            <a:lvl1pPr marL="0" indent="0">
              <a:buNone/>
              <a:defRPr>
                <a:solidFill>
                  <a:schemeClr val="accent2"/>
                </a:solidFill>
              </a:defRPr>
            </a:lvl1pPr>
          </a:lstStyle>
          <a:p>
            <a:pPr lvl="0"/>
            <a:r>
              <a:rPr lang="en-US" dirty="0"/>
              <a:t>Subtitle</a:t>
            </a:r>
          </a:p>
        </p:txBody>
      </p:sp>
      <p:sp>
        <p:nvSpPr>
          <p:cNvPr id="2" name="Rectangle 1">
            <a:extLst>
              <a:ext uri="{FF2B5EF4-FFF2-40B4-BE49-F238E27FC236}">
                <a16:creationId xmlns:a16="http://schemas.microsoft.com/office/drawing/2014/main" id="{B925732A-7D81-A244-BC3B-EAAB4F6F5D85}"/>
              </a:ext>
            </a:extLst>
          </p:cNvPr>
          <p:cNvSpPr/>
          <p:nvPr userDrawn="1"/>
        </p:nvSpPr>
        <p:spPr>
          <a:xfrm>
            <a:off x="0" y="2048933"/>
            <a:ext cx="755917" cy="4809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Tree>
    <p:extLst>
      <p:ext uri="{BB962C8B-B14F-4D97-AF65-F5344CB8AC3E}">
        <p14:creationId xmlns:p14="http://schemas.microsoft.com/office/powerpoint/2010/main" val="3813695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7F7CBD7-AD03-A945-ACEB-702F27250CD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1486856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dark">
    <p:bg>
      <p:bgPr>
        <a:solidFill>
          <a:schemeClr val="accent5"/>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1F3F748-384B-F449-8DEB-9FBAD9BDAFDB}"/>
              </a:ext>
            </a:extLst>
          </p:cNvPr>
          <p:cNvSpPr/>
          <p:nvPr userDrawn="1"/>
        </p:nvSpPr>
        <p:spPr>
          <a:xfrm>
            <a:off x="0" y="5060645"/>
            <a:ext cx="12192000" cy="6394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46A121-4C86-E943-AC81-4E919EB5A32B}"/>
              </a:ext>
            </a:extLst>
          </p:cNvPr>
          <p:cNvSpPr/>
          <p:nvPr userDrawn="1"/>
        </p:nvSpPr>
        <p:spPr>
          <a:xfrm>
            <a:off x="1615440" y="3576432"/>
            <a:ext cx="1513840" cy="92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D27E9F-C630-D048-AAAC-19C4AE0411F8}"/>
              </a:ext>
            </a:extLst>
          </p:cNvPr>
          <p:cNvSpPr>
            <a:spLocks noGrp="1"/>
          </p:cNvSpPr>
          <p:nvPr>
            <p:ph type="ctrTitle"/>
          </p:nvPr>
        </p:nvSpPr>
        <p:spPr>
          <a:xfrm>
            <a:off x="1524000" y="1122363"/>
            <a:ext cx="9144000" cy="1007570"/>
          </a:xfrm>
        </p:spPr>
        <p:txBody>
          <a:bodyPr anchor="t" anchorCtr="0">
            <a:normAutofit/>
          </a:bodyPr>
          <a:lstStyle>
            <a:lvl1pPr algn="l">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73F9A82F-5BFA-EE46-B0BF-5859E49487C5}"/>
              </a:ext>
            </a:extLst>
          </p:cNvPr>
          <p:cNvSpPr>
            <a:spLocks noGrp="1"/>
          </p:cNvSpPr>
          <p:nvPr>
            <p:ph type="subTitle" idx="1"/>
          </p:nvPr>
        </p:nvSpPr>
        <p:spPr>
          <a:xfrm>
            <a:off x="1524000" y="2319979"/>
            <a:ext cx="9144000" cy="1119096"/>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0" name="Text Placeholder 28">
            <a:extLst>
              <a:ext uri="{FF2B5EF4-FFF2-40B4-BE49-F238E27FC236}">
                <a16:creationId xmlns:a16="http://schemas.microsoft.com/office/drawing/2014/main" id="{FA58E96E-9A91-CF4F-84B0-4A4013299093}"/>
              </a:ext>
            </a:extLst>
          </p:cNvPr>
          <p:cNvSpPr>
            <a:spLocks noGrp="1"/>
          </p:cNvSpPr>
          <p:nvPr>
            <p:ph type="body" sz="quarter" idx="10" hasCustomPrompt="1"/>
          </p:nvPr>
        </p:nvSpPr>
        <p:spPr>
          <a:xfrm>
            <a:off x="1524000" y="3925460"/>
            <a:ext cx="9144000" cy="823912"/>
          </a:xfrm>
        </p:spPr>
        <p:txBody>
          <a:bodyPr>
            <a:normAutofit/>
          </a:bodyPr>
          <a:lstStyle>
            <a:lvl1pPr marL="0" indent="0">
              <a:buNone/>
              <a:defRPr sz="2000">
                <a:solidFill>
                  <a:schemeClr val="bg1"/>
                </a:solidFill>
              </a:defRPr>
            </a:lvl1pPr>
          </a:lstStyle>
          <a:p>
            <a:pPr lvl="0"/>
            <a:r>
              <a:rPr lang="en-US" dirty="0"/>
              <a:t>Authors/Date/</a:t>
            </a:r>
            <a:r>
              <a:rPr lang="en-US" dirty="0" err="1"/>
              <a:t>Etc</a:t>
            </a:r>
            <a:endParaRPr lang="en-US" dirty="0"/>
          </a:p>
        </p:txBody>
      </p:sp>
      <p:sp>
        <p:nvSpPr>
          <p:cNvPr id="24" name="Rectangle 23">
            <a:extLst>
              <a:ext uri="{FF2B5EF4-FFF2-40B4-BE49-F238E27FC236}">
                <a16:creationId xmlns:a16="http://schemas.microsoft.com/office/drawing/2014/main" id="{9CE0FDB3-ADED-A846-92FA-0328BEE074CC}"/>
              </a:ext>
            </a:extLst>
          </p:cNvPr>
          <p:cNvSpPr/>
          <p:nvPr userDrawn="1"/>
        </p:nvSpPr>
        <p:spPr>
          <a:xfrm>
            <a:off x="0" y="5699958"/>
            <a:ext cx="12192000" cy="1158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C5337C3-322D-B645-98F2-8021A5D86656}"/>
              </a:ext>
            </a:extLst>
          </p:cNvPr>
          <p:cNvSpPr/>
          <p:nvPr userDrawn="1"/>
        </p:nvSpPr>
        <p:spPr>
          <a:xfrm>
            <a:off x="818146" y="5010"/>
            <a:ext cx="11373853" cy="6394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18033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0EA06-64A3-634D-8C88-EFCAB01DD486}"/>
              </a:ext>
            </a:extLst>
          </p:cNvPr>
          <p:cNvSpPr>
            <a:spLocks noGrp="1"/>
          </p:cNvSpPr>
          <p:nvPr>
            <p:ph type="title"/>
          </p:nvPr>
        </p:nvSpPr>
        <p:spPr>
          <a:xfrm>
            <a:off x="123480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00C1CB-17FE-4241-B6A3-287C1683D866}"/>
              </a:ext>
            </a:extLst>
          </p:cNvPr>
          <p:cNvSpPr>
            <a:spLocks noGrp="1"/>
          </p:cNvSpPr>
          <p:nvPr>
            <p:ph idx="1"/>
          </p:nvPr>
        </p:nvSpPr>
        <p:spPr>
          <a:xfrm>
            <a:off x="557820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F5F95B-F49C-4D4C-8E88-5106D7F4C670}"/>
              </a:ext>
            </a:extLst>
          </p:cNvPr>
          <p:cNvSpPr>
            <a:spLocks noGrp="1"/>
          </p:cNvSpPr>
          <p:nvPr>
            <p:ph type="body" sz="half" idx="2"/>
          </p:nvPr>
        </p:nvSpPr>
        <p:spPr>
          <a:xfrm>
            <a:off x="123480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5">
            <a:extLst>
              <a:ext uri="{FF2B5EF4-FFF2-40B4-BE49-F238E27FC236}">
                <a16:creationId xmlns:a16="http://schemas.microsoft.com/office/drawing/2014/main" id="{C7F6C046-29AE-C741-A25A-D9A9E0E3600E}"/>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019684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B06FC-4772-4744-9DAB-FBCDB3BDFC01}"/>
              </a:ext>
            </a:extLst>
          </p:cNvPr>
          <p:cNvSpPr>
            <a:spLocks noGrp="1"/>
          </p:cNvSpPr>
          <p:nvPr>
            <p:ph type="title"/>
          </p:nvPr>
        </p:nvSpPr>
        <p:spPr>
          <a:xfrm>
            <a:off x="123480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515BDD-19E8-4C43-A429-99EC21463005}"/>
              </a:ext>
            </a:extLst>
          </p:cNvPr>
          <p:cNvSpPr>
            <a:spLocks noGrp="1"/>
          </p:cNvSpPr>
          <p:nvPr>
            <p:ph type="pic" idx="1"/>
          </p:nvPr>
        </p:nvSpPr>
        <p:spPr>
          <a:xfrm>
            <a:off x="557820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5B7FC0-8B3F-654A-B09F-19169CA408D3}"/>
              </a:ext>
            </a:extLst>
          </p:cNvPr>
          <p:cNvSpPr>
            <a:spLocks noGrp="1"/>
          </p:cNvSpPr>
          <p:nvPr>
            <p:ph type="body" sz="half" idx="2"/>
          </p:nvPr>
        </p:nvSpPr>
        <p:spPr>
          <a:xfrm>
            <a:off x="123480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5">
            <a:extLst>
              <a:ext uri="{FF2B5EF4-FFF2-40B4-BE49-F238E27FC236}">
                <a16:creationId xmlns:a16="http://schemas.microsoft.com/office/drawing/2014/main" id="{94CF2C52-0002-5746-9A82-22532F747505}"/>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405950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2B34A-FE9E-524E-BDFE-D69AA53AC177}"/>
              </a:ext>
            </a:extLst>
          </p:cNvPr>
          <p:cNvSpPr>
            <a:spLocks noGrp="1"/>
          </p:cNvSpPr>
          <p:nvPr>
            <p:ph type="title"/>
          </p:nvPr>
        </p:nvSpPr>
        <p:spPr>
          <a:xfrm>
            <a:off x="1234808" y="365125"/>
            <a:ext cx="10515600"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096185-6F30-AB45-9E28-71997BD398CA}"/>
              </a:ext>
            </a:extLst>
          </p:cNvPr>
          <p:cNvSpPr>
            <a:spLocks noGrp="1"/>
          </p:cNvSpPr>
          <p:nvPr>
            <p:ph type="body" orient="vert" idx="1"/>
          </p:nvPr>
        </p:nvSpPr>
        <p:spPr>
          <a:xfrm>
            <a:off x="1234808" y="1825625"/>
            <a:ext cx="105156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43300498-01FA-C940-832D-E63F290C2856}"/>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8250346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A0CCFC-FF71-C046-BDF4-3AE2C7F28AFE}"/>
              </a:ext>
            </a:extLst>
          </p:cNvPr>
          <p:cNvSpPr>
            <a:spLocks noGrp="1"/>
          </p:cNvSpPr>
          <p:nvPr>
            <p:ph type="title" orient="vert"/>
          </p:nvPr>
        </p:nvSpPr>
        <p:spPr>
          <a:xfrm>
            <a:off x="9121508"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9D48D3-D799-614B-A017-6BA221C65193}"/>
              </a:ext>
            </a:extLst>
          </p:cNvPr>
          <p:cNvSpPr>
            <a:spLocks noGrp="1"/>
          </p:cNvSpPr>
          <p:nvPr>
            <p:ph type="body" orient="vert" idx="1"/>
          </p:nvPr>
        </p:nvSpPr>
        <p:spPr>
          <a:xfrm>
            <a:off x="1234808"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7B4E581D-141C-1845-8089-3C8B902E14C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452707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xtras and par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D8ACA3-F7B2-464A-A4E0-754D8FD64099}"/>
              </a:ext>
            </a:extLst>
          </p:cNvPr>
          <p:cNvGrpSpPr/>
          <p:nvPr userDrawn="1"/>
        </p:nvGrpSpPr>
        <p:grpSpPr>
          <a:xfrm>
            <a:off x="983638" y="-11085"/>
            <a:ext cx="699247" cy="6858001"/>
            <a:chOff x="0" y="-1"/>
            <a:chExt cx="699247" cy="6858001"/>
          </a:xfrm>
        </p:grpSpPr>
        <p:pic>
          <p:nvPicPr>
            <p:cNvPr id="7" name="Picture 6">
              <a:extLst>
                <a:ext uri="{FF2B5EF4-FFF2-40B4-BE49-F238E27FC236}">
                  <a16:creationId xmlns:a16="http://schemas.microsoft.com/office/drawing/2014/main" id="{51DC1ABF-21B9-0E43-BEBF-8C918D3567C5}"/>
                </a:ext>
              </a:extLst>
            </p:cNvPr>
            <p:cNvPicPr>
              <a:picLocks noChangeAspect="1"/>
            </p:cNvPicPr>
            <p:nvPr/>
          </p:nvPicPr>
          <p:blipFill rotWithShape="1">
            <a:blip r:embed="rId2"/>
            <a:srcRect l="50000" t="18803"/>
            <a:stretch/>
          </p:blipFill>
          <p:spPr>
            <a:xfrm>
              <a:off x="0" y="-1"/>
              <a:ext cx="699247" cy="2787209"/>
            </a:xfrm>
            <a:prstGeom prst="rect">
              <a:avLst/>
            </a:prstGeom>
          </p:spPr>
        </p:pic>
        <p:pic>
          <p:nvPicPr>
            <p:cNvPr id="8" name="Picture 7">
              <a:extLst>
                <a:ext uri="{FF2B5EF4-FFF2-40B4-BE49-F238E27FC236}">
                  <a16:creationId xmlns:a16="http://schemas.microsoft.com/office/drawing/2014/main" id="{3B773183-5FD2-1C4D-999F-BE6A7C067191}"/>
                </a:ext>
              </a:extLst>
            </p:cNvPr>
            <p:cNvPicPr>
              <a:picLocks noChangeAspect="1"/>
            </p:cNvPicPr>
            <p:nvPr/>
          </p:nvPicPr>
          <p:blipFill rotWithShape="1">
            <a:blip r:embed="rId2"/>
            <a:srcRect l="50000"/>
            <a:stretch/>
          </p:blipFill>
          <p:spPr>
            <a:xfrm>
              <a:off x="0" y="2128302"/>
              <a:ext cx="699247" cy="3432668"/>
            </a:xfrm>
            <a:prstGeom prst="rect">
              <a:avLst/>
            </a:prstGeom>
          </p:spPr>
        </p:pic>
        <p:pic>
          <p:nvPicPr>
            <p:cNvPr id="9" name="Picture 8">
              <a:extLst>
                <a:ext uri="{FF2B5EF4-FFF2-40B4-BE49-F238E27FC236}">
                  <a16:creationId xmlns:a16="http://schemas.microsoft.com/office/drawing/2014/main" id="{88906D07-1561-4547-B4CD-7A69A258A8B2}"/>
                </a:ext>
              </a:extLst>
            </p:cNvPr>
            <p:cNvPicPr>
              <a:picLocks noChangeAspect="1"/>
            </p:cNvPicPr>
            <p:nvPr/>
          </p:nvPicPr>
          <p:blipFill rotWithShape="1">
            <a:blip r:embed="rId2"/>
            <a:srcRect l="50000" t="-5983" b="42977"/>
            <a:stretch/>
          </p:blipFill>
          <p:spPr>
            <a:xfrm>
              <a:off x="0" y="4695197"/>
              <a:ext cx="699247" cy="2162803"/>
            </a:xfrm>
            <a:prstGeom prst="rect">
              <a:avLst/>
            </a:prstGeom>
          </p:spPr>
        </p:pic>
      </p:grpSp>
      <p:sp>
        <p:nvSpPr>
          <p:cNvPr id="10" name="TextBox 9">
            <a:extLst>
              <a:ext uri="{FF2B5EF4-FFF2-40B4-BE49-F238E27FC236}">
                <a16:creationId xmlns:a16="http://schemas.microsoft.com/office/drawing/2014/main" id="{A1E7D2FC-4049-E446-9877-64AA3AD29C6D}"/>
              </a:ext>
            </a:extLst>
          </p:cNvPr>
          <p:cNvSpPr txBox="1"/>
          <p:nvPr userDrawn="1"/>
        </p:nvSpPr>
        <p:spPr>
          <a:xfrm>
            <a:off x="1628498" y="680224"/>
            <a:ext cx="1550763" cy="1209536"/>
          </a:xfrm>
          <a:prstGeom prst="rect">
            <a:avLst/>
          </a:prstGeom>
          <a:noFill/>
        </p:spPr>
        <p:txBody>
          <a:bodyPr wrap="square" rtlCol="0">
            <a:spAutoFit/>
          </a:bodyPr>
          <a:lstStyle/>
          <a:p>
            <a:r>
              <a:rPr lang="en-US" dirty="0">
                <a:sym typeface="Wingdings" pitchFamily="2" charset="2"/>
              </a:rPr>
              <a:t> Raster images, cropped and overlapping</a:t>
            </a:r>
            <a:endParaRPr lang="en-US" dirty="0"/>
          </a:p>
        </p:txBody>
      </p:sp>
      <p:sp>
        <p:nvSpPr>
          <p:cNvPr id="22" name="TextBox 21">
            <a:extLst>
              <a:ext uri="{FF2B5EF4-FFF2-40B4-BE49-F238E27FC236}">
                <a16:creationId xmlns:a16="http://schemas.microsoft.com/office/drawing/2014/main" id="{41A77E1D-C0E4-DB47-9DF9-722E0072EBC4}"/>
              </a:ext>
            </a:extLst>
          </p:cNvPr>
          <p:cNvSpPr txBox="1"/>
          <p:nvPr userDrawn="1"/>
        </p:nvSpPr>
        <p:spPr>
          <a:xfrm>
            <a:off x="6284225" y="1428095"/>
            <a:ext cx="1863827" cy="923330"/>
          </a:xfrm>
          <a:prstGeom prst="rect">
            <a:avLst/>
          </a:prstGeom>
          <a:noFill/>
        </p:spPr>
        <p:txBody>
          <a:bodyPr wrap="square" rtlCol="0">
            <a:spAutoFit/>
          </a:bodyPr>
          <a:lstStyle/>
          <a:p>
            <a:r>
              <a:rPr lang="en-US" dirty="0">
                <a:sym typeface="Wingdings" pitchFamily="2" charset="2"/>
              </a:rPr>
              <a:t> </a:t>
            </a:r>
            <a:r>
              <a:rPr lang="en-US" dirty="0" err="1">
                <a:sym typeface="Wingdings" pitchFamily="2" charset="2"/>
              </a:rPr>
              <a:t>Powerpoint</a:t>
            </a:r>
            <a:r>
              <a:rPr lang="en-US" dirty="0">
                <a:sym typeface="Wingdings" pitchFamily="2" charset="2"/>
              </a:rPr>
              <a:t> shapes (half circles)</a:t>
            </a:r>
            <a:endParaRPr lang="en-US" dirty="0"/>
          </a:p>
        </p:txBody>
      </p:sp>
      <p:pic>
        <p:nvPicPr>
          <p:cNvPr id="23" name="Picture 22">
            <a:extLst>
              <a:ext uri="{FF2B5EF4-FFF2-40B4-BE49-F238E27FC236}">
                <a16:creationId xmlns:a16="http://schemas.microsoft.com/office/drawing/2014/main" id="{43E6A26A-4A5B-2042-AEB5-EF903D121930}"/>
              </a:ext>
            </a:extLst>
          </p:cNvPr>
          <p:cNvPicPr>
            <a:picLocks noChangeAspect="1"/>
          </p:cNvPicPr>
          <p:nvPr userDrawn="1"/>
        </p:nvPicPr>
        <p:blipFill rotWithShape="1">
          <a:blip r:embed="rId2"/>
          <a:srcRect l="50000" t="18803"/>
          <a:stretch/>
        </p:blipFill>
        <p:spPr>
          <a:xfrm>
            <a:off x="674798" y="1120541"/>
            <a:ext cx="699247" cy="2787209"/>
          </a:xfrm>
          <a:prstGeom prst="rect">
            <a:avLst/>
          </a:prstGeom>
        </p:spPr>
      </p:pic>
      <p:grpSp>
        <p:nvGrpSpPr>
          <p:cNvPr id="24" name="Group 23">
            <a:extLst>
              <a:ext uri="{FF2B5EF4-FFF2-40B4-BE49-F238E27FC236}">
                <a16:creationId xmlns:a16="http://schemas.microsoft.com/office/drawing/2014/main" id="{5B083EFA-18F4-AA42-AD95-F7F8E854DCBB}"/>
              </a:ext>
            </a:extLst>
          </p:cNvPr>
          <p:cNvGrpSpPr/>
          <p:nvPr userDrawn="1"/>
        </p:nvGrpSpPr>
        <p:grpSpPr>
          <a:xfrm>
            <a:off x="6284225" y="2442792"/>
            <a:ext cx="1382294" cy="3465475"/>
            <a:chOff x="3162569" y="3126960"/>
            <a:chExt cx="1382294" cy="3465475"/>
          </a:xfrm>
        </p:grpSpPr>
        <p:sp>
          <p:nvSpPr>
            <p:cNvPr id="25" name="Donut 24">
              <a:extLst>
                <a:ext uri="{FF2B5EF4-FFF2-40B4-BE49-F238E27FC236}">
                  <a16:creationId xmlns:a16="http://schemas.microsoft.com/office/drawing/2014/main" id="{F327A0BD-F0F1-6741-9C0F-42FFB9A5CB3D}"/>
                </a:ext>
              </a:extLst>
            </p:cNvPr>
            <p:cNvSpPr/>
            <p:nvPr/>
          </p:nvSpPr>
          <p:spPr>
            <a:xfrm>
              <a:off x="3162569" y="5210141"/>
              <a:ext cx="1382294" cy="1382294"/>
            </a:xfrm>
            <a:prstGeom prst="donut">
              <a:avLst>
                <a:gd name="adj" fmla="val 13560"/>
              </a:avLst>
            </a:prstGeom>
            <a:noFill/>
            <a:ln w="9525">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25">
              <a:extLst>
                <a:ext uri="{FF2B5EF4-FFF2-40B4-BE49-F238E27FC236}">
                  <a16:creationId xmlns:a16="http://schemas.microsoft.com/office/drawing/2014/main" id="{C6E01CCE-5F05-D243-BF35-5DEFBA405224}"/>
                </a:ext>
              </a:extLst>
            </p:cNvPr>
            <p:cNvSpPr/>
            <p:nvPr/>
          </p:nvSpPr>
          <p:spPr>
            <a:xfrm>
              <a:off x="3162569" y="4515748"/>
              <a:ext cx="1382294" cy="1382294"/>
            </a:xfrm>
            <a:prstGeom prst="donut">
              <a:avLst>
                <a:gd name="adj" fmla="val 13560"/>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26">
              <a:extLst>
                <a:ext uri="{FF2B5EF4-FFF2-40B4-BE49-F238E27FC236}">
                  <a16:creationId xmlns:a16="http://schemas.microsoft.com/office/drawing/2014/main" id="{F8BA8AB6-B807-994C-B227-642253ECB9DD}"/>
                </a:ext>
              </a:extLst>
            </p:cNvPr>
            <p:cNvSpPr/>
            <p:nvPr/>
          </p:nvSpPr>
          <p:spPr>
            <a:xfrm>
              <a:off x="3162569" y="3821353"/>
              <a:ext cx="1382294" cy="1382294"/>
            </a:xfrm>
            <a:prstGeom prst="donut">
              <a:avLst>
                <a:gd name="adj" fmla="val 13560"/>
              </a:avLst>
            </a:prstGeom>
            <a:noFill/>
            <a:ln w="9525">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27">
              <a:extLst>
                <a:ext uri="{FF2B5EF4-FFF2-40B4-BE49-F238E27FC236}">
                  <a16:creationId xmlns:a16="http://schemas.microsoft.com/office/drawing/2014/main" id="{4977F73C-6FBF-3545-94A3-B48061286E7B}"/>
                </a:ext>
              </a:extLst>
            </p:cNvPr>
            <p:cNvSpPr/>
            <p:nvPr/>
          </p:nvSpPr>
          <p:spPr>
            <a:xfrm>
              <a:off x="3162569" y="3126960"/>
              <a:ext cx="1382294" cy="1382294"/>
            </a:xfrm>
            <a:prstGeom prst="donut">
              <a:avLst>
                <a:gd name="adj" fmla="val 1356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39">
            <a:extLst>
              <a:ext uri="{FF2B5EF4-FFF2-40B4-BE49-F238E27FC236}">
                <a16:creationId xmlns:a16="http://schemas.microsoft.com/office/drawing/2014/main" id="{2351B30F-BAC6-7146-B629-7AFB438A20C9}"/>
              </a:ext>
            </a:extLst>
          </p:cNvPr>
          <p:cNvGrpSpPr/>
          <p:nvPr userDrawn="1"/>
        </p:nvGrpSpPr>
        <p:grpSpPr>
          <a:xfrm>
            <a:off x="1262889" y="5926931"/>
            <a:ext cx="9397940" cy="743552"/>
            <a:chOff x="1262889" y="5926931"/>
            <a:chExt cx="9397940" cy="743552"/>
          </a:xfrm>
        </p:grpSpPr>
        <p:pic>
          <p:nvPicPr>
            <p:cNvPr id="41" name="Picture 40">
              <a:extLst>
                <a:ext uri="{FF2B5EF4-FFF2-40B4-BE49-F238E27FC236}">
                  <a16:creationId xmlns:a16="http://schemas.microsoft.com/office/drawing/2014/main" id="{7974C6EA-502E-4C44-9F19-C719E01033A8}"/>
                </a:ext>
              </a:extLst>
            </p:cNvPr>
            <p:cNvPicPr>
              <a:picLocks noChangeAspect="1"/>
            </p:cNvPicPr>
            <p:nvPr userDrawn="1"/>
          </p:nvPicPr>
          <p:blipFill>
            <a:blip r:embed="rId3"/>
            <a:stretch>
              <a:fillRect/>
            </a:stretch>
          </p:blipFill>
          <p:spPr>
            <a:xfrm>
              <a:off x="7604139" y="6055719"/>
              <a:ext cx="806219" cy="456252"/>
            </a:xfrm>
            <a:prstGeom prst="rect">
              <a:avLst/>
            </a:prstGeom>
          </p:spPr>
        </p:pic>
        <p:pic>
          <p:nvPicPr>
            <p:cNvPr id="42" name="Picture 41">
              <a:extLst>
                <a:ext uri="{FF2B5EF4-FFF2-40B4-BE49-F238E27FC236}">
                  <a16:creationId xmlns:a16="http://schemas.microsoft.com/office/drawing/2014/main" id="{7CF22769-6D8C-E14A-90D2-ADD3DB94CFA7}"/>
                </a:ext>
              </a:extLst>
            </p:cNvPr>
            <p:cNvPicPr>
              <a:picLocks noChangeAspect="1"/>
            </p:cNvPicPr>
            <p:nvPr userDrawn="1"/>
          </p:nvPicPr>
          <p:blipFill>
            <a:blip r:embed="rId4"/>
            <a:stretch>
              <a:fillRect/>
            </a:stretch>
          </p:blipFill>
          <p:spPr>
            <a:xfrm>
              <a:off x="9416213" y="5958866"/>
              <a:ext cx="1244616" cy="579815"/>
            </a:xfrm>
            <a:prstGeom prst="rect">
              <a:avLst/>
            </a:prstGeom>
          </p:spPr>
        </p:pic>
        <p:pic>
          <p:nvPicPr>
            <p:cNvPr id="43" name="Picture 42">
              <a:extLst>
                <a:ext uri="{FF2B5EF4-FFF2-40B4-BE49-F238E27FC236}">
                  <a16:creationId xmlns:a16="http://schemas.microsoft.com/office/drawing/2014/main" id="{942FA699-EFDD-0248-AEB1-F2ABEBA75037}"/>
                </a:ext>
              </a:extLst>
            </p:cNvPr>
            <p:cNvPicPr>
              <a:picLocks noChangeAspect="1"/>
            </p:cNvPicPr>
            <p:nvPr userDrawn="1"/>
          </p:nvPicPr>
          <p:blipFill>
            <a:blip r:embed="rId5"/>
            <a:stretch>
              <a:fillRect/>
            </a:stretch>
          </p:blipFill>
          <p:spPr>
            <a:xfrm>
              <a:off x="5725684" y="5997762"/>
              <a:ext cx="941538" cy="629318"/>
            </a:xfrm>
            <a:prstGeom prst="rect">
              <a:avLst/>
            </a:prstGeom>
          </p:spPr>
        </p:pic>
        <p:pic>
          <p:nvPicPr>
            <p:cNvPr id="44" name="Picture 43">
              <a:extLst>
                <a:ext uri="{FF2B5EF4-FFF2-40B4-BE49-F238E27FC236}">
                  <a16:creationId xmlns:a16="http://schemas.microsoft.com/office/drawing/2014/main" id="{00E7ADF1-2E6E-2A45-83B3-EAFC0C40EEE5}"/>
                </a:ext>
              </a:extLst>
            </p:cNvPr>
            <p:cNvPicPr>
              <a:picLocks noChangeAspect="1"/>
            </p:cNvPicPr>
            <p:nvPr userDrawn="1"/>
          </p:nvPicPr>
          <p:blipFill>
            <a:blip r:embed="rId6"/>
            <a:stretch>
              <a:fillRect/>
            </a:stretch>
          </p:blipFill>
          <p:spPr>
            <a:xfrm>
              <a:off x="3918369" y="6014936"/>
              <a:ext cx="846262" cy="567542"/>
            </a:xfrm>
            <a:prstGeom prst="rect">
              <a:avLst/>
            </a:prstGeom>
          </p:spPr>
        </p:pic>
        <p:pic>
          <p:nvPicPr>
            <p:cNvPr id="45" name="Picture 44">
              <a:extLst>
                <a:ext uri="{FF2B5EF4-FFF2-40B4-BE49-F238E27FC236}">
                  <a16:creationId xmlns:a16="http://schemas.microsoft.com/office/drawing/2014/main" id="{FE84FE53-04D7-2F4C-B53F-EC460AB7E48B}"/>
                </a:ext>
              </a:extLst>
            </p:cNvPr>
            <p:cNvPicPr>
              <a:picLocks noChangeAspect="1"/>
            </p:cNvPicPr>
            <p:nvPr userDrawn="1"/>
          </p:nvPicPr>
          <p:blipFill>
            <a:blip r:embed="rId7"/>
            <a:stretch>
              <a:fillRect/>
            </a:stretch>
          </p:blipFill>
          <p:spPr>
            <a:xfrm>
              <a:off x="1262889" y="5926931"/>
              <a:ext cx="1916372" cy="743552"/>
            </a:xfrm>
            <a:prstGeom prst="rect">
              <a:avLst/>
            </a:prstGeom>
          </p:spPr>
        </p:pic>
      </p:grpSp>
      <p:grpSp>
        <p:nvGrpSpPr>
          <p:cNvPr id="52" name="Group 51">
            <a:extLst>
              <a:ext uri="{FF2B5EF4-FFF2-40B4-BE49-F238E27FC236}">
                <a16:creationId xmlns:a16="http://schemas.microsoft.com/office/drawing/2014/main" id="{500F9F0B-7C54-7245-8D40-D6B6DFD3D5FA}"/>
              </a:ext>
            </a:extLst>
          </p:cNvPr>
          <p:cNvGrpSpPr/>
          <p:nvPr userDrawn="1"/>
        </p:nvGrpSpPr>
        <p:grpSpPr>
          <a:xfrm>
            <a:off x="947704" y="5140054"/>
            <a:ext cx="4030132" cy="460196"/>
            <a:chOff x="-141441" y="5292451"/>
            <a:chExt cx="4030132" cy="460196"/>
          </a:xfrm>
        </p:grpSpPr>
        <p:sp>
          <p:nvSpPr>
            <p:cNvPr id="53" name="Text Box 3">
              <a:extLst>
                <a:ext uri="{FF2B5EF4-FFF2-40B4-BE49-F238E27FC236}">
                  <a16:creationId xmlns:a16="http://schemas.microsoft.com/office/drawing/2014/main" id="{AFFF91C6-7708-B145-BE1B-9035D3D6A79B}"/>
                </a:ext>
              </a:extLst>
            </p:cNvPr>
            <p:cNvSpPr txBox="1"/>
            <p:nvPr userDrawn="1"/>
          </p:nvSpPr>
          <p:spPr>
            <a:xfrm>
              <a:off x="1373528" y="5292451"/>
              <a:ext cx="1000194"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1013" b="1"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rPr>
                <a:t>CHOICE</a:t>
              </a:r>
              <a:endParaRPr lang="en-US" sz="1013"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endParaRPr>
            </a:p>
          </p:txBody>
        </p:sp>
        <p:sp>
          <p:nvSpPr>
            <p:cNvPr id="54" name="Text Box 3">
              <a:extLst>
                <a:ext uri="{FF2B5EF4-FFF2-40B4-BE49-F238E27FC236}">
                  <a16:creationId xmlns:a16="http://schemas.microsoft.com/office/drawing/2014/main" id="{CB6FF2E3-2321-D74B-9C21-BAACF9D8B98C}"/>
                </a:ext>
              </a:extLst>
            </p:cNvPr>
            <p:cNvSpPr txBox="1"/>
            <p:nvPr userDrawn="1"/>
          </p:nvSpPr>
          <p:spPr>
            <a:xfrm>
              <a:off x="-141441" y="5485947"/>
              <a:ext cx="4030132"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800" dirty="0">
                  <a:solidFill>
                    <a:srgbClr val="FFFFFF"/>
                  </a:solidFill>
                  <a:latin typeface="Arial" panose="020B0604020202020204" pitchFamily="34" charset="0"/>
                  <a:ea typeface="DengXian" panose="02010600030101010101" pitchFamily="2" charset="-122"/>
                  <a:cs typeface="Arial" panose="020B0604020202020204" pitchFamily="34" charset="0"/>
                </a:rPr>
                <a:t>Collaboration for HIV Prevention Options to Control the Epidemic</a:t>
              </a:r>
              <a:endParaRPr lang="en-US" sz="1013" dirty="0">
                <a:solidFill>
                  <a:srgbClr val="FFFFFF"/>
                </a:solidFill>
                <a:latin typeface="Arial Black" panose="020B0A04020102020204" pitchFamily="34" charset="0"/>
                <a:ea typeface="DengXian" panose="02010600030101010101" pitchFamily="2" charset="-122"/>
                <a:cs typeface="Arial" panose="020B0604020202020204" pitchFamily="34" charset="0"/>
              </a:endParaRPr>
            </a:p>
          </p:txBody>
        </p:sp>
      </p:grpSp>
      <p:grpSp>
        <p:nvGrpSpPr>
          <p:cNvPr id="55" name="Group 54">
            <a:extLst>
              <a:ext uri="{FF2B5EF4-FFF2-40B4-BE49-F238E27FC236}">
                <a16:creationId xmlns:a16="http://schemas.microsoft.com/office/drawing/2014/main" id="{3A266A3F-1B2F-B043-8E80-E1F3EE5C8A15}"/>
              </a:ext>
            </a:extLst>
          </p:cNvPr>
          <p:cNvGrpSpPr/>
          <p:nvPr userDrawn="1"/>
        </p:nvGrpSpPr>
        <p:grpSpPr>
          <a:xfrm>
            <a:off x="6096000" y="5132200"/>
            <a:ext cx="4770115" cy="467731"/>
            <a:chOff x="4030132" y="5284597"/>
            <a:chExt cx="4770115" cy="467731"/>
          </a:xfrm>
        </p:grpSpPr>
        <p:sp>
          <p:nvSpPr>
            <p:cNvPr id="56" name="Text Box 3">
              <a:extLst>
                <a:ext uri="{FF2B5EF4-FFF2-40B4-BE49-F238E27FC236}">
                  <a16:creationId xmlns:a16="http://schemas.microsoft.com/office/drawing/2014/main" id="{E947FC4E-CDC4-6448-A1E0-D45179754EEF}"/>
                </a:ext>
              </a:extLst>
            </p:cNvPr>
            <p:cNvSpPr txBox="1"/>
            <p:nvPr userDrawn="1"/>
          </p:nvSpPr>
          <p:spPr>
            <a:xfrm>
              <a:off x="5765799" y="5284597"/>
              <a:ext cx="1132280"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1013" b="1"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rPr>
                <a:t>PROMISE</a:t>
              </a:r>
              <a:endParaRPr lang="en-US" sz="1013"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endParaRPr>
            </a:p>
          </p:txBody>
        </p:sp>
        <p:sp>
          <p:nvSpPr>
            <p:cNvPr id="57" name="Text Box 3">
              <a:extLst>
                <a:ext uri="{FF2B5EF4-FFF2-40B4-BE49-F238E27FC236}">
                  <a16:creationId xmlns:a16="http://schemas.microsoft.com/office/drawing/2014/main" id="{5023DA12-E0E9-3542-8F78-24ED2876E87D}"/>
                </a:ext>
              </a:extLst>
            </p:cNvPr>
            <p:cNvSpPr txBox="1"/>
            <p:nvPr userDrawn="1"/>
          </p:nvSpPr>
          <p:spPr>
            <a:xfrm>
              <a:off x="4030132" y="5485628"/>
              <a:ext cx="4770115"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800" dirty="0">
                  <a:solidFill>
                    <a:srgbClr val="FFFFFF"/>
                  </a:solidFill>
                  <a:latin typeface="Arial" panose="020B0604020202020204" pitchFamily="34" charset="0"/>
                  <a:ea typeface="DengXian" panose="02010600030101010101" pitchFamily="2" charset="-122"/>
                  <a:cs typeface="Arial" panose="020B0604020202020204" pitchFamily="34" charset="0"/>
                </a:rPr>
                <a:t>Preparing for Ring Opportunities through Market Introduction Support and Knowledge Exchange</a:t>
              </a:r>
              <a:endParaRPr lang="en-US" sz="1013" dirty="0">
                <a:solidFill>
                  <a:srgbClr val="FFFFFF"/>
                </a:solidFill>
                <a:latin typeface="Arial Black" panose="020B0A04020102020204" pitchFamily="34" charset="0"/>
                <a:ea typeface="DengXian" panose="02010600030101010101" pitchFamily="2" charset="-122"/>
                <a:cs typeface="Arial" panose="020B0604020202020204" pitchFamily="34" charset="0"/>
              </a:endParaRPr>
            </a:p>
          </p:txBody>
        </p:sp>
      </p:grpSp>
      <p:sp>
        <p:nvSpPr>
          <p:cNvPr id="64" name="TextBox 63">
            <a:extLst>
              <a:ext uri="{FF2B5EF4-FFF2-40B4-BE49-F238E27FC236}">
                <a16:creationId xmlns:a16="http://schemas.microsoft.com/office/drawing/2014/main" id="{8D80937C-AF1B-D942-A628-6B42FB476603}"/>
              </a:ext>
            </a:extLst>
          </p:cNvPr>
          <p:cNvSpPr txBox="1"/>
          <p:nvPr userDrawn="1"/>
        </p:nvSpPr>
        <p:spPr>
          <a:xfrm>
            <a:off x="9410551" y="254000"/>
            <a:ext cx="2500556" cy="369332"/>
          </a:xfrm>
          <a:prstGeom prst="rect">
            <a:avLst/>
          </a:prstGeom>
          <a:noFill/>
        </p:spPr>
        <p:txBody>
          <a:bodyPr wrap="none" rtlCol="0">
            <a:spAutoFit/>
          </a:bodyPr>
          <a:lstStyle/>
          <a:p>
            <a:r>
              <a:rPr lang="en-US" b="1" spc="50" dirty="0">
                <a:solidFill>
                  <a:schemeClr val="accent1"/>
                </a:solidFill>
                <a:latin typeface="Franklin Gothic Demi" panose="020B0603020102020204" pitchFamily="34" charset="0"/>
              </a:rPr>
              <a:t>PLAN</a:t>
            </a:r>
            <a:r>
              <a:rPr lang="en-US" spc="50" dirty="0">
                <a:solidFill>
                  <a:schemeClr val="accent1"/>
                </a:solidFill>
              </a:rPr>
              <a:t> 4 </a:t>
            </a:r>
            <a:r>
              <a:rPr lang="en-US" b="1" spc="50" dirty="0">
                <a:solidFill>
                  <a:schemeClr val="accent1"/>
                </a:solidFill>
                <a:latin typeface="Franklin Gothic Demi" panose="020B0603020102020204" pitchFamily="34" charset="0"/>
              </a:rPr>
              <a:t>RING </a:t>
            </a:r>
            <a:r>
              <a:rPr lang="en-US" spc="50" dirty="0">
                <a:solidFill>
                  <a:schemeClr val="accent1"/>
                </a:solidFill>
              </a:rPr>
              <a:t>TOOLKIT</a:t>
            </a:r>
            <a:endParaRPr lang="en-US" b="1" spc="50" dirty="0">
              <a:solidFill>
                <a:schemeClr val="accent1"/>
              </a:solidFill>
              <a:latin typeface="Franklin Gothic Demi" panose="020B0603020102020204" pitchFamily="34" charset="0"/>
            </a:endParaRPr>
          </a:p>
        </p:txBody>
      </p:sp>
      <p:grpSp>
        <p:nvGrpSpPr>
          <p:cNvPr id="67" name="Group 66">
            <a:extLst>
              <a:ext uri="{FF2B5EF4-FFF2-40B4-BE49-F238E27FC236}">
                <a16:creationId xmlns:a16="http://schemas.microsoft.com/office/drawing/2014/main" id="{A091D615-9992-EB4E-BE20-BB2AEA74C470}"/>
              </a:ext>
            </a:extLst>
          </p:cNvPr>
          <p:cNvGrpSpPr/>
          <p:nvPr userDrawn="1"/>
        </p:nvGrpSpPr>
        <p:grpSpPr>
          <a:xfrm>
            <a:off x="5719864" y="-10885"/>
            <a:ext cx="693490" cy="6869661"/>
            <a:chOff x="-9705" y="-10885"/>
            <a:chExt cx="693490" cy="6869661"/>
          </a:xfrm>
        </p:grpSpPr>
        <p:sp>
          <p:nvSpPr>
            <p:cNvPr id="68" name="Freeform 67">
              <a:extLst>
                <a:ext uri="{FF2B5EF4-FFF2-40B4-BE49-F238E27FC236}">
                  <a16:creationId xmlns:a16="http://schemas.microsoft.com/office/drawing/2014/main" id="{7F1FED9B-FF40-5649-BF33-A3CA0E8CAC94}"/>
                </a:ext>
              </a:extLst>
            </p:cNvPr>
            <p:cNvSpPr/>
            <p:nvPr/>
          </p:nvSpPr>
          <p:spPr>
            <a:xfrm>
              <a:off x="-7815" y="-1088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69" name="Freeform 68">
              <a:extLst>
                <a:ext uri="{FF2B5EF4-FFF2-40B4-BE49-F238E27FC236}">
                  <a16:creationId xmlns:a16="http://schemas.microsoft.com/office/drawing/2014/main" id="{84409B2B-DCE4-DE4E-A1CB-A5681E631799}"/>
                </a:ext>
              </a:extLst>
            </p:cNvPr>
            <p:cNvSpPr/>
            <p:nvPr/>
          </p:nvSpPr>
          <p:spPr>
            <a:xfrm>
              <a:off x="-7815" y="67780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0" name="Freeform 69">
              <a:extLst>
                <a:ext uri="{FF2B5EF4-FFF2-40B4-BE49-F238E27FC236}">
                  <a16:creationId xmlns:a16="http://schemas.microsoft.com/office/drawing/2014/main" id="{B6B1B9A6-458D-2A4A-84BA-84B485F283FD}"/>
                </a:ext>
              </a:extLst>
            </p:cNvPr>
            <p:cNvSpPr/>
            <p:nvPr/>
          </p:nvSpPr>
          <p:spPr>
            <a:xfrm>
              <a:off x="-7815" y="136649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1" name="Freeform 70">
              <a:extLst>
                <a:ext uri="{FF2B5EF4-FFF2-40B4-BE49-F238E27FC236}">
                  <a16:creationId xmlns:a16="http://schemas.microsoft.com/office/drawing/2014/main" id="{D77D4044-066F-F24C-AA9C-7902796CBB6A}"/>
                </a:ext>
              </a:extLst>
            </p:cNvPr>
            <p:cNvSpPr/>
            <p:nvPr/>
          </p:nvSpPr>
          <p:spPr>
            <a:xfrm>
              <a:off x="-7815" y="273677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2" name="Freeform 71">
              <a:extLst>
                <a:ext uri="{FF2B5EF4-FFF2-40B4-BE49-F238E27FC236}">
                  <a16:creationId xmlns:a16="http://schemas.microsoft.com/office/drawing/2014/main" id="{0C36AABC-2E4B-A749-B00E-AF838D7F99AB}"/>
                </a:ext>
              </a:extLst>
            </p:cNvPr>
            <p:cNvSpPr/>
            <p:nvPr/>
          </p:nvSpPr>
          <p:spPr>
            <a:xfrm>
              <a:off x="-7815" y="2048087"/>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3" name="Freeform 72">
              <a:extLst>
                <a:ext uri="{FF2B5EF4-FFF2-40B4-BE49-F238E27FC236}">
                  <a16:creationId xmlns:a16="http://schemas.microsoft.com/office/drawing/2014/main" id="{32A11B9F-3A3F-A448-9D78-B06D5BB2BA32}"/>
                </a:ext>
              </a:extLst>
            </p:cNvPr>
            <p:cNvSpPr/>
            <p:nvPr/>
          </p:nvSpPr>
          <p:spPr>
            <a:xfrm>
              <a:off x="-7815" y="342546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4" name="Freeform 73">
              <a:extLst>
                <a:ext uri="{FF2B5EF4-FFF2-40B4-BE49-F238E27FC236}">
                  <a16:creationId xmlns:a16="http://schemas.microsoft.com/office/drawing/2014/main" id="{72C1F23C-3E58-8542-BBE9-2E15F3BC75D2}"/>
                </a:ext>
              </a:extLst>
            </p:cNvPr>
            <p:cNvSpPr/>
            <p:nvPr/>
          </p:nvSpPr>
          <p:spPr>
            <a:xfrm>
              <a:off x="-7815" y="411415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5" name="Freeform 74">
              <a:extLst>
                <a:ext uri="{FF2B5EF4-FFF2-40B4-BE49-F238E27FC236}">
                  <a16:creationId xmlns:a16="http://schemas.microsoft.com/office/drawing/2014/main" id="{F181552F-8BAD-994C-BAFD-B1B60E441B33}"/>
                </a:ext>
              </a:extLst>
            </p:cNvPr>
            <p:cNvSpPr/>
            <p:nvPr userDrawn="1"/>
          </p:nvSpPr>
          <p:spPr>
            <a:xfrm>
              <a:off x="-9705" y="-2048"/>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6" name="Freeform 75">
              <a:extLst>
                <a:ext uri="{FF2B5EF4-FFF2-40B4-BE49-F238E27FC236}">
                  <a16:creationId xmlns:a16="http://schemas.microsoft.com/office/drawing/2014/main" id="{A99CF8AB-1FE7-154E-ACF6-2DA4C061FB75}"/>
                </a:ext>
              </a:extLst>
            </p:cNvPr>
            <p:cNvSpPr/>
            <p:nvPr userDrawn="1"/>
          </p:nvSpPr>
          <p:spPr>
            <a:xfrm>
              <a:off x="-7815" y="4795534"/>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7" name="Freeform 76">
              <a:extLst>
                <a:ext uri="{FF2B5EF4-FFF2-40B4-BE49-F238E27FC236}">
                  <a16:creationId xmlns:a16="http://schemas.microsoft.com/office/drawing/2014/main" id="{55646CCB-2E31-5349-8C6D-4324066B9F64}"/>
                </a:ext>
              </a:extLst>
            </p:cNvPr>
            <p:cNvSpPr/>
            <p:nvPr userDrawn="1"/>
          </p:nvSpPr>
          <p:spPr>
            <a:xfrm>
              <a:off x="-7815" y="548771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8" name="Freeform 77">
              <a:extLst>
                <a:ext uri="{FF2B5EF4-FFF2-40B4-BE49-F238E27FC236}">
                  <a16:creationId xmlns:a16="http://schemas.microsoft.com/office/drawing/2014/main" id="{8E02E94C-D56A-1643-93B2-567F4CBBB3F2}"/>
                </a:ext>
              </a:extLst>
            </p:cNvPr>
            <p:cNvSpPr/>
            <p:nvPr userDrawn="1"/>
          </p:nvSpPr>
          <p:spPr>
            <a:xfrm rot="16200000">
              <a:off x="1374" y="6176364"/>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Tree>
    <p:extLst>
      <p:ext uri="{BB962C8B-B14F-4D97-AF65-F5344CB8AC3E}">
        <p14:creationId xmlns:p14="http://schemas.microsoft.com/office/powerpoint/2010/main" val="3951921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6_CustomLayout">
  <p:cSld name="6_CustomLayout">
    <p:bg>
      <p:bgPr>
        <a:solidFill>
          <a:srgbClr val="FFFFFF"/>
        </a:solid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588494"/>
            <a:ext cx="10515600" cy="80003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600"/>
              <a:buFont typeface="Arial"/>
              <a:buNone/>
              <a:defRPr sz="3600" b="1"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p:nvPr/>
        </p:nvSpPr>
        <p:spPr>
          <a:xfrm>
            <a:off x="0" y="6569481"/>
            <a:ext cx="12192000" cy="2905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320203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olkit info">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0DDC4EF-CACA-7DCC-8484-927A30E6EB73}"/>
              </a:ext>
            </a:extLst>
          </p:cNvPr>
          <p:cNvSpPr txBox="1">
            <a:spLocks/>
          </p:cNvSpPr>
          <p:nvPr userDrawn="1"/>
        </p:nvSpPr>
        <p:spPr>
          <a:xfrm>
            <a:off x="1577389" y="814302"/>
            <a:ext cx="9259944" cy="513544"/>
          </a:xfrm>
          <a:prstGeom prst="rect">
            <a:avLst/>
          </a:prstGeom>
        </p:spPr>
        <p:txBody>
          <a:bodyPr anchor="t" anchorCtr="0"/>
          <a:lstStyle>
            <a:lvl1pPr algn="l" defTabSz="914400" rtl="0" eaLnBrk="1" latinLnBrk="0" hangingPunct="1">
              <a:lnSpc>
                <a:spcPct val="90000"/>
              </a:lnSpc>
              <a:spcBef>
                <a:spcPct val="0"/>
              </a:spcBef>
              <a:buNone/>
              <a:defRPr sz="4400" b="1" kern="1200">
                <a:solidFill>
                  <a:schemeClr val="accent5"/>
                </a:solidFill>
                <a:latin typeface="+mj-lt"/>
                <a:ea typeface="+mj-ea"/>
                <a:cs typeface="+mj-cs"/>
              </a:defRPr>
            </a:lvl1pPr>
          </a:lstStyle>
          <a:p>
            <a:pPr>
              <a:lnSpc>
                <a:spcPct val="110000"/>
              </a:lnSpc>
            </a:pPr>
            <a:r>
              <a:rPr lang="en-US" sz="3600" b="0" dirty="0"/>
              <a:t>This is part of the </a:t>
            </a:r>
            <a:r>
              <a:rPr lang="en-US" sz="3600" dirty="0"/>
              <a:t>PLAN </a:t>
            </a:r>
            <a:r>
              <a:rPr lang="en-US" sz="3600" b="0" dirty="0"/>
              <a:t>4</a:t>
            </a:r>
            <a:r>
              <a:rPr lang="en-US" sz="3600" dirty="0"/>
              <a:t> RING </a:t>
            </a:r>
            <a:r>
              <a:rPr lang="en-US" sz="3600" b="0" dirty="0"/>
              <a:t>TOOLKIT,</a:t>
            </a:r>
            <a:br>
              <a:rPr lang="en-US" sz="3600" b="0" dirty="0"/>
            </a:br>
            <a:r>
              <a:rPr lang="en-US" sz="2400" b="0" dirty="0"/>
              <a:t>a suite of resources and tools designed to support planning for </a:t>
            </a:r>
            <a:r>
              <a:rPr lang="en-US" sz="2400" b="0" dirty="0" err="1"/>
              <a:t>dapivirine</a:t>
            </a:r>
            <a:r>
              <a:rPr lang="en-US" sz="2400" b="0" dirty="0"/>
              <a:t> ring introduction and scale-up.</a:t>
            </a:r>
            <a:endParaRPr lang="en-US" b="0" dirty="0"/>
          </a:p>
        </p:txBody>
      </p:sp>
      <p:sp>
        <p:nvSpPr>
          <p:cNvPr id="5" name="Text Placeholder 8">
            <a:extLst>
              <a:ext uri="{FF2B5EF4-FFF2-40B4-BE49-F238E27FC236}">
                <a16:creationId xmlns:a16="http://schemas.microsoft.com/office/drawing/2014/main" id="{E0B35E84-5033-E7D5-A923-67DAB8AF4E19}"/>
              </a:ext>
            </a:extLst>
          </p:cNvPr>
          <p:cNvSpPr txBox="1">
            <a:spLocks/>
          </p:cNvSpPr>
          <p:nvPr userDrawn="1"/>
        </p:nvSpPr>
        <p:spPr>
          <a:xfrm>
            <a:off x="1571306" y="2445349"/>
            <a:ext cx="5330571" cy="365125"/>
          </a:xfrm>
          <a:prstGeom prst="rect">
            <a:avLst/>
          </a:prstGeom>
        </p:spPr>
        <p:txBody>
          <a:bodyPr/>
          <a:lstStyle>
            <a:lvl1pPr marL="228600" indent="-228600" algn="l" defTabSz="914400" rtl="0" eaLnBrk="1" latinLnBrk="0" hangingPunct="1">
              <a:lnSpc>
                <a:spcPct val="110000"/>
              </a:lnSpc>
              <a:spcBef>
                <a:spcPts val="12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0000"/>
              </a:lnSpc>
              <a:spcBef>
                <a:spcPts val="12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0000"/>
              </a:lnSpc>
              <a:spcBef>
                <a:spcPts val="12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0000"/>
              </a:lnSpc>
              <a:spcBef>
                <a:spcPts val="12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0000"/>
              </a:lnSpc>
              <a:spcBef>
                <a:spcPts val="12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The full toolkit contents, listed below, can be downloaded at</a:t>
            </a:r>
          </a:p>
        </p:txBody>
      </p:sp>
      <p:sp>
        <p:nvSpPr>
          <p:cNvPr id="6" name="Rectangle 5">
            <a:hlinkClick r:id="rId2"/>
            <a:extLst>
              <a:ext uri="{FF2B5EF4-FFF2-40B4-BE49-F238E27FC236}">
                <a16:creationId xmlns:a16="http://schemas.microsoft.com/office/drawing/2014/main" id="{6B189E1F-588E-8724-4903-1097B08B2DE5}"/>
              </a:ext>
            </a:extLst>
          </p:cNvPr>
          <p:cNvSpPr/>
          <p:nvPr userDrawn="1"/>
        </p:nvSpPr>
        <p:spPr>
          <a:xfrm>
            <a:off x="6731189" y="2396581"/>
            <a:ext cx="4106144" cy="477056"/>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137160" rtlCol="0" anchor="ctr" anchorCtr="0"/>
          <a:lstStyle/>
          <a:p>
            <a:pPr algn="ctr">
              <a:lnSpc>
                <a:spcPct val="115000"/>
              </a:lnSpc>
              <a:buSzPts val="1800"/>
            </a:pPr>
            <a:r>
              <a:rPr lang="en-US" sz="1600" b="1" spc="30" dirty="0" err="1">
                <a:solidFill>
                  <a:schemeClr val="accent2"/>
                </a:solidFill>
              </a:rPr>
              <a:t>www.prepwatch.org</a:t>
            </a:r>
            <a:r>
              <a:rPr lang="en-US" sz="1600" b="1" spc="30" dirty="0">
                <a:solidFill>
                  <a:schemeClr val="accent2"/>
                </a:solidFill>
              </a:rPr>
              <a:t>/plan4ring-toolkit</a:t>
            </a:r>
            <a:endParaRPr lang="en-US" sz="1600" spc="30" dirty="0">
              <a:solidFill>
                <a:schemeClr val="tx1"/>
              </a:solidFill>
            </a:endParaRPr>
          </a:p>
        </p:txBody>
      </p:sp>
      <p:grpSp>
        <p:nvGrpSpPr>
          <p:cNvPr id="7" name="Group 6">
            <a:extLst>
              <a:ext uri="{FF2B5EF4-FFF2-40B4-BE49-F238E27FC236}">
                <a16:creationId xmlns:a16="http://schemas.microsoft.com/office/drawing/2014/main" id="{9E84E563-36A2-9303-9E8D-63A2AB611D0F}"/>
              </a:ext>
            </a:extLst>
          </p:cNvPr>
          <p:cNvGrpSpPr/>
          <p:nvPr userDrawn="1"/>
        </p:nvGrpSpPr>
        <p:grpSpPr>
          <a:xfrm>
            <a:off x="0" y="-10885"/>
            <a:ext cx="12192000" cy="6869661"/>
            <a:chOff x="0" y="-10885"/>
            <a:chExt cx="12192000" cy="6869661"/>
          </a:xfrm>
        </p:grpSpPr>
        <p:sp>
          <p:nvSpPr>
            <p:cNvPr id="8" name="Rectangle 7">
              <a:extLst>
                <a:ext uri="{FF2B5EF4-FFF2-40B4-BE49-F238E27FC236}">
                  <a16:creationId xmlns:a16="http://schemas.microsoft.com/office/drawing/2014/main" id="{2278F4D3-3865-9E99-8744-DB2A15EA29EE}"/>
                </a:ext>
              </a:extLst>
            </p:cNvPr>
            <p:cNvSpPr/>
            <p:nvPr/>
          </p:nvSpPr>
          <p:spPr>
            <a:xfrm>
              <a:off x="254000" y="152400"/>
              <a:ext cx="440267" cy="6569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grpSp>
          <p:nvGrpSpPr>
            <p:cNvPr id="9" name="Group 8">
              <a:extLst>
                <a:ext uri="{FF2B5EF4-FFF2-40B4-BE49-F238E27FC236}">
                  <a16:creationId xmlns:a16="http://schemas.microsoft.com/office/drawing/2014/main" id="{129FDBE3-717A-D6BB-C267-C65900C200E0}"/>
                </a:ext>
              </a:extLst>
            </p:cNvPr>
            <p:cNvGrpSpPr/>
            <p:nvPr/>
          </p:nvGrpSpPr>
          <p:grpSpPr>
            <a:xfrm>
              <a:off x="479608" y="-10885"/>
              <a:ext cx="693490" cy="6869661"/>
              <a:chOff x="-9705" y="-10885"/>
              <a:chExt cx="693490" cy="6869661"/>
            </a:xfrm>
          </p:grpSpPr>
          <p:sp>
            <p:nvSpPr>
              <p:cNvPr id="14" name="Freeform 13">
                <a:extLst>
                  <a:ext uri="{FF2B5EF4-FFF2-40B4-BE49-F238E27FC236}">
                    <a16:creationId xmlns:a16="http://schemas.microsoft.com/office/drawing/2014/main" id="{637A84F1-46D2-49C3-BD53-20E41E59D2E5}"/>
                  </a:ext>
                </a:extLst>
              </p:cNvPr>
              <p:cNvSpPr/>
              <p:nvPr/>
            </p:nvSpPr>
            <p:spPr>
              <a:xfrm>
                <a:off x="-7815" y="-1088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5" name="Freeform 14">
                <a:extLst>
                  <a:ext uri="{FF2B5EF4-FFF2-40B4-BE49-F238E27FC236}">
                    <a16:creationId xmlns:a16="http://schemas.microsoft.com/office/drawing/2014/main" id="{55B660CF-77E9-5C37-4A15-0AA0B4C278C2}"/>
                  </a:ext>
                </a:extLst>
              </p:cNvPr>
              <p:cNvSpPr/>
              <p:nvPr/>
            </p:nvSpPr>
            <p:spPr>
              <a:xfrm>
                <a:off x="-7815" y="67780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6" name="Freeform 15">
                <a:extLst>
                  <a:ext uri="{FF2B5EF4-FFF2-40B4-BE49-F238E27FC236}">
                    <a16:creationId xmlns:a16="http://schemas.microsoft.com/office/drawing/2014/main" id="{FE0D42A9-8026-719B-9A33-7F293AE631C0}"/>
                  </a:ext>
                </a:extLst>
              </p:cNvPr>
              <p:cNvSpPr/>
              <p:nvPr/>
            </p:nvSpPr>
            <p:spPr>
              <a:xfrm>
                <a:off x="-7815" y="136649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7" name="Freeform 16">
                <a:extLst>
                  <a:ext uri="{FF2B5EF4-FFF2-40B4-BE49-F238E27FC236}">
                    <a16:creationId xmlns:a16="http://schemas.microsoft.com/office/drawing/2014/main" id="{6A14721F-D3A9-0BB5-54DF-B22174E5DED5}"/>
                  </a:ext>
                </a:extLst>
              </p:cNvPr>
              <p:cNvSpPr/>
              <p:nvPr/>
            </p:nvSpPr>
            <p:spPr>
              <a:xfrm>
                <a:off x="-7815" y="273677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8" name="Freeform 17">
                <a:extLst>
                  <a:ext uri="{FF2B5EF4-FFF2-40B4-BE49-F238E27FC236}">
                    <a16:creationId xmlns:a16="http://schemas.microsoft.com/office/drawing/2014/main" id="{A2B3B819-2B25-BA23-8A1E-36C60BE86ED2}"/>
                  </a:ext>
                </a:extLst>
              </p:cNvPr>
              <p:cNvSpPr/>
              <p:nvPr/>
            </p:nvSpPr>
            <p:spPr>
              <a:xfrm>
                <a:off x="-7815" y="2048087"/>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9" name="Freeform 18">
                <a:extLst>
                  <a:ext uri="{FF2B5EF4-FFF2-40B4-BE49-F238E27FC236}">
                    <a16:creationId xmlns:a16="http://schemas.microsoft.com/office/drawing/2014/main" id="{CF0194A7-22F5-88F5-6879-39EDBCA59338}"/>
                  </a:ext>
                </a:extLst>
              </p:cNvPr>
              <p:cNvSpPr/>
              <p:nvPr/>
            </p:nvSpPr>
            <p:spPr>
              <a:xfrm>
                <a:off x="-7815" y="342546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0" name="Freeform 19">
                <a:extLst>
                  <a:ext uri="{FF2B5EF4-FFF2-40B4-BE49-F238E27FC236}">
                    <a16:creationId xmlns:a16="http://schemas.microsoft.com/office/drawing/2014/main" id="{F3210E6F-A7F5-4B32-3EA5-C4A7A437A659}"/>
                  </a:ext>
                </a:extLst>
              </p:cNvPr>
              <p:cNvSpPr/>
              <p:nvPr/>
            </p:nvSpPr>
            <p:spPr>
              <a:xfrm>
                <a:off x="-7815" y="411415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1" name="Freeform 20">
                <a:extLst>
                  <a:ext uri="{FF2B5EF4-FFF2-40B4-BE49-F238E27FC236}">
                    <a16:creationId xmlns:a16="http://schemas.microsoft.com/office/drawing/2014/main" id="{EE50C874-1E9F-15E7-CAA4-C77AEE5B087F}"/>
                  </a:ext>
                </a:extLst>
              </p:cNvPr>
              <p:cNvSpPr/>
              <p:nvPr userDrawn="1"/>
            </p:nvSpPr>
            <p:spPr>
              <a:xfrm>
                <a:off x="-9705" y="-2048"/>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2" name="Freeform 21">
                <a:extLst>
                  <a:ext uri="{FF2B5EF4-FFF2-40B4-BE49-F238E27FC236}">
                    <a16:creationId xmlns:a16="http://schemas.microsoft.com/office/drawing/2014/main" id="{254FA548-B06B-AB15-AE6D-5A9E2DBD671E}"/>
                  </a:ext>
                </a:extLst>
              </p:cNvPr>
              <p:cNvSpPr/>
              <p:nvPr userDrawn="1"/>
            </p:nvSpPr>
            <p:spPr>
              <a:xfrm>
                <a:off x="-7815" y="4795534"/>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3" name="Freeform 22">
                <a:extLst>
                  <a:ext uri="{FF2B5EF4-FFF2-40B4-BE49-F238E27FC236}">
                    <a16:creationId xmlns:a16="http://schemas.microsoft.com/office/drawing/2014/main" id="{9A614F2A-1290-8C53-3A6D-B9784ED603FD}"/>
                  </a:ext>
                </a:extLst>
              </p:cNvPr>
              <p:cNvSpPr/>
              <p:nvPr userDrawn="1"/>
            </p:nvSpPr>
            <p:spPr>
              <a:xfrm>
                <a:off x="-7815" y="548771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4" name="Freeform 23">
                <a:extLst>
                  <a:ext uri="{FF2B5EF4-FFF2-40B4-BE49-F238E27FC236}">
                    <a16:creationId xmlns:a16="http://schemas.microsoft.com/office/drawing/2014/main" id="{4B7F03CD-7C01-9557-371C-5863A9FAFD1D}"/>
                  </a:ext>
                </a:extLst>
              </p:cNvPr>
              <p:cNvSpPr/>
              <p:nvPr userDrawn="1"/>
            </p:nvSpPr>
            <p:spPr>
              <a:xfrm rot="16200000">
                <a:off x="1374" y="6176364"/>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
          <p:nvSpPr>
            <p:cNvPr id="10" name="Rectangle 9">
              <a:extLst>
                <a:ext uri="{FF2B5EF4-FFF2-40B4-BE49-F238E27FC236}">
                  <a16:creationId xmlns:a16="http://schemas.microsoft.com/office/drawing/2014/main" id="{95F0C872-31D2-1EF3-DBAF-D823A6ED9BC9}"/>
                </a:ext>
              </a:extLst>
            </p:cNvPr>
            <p:cNvSpPr/>
            <p:nvPr/>
          </p:nvSpPr>
          <p:spPr>
            <a:xfrm>
              <a:off x="0" y="0"/>
              <a:ext cx="12192000" cy="4686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
          <p:nvSpPr>
            <p:cNvPr id="11" name="Rectangle 10">
              <a:extLst>
                <a:ext uri="{FF2B5EF4-FFF2-40B4-BE49-F238E27FC236}">
                  <a16:creationId xmlns:a16="http://schemas.microsoft.com/office/drawing/2014/main" id="{6AC9B20B-75D7-1952-5BFC-A9618F0B02C0}"/>
                </a:ext>
              </a:extLst>
            </p:cNvPr>
            <p:cNvSpPr/>
            <p:nvPr/>
          </p:nvSpPr>
          <p:spPr>
            <a:xfrm>
              <a:off x="0" y="6389370"/>
              <a:ext cx="12192000" cy="4686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
          <p:nvSpPr>
            <p:cNvPr id="12" name="Rectangle 11">
              <a:extLst>
                <a:ext uri="{FF2B5EF4-FFF2-40B4-BE49-F238E27FC236}">
                  <a16:creationId xmlns:a16="http://schemas.microsoft.com/office/drawing/2014/main" id="{29F522AD-0978-033C-7CEC-E4EA323C0C4C}"/>
                </a:ext>
              </a:extLst>
            </p:cNvPr>
            <p:cNvSpPr/>
            <p:nvPr/>
          </p:nvSpPr>
          <p:spPr>
            <a:xfrm rot="5400000">
              <a:off x="-3194687" y="3194686"/>
              <a:ext cx="6858003" cy="4686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
          <p:nvSpPr>
            <p:cNvPr id="13" name="Rectangle 12">
              <a:extLst>
                <a:ext uri="{FF2B5EF4-FFF2-40B4-BE49-F238E27FC236}">
                  <a16:creationId xmlns:a16="http://schemas.microsoft.com/office/drawing/2014/main" id="{0CF95497-6A50-2EB2-3177-BF1181CCEBB8}"/>
                </a:ext>
              </a:extLst>
            </p:cNvPr>
            <p:cNvSpPr/>
            <p:nvPr/>
          </p:nvSpPr>
          <p:spPr>
            <a:xfrm rot="5400000">
              <a:off x="8528683" y="3194686"/>
              <a:ext cx="6858003" cy="4686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grpSp>
      <p:grpSp>
        <p:nvGrpSpPr>
          <p:cNvPr id="25" name="Group 24">
            <a:extLst>
              <a:ext uri="{FF2B5EF4-FFF2-40B4-BE49-F238E27FC236}">
                <a16:creationId xmlns:a16="http://schemas.microsoft.com/office/drawing/2014/main" id="{5CCF0B5F-9403-A424-F15C-48019C7D1156}"/>
              </a:ext>
            </a:extLst>
          </p:cNvPr>
          <p:cNvGrpSpPr/>
          <p:nvPr userDrawn="1"/>
        </p:nvGrpSpPr>
        <p:grpSpPr>
          <a:xfrm>
            <a:off x="1530224" y="3046480"/>
            <a:ext cx="9824386" cy="2450935"/>
            <a:chOff x="1530224" y="3293116"/>
            <a:chExt cx="9824386" cy="2450935"/>
          </a:xfrm>
        </p:grpSpPr>
        <p:cxnSp>
          <p:nvCxnSpPr>
            <p:cNvPr id="26" name="Straight Connector 25">
              <a:extLst>
                <a:ext uri="{FF2B5EF4-FFF2-40B4-BE49-F238E27FC236}">
                  <a16:creationId xmlns:a16="http://schemas.microsoft.com/office/drawing/2014/main" id="{A9334EF2-FBA9-0174-DFC4-7999BFC2D1C5}"/>
                </a:ext>
              </a:extLst>
            </p:cNvPr>
            <p:cNvCxnSpPr>
              <a:cxnSpLocks/>
            </p:cNvCxnSpPr>
            <p:nvPr/>
          </p:nvCxnSpPr>
          <p:spPr>
            <a:xfrm>
              <a:off x="4785029" y="3526006"/>
              <a:ext cx="0" cy="2218045"/>
            </a:xfrm>
            <a:prstGeom prst="line">
              <a:avLst/>
            </a:prstGeom>
            <a:ln w="2222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471E08-5BC7-BDE2-D46A-B1CECA047B24}"/>
                </a:ext>
              </a:extLst>
            </p:cNvPr>
            <p:cNvCxnSpPr>
              <a:cxnSpLocks/>
            </p:cNvCxnSpPr>
            <p:nvPr/>
          </p:nvCxnSpPr>
          <p:spPr>
            <a:xfrm>
              <a:off x="8005522" y="3526006"/>
              <a:ext cx="0" cy="2131442"/>
            </a:xfrm>
            <a:prstGeom prst="line">
              <a:avLst/>
            </a:prstGeom>
            <a:ln w="22225">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F2D45DD6-D9BB-043A-7BBC-D5470B316B03}"/>
                </a:ext>
              </a:extLst>
            </p:cNvPr>
            <p:cNvGrpSpPr/>
            <p:nvPr/>
          </p:nvGrpSpPr>
          <p:grpSpPr>
            <a:xfrm>
              <a:off x="1530224" y="3296555"/>
              <a:ext cx="3267560" cy="2280280"/>
              <a:chOff x="1530224" y="3296555"/>
              <a:chExt cx="3267560" cy="2280280"/>
            </a:xfrm>
          </p:grpSpPr>
          <p:sp>
            <p:nvSpPr>
              <p:cNvPr id="41" name="Text Placeholder 8">
                <a:extLst>
                  <a:ext uri="{FF2B5EF4-FFF2-40B4-BE49-F238E27FC236}">
                    <a16:creationId xmlns:a16="http://schemas.microsoft.com/office/drawing/2014/main" id="{8F2B770E-F2FF-5BFE-DF2B-699B9B068A6A}"/>
                  </a:ext>
                </a:extLst>
              </p:cNvPr>
              <p:cNvSpPr txBox="1">
                <a:spLocks/>
              </p:cNvSpPr>
              <p:nvPr/>
            </p:nvSpPr>
            <p:spPr>
              <a:xfrm>
                <a:off x="1596056" y="4143539"/>
                <a:ext cx="3201728" cy="1433296"/>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ts val="800"/>
                  </a:spcBef>
                </a:pPr>
                <a:r>
                  <a:rPr lang="en-US" sz="1400" dirty="0">
                    <a:solidFill>
                      <a:schemeClr val="accent5"/>
                    </a:solidFill>
                  </a:rPr>
                  <a:t>PrEP Ring Language Considerations</a:t>
                </a:r>
              </a:p>
              <a:p>
                <a:pPr indent="-228600">
                  <a:lnSpc>
                    <a:spcPct val="90000"/>
                  </a:lnSpc>
                  <a:spcBef>
                    <a:spcPts val="800"/>
                  </a:spcBef>
                </a:pPr>
                <a:r>
                  <a:rPr lang="en-US" sz="1400" dirty="0">
                    <a:solidFill>
                      <a:schemeClr val="accent5"/>
                    </a:solidFill>
                  </a:rPr>
                  <a:t>Introduction Framework</a:t>
                </a:r>
              </a:p>
              <a:p>
                <a:pPr indent="-228600">
                  <a:lnSpc>
                    <a:spcPct val="90000"/>
                  </a:lnSpc>
                  <a:spcBef>
                    <a:spcPts val="800"/>
                  </a:spcBef>
                </a:pPr>
                <a:r>
                  <a:rPr lang="en-US" sz="1400" dirty="0">
                    <a:solidFill>
                      <a:schemeClr val="accent5"/>
                    </a:solidFill>
                  </a:rPr>
                  <a:t>Situation Analysis Template</a:t>
                </a:r>
              </a:p>
              <a:p>
                <a:pPr indent="-228600">
                  <a:lnSpc>
                    <a:spcPct val="90000"/>
                  </a:lnSpc>
                  <a:spcBef>
                    <a:spcPts val="800"/>
                  </a:spcBef>
                </a:pPr>
                <a:r>
                  <a:rPr lang="en-US" sz="1400" dirty="0">
                    <a:solidFill>
                      <a:schemeClr val="accent5"/>
                    </a:solidFill>
                  </a:rPr>
                  <a:t>Guidelines Template</a:t>
                </a:r>
              </a:p>
              <a:p>
                <a:pPr indent="-228600">
                  <a:lnSpc>
                    <a:spcPct val="90000"/>
                  </a:lnSpc>
                  <a:spcBef>
                    <a:spcPts val="800"/>
                  </a:spcBef>
                </a:pPr>
                <a:r>
                  <a:rPr lang="en-US" sz="1400" dirty="0">
                    <a:solidFill>
                      <a:schemeClr val="accent5"/>
                    </a:solidFill>
                  </a:rPr>
                  <a:t>Rollout Scenarios Template</a:t>
                </a:r>
              </a:p>
            </p:txBody>
          </p:sp>
          <p:grpSp>
            <p:nvGrpSpPr>
              <p:cNvPr id="42" name="Group 41">
                <a:extLst>
                  <a:ext uri="{FF2B5EF4-FFF2-40B4-BE49-F238E27FC236}">
                    <a16:creationId xmlns:a16="http://schemas.microsoft.com/office/drawing/2014/main" id="{29B25162-55F8-B432-5D21-BE516C0FBEF2}"/>
                  </a:ext>
                </a:extLst>
              </p:cNvPr>
              <p:cNvGrpSpPr/>
              <p:nvPr/>
            </p:nvGrpSpPr>
            <p:grpSpPr>
              <a:xfrm>
                <a:off x="1530224" y="3296555"/>
                <a:ext cx="3063923" cy="697162"/>
                <a:chOff x="1530224" y="3382283"/>
                <a:chExt cx="3063923" cy="697162"/>
              </a:xfrm>
            </p:grpSpPr>
            <p:sp>
              <p:nvSpPr>
                <p:cNvPr id="43" name="Text Placeholder 8">
                  <a:extLst>
                    <a:ext uri="{FF2B5EF4-FFF2-40B4-BE49-F238E27FC236}">
                      <a16:creationId xmlns:a16="http://schemas.microsoft.com/office/drawing/2014/main" id="{BE181F1F-28AB-F2E6-1777-2097F9A02A7B}"/>
                    </a:ext>
                  </a:extLst>
                </p:cNvPr>
                <p:cNvSpPr txBox="1">
                  <a:spLocks/>
                </p:cNvSpPr>
                <p:nvPr/>
              </p:nvSpPr>
              <p:spPr>
                <a:xfrm>
                  <a:off x="2297878" y="3685706"/>
                  <a:ext cx="1410657" cy="35244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b="1" dirty="0">
                      <a:solidFill>
                        <a:schemeClr val="accent5"/>
                      </a:solidFill>
                    </a:rPr>
                    <a:t>PLANNING</a:t>
                  </a:r>
                  <a:endParaRPr lang="en-US" dirty="0">
                    <a:solidFill>
                      <a:schemeClr val="accent5"/>
                    </a:solidFill>
                  </a:endParaRPr>
                </a:p>
              </p:txBody>
            </p:sp>
            <p:cxnSp>
              <p:nvCxnSpPr>
                <p:cNvPr id="44" name="Straight Connector 43">
                  <a:extLst>
                    <a:ext uri="{FF2B5EF4-FFF2-40B4-BE49-F238E27FC236}">
                      <a16:creationId xmlns:a16="http://schemas.microsoft.com/office/drawing/2014/main" id="{277C18A6-5879-2E31-9146-E102BB3F5A79}"/>
                    </a:ext>
                  </a:extLst>
                </p:cNvPr>
                <p:cNvCxnSpPr>
                  <a:cxnSpLocks/>
                </p:cNvCxnSpPr>
                <p:nvPr/>
              </p:nvCxnSpPr>
              <p:spPr>
                <a:xfrm>
                  <a:off x="1697479" y="3616696"/>
                  <a:ext cx="2896668" cy="0"/>
                </a:xfrm>
                <a:prstGeom prst="line">
                  <a:avLst/>
                </a:prstGeom>
                <a:ln w="69850"/>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F4505988-F81D-1C06-0703-28C8D47E218A}"/>
                    </a:ext>
                  </a:extLst>
                </p:cNvPr>
                <p:cNvPicPr>
                  <a:picLocks noChangeAspect="1"/>
                </p:cNvPicPr>
                <p:nvPr/>
              </p:nvPicPr>
              <p:blipFill>
                <a:blip r:embed="rId3"/>
                <a:stretch>
                  <a:fillRect/>
                </a:stretch>
              </p:blipFill>
              <p:spPr>
                <a:xfrm>
                  <a:off x="1530224" y="3382283"/>
                  <a:ext cx="697162" cy="697162"/>
                </a:xfrm>
                <a:prstGeom prst="rect">
                  <a:avLst/>
                </a:prstGeom>
              </p:spPr>
            </p:pic>
          </p:grpSp>
        </p:grpSp>
        <p:grpSp>
          <p:nvGrpSpPr>
            <p:cNvPr id="29" name="Group 28">
              <a:extLst>
                <a:ext uri="{FF2B5EF4-FFF2-40B4-BE49-F238E27FC236}">
                  <a16:creationId xmlns:a16="http://schemas.microsoft.com/office/drawing/2014/main" id="{1AECE631-A61F-C48B-4CA9-9BB38511DF06}"/>
                </a:ext>
              </a:extLst>
            </p:cNvPr>
            <p:cNvGrpSpPr/>
            <p:nvPr/>
          </p:nvGrpSpPr>
          <p:grpSpPr>
            <a:xfrm>
              <a:off x="4920720" y="3293116"/>
              <a:ext cx="3066037" cy="2364332"/>
              <a:chOff x="4920720" y="3293116"/>
              <a:chExt cx="3066037" cy="2364332"/>
            </a:xfrm>
          </p:grpSpPr>
          <p:sp>
            <p:nvSpPr>
              <p:cNvPr id="36" name="Text Placeholder 8">
                <a:extLst>
                  <a:ext uri="{FF2B5EF4-FFF2-40B4-BE49-F238E27FC236}">
                    <a16:creationId xmlns:a16="http://schemas.microsoft.com/office/drawing/2014/main" id="{1A814D84-DCDD-C7EF-869F-9008172D717A}"/>
                  </a:ext>
                </a:extLst>
              </p:cNvPr>
              <p:cNvSpPr txBox="1">
                <a:spLocks/>
              </p:cNvSpPr>
              <p:nvPr/>
            </p:nvSpPr>
            <p:spPr>
              <a:xfrm>
                <a:off x="4988666" y="4102040"/>
                <a:ext cx="2998091" cy="1555408"/>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68275">
                  <a:lnSpc>
                    <a:spcPct val="90000"/>
                  </a:lnSpc>
                  <a:spcBef>
                    <a:spcPts val="800"/>
                  </a:spcBef>
                </a:pPr>
                <a:r>
                  <a:rPr lang="en-US" sz="1400" dirty="0">
                    <a:solidFill>
                      <a:schemeClr val="accent2"/>
                    </a:solidFill>
                  </a:rPr>
                  <a:t>Service Delivery Channel Analysis Template</a:t>
                </a:r>
              </a:p>
              <a:p>
                <a:pPr indent="-168275">
                  <a:lnSpc>
                    <a:spcPct val="90000"/>
                  </a:lnSpc>
                  <a:spcBef>
                    <a:spcPts val="800"/>
                  </a:spcBef>
                </a:pPr>
                <a:r>
                  <a:rPr lang="en-US" sz="1400" dirty="0">
                    <a:solidFill>
                      <a:schemeClr val="accent2"/>
                    </a:solidFill>
                  </a:rPr>
                  <a:t>Facility Readiness Assessments</a:t>
                </a:r>
              </a:p>
              <a:p>
                <a:pPr indent="-168275">
                  <a:lnSpc>
                    <a:spcPct val="90000"/>
                  </a:lnSpc>
                  <a:spcBef>
                    <a:spcPts val="800"/>
                  </a:spcBef>
                </a:pPr>
                <a:r>
                  <a:rPr lang="en-US" sz="1400" dirty="0">
                    <a:solidFill>
                      <a:schemeClr val="accent2"/>
                    </a:solidFill>
                  </a:rPr>
                  <a:t>Healthcare Provider Training Considerations</a:t>
                </a:r>
              </a:p>
              <a:p>
                <a:pPr indent="-168275">
                  <a:lnSpc>
                    <a:spcPct val="90000"/>
                  </a:lnSpc>
                  <a:spcBef>
                    <a:spcPts val="800"/>
                  </a:spcBef>
                </a:pPr>
                <a:r>
                  <a:rPr lang="en-US" sz="1400" dirty="0">
                    <a:solidFill>
                      <a:schemeClr val="accent2"/>
                    </a:solidFill>
                  </a:rPr>
                  <a:t>Implementation Study Protocol Template</a:t>
                </a:r>
              </a:p>
            </p:txBody>
          </p:sp>
          <p:grpSp>
            <p:nvGrpSpPr>
              <p:cNvPr id="37" name="Group 36">
                <a:extLst>
                  <a:ext uri="{FF2B5EF4-FFF2-40B4-BE49-F238E27FC236}">
                    <a16:creationId xmlns:a16="http://schemas.microsoft.com/office/drawing/2014/main" id="{903205D3-4273-9DB1-7E96-D98CB78D77FD}"/>
                  </a:ext>
                </a:extLst>
              </p:cNvPr>
              <p:cNvGrpSpPr/>
              <p:nvPr/>
            </p:nvGrpSpPr>
            <p:grpSpPr>
              <a:xfrm>
                <a:off x="4920720" y="3293116"/>
                <a:ext cx="2917941" cy="697162"/>
                <a:chOff x="4877856" y="3378844"/>
                <a:chExt cx="2917941" cy="697162"/>
              </a:xfrm>
            </p:grpSpPr>
            <p:cxnSp>
              <p:nvCxnSpPr>
                <p:cNvPr id="38" name="Straight Connector 37">
                  <a:extLst>
                    <a:ext uri="{FF2B5EF4-FFF2-40B4-BE49-F238E27FC236}">
                      <a16:creationId xmlns:a16="http://schemas.microsoft.com/office/drawing/2014/main" id="{3C3A44CB-60C5-A100-1F21-DFF1488730D0}"/>
                    </a:ext>
                  </a:extLst>
                </p:cNvPr>
                <p:cNvCxnSpPr>
                  <a:cxnSpLocks/>
                </p:cNvCxnSpPr>
                <p:nvPr/>
              </p:nvCxnSpPr>
              <p:spPr>
                <a:xfrm>
                  <a:off x="5052597" y="3616696"/>
                  <a:ext cx="2743200" cy="0"/>
                </a:xfrm>
                <a:prstGeom prst="line">
                  <a:avLst/>
                </a:prstGeom>
                <a:ln w="698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CDBA94C2-C3B1-A213-494A-6E5FB8AE1E4C}"/>
                    </a:ext>
                  </a:extLst>
                </p:cNvPr>
                <p:cNvPicPr>
                  <a:picLocks noChangeAspect="1"/>
                </p:cNvPicPr>
                <p:nvPr/>
              </p:nvPicPr>
              <p:blipFill>
                <a:blip r:embed="rId4"/>
                <a:stretch>
                  <a:fillRect/>
                </a:stretch>
              </p:blipFill>
              <p:spPr>
                <a:xfrm>
                  <a:off x="4877856" y="3378844"/>
                  <a:ext cx="697162" cy="697162"/>
                </a:xfrm>
                <a:prstGeom prst="rect">
                  <a:avLst/>
                </a:prstGeom>
              </p:spPr>
            </p:pic>
            <p:sp>
              <p:nvSpPr>
                <p:cNvPr id="40" name="Text Placeholder 8">
                  <a:extLst>
                    <a:ext uri="{FF2B5EF4-FFF2-40B4-BE49-F238E27FC236}">
                      <a16:creationId xmlns:a16="http://schemas.microsoft.com/office/drawing/2014/main" id="{1499DB5A-AB2E-DDA7-DEF5-FAD13EDBEDE1}"/>
                    </a:ext>
                  </a:extLst>
                </p:cNvPr>
                <p:cNvSpPr txBox="1">
                  <a:spLocks/>
                </p:cNvSpPr>
                <p:nvPr/>
              </p:nvSpPr>
              <p:spPr>
                <a:xfrm>
                  <a:off x="5669728" y="3685706"/>
                  <a:ext cx="1410657" cy="35244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b="1" dirty="0">
                      <a:solidFill>
                        <a:schemeClr val="accent2"/>
                      </a:solidFill>
                    </a:rPr>
                    <a:t>DELIVERY</a:t>
                  </a:r>
                  <a:endParaRPr lang="en-US" dirty="0">
                    <a:solidFill>
                      <a:schemeClr val="accent2"/>
                    </a:solidFill>
                  </a:endParaRPr>
                </a:p>
              </p:txBody>
            </p:sp>
          </p:grpSp>
        </p:grpSp>
        <p:grpSp>
          <p:nvGrpSpPr>
            <p:cNvPr id="30" name="Group 29">
              <a:extLst>
                <a:ext uri="{FF2B5EF4-FFF2-40B4-BE49-F238E27FC236}">
                  <a16:creationId xmlns:a16="http://schemas.microsoft.com/office/drawing/2014/main" id="{477B75DC-A4B3-1232-62D9-0EA071D88A2B}"/>
                </a:ext>
              </a:extLst>
            </p:cNvPr>
            <p:cNvGrpSpPr/>
            <p:nvPr/>
          </p:nvGrpSpPr>
          <p:grpSpPr>
            <a:xfrm>
              <a:off x="8152881" y="3293116"/>
              <a:ext cx="3201729" cy="1922126"/>
              <a:chOff x="8152881" y="3293116"/>
              <a:chExt cx="3201729" cy="1922126"/>
            </a:xfrm>
          </p:grpSpPr>
          <p:sp>
            <p:nvSpPr>
              <p:cNvPr id="31" name="Text Placeholder 8">
                <a:extLst>
                  <a:ext uri="{FF2B5EF4-FFF2-40B4-BE49-F238E27FC236}">
                    <a16:creationId xmlns:a16="http://schemas.microsoft.com/office/drawing/2014/main" id="{A2B74474-7CE8-BB28-830A-7F47C2D536E5}"/>
                  </a:ext>
                </a:extLst>
              </p:cNvPr>
              <p:cNvSpPr txBox="1">
                <a:spLocks/>
              </p:cNvSpPr>
              <p:nvPr/>
            </p:nvSpPr>
            <p:spPr>
              <a:xfrm>
                <a:off x="8224321" y="4143540"/>
                <a:ext cx="3130289" cy="1071702"/>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68275">
                  <a:lnSpc>
                    <a:spcPct val="90000"/>
                  </a:lnSpc>
                  <a:spcBef>
                    <a:spcPts val="800"/>
                  </a:spcBef>
                </a:pPr>
                <a:r>
                  <a:rPr lang="en-US" sz="1400" dirty="0">
                    <a:solidFill>
                      <a:schemeClr val="bg2"/>
                    </a:solidFill>
                  </a:rPr>
                  <a:t>Demand Creation Design Guide</a:t>
                </a:r>
              </a:p>
              <a:p>
                <a:pPr indent="-168275">
                  <a:lnSpc>
                    <a:spcPct val="90000"/>
                  </a:lnSpc>
                  <a:spcBef>
                    <a:spcPts val="800"/>
                  </a:spcBef>
                </a:pPr>
                <a:r>
                  <a:rPr lang="en-US" sz="1400" dirty="0">
                    <a:solidFill>
                      <a:schemeClr val="bg2"/>
                    </a:solidFill>
                  </a:rPr>
                  <a:t>Demand Creation Lessons Learned</a:t>
                </a:r>
              </a:p>
              <a:p>
                <a:pPr indent="-168275">
                  <a:lnSpc>
                    <a:spcPct val="90000"/>
                  </a:lnSpc>
                  <a:spcBef>
                    <a:spcPts val="800"/>
                  </a:spcBef>
                </a:pPr>
                <a:r>
                  <a:rPr lang="en-US" sz="1400" dirty="0">
                    <a:solidFill>
                      <a:schemeClr val="bg2"/>
                    </a:solidFill>
                  </a:rPr>
                  <a:t>Considerations for </a:t>
                </a:r>
                <a:br>
                  <a:rPr lang="en-US" sz="1400" dirty="0">
                    <a:solidFill>
                      <a:schemeClr val="bg2"/>
                    </a:solidFill>
                  </a:rPr>
                </a:br>
                <a:r>
                  <a:rPr lang="en-US" sz="1400" dirty="0">
                    <a:solidFill>
                      <a:schemeClr val="bg2"/>
                    </a:solidFill>
                  </a:rPr>
                  <a:t>Monitoring and Evaluation</a:t>
                </a:r>
              </a:p>
            </p:txBody>
          </p:sp>
          <p:grpSp>
            <p:nvGrpSpPr>
              <p:cNvPr id="32" name="Group 31">
                <a:extLst>
                  <a:ext uri="{FF2B5EF4-FFF2-40B4-BE49-F238E27FC236}">
                    <a16:creationId xmlns:a16="http://schemas.microsoft.com/office/drawing/2014/main" id="{EA9CD181-D995-4306-E751-9D23BFE9690B}"/>
                  </a:ext>
                </a:extLst>
              </p:cNvPr>
              <p:cNvGrpSpPr/>
              <p:nvPr/>
            </p:nvGrpSpPr>
            <p:grpSpPr>
              <a:xfrm>
                <a:off x="8152881" y="3293116"/>
                <a:ext cx="2724908" cy="697162"/>
                <a:chOff x="8152881" y="3378844"/>
                <a:chExt cx="2724908" cy="697162"/>
              </a:xfrm>
            </p:grpSpPr>
            <p:cxnSp>
              <p:nvCxnSpPr>
                <p:cNvPr id="33" name="Straight Connector 32">
                  <a:extLst>
                    <a:ext uri="{FF2B5EF4-FFF2-40B4-BE49-F238E27FC236}">
                      <a16:creationId xmlns:a16="http://schemas.microsoft.com/office/drawing/2014/main" id="{48B834F2-1047-DC4E-C985-9AA3001D5E9D}"/>
                    </a:ext>
                  </a:extLst>
                </p:cNvPr>
                <p:cNvCxnSpPr>
                  <a:cxnSpLocks/>
                </p:cNvCxnSpPr>
                <p:nvPr/>
              </p:nvCxnSpPr>
              <p:spPr>
                <a:xfrm>
                  <a:off x="8346622" y="3616696"/>
                  <a:ext cx="2531167"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DB1EDA8C-E645-92A0-2184-E88D9694F794}"/>
                    </a:ext>
                  </a:extLst>
                </p:cNvPr>
                <p:cNvPicPr>
                  <a:picLocks noChangeAspect="1"/>
                </p:cNvPicPr>
                <p:nvPr/>
              </p:nvPicPr>
              <p:blipFill>
                <a:blip r:embed="rId5"/>
                <a:stretch>
                  <a:fillRect/>
                </a:stretch>
              </p:blipFill>
              <p:spPr>
                <a:xfrm>
                  <a:off x="8152881" y="3378844"/>
                  <a:ext cx="697162" cy="697162"/>
                </a:xfrm>
                <a:prstGeom prst="rect">
                  <a:avLst/>
                </a:prstGeom>
              </p:spPr>
            </p:pic>
            <p:sp>
              <p:nvSpPr>
                <p:cNvPr id="35" name="Text Placeholder 8">
                  <a:extLst>
                    <a:ext uri="{FF2B5EF4-FFF2-40B4-BE49-F238E27FC236}">
                      <a16:creationId xmlns:a16="http://schemas.microsoft.com/office/drawing/2014/main" id="{53D48A26-BC62-D6F1-7962-B009894A73ED}"/>
                    </a:ext>
                  </a:extLst>
                </p:cNvPr>
                <p:cNvSpPr txBox="1">
                  <a:spLocks/>
                </p:cNvSpPr>
                <p:nvPr/>
              </p:nvSpPr>
              <p:spPr>
                <a:xfrm>
                  <a:off x="8941568" y="3685706"/>
                  <a:ext cx="1410657" cy="35244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b="1" dirty="0">
                      <a:solidFill>
                        <a:schemeClr val="bg2"/>
                      </a:solidFill>
                    </a:rPr>
                    <a:t>PROMOTION</a:t>
                  </a:r>
                  <a:endParaRPr lang="en-US" dirty="0">
                    <a:solidFill>
                      <a:schemeClr val="accent2"/>
                    </a:solidFill>
                  </a:endParaRPr>
                </a:p>
              </p:txBody>
            </p:sp>
          </p:grpSp>
        </p:grpSp>
      </p:grpSp>
      <p:sp>
        <p:nvSpPr>
          <p:cNvPr id="46" name="TextBox 45">
            <a:extLst>
              <a:ext uri="{FF2B5EF4-FFF2-40B4-BE49-F238E27FC236}">
                <a16:creationId xmlns:a16="http://schemas.microsoft.com/office/drawing/2014/main" id="{489D70E4-FBF7-4E8E-609D-ACF3A0C63C47}"/>
              </a:ext>
            </a:extLst>
          </p:cNvPr>
          <p:cNvSpPr txBox="1"/>
          <p:nvPr userDrawn="1"/>
        </p:nvSpPr>
        <p:spPr>
          <a:xfrm>
            <a:off x="1556548" y="5749858"/>
            <a:ext cx="9923023" cy="461665"/>
          </a:xfrm>
          <a:prstGeom prst="rect">
            <a:avLst/>
          </a:prstGeom>
          <a:noFill/>
        </p:spPr>
        <p:txBody>
          <a:bodyPr wrap="square" rtlCol="0">
            <a:spAutoFit/>
          </a:bodyPr>
          <a:lstStyle/>
          <a:p>
            <a:r>
              <a:rPr lang="en-US" sz="800" dirty="0">
                <a:solidFill>
                  <a:schemeClr val="bg2">
                    <a:lumMod val="75000"/>
                  </a:schemeClr>
                </a:solidFill>
              </a:rPr>
              <a:t>The resources within this toolkit were made possible by the generous assistance from the American people through the U.S. Agency for International Development (USAID) and the U.S. President’s Emergency Plan for AIDS Relief (PEPFAR) through the terms of several cooperative agreements, including the OPTIONS Consortium (AID-OAA-A-15-00035), the PROMISE Collaboration (AID‑OAA-A-15-00045), and the CHOICE Collaboration (#7200AA19CA00002 and #7200AA19CA00003). The contents are the responsibility of these projects and do not necessarily reflect the views of USAID or the United States Government.</a:t>
            </a:r>
          </a:p>
        </p:txBody>
      </p:sp>
    </p:spTree>
    <p:extLst>
      <p:ext uri="{BB962C8B-B14F-4D97-AF65-F5344CB8AC3E}">
        <p14:creationId xmlns:p14="http://schemas.microsoft.com/office/powerpoint/2010/main" val="1108638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BDFC8-DA53-CB4D-8ED5-BFBD340363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245069-0A9B-9941-A357-A100C62255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3BDFFB-AC9B-FA4E-9FB6-0E263D89EAE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F0459A8-F5E1-AC4E-A050-1841565BC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9B78A-B775-A445-A4A1-638847F6B7B0}"/>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9652986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C3B4E-7871-7B4F-9132-5F12D2BC71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F7AA38-6728-0942-BC2A-E987460689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78D861-FB0B-4C42-B939-E4CFECB50EB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06A5422-CC24-3D4C-A5AF-8DF9D09DC0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84A47-515C-D444-9120-E403BE66F8C0}"/>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27308446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059C-CC60-2C45-9D4C-6E428FEF23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A254D9-15FD-F64A-AA73-36D2909184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06C3FC-F884-1547-8D69-912CC9B8B5F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953D25D-50CE-234D-A82F-C09E4281BE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2A4D27-41D3-2946-83A0-9164AB02FACF}"/>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1357841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accent2"/>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86AFCA7-ED13-BF4F-9B6C-D767EDA4DD20}"/>
              </a:ext>
            </a:extLst>
          </p:cNvPr>
          <p:cNvSpPr>
            <a:spLocks noGrp="1"/>
          </p:cNvSpPr>
          <p:nvPr>
            <p:ph type="body" sz="quarter" idx="10" hasCustomPrompt="1"/>
          </p:nvPr>
        </p:nvSpPr>
        <p:spPr>
          <a:xfrm>
            <a:off x="1439333" y="2828925"/>
            <a:ext cx="6705600" cy="1200150"/>
          </a:xfrm>
        </p:spPr>
        <p:txBody>
          <a:bodyPr/>
          <a:lstStyle>
            <a:lvl1pPr marL="0" indent="0">
              <a:buNone/>
              <a:defRPr sz="8000" b="1">
                <a:solidFill>
                  <a:schemeClr val="accent5"/>
                </a:solidFill>
                <a:latin typeface="Arial" panose="020B0604020202020204" pitchFamily="34" charset="0"/>
                <a:cs typeface="Arial" panose="020B0604020202020204" pitchFamily="34" charset="0"/>
              </a:defRPr>
            </a:lvl1pPr>
          </a:lstStyle>
          <a:p>
            <a:pPr lvl="0"/>
            <a:r>
              <a:rPr lang="en-US" dirty="0"/>
              <a:t>Title</a:t>
            </a:r>
          </a:p>
        </p:txBody>
      </p:sp>
      <p:sp>
        <p:nvSpPr>
          <p:cNvPr id="7" name="Text Placeholder 6">
            <a:extLst>
              <a:ext uri="{FF2B5EF4-FFF2-40B4-BE49-F238E27FC236}">
                <a16:creationId xmlns:a16="http://schemas.microsoft.com/office/drawing/2014/main" id="{5FBA1856-9634-204D-83A0-5C2B3FC36E79}"/>
              </a:ext>
            </a:extLst>
          </p:cNvPr>
          <p:cNvSpPr>
            <a:spLocks noGrp="1"/>
          </p:cNvSpPr>
          <p:nvPr>
            <p:ph type="body" sz="quarter" idx="11" hasCustomPrompt="1"/>
          </p:nvPr>
        </p:nvSpPr>
        <p:spPr>
          <a:xfrm>
            <a:off x="1439863" y="4248738"/>
            <a:ext cx="5722937" cy="1055687"/>
          </a:xfrm>
        </p:spPr>
        <p:txBody>
          <a:bodyPr/>
          <a:lstStyle>
            <a:lvl1pPr marL="0" indent="0">
              <a:buNone/>
              <a:defRPr sz="4400">
                <a:solidFill>
                  <a:schemeClr val="bg1"/>
                </a:solidFill>
              </a:defRPr>
            </a:lvl1pPr>
          </a:lstStyle>
          <a:p>
            <a:pPr lvl="0"/>
            <a:r>
              <a:rPr lang="en-US" dirty="0"/>
              <a:t>Subtitle</a:t>
            </a:r>
          </a:p>
        </p:txBody>
      </p:sp>
    </p:spTree>
    <p:extLst>
      <p:ext uri="{BB962C8B-B14F-4D97-AF65-F5344CB8AC3E}">
        <p14:creationId xmlns:p14="http://schemas.microsoft.com/office/powerpoint/2010/main" val="365519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6528F-9197-534B-B809-D2E607D5C4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C2955F-094F-AF4D-BFDB-0EB1AA69CD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C04C6C-7F09-1B4A-9F81-09B3B4455C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8DE2DC-05F7-C943-A12D-EECD12EE5FE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D6ECF6E-A8BE-7B4A-B2A3-B225DDD67F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14D72B-2921-9B46-9CE0-CA8CA8B29DB6}"/>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20793204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43783-3013-5444-B0D3-5B82F6CC28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DA0C08-322B-9845-954F-4F8F328C9C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F8E6D9-4709-B642-B9C8-62CBAD1869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B065C3-9953-1B42-9074-4015A5D0B7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35E0FB-7671-9F43-9216-0C3DA5BEB1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D8C86F-BE19-8C46-9FAC-EBFB95825276}"/>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2BB5DA8-5274-EA41-B473-C04A2F3AE5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F50F85-9003-954A-85BE-B4EE3988AE0A}"/>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31820480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41B03-E9B4-E148-8320-42E190AC81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B415D5-550B-4F44-BA68-AAA93D6A737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1E875A4-E507-F84E-9C71-A812FBC978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E9C89B-7D9A-A549-AAA1-9AEC10445FA7}"/>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9913038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386C14-691E-8544-864D-616595C0322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89E0F2E-D1A3-954D-94FB-3CCDCA8126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BEE78C-BCB2-B040-A209-ABAB4817D12E}"/>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2582046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F8757-9D8B-394A-993B-6F10C3B33B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1D41B3-9E3E-3740-82DB-8FC5A4E977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56A214-2239-9947-830B-634D77D01C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BC6E68-486F-FE45-AC69-E0E8BDE2F3C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41E9CBC-3AFF-5E47-BF32-2B56CCA5EA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CDB359-DA97-7140-94B9-82BEDF5B1592}"/>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10148051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82D0-64DD-2F4D-99DF-13CBD3F8EA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57F7C9-0B5C-AA44-9409-828AFE270A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C7CBDD-6F78-0743-B705-473EC6484E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3A4DB0-E27E-6045-ADAA-B20C35BCBFD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9D14DF0-3FFE-D546-8833-DDC4D3767C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0CE48A-6B27-DE42-8A34-7E76B261E8C0}"/>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36028150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CB2E5-DF68-0244-9B92-FF49B6CC45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951BF8-16C2-894A-9A5B-9A6BD60AB0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1F26E9-8618-2049-A4B1-FE269383B40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5B1F121-5952-D344-8251-A0D97A7AEC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CFABA2-9625-DD4B-8F6B-BEC848BF83B8}"/>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38722556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3E9078-A2A0-EC45-8205-E3806996B3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A360F9-1B57-DF43-83E7-8FD4BD3E1D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F92E3-6047-644C-9B17-12D67A495ED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9040B7F-1446-8448-AADE-76E5D20C6C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A1A86-4728-4544-AF2C-31E5E827CDBE}"/>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21422249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 light">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566AAB5A-7974-9647-B600-B49D62FFFF5E}"/>
              </a:ext>
            </a:extLst>
          </p:cNvPr>
          <p:cNvSpPr/>
          <p:nvPr userDrawn="1"/>
        </p:nvSpPr>
        <p:spPr>
          <a:xfrm>
            <a:off x="818146" y="5010"/>
            <a:ext cx="11373853" cy="639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3" name="Rectangle 32">
            <a:extLst>
              <a:ext uri="{FF2B5EF4-FFF2-40B4-BE49-F238E27FC236}">
                <a16:creationId xmlns:a16="http://schemas.microsoft.com/office/drawing/2014/main" id="{F1F3F748-384B-F449-8DEB-9FBAD9BDAFDB}"/>
              </a:ext>
            </a:extLst>
          </p:cNvPr>
          <p:cNvSpPr/>
          <p:nvPr userDrawn="1"/>
        </p:nvSpPr>
        <p:spPr>
          <a:xfrm>
            <a:off x="0" y="5049494"/>
            <a:ext cx="12192000" cy="6394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3" name="Rectangle 12">
            <a:extLst>
              <a:ext uri="{FF2B5EF4-FFF2-40B4-BE49-F238E27FC236}">
                <a16:creationId xmlns:a16="http://schemas.microsoft.com/office/drawing/2014/main" id="{9E46A121-4C86-E943-AC81-4E919EB5A32B}"/>
              </a:ext>
            </a:extLst>
          </p:cNvPr>
          <p:cNvSpPr/>
          <p:nvPr userDrawn="1"/>
        </p:nvSpPr>
        <p:spPr>
          <a:xfrm>
            <a:off x="1615440" y="3576432"/>
            <a:ext cx="1513840" cy="92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91D27E9F-C630-D048-AAAC-19C4AE0411F8}"/>
              </a:ext>
            </a:extLst>
          </p:cNvPr>
          <p:cNvSpPr>
            <a:spLocks noGrp="1"/>
          </p:cNvSpPr>
          <p:nvPr>
            <p:ph type="ctrTitle"/>
          </p:nvPr>
        </p:nvSpPr>
        <p:spPr>
          <a:xfrm>
            <a:off x="1524000" y="1122363"/>
            <a:ext cx="9144000" cy="1007570"/>
          </a:xfrm>
        </p:spPr>
        <p:txBody>
          <a:bodyPr anchor="t" anchorCtr="0">
            <a:noAutofit/>
          </a:bodyPr>
          <a:lstStyle>
            <a:lvl1pPr algn="l">
              <a:defRPr sz="4800" b="1">
                <a:solidFill>
                  <a:schemeClr val="accent5"/>
                </a:solidFill>
              </a:defRPr>
            </a:lvl1pPr>
          </a:lstStyle>
          <a:p>
            <a:r>
              <a:rPr lang="en-US" dirty="0"/>
              <a:t>Click to edit Master title style</a:t>
            </a:r>
          </a:p>
        </p:txBody>
      </p:sp>
      <p:sp>
        <p:nvSpPr>
          <p:cNvPr id="3" name="Subtitle 2">
            <a:extLst>
              <a:ext uri="{FF2B5EF4-FFF2-40B4-BE49-F238E27FC236}">
                <a16:creationId xmlns:a16="http://schemas.microsoft.com/office/drawing/2014/main" id="{73F9A82F-5BFA-EE46-B0BF-5859E49487C5}"/>
              </a:ext>
            </a:extLst>
          </p:cNvPr>
          <p:cNvSpPr>
            <a:spLocks noGrp="1"/>
          </p:cNvSpPr>
          <p:nvPr>
            <p:ph type="subTitle" idx="1"/>
          </p:nvPr>
        </p:nvSpPr>
        <p:spPr>
          <a:xfrm>
            <a:off x="1524000" y="2194257"/>
            <a:ext cx="9144000" cy="1119096"/>
          </a:xfrm>
        </p:spPr>
        <p:txBody>
          <a:bodyPr>
            <a:noAutofit/>
          </a:bodyPr>
          <a:lstStyle>
            <a:lvl1pPr marL="0" indent="0" algn="l">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0" name="Text Placeholder 28">
            <a:extLst>
              <a:ext uri="{FF2B5EF4-FFF2-40B4-BE49-F238E27FC236}">
                <a16:creationId xmlns:a16="http://schemas.microsoft.com/office/drawing/2014/main" id="{FA58E96E-9A91-CF4F-84B0-4A4013299093}"/>
              </a:ext>
            </a:extLst>
          </p:cNvPr>
          <p:cNvSpPr>
            <a:spLocks noGrp="1"/>
          </p:cNvSpPr>
          <p:nvPr>
            <p:ph type="body" sz="quarter" idx="10" hasCustomPrompt="1"/>
          </p:nvPr>
        </p:nvSpPr>
        <p:spPr>
          <a:xfrm>
            <a:off x="1524000" y="3925460"/>
            <a:ext cx="9144000" cy="823912"/>
          </a:xfrm>
        </p:spPr>
        <p:txBody>
          <a:bodyPr>
            <a:noAutofit/>
          </a:bodyPr>
          <a:lstStyle>
            <a:lvl1pPr marL="0" indent="0">
              <a:buNone/>
              <a:defRPr sz="2000">
                <a:solidFill>
                  <a:schemeClr val="accent5"/>
                </a:solidFill>
              </a:defRPr>
            </a:lvl1pPr>
          </a:lstStyle>
          <a:p>
            <a:pPr lvl="0"/>
            <a:r>
              <a:rPr lang="en-US" dirty="0"/>
              <a:t>Authors/Date/</a:t>
            </a:r>
            <a:r>
              <a:rPr lang="en-US" dirty="0" err="1"/>
              <a:t>Etc</a:t>
            </a:r>
            <a:endParaRPr lang="en-US" dirty="0"/>
          </a:p>
        </p:txBody>
      </p:sp>
      <p:sp>
        <p:nvSpPr>
          <p:cNvPr id="54" name="Rectangle 53">
            <a:extLst>
              <a:ext uri="{FF2B5EF4-FFF2-40B4-BE49-F238E27FC236}">
                <a16:creationId xmlns:a16="http://schemas.microsoft.com/office/drawing/2014/main" id="{AA0851BB-F40F-ED48-851E-38B1002061E4}"/>
              </a:ext>
            </a:extLst>
          </p:cNvPr>
          <p:cNvSpPr/>
          <p:nvPr userDrawn="1"/>
        </p:nvSpPr>
        <p:spPr>
          <a:xfrm>
            <a:off x="0" y="5699958"/>
            <a:ext cx="12192000" cy="1158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Tree>
    <p:extLst>
      <p:ext uri="{BB962C8B-B14F-4D97-AF65-F5344CB8AC3E}">
        <p14:creationId xmlns:p14="http://schemas.microsoft.com/office/powerpoint/2010/main" val="29650399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 dark">
    <p:bg>
      <p:bgPr>
        <a:solidFill>
          <a:schemeClr val="accent5"/>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1F3F748-384B-F449-8DEB-9FBAD9BDAFDB}"/>
              </a:ext>
            </a:extLst>
          </p:cNvPr>
          <p:cNvSpPr/>
          <p:nvPr userDrawn="1"/>
        </p:nvSpPr>
        <p:spPr>
          <a:xfrm>
            <a:off x="0" y="5060645"/>
            <a:ext cx="12192000" cy="6394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46A121-4C86-E943-AC81-4E919EB5A32B}"/>
              </a:ext>
            </a:extLst>
          </p:cNvPr>
          <p:cNvSpPr/>
          <p:nvPr userDrawn="1"/>
        </p:nvSpPr>
        <p:spPr>
          <a:xfrm>
            <a:off x="1615440" y="3576432"/>
            <a:ext cx="1513840" cy="92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D27E9F-C630-D048-AAAC-19C4AE0411F8}"/>
              </a:ext>
            </a:extLst>
          </p:cNvPr>
          <p:cNvSpPr>
            <a:spLocks noGrp="1"/>
          </p:cNvSpPr>
          <p:nvPr>
            <p:ph type="ctrTitle"/>
          </p:nvPr>
        </p:nvSpPr>
        <p:spPr>
          <a:xfrm>
            <a:off x="1524000" y="1122363"/>
            <a:ext cx="9144000" cy="1007570"/>
          </a:xfrm>
        </p:spPr>
        <p:txBody>
          <a:bodyPr anchor="t" anchorCtr="0">
            <a:noAutofit/>
          </a:bodyPr>
          <a:lstStyle>
            <a:lvl1pPr algn="l">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73F9A82F-5BFA-EE46-B0BF-5859E49487C5}"/>
              </a:ext>
            </a:extLst>
          </p:cNvPr>
          <p:cNvSpPr>
            <a:spLocks noGrp="1"/>
          </p:cNvSpPr>
          <p:nvPr>
            <p:ph type="subTitle" idx="1"/>
          </p:nvPr>
        </p:nvSpPr>
        <p:spPr>
          <a:xfrm>
            <a:off x="1524000" y="2319979"/>
            <a:ext cx="9144000" cy="1119096"/>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0" name="Text Placeholder 28">
            <a:extLst>
              <a:ext uri="{FF2B5EF4-FFF2-40B4-BE49-F238E27FC236}">
                <a16:creationId xmlns:a16="http://schemas.microsoft.com/office/drawing/2014/main" id="{FA58E96E-9A91-CF4F-84B0-4A4013299093}"/>
              </a:ext>
            </a:extLst>
          </p:cNvPr>
          <p:cNvSpPr>
            <a:spLocks noGrp="1"/>
          </p:cNvSpPr>
          <p:nvPr>
            <p:ph type="body" sz="quarter" idx="10" hasCustomPrompt="1"/>
          </p:nvPr>
        </p:nvSpPr>
        <p:spPr>
          <a:xfrm>
            <a:off x="1524000" y="3925460"/>
            <a:ext cx="9144000" cy="823912"/>
          </a:xfrm>
        </p:spPr>
        <p:txBody>
          <a:bodyPr>
            <a:normAutofit/>
          </a:bodyPr>
          <a:lstStyle>
            <a:lvl1pPr marL="0" indent="0">
              <a:buNone/>
              <a:defRPr sz="2000">
                <a:solidFill>
                  <a:schemeClr val="bg1"/>
                </a:solidFill>
              </a:defRPr>
            </a:lvl1pPr>
          </a:lstStyle>
          <a:p>
            <a:pPr lvl="0"/>
            <a:r>
              <a:rPr lang="en-US" dirty="0"/>
              <a:t>Authors/Date/</a:t>
            </a:r>
            <a:r>
              <a:rPr lang="en-US" dirty="0" err="1"/>
              <a:t>Etc</a:t>
            </a:r>
            <a:endParaRPr lang="en-US" dirty="0"/>
          </a:p>
        </p:txBody>
      </p:sp>
      <p:sp>
        <p:nvSpPr>
          <p:cNvPr id="24" name="Rectangle 23">
            <a:extLst>
              <a:ext uri="{FF2B5EF4-FFF2-40B4-BE49-F238E27FC236}">
                <a16:creationId xmlns:a16="http://schemas.microsoft.com/office/drawing/2014/main" id="{9CE0FDB3-ADED-A846-92FA-0328BEE074CC}"/>
              </a:ext>
            </a:extLst>
          </p:cNvPr>
          <p:cNvSpPr/>
          <p:nvPr userDrawn="1"/>
        </p:nvSpPr>
        <p:spPr>
          <a:xfrm>
            <a:off x="0" y="5699958"/>
            <a:ext cx="12192000" cy="1158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C5337C3-322D-B645-98F2-8021A5D86656}"/>
              </a:ext>
            </a:extLst>
          </p:cNvPr>
          <p:cNvSpPr/>
          <p:nvPr userDrawn="1"/>
        </p:nvSpPr>
        <p:spPr>
          <a:xfrm>
            <a:off x="818146" y="5010"/>
            <a:ext cx="11373853" cy="6394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8571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1234808" y="814302"/>
            <a:ext cx="10118992" cy="513544"/>
          </a:xfrm>
        </p:spPr>
        <p:txBody>
          <a:bodyPr>
            <a:noAutofit/>
          </a:bodyPr>
          <a:lstStyle>
            <a:lvl1pPr>
              <a:defRPr sz="3600" b="1"/>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4334"/>
            <a:ext cx="10145713" cy="477056"/>
          </a:xfrm>
        </p:spPr>
        <p:txBody>
          <a:bodyPr>
            <a:noAutofit/>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22" name="Text Placeholder 21">
            <a:extLst>
              <a:ext uri="{FF2B5EF4-FFF2-40B4-BE49-F238E27FC236}">
                <a16:creationId xmlns:a16="http://schemas.microsoft.com/office/drawing/2014/main" id="{69FF05D0-FC47-8E49-A2C3-95C7DD6860B8}"/>
              </a:ext>
            </a:extLst>
          </p:cNvPr>
          <p:cNvSpPr>
            <a:spLocks noGrp="1"/>
          </p:cNvSpPr>
          <p:nvPr>
            <p:ph type="body" sz="quarter" idx="13"/>
          </p:nvPr>
        </p:nvSpPr>
        <p:spPr>
          <a:xfrm>
            <a:off x="1228725" y="2175424"/>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53142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lumMod val="75000"/>
          </a:schemeClr>
        </a:solid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FA9369BC-8F5F-6C43-8FBA-A488871F5DB5}"/>
              </a:ext>
            </a:extLst>
          </p:cNvPr>
          <p:cNvSpPr>
            <a:spLocks noGrp="1"/>
          </p:cNvSpPr>
          <p:nvPr>
            <p:ph type="body" sz="quarter" idx="11" hasCustomPrompt="1"/>
          </p:nvPr>
        </p:nvSpPr>
        <p:spPr>
          <a:xfrm>
            <a:off x="1456959" y="2828925"/>
            <a:ext cx="6705600" cy="1200150"/>
          </a:xfrm>
        </p:spPr>
        <p:txBody>
          <a:bodyPr/>
          <a:lstStyle>
            <a:lvl1pPr marL="0" indent="0">
              <a:buNone/>
              <a:defRPr sz="8000" b="1">
                <a:solidFill>
                  <a:schemeClr val="accent1">
                    <a:lumMod val="20000"/>
                    <a:lumOff val="80000"/>
                  </a:schemeClr>
                </a:solidFill>
                <a:latin typeface="Arial" panose="020B0604020202020204" pitchFamily="34" charset="0"/>
                <a:cs typeface="Arial" panose="020B0604020202020204" pitchFamily="34" charset="0"/>
              </a:defRPr>
            </a:lvl1pPr>
          </a:lstStyle>
          <a:p>
            <a:pPr lvl="0"/>
            <a:r>
              <a:rPr lang="en-US" dirty="0"/>
              <a:t>Title</a:t>
            </a:r>
          </a:p>
        </p:txBody>
      </p:sp>
      <p:sp>
        <p:nvSpPr>
          <p:cNvPr id="5" name="Text Placeholder 6">
            <a:extLst>
              <a:ext uri="{FF2B5EF4-FFF2-40B4-BE49-F238E27FC236}">
                <a16:creationId xmlns:a16="http://schemas.microsoft.com/office/drawing/2014/main" id="{FD5A1F3F-ECDC-E347-A442-F824BB86A01F}"/>
              </a:ext>
            </a:extLst>
          </p:cNvPr>
          <p:cNvSpPr>
            <a:spLocks noGrp="1"/>
          </p:cNvSpPr>
          <p:nvPr>
            <p:ph type="body" sz="quarter" idx="12" hasCustomPrompt="1"/>
          </p:nvPr>
        </p:nvSpPr>
        <p:spPr>
          <a:xfrm>
            <a:off x="1457489" y="4029075"/>
            <a:ext cx="5722937" cy="1055687"/>
          </a:xfrm>
        </p:spPr>
        <p:txBody>
          <a:bodyPr/>
          <a:lstStyle>
            <a:lvl1pPr marL="0" indent="0">
              <a:buNone/>
              <a:defRPr sz="4400">
                <a:solidFill>
                  <a:schemeClr val="bg1"/>
                </a:solidFill>
              </a:defRPr>
            </a:lvl1pPr>
          </a:lstStyle>
          <a:p>
            <a:pPr lvl="0"/>
            <a:r>
              <a:rPr lang="en-US" dirty="0"/>
              <a:t>Subtitle</a:t>
            </a:r>
          </a:p>
        </p:txBody>
      </p:sp>
    </p:spTree>
    <p:extLst>
      <p:ext uri="{BB962C8B-B14F-4D97-AF65-F5344CB8AC3E}">
        <p14:creationId xmlns:p14="http://schemas.microsoft.com/office/powerpoint/2010/main" val="19108044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ubtitle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1234808" y="814302"/>
            <a:ext cx="10118992" cy="513544"/>
          </a:xfrm>
        </p:spPr>
        <p:txBody>
          <a:bodyPr>
            <a:noAutofit/>
          </a:bodyPr>
          <a:lstStyle>
            <a:lvl1pPr>
              <a:defRPr sz="3600" b="1"/>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4334"/>
            <a:ext cx="10145713" cy="477056"/>
          </a:xfrm>
        </p:spPr>
        <p:txBody>
          <a:bodyPr>
            <a:noAutofit/>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22" name="Text Placeholder 21">
            <a:extLst>
              <a:ext uri="{FF2B5EF4-FFF2-40B4-BE49-F238E27FC236}">
                <a16:creationId xmlns:a16="http://schemas.microsoft.com/office/drawing/2014/main" id="{69FF05D0-FC47-8E49-A2C3-95C7DD6860B8}"/>
              </a:ext>
            </a:extLst>
          </p:cNvPr>
          <p:cNvSpPr>
            <a:spLocks noGrp="1"/>
          </p:cNvSpPr>
          <p:nvPr>
            <p:ph type="body" sz="quarter" idx="13"/>
          </p:nvPr>
        </p:nvSpPr>
        <p:spPr>
          <a:xfrm>
            <a:off x="1228725" y="2266864"/>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80884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ituation Analysis Step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1234808" y="811045"/>
            <a:ext cx="10145980" cy="513544"/>
          </a:xfrm>
        </p:spPr>
        <p:txBody>
          <a:bodyPr>
            <a:noAutofit/>
          </a:bodyPr>
          <a:lstStyle>
            <a:lvl1pPr>
              <a:defRPr sz="3600"/>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145712" cy="477056"/>
          </a:xfrm>
        </p:spPr>
        <p:txBody>
          <a:bodyPr>
            <a:noAutofit/>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22" name="Text Placeholder 21">
            <a:extLst>
              <a:ext uri="{FF2B5EF4-FFF2-40B4-BE49-F238E27FC236}">
                <a16:creationId xmlns:a16="http://schemas.microsoft.com/office/drawing/2014/main" id="{69FF05D0-FC47-8E49-A2C3-95C7DD6860B8}"/>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6" name="Group 5">
            <a:extLst>
              <a:ext uri="{FF2B5EF4-FFF2-40B4-BE49-F238E27FC236}">
                <a16:creationId xmlns:a16="http://schemas.microsoft.com/office/drawing/2014/main" id="{3B1225A4-0256-0C47-91EE-3472A6BEBD63}"/>
              </a:ext>
            </a:extLst>
          </p:cNvPr>
          <p:cNvGrpSpPr/>
          <p:nvPr userDrawn="1"/>
        </p:nvGrpSpPr>
        <p:grpSpPr>
          <a:xfrm>
            <a:off x="11146521" y="132565"/>
            <a:ext cx="477330" cy="333187"/>
            <a:chOff x="11151469" y="132565"/>
            <a:chExt cx="477330" cy="333187"/>
          </a:xfrm>
        </p:grpSpPr>
        <p:sp>
          <p:nvSpPr>
            <p:cNvPr id="7" name="Pentagon 6">
              <a:extLst>
                <a:ext uri="{FF2B5EF4-FFF2-40B4-BE49-F238E27FC236}">
                  <a16:creationId xmlns:a16="http://schemas.microsoft.com/office/drawing/2014/main" id="{54962C91-B940-4C43-AF69-B46A82A67837}"/>
                </a:ext>
              </a:extLst>
            </p:cNvPr>
            <p:cNvSpPr/>
            <p:nvPr/>
          </p:nvSpPr>
          <p:spPr>
            <a:xfrm>
              <a:off x="11151469" y="132565"/>
              <a:ext cx="477330" cy="333187"/>
            </a:xfrm>
            <a:prstGeom prst="homePlate">
              <a:avLst>
                <a:gd name="adj" fmla="val 13794"/>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endParaRPr lang="en-US" sz="1200" b="1" dirty="0">
                <a:solidFill>
                  <a:schemeClr val="tx1">
                    <a:lumMod val="50000"/>
                  </a:schemeClr>
                </a:solidFill>
              </a:endParaRPr>
            </a:p>
          </p:txBody>
        </p:sp>
        <p:sp>
          <p:nvSpPr>
            <p:cNvPr id="8" name="Oval 7">
              <a:extLst>
                <a:ext uri="{FF2B5EF4-FFF2-40B4-BE49-F238E27FC236}">
                  <a16:creationId xmlns:a16="http://schemas.microsoft.com/office/drawing/2014/main" id="{D198D118-90B6-6A49-BABB-D385D91520DA}"/>
                </a:ext>
              </a:extLst>
            </p:cNvPr>
            <p:cNvSpPr/>
            <p:nvPr/>
          </p:nvSpPr>
          <p:spPr>
            <a:xfrm>
              <a:off x="11317142"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noAutofit/>
            </a:bodyPr>
            <a:lstStyle/>
            <a:p>
              <a:pPr algn="ctr"/>
              <a:r>
                <a:rPr lang="en-US" sz="1050" b="1" dirty="0">
                  <a:solidFill>
                    <a:srgbClr val="9C6FBD"/>
                  </a:solidFill>
                </a:rPr>
                <a:t>3</a:t>
              </a:r>
            </a:p>
          </p:txBody>
        </p:sp>
      </p:grpSp>
      <p:grpSp>
        <p:nvGrpSpPr>
          <p:cNvPr id="9" name="Group 8">
            <a:extLst>
              <a:ext uri="{FF2B5EF4-FFF2-40B4-BE49-F238E27FC236}">
                <a16:creationId xmlns:a16="http://schemas.microsoft.com/office/drawing/2014/main" id="{BB366C3F-09A3-DF45-BDD5-6291A0454BD9}"/>
              </a:ext>
            </a:extLst>
          </p:cNvPr>
          <p:cNvGrpSpPr/>
          <p:nvPr userDrawn="1"/>
        </p:nvGrpSpPr>
        <p:grpSpPr>
          <a:xfrm>
            <a:off x="10728569" y="132565"/>
            <a:ext cx="477330" cy="333187"/>
            <a:chOff x="10739455" y="132565"/>
            <a:chExt cx="477330" cy="333187"/>
          </a:xfrm>
        </p:grpSpPr>
        <p:sp>
          <p:nvSpPr>
            <p:cNvPr id="11" name="Pentagon 10">
              <a:extLst>
                <a:ext uri="{FF2B5EF4-FFF2-40B4-BE49-F238E27FC236}">
                  <a16:creationId xmlns:a16="http://schemas.microsoft.com/office/drawing/2014/main" id="{E273C470-396E-C84C-A70C-E4AA9D8910E6}"/>
                </a:ext>
              </a:extLst>
            </p:cNvPr>
            <p:cNvSpPr/>
            <p:nvPr/>
          </p:nvSpPr>
          <p:spPr>
            <a:xfrm>
              <a:off x="10739455" y="132565"/>
              <a:ext cx="477330" cy="333187"/>
            </a:xfrm>
            <a:prstGeom prst="homePlate">
              <a:avLst>
                <a:gd name="adj" fmla="val 13794"/>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endParaRPr lang="en-US" sz="1200" b="1" dirty="0">
                <a:solidFill>
                  <a:schemeClr val="tx1">
                    <a:lumMod val="50000"/>
                  </a:schemeClr>
                </a:solidFill>
              </a:endParaRPr>
            </a:p>
          </p:txBody>
        </p:sp>
        <p:sp>
          <p:nvSpPr>
            <p:cNvPr id="12" name="Oval 11">
              <a:extLst>
                <a:ext uri="{FF2B5EF4-FFF2-40B4-BE49-F238E27FC236}">
                  <a16:creationId xmlns:a16="http://schemas.microsoft.com/office/drawing/2014/main" id="{B445FA05-C5B9-9F42-B0B9-D93DF35875B5}"/>
                </a:ext>
              </a:extLst>
            </p:cNvPr>
            <p:cNvSpPr/>
            <p:nvPr/>
          </p:nvSpPr>
          <p:spPr>
            <a:xfrm>
              <a:off x="10909185"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noAutofit/>
            </a:bodyPr>
            <a:lstStyle/>
            <a:p>
              <a:pPr algn="ctr"/>
              <a:r>
                <a:rPr lang="en-US" sz="1050" b="1" dirty="0">
                  <a:solidFill>
                    <a:srgbClr val="9C6FBD"/>
                  </a:solidFill>
                </a:rPr>
                <a:t>2</a:t>
              </a:r>
            </a:p>
          </p:txBody>
        </p:sp>
      </p:grpSp>
      <p:grpSp>
        <p:nvGrpSpPr>
          <p:cNvPr id="13" name="Group 12">
            <a:extLst>
              <a:ext uri="{FF2B5EF4-FFF2-40B4-BE49-F238E27FC236}">
                <a16:creationId xmlns:a16="http://schemas.microsoft.com/office/drawing/2014/main" id="{4813D041-66ED-AD4E-A5A9-276DC35BBF35}"/>
              </a:ext>
            </a:extLst>
          </p:cNvPr>
          <p:cNvGrpSpPr/>
          <p:nvPr userDrawn="1"/>
        </p:nvGrpSpPr>
        <p:grpSpPr>
          <a:xfrm>
            <a:off x="9221189" y="132566"/>
            <a:ext cx="1581727" cy="333187"/>
            <a:chOff x="9221189" y="132566"/>
            <a:chExt cx="1581727" cy="333187"/>
          </a:xfrm>
        </p:grpSpPr>
        <p:sp>
          <p:nvSpPr>
            <p:cNvPr id="14" name="Pentagon 13">
              <a:extLst>
                <a:ext uri="{FF2B5EF4-FFF2-40B4-BE49-F238E27FC236}">
                  <a16:creationId xmlns:a16="http://schemas.microsoft.com/office/drawing/2014/main" id="{88CA3163-5D9E-B34B-9C45-8C3EE7B13199}"/>
                </a:ext>
              </a:extLst>
            </p:cNvPr>
            <p:cNvSpPr/>
            <p:nvPr/>
          </p:nvSpPr>
          <p:spPr>
            <a:xfrm>
              <a:off x="9221189" y="132566"/>
              <a:ext cx="1581727" cy="333187"/>
            </a:xfrm>
            <a:prstGeom prst="homePlate">
              <a:avLst>
                <a:gd name="adj" fmla="val 16379"/>
              </a:avLst>
            </a:prstGeom>
            <a:solidFill>
              <a:srgbClr val="9C6FBD"/>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bIns="45720" rtlCol="0" anchor="ctr">
              <a:noAutofit/>
            </a:bodyPr>
            <a:lstStyle/>
            <a:p>
              <a:pPr algn="r"/>
              <a:r>
                <a:rPr lang="en-US" sz="1200" b="1" dirty="0">
                  <a:solidFill>
                    <a:srgbClr val="FFFFFF"/>
                  </a:solidFill>
                </a:rPr>
                <a:t>Data collection</a:t>
              </a:r>
            </a:p>
          </p:txBody>
        </p:sp>
        <p:sp>
          <p:nvSpPr>
            <p:cNvPr id="15" name="Oval 14">
              <a:extLst>
                <a:ext uri="{FF2B5EF4-FFF2-40B4-BE49-F238E27FC236}">
                  <a16:creationId xmlns:a16="http://schemas.microsoft.com/office/drawing/2014/main" id="{1B0AEA96-32F6-CC4D-A837-595733CBC1D9}"/>
                </a:ext>
              </a:extLst>
            </p:cNvPr>
            <p:cNvSpPr/>
            <p:nvPr/>
          </p:nvSpPr>
          <p:spPr>
            <a:xfrm>
              <a:off x="9301617"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noAutofit/>
            </a:bodyPr>
            <a:lstStyle/>
            <a:p>
              <a:pPr algn="ctr"/>
              <a:r>
                <a:rPr lang="en-US" sz="1050" b="1" dirty="0">
                  <a:solidFill>
                    <a:srgbClr val="9C6FBD"/>
                  </a:solidFill>
                </a:rPr>
                <a:t>1</a:t>
              </a:r>
            </a:p>
          </p:txBody>
        </p:sp>
      </p:grpSp>
    </p:spTree>
    <p:extLst>
      <p:ext uri="{BB962C8B-B14F-4D97-AF65-F5344CB8AC3E}">
        <p14:creationId xmlns:p14="http://schemas.microsoft.com/office/powerpoint/2010/main" val="23116719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ituation Analysis - Step 1 - 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2772676" y="811045"/>
            <a:ext cx="8608111" cy="513544"/>
          </a:xfrm>
        </p:spPr>
        <p:txBody>
          <a:bodyPr>
            <a:normAutofit/>
          </a:bodyPr>
          <a:lstStyle>
            <a:lvl1pPr>
              <a:defRPr sz="3600"/>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145712"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7" name="Pentagon 6">
            <a:extLst>
              <a:ext uri="{FF2B5EF4-FFF2-40B4-BE49-F238E27FC236}">
                <a16:creationId xmlns:a16="http://schemas.microsoft.com/office/drawing/2014/main" id="{54962C91-B940-4C43-AF69-B46A82A67837}"/>
              </a:ext>
            </a:extLst>
          </p:cNvPr>
          <p:cNvSpPr/>
          <p:nvPr/>
        </p:nvSpPr>
        <p:spPr>
          <a:xfrm>
            <a:off x="11146521" y="132565"/>
            <a:ext cx="477330" cy="333187"/>
          </a:xfrm>
          <a:prstGeom prst="homePlate">
            <a:avLst>
              <a:gd name="adj" fmla="val 13794"/>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8" name="Oval 7">
            <a:extLst>
              <a:ext uri="{FF2B5EF4-FFF2-40B4-BE49-F238E27FC236}">
                <a16:creationId xmlns:a16="http://schemas.microsoft.com/office/drawing/2014/main" id="{D198D118-90B6-6A49-BABB-D385D91520DA}"/>
              </a:ext>
            </a:extLst>
          </p:cNvPr>
          <p:cNvSpPr/>
          <p:nvPr/>
        </p:nvSpPr>
        <p:spPr>
          <a:xfrm>
            <a:off x="11312194"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3</a:t>
            </a:r>
          </a:p>
        </p:txBody>
      </p:sp>
      <p:sp>
        <p:nvSpPr>
          <p:cNvPr id="11" name="Pentagon 10">
            <a:extLst>
              <a:ext uri="{FF2B5EF4-FFF2-40B4-BE49-F238E27FC236}">
                <a16:creationId xmlns:a16="http://schemas.microsoft.com/office/drawing/2014/main" id="{E273C470-396E-C84C-A70C-E4AA9D8910E6}"/>
              </a:ext>
            </a:extLst>
          </p:cNvPr>
          <p:cNvSpPr/>
          <p:nvPr/>
        </p:nvSpPr>
        <p:spPr>
          <a:xfrm>
            <a:off x="10728569" y="132565"/>
            <a:ext cx="477330" cy="333187"/>
          </a:xfrm>
          <a:prstGeom prst="homePlate">
            <a:avLst>
              <a:gd name="adj" fmla="val 13794"/>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12" name="Oval 11">
            <a:extLst>
              <a:ext uri="{FF2B5EF4-FFF2-40B4-BE49-F238E27FC236}">
                <a16:creationId xmlns:a16="http://schemas.microsoft.com/office/drawing/2014/main" id="{B445FA05-C5B9-9F42-B0B9-D93DF35875B5}"/>
              </a:ext>
            </a:extLst>
          </p:cNvPr>
          <p:cNvSpPr/>
          <p:nvPr/>
        </p:nvSpPr>
        <p:spPr>
          <a:xfrm>
            <a:off x="10898299"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2</a:t>
            </a:r>
          </a:p>
        </p:txBody>
      </p:sp>
      <p:sp>
        <p:nvSpPr>
          <p:cNvPr id="14" name="Pentagon 13">
            <a:extLst>
              <a:ext uri="{FF2B5EF4-FFF2-40B4-BE49-F238E27FC236}">
                <a16:creationId xmlns:a16="http://schemas.microsoft.com/office/drawing/2014/main" id="{88CA3163-5D9E-B34B-9C45-8C3EE7B13199}"/>
              </a:ext>
            </a:extLst>
          </p:cNvPr>
          <p:cNvSpPr/>
          <p:nvPr/>
        </p:nvSpPr>
        <p:spPr>
          <a:xfrm>
            <a:off x="9221189" y="132566"/>
            <a:ext cx="1581727" cy="333187"/>
          </a:xfrm>
          <a:prstGeom prst="homePlate">
            <a:avLst>
              <a:gd name="adj" fmla="val 16379"/>
            </a:avLst>
          </a:prstGeom>
          <a:solidFill>
            <a:srgbClr val="9C6FBD"/>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rgbClr val="FFFFFF"/>
                </a:solidFill>
              </a:rPr>
              <a:t>Data collection</a:t>
            </a:r>
          </a:p>
        </p:txBody>
      </p:sp>
      <p:sp>
        <p:nvSpPr>
          <p:cNvPr id="15" name="Oval 14">
            <a:extLst>
              <a:ext uri="{FF2B5EF4-FFF2-40B4-BE49-F238E27FC236}">
                <a16:creationId xmlns:a16="http://schemas.microsoft.com/office/drawing/2014/main" id="{1B0AEA96-32F6-CC4D-A837-595733CBC1D9}"/>
              </a:ext>
            </a:extLst>
          </p:cNvPr>
          <p:cNvSpPr/>
          <p:nvPr/>
        </p:nvSpPr>
        <p:spPr>
          <a:xfrm>
            <a:off x="9301617"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1</a:t>
            </a:r>
          </a:p>
        </p:txBody>
      </p:sp>
      <p:sp>
        <p:nvSpPr>
          <p:cNvPr id="16" name="Rectangle 15">
            <a:extLst>
              <a:ext uri="{FF2B5EF4-FFF2-40B4-BE49-F238E27FC236}">
                <a16:creationId xmlns:a16="http://schemas.microsoft.com/office/drawing/2014/main" id="{46A89F24-2CAB-8A4D-845F-5EE890E6328D}"/>
              </a:ext>
            </a:extLst>
          </p:cNvPr>
          <p:cNvSpPr/>
          <p:nvPr userDrawn="1"/>
        </p:nvSpPr>
        <p:spPr>
          <a:xfrm>
            <a:off x="1234808" y="850330"/>
            <a:ext cx="1412139" cy="410091"/>
          </a:xfrm>
          <a:prstGeom prst="rect">
            <a:avLst/>
          </a:prstGeom>
          <a:solidFill>
            <a:srgbClr val="FFFF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0" tIns="73152" rIns="91440" bIns="0" rtlCol="0" anchor="t" anchorCtr="0"/>
          <a:lstStyle/>
          <a:p>
            <a:pPr algn="ctr">
              <a:lnSpc>
                <a:spcPct val="115000"/>
              </a:lnSpc>
              <a:buSzPts val="1800"/>
            </a:pPr>
            <a:r>
              <a:rPr lang="en-US" sz="1600" b="1" dirty="0">
                <a:solidFill>
                  <a:schemeClr val="accent2"/>
                </a:solidFill>
              </a:rPr>
              <a:t>TEMPLATE</a:t>
            </a:r>
          </a:p>
        </p:txBody>
      </p:sp>
      <p:sp>
        <p:nvSpPr>
          <p:cNvPr id="18" name="Text Placeholder 21">
            <a:extLst>
              <a:ext uri="{FF2B5EF4-FFF2-40B4-BE49-F238E27FC236}">
                <a16:creationId xmlns:a16="http://schemas.microsoft.com/office/drawing/2014/main" id="{3129218B-E624-6A4F-8B53-5E1CFFCC7003}"/>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93671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ituation Analysis Step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hasCustomPrompt="1"/>
          </p:nvPr>
        </p:nvSpPr>
        <p:spPr>
          <a:xfrm>
            <a:off x="1234808" y="811045"/>
            <a:ext cx="10145980" cy="513544"/>
          </a:xfrm>
        </p:spPr>
        <p:txBody>
          <a:bodyPr>
            <a:normAutofit/>
          </a:bodyPr>
          <a:lstStyle>
            <a:lvl1pPr>
              <a:defRPr sz="3600"/>
            </a:lvl1pPr>
          </a:lstStyle>
          <a:p>
            <a:r>
              <a:rPr lang="en-US" dirty="0"/>
              <a:t>HIV in </a:t>
            </a:r>
            <a:r>
              <a:rPr lang="en-US" dirty="0">
                <a:solidFill>
                  <a:srgbClr val="9C6FBD"/>
                </a:solidFill>
              </a:rPr>
              <a:t>[Country]</a:t>
            </a:r>
            <a:endParaRPr lang="en-US" dirty="0"/>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145712"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7" name="Pentagon 6">
            <a:extLst>
              <a:ext uri="{FF2B5EF4-FFF2-40B4-BE49-F238E27FC236}">
                <a16:creationId xmlns:a16="http://schemas.microsoft.com/office/drawing/2014/main" id="{54962C91-B940-4C43-AF69-B46A82A67837}"/>
              </a:ext>
            </a:extLst>
          </p:cNvPr>
          <p:cNvSpPr/>
          <p:nvPr/>
        </p:nvSpPr>
        <p:spPr>
          <a:xfrm>
            <a:off x="11140583" y="132565"/>
            <a:ext cx="477330" cy="333187"/>
          </a:xfrm>
          <a:prstGeom prst="homePlate">
            <a:avLst>
              <a:gd name="adj" fmla="val 13794"/>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8" name="Oval 7">
            <a:extLst>
              <a:ext uri="{FF2B5EF4-FFF2-40B4-BE49-F238E27FC236}">
                <a16:creationId xmlns:a16="http://schemas.microsoft.com/office/drawing/2014/main" id="{D198D118-90B6-6A49-BABB-D385D91520DA}"/>
              </a:ext>
            </a:extLst>
          </p:cNvPr>
          <p:cNvSpPr/>
          <p:nvPr/>
        </p:nvSpPr>
        <p:spPr>
          <a:xfrm>
            <a:off x="11312194"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3</a:t>
            </a:r>
          </a:p>
        </p:txBody>
      </p:sp>
      <p:sp>
        <p:nvSpPr>
          <p:cNvPr id="11" name="Pentagon 10">
            <a:extLst>
              <a:ext uri="{FF2B5EF4-FFF2-40B4-BE49-F238E27FC236}">
                <a16:creationId xmlns:a16="http://schemas.microsoft.com/office/drawing/2014/main" id="{E273C470-396E-C84C-A70C-E4AA9D8910E6}"/>
              </a:ext>
            </a:extLst>
          </p:cNvPr>
          <p:cNvSpPr/>
          <p:nvPr/>
        </p:nvSpPr>
        <p:spPr>
          <a:xfrm>
            <a:off x="9005866" y="132565"/>
            <a:ext cx="2193304" cy="333187"/>
          </a:xfrm>
          <a:prstGeom prst="homePlate">
            <a:avLst>
              <a:gd name="adj" fmla="val 13794"/>
            </a:avLst>
          </a:prstGeom>
          <a:solidFill>
            <a:srgbClr val="9C6FBD"/>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rgbClr val="FFFFFF"/>
                </a:solidFill>
              </a:rPr>
              <a:t>Stakeholder Interviews</a:t>
            </a:r>
          </a:p>
        </p:txBody>
      </p:sp>
      <p:sp>
        <p:nvSpPr>
          <p:cNvPr id="12" name="Oval 11">
            <a:extLst>
              <a:ext uri="{FF2B5EF4-FFF2-40B4-BE49-F238E27FC236}">
                <a16:creationId xmlns:a16="http://schemas.microsoft.com/office/drawing/2014/main" id="{B445FA05-C5B9-9F42-B0B9-D93DF35875B5}"/>
              </a:ext>
            </a:extLst>
          </p:cNvPr>
          <p:cNvSpPr/>
          <p:nvPr/>
        </p:nvSpPr>
        <p:spPr>
          <a:xfrm>
            <a:off x="9143942"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2</a:t>
            </a:r>
          </a:p>
        </p:txBody>
      </p:sp>
      <p:sp>
        <p:nvSpPr>
          <p:cNvPr id="14" name="Pentagon 13">
            <a:extLst>
              <a:ext uri="{FF2B5EF4-FFF2-40B4-BE49-F238E27FC236}">
                <a16:creationId xmlns:a16="http://schemas.microsoft.com/office/drawing/2014/main" id="{88CA3163-5D9E-B34B-9C45-8C3EE7B13199}"/>
              </a:ext>
            </a:extLst>
          </p:cNvPr>
          <p:cNvSpPr/>
          <p:nvPr/>
        </p:nvSpPr>
        <p:spPr>
          <a:xfrm>
            <a:off x="8576757" y="132566"/>
            <a:ext cx="477330" cy="333187"/>
          </a:xfrm>
          <a:prstGeom prst="homePlate">
            <a:avLst>
              <a:gd name="adj" fmla="val 16379"/>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200" b="1" dirty="0">
              <a:solidFill>
                <a:srgbClr val="FFFFFF"/>
              </a:solidFill>
            </a:endParaRPr>
          </a:p>
        </p:txBody>
      </p:sp>
      <p:sp>
        <p:nvSpPr>
          <p:cNvPr id="15" name="Oval 14">
            <a:extLst>
              <a:ext uri="{FF2B5EF4-FFF2-40B4-BE49-F238E27FC236}">
                <a16:creationId xmlns:a16="http://schemas.microsoft.com/office/drawing/2014/main" id="{1B0AEA96-32F6-CC4D-A837-595733CBC1D9}"/>
              </a:ext>
            </a:extLst>
          </p:cNvPr>
          <p:cNvSpPr/>
          <p:nvPr/>
        </p:nvSpPr>
        <p:spPr>
          <a:xfrm>
            <a:off x="8688853"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1</a:t>
            </a:r>
          </a:p>
        </p:txBody>
      </p:sp>
      <p:sp>
        <p:nvSpPr>
          <p:cNvPr id="16" name="Text Placeholder 21">
            <a:extLst>
              <a:ext uri="{FF2B5EF4-FFF2-40B4-BE49-F238E27FC236}">
                <a16:creationId xmlns:a16="http://schemas.microsoft.com/office/drawing/2014/main" id="{2477DEC3-CE36-CE43-B584-8D67C4B88D85}"/>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60274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ituation Analysis - Step 2 - 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hasCustomPrompt="1"/>
          </p:nvPr>
        </p:nvSpPr>
        <p:spPr>
          <a:xfrm>
            <a:off x="2772676" y="811045"/>
            <a:ext cx="8608111" cy="513544"/>
          </a:xfrm>
        </p:spPr>
        <p:txBody>
          <a:bodyPr>
            <a:normAutofit/>
          </a:bodyPr>
          <a:lstStyle>
            <a:lvl1pPr>
              <a:defRPr sz="3600"/>
            </a:lvl1pPr>
          </a:lstStyle>
          <a:p>
            <a:r>
              <a:rPr lang="en-US" dirty="0"/>
              <a:t>HIV in </a:t>
            </a:r>
            <a:r>
              <a:rPr lang="en-US" dirty="0">
                <a:solidFill>
                  <a:srgbClr val="9C6FBD"/>
                </a:solidFill>
              </a:rPr>
              <a:t>[Country]</a:t>
            </a:r>
            <a:endParaRPr lang="en-US" dirty="0"/>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145712"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7" name="Pentagon 6">
            <a:extLst>
              <a:ext uri="{FF2B5EF4-FFF2-40B4-BE49-F238E27FC236}">
                <a16:creationId xmlns:a16="http://schemas.microsoft.com/office/drawing/2014/main" id="{54962C91-B940-4C43-AF69-B46A82A67837}"/>
              </a:ext>
            </a:extLst>
          </p:cNvPr>
          <p:cNvSpPr/>
          <p:nvPr/>
        </p:nvSpPr>
        <p:spPr>
          <a:xfrm>
            <a:off x="11140583" y="132565"/>
            <a:ext cx="477330" cy="333187"/>
          </a:xfrm>
          <a:prstGeom prst="homePlate">
            <a:avLst>
              <a:gd name="adj" fmla="val 13794"/>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8" name="Oval 7">
            <a:extLst>
              <a:ext uri="{FF2B5EF4-FFF2-40B4-BE49-F238E27FC236}">
                <a16:creationId xmlns:a16="http://schemas.microsoft.com/office/drawing/2014/main" id="{D198D118-90B6-6A49-BABB-D385D91520DA}"/>
              </a:ext>
            </a:extLst>
          </p:cNvPr>
          <p:cNvSpPr/>
          <p:nvPr/>
        </p:nvSpPr>
        <p:spPr>
          <a:xfrm>
            <a:off x="11312194"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3</a:t>
            </a:r>
          </a:p>
        </p:txBody>
      </p:sp>
      <p:sp>
        <p:nvSpPr>
          <p:cNvPr id="11" name="Pentagon 10">
            <a:extLst>
              <a:ext uri="{FF2B5EF4-FFF2-40B4-BE49-F238E27FC236}">
                <a16:creationId xmlns:a16="http://schemas.microsoft.com/office/drawing/2014/main" id="{E273C470-396E-C84C-A70C-E4AA9D8910E6}"/>
              </a:ext>
            </a:extLst>
          </p:cNvPr>
          <p:cNvSpPr/>
          <p:nvPr/>
        </p:nvSpPr>
        <p:spPr>
          <a:xfrm>
            <a:off x="9005866" y="132565"/>
            <a:ext cx="2193304" cy="333187"/>
          </a:xfrm>
          <a:prstGeom prst="homePlate">
            <a:avLst>
              <a:gd name="adj" fmla="val 13794"/>
            </a:avLst>
          </a:prstGeom>
          <a:solidFill>
            <a:srgbClr val="9C6FBD"/>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rgbClr val="FFFFFF"/>
                </a:solidFill>
              </a:rPr>
              <a:t>Stakeholder Interviews</a:t>
            </a:r>
          </a:p>
        </p:txBody>
      </p:sp>
      <p:sp>
        <p:nvSpPr>
          <p:cNvPr id="12" name="Oval 11">
            <a:extLst>
              <a:ext uri="{FF2B5EF4-FFF2-40B4-BE49-F238E27FC236}">
                <a16:creationId xmlns:a16="http://schemas.microsoft.com/office/drawing/2014/main" id="{B445FA05-C5B9-9F42-B0B9-D93DF35875B5}"/>
              </a:ext>
            </a:extLst>
          </p:cNvPr>
          <p:cNvSpPr/>
          <p:nvPr/>
        </p:nvSpPr>
        <p:spPr>
          <a:xfrm>
            <a:off x="9143942"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2</a:t>
            </a:r>
          </a:p>
        </p:txBody>
      </p:sp>
      <p:sp>
        <p:nvSpPr>
          <p:cNvPr id="14" name="Pentagon 13">
            <a:extLst>
              <a:ext uri="{FF2B5EF4-FFF2-40B4-BE49-F238E27FC236}">
                <a16:creationId xmlns:a16="http://schemas.microsoft.com/office/drawing/2014/main" id="{88CA3163-5D9E-B34B-9C45-8C3EE7B13199}"/>
              </a:ext>
            </a:extLst>
          </p:cNvPr>
          <p:cNvSpPr/>
          <p:nvPr/>
        </p:nvSpPr>
        <p:spPr>
          <a:xfrm>
            <a:off x="8576757" y="132566"/>
            <a:ext cx="477330" cy="333187"/>
          </a:xfrm>
          <a:prstGeom prst="homePlate">
            <a:avLst>
              <a:gd name="adj" fmla="val 16379"/>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200" b="1" dirty="0">
              <a:solidFill>
                <a:srgbClr val="FFFFFF"/>
              </a:solidFill>
            </a:endParaRPr>
          </a:p>
        </p:txBody>
      </p:sp>
      <p:sp>
        <p:nvSpPr>
          <p:cNvPr id="15" name="Oval 14">
            <a:extLst>
              <a:ext uri="{FF2B5EF4-FFF2-40B4-BE49-F238E27FC236}">
                <a16:creationId xmlns:a16="http://schemas.microsoft.com/office/drawing/2014/main" id="{1B0AEA96-32F6-CC4D-A837-595733CBC1D9}"/>
              </a:ext>
            </a:extLst>
          </p:cNvPr>
          <p:cNvSpPr/>
          <p:nvPr/>
        </p:nvSpPr>
        <p:spPr>
          <a:xfrm>
            <a:off x="8688853"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1</a:t>
            </a:r>
          </a:p>
        </p:txBody>
      </p:sp>
      <p:sp>
        <p:nvSpPr>
          <p:cNvPr id="16" name="Rectangle 15">
            <a:extLst>
              <a:ext uri="{FF2B5EF4-FFF2-40B4-BE49-F238E27FC236}">
                <a16:creationId xmlns:a16="http://schemas.microsoft.com/office/drawing/2014/main" id="{F1D39201-746E-434A-8BF5-A1A3DD94F245}"/>
              </a:ext>
            </a:extLst>
          </p:cNvPr>
          <p:cNvSpPr/>
          <p:nvPr userDrawn="1"/>
        </p:nvSpPr>
        <p:spPr>
          <a:xfrm>
            <a:off x="1234808" y="850330"/>
            <a:ext cx="1412139" cy="410091"/>
          </a:xfrm>
          <a:prstGeom prst="rect">
            <a:avLst/>
          </a:prstGeom>
          <a:solidFill>
            <a:srgbClr val="FFFF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0" tIns="73152" rIns="91440" bIns="0" rtlCol="0" anchor="t" anchorCtr="0"/>
          <a:lstStyle/>
          <a:p>
            <a:pPr algn="ctr">
              <a:lnSpc>
                <a:spcPct val="115000"/>
              </a:lnSpc>
              <a:buSzPts val="1800"/>
            </a:pPr>
            <a:r>
              <a:rPr lang="en-US" sz="1600" b="1" dirty="0">
                <a:solidFill>
                  <a:schemeClr val="accent2"/>
                </a:solidFill>
              </a:rPr>
              <a:t>TEMPLATE</a:t>
            </a:r>
          </a:p>
        </p:txBody>
      </p:sp>
      <p:sp>
        <p:nvSpPr>
          <p:cNvPr id="18" name="Text Placeholder 21">
            <a:extLst>
              <a:ext uri="{FF2B5EF4-FFF2-40B4-BE49-F238E27FC236}">
                <a16:creationId xmlns:a16="http://schemas.microsoft.com/office/drawing/2014/main" id="{98540A4F-CA57-E644-AEDE-79ED0E9C639A}"/>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64530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tuation Analysis Step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1234807" y="811045"/>
            <a:ext cx="10235703" cy="513544"/>
          </a:xfrm>
        </p:spPr>
        <p:txBody>
          <a:bodyPr>
            <a:noAutofit/>
          </a:bodyPr>
          <a:lstStyle>
            <a:lvl1pPr>
              <a:defRPr sz="3600"/>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235433" cy="477056"/>
          </a:xfrm>
        </p:spPr>
        <p:txBody>
          <a:bodyPr>
            <a:noAutofit/>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7" name="Pentagon 6">
            <a:extLst>
              <a:ext uri="{FF2B5EF4-FFF2-40B4-BE49-F238E27FC236}">
                <a16:creationId xmlns:a16="http://schemas.microsoft.com/office/drawing/2014/main" id="{54962C91-B940-4C43-AF69-B46A82A67837}"/>
              </a:ext>
            </a:extLst>
          </p:cNvPr>
          <p:cNvSpPr/>
          <p:nvPr/>
        </p:nvSpPr>
        <p:spPr>
          <a:xfrm>
            <a:off x="9565574" y="132565"/>
            <a:ext cx="2052339" cy="333187"/>
          </a:xfrm>
          <a:prstGeom prst="homePlate">
            <a:avLst>
              <a:gd name="adj" fmla="val 13794"/>
            </a:avLst>
          </a:prstGeom>
          <a:solidFill>
            <a:srgbClr val="9C6FBD"/>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r>
              <a:rPr lang="en-US" sz="1200" b="1" dirty="0">
                <a:solidFill>
                  <a:schemeClr val="bg1"/>
                </a:solidFill>
              </a:rPr>
              <a:t>Analysis &amp; Synthesis</a:t>
            </a:r>
          </a:p>
        </p:txBody>
      </p:sp>
      <p:sp>
        <p:nvSpPr>
          <p:cNvPr id="8" name="Oval 7">
            <a:extLst>
              <a:ext uri="{FF2B5EF4-FFF2-40B4-BE49-F238E27FC236}">
                <a16:creationId xmlns:a16="http://schemas.microsoft.com/office/drawing/2014/main" id="{D198D118-90B6-6A49-BABB-D385D91520DA}"/>
              </a:ext>
            </a:extLst>
          </p:cNvPr>
          <p:cNvSpPr/>
          <p:nvPr/>
        </p:nvSpPr>
        <p:spPr>
          <a:xfrm>
            <a:off x="9703839"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noAutofit/>
          </a:bodyPr>
          <a:lstStyle/>
          <a:p>
            <a:pPr algn="ctr"/>
            <a:r>
              <a:rPr lang="en-US" sz="1050" b="1" dirty="0">
                <a:solidFill>
                  <a:srgbClr val="9C6FBD"/>
                </a:solidFill>
              </a:rPr>
              <a:t>3</a:t>
            </a:r>
          </a:p>
        </p:txBody>
      </p:sp>
      <p:sp>
        <p:nvSpPr>
          <p:cNvPr id="11" name="Pentagon 10">
            <a:extLst>
              <a:ext uri="{FF2B5EF4-FFF2-40B4-BE49-F238E27FC236}">
                <a16:creationId xmlns:a16="http://schemas.microsoft.com/office/drawing/2014/main" id="{E273C470-396E-C84C-A70C-E4AA9D8910E6}"/>
              </a:ext>
            </a:extLst>
          </p:cNvPr>
          <p:cNvSpPr/>
          <p:nvPr/>
        </p:nvSpPr>
        <p:spPr>
          <a:xfrm>
            <a:off x="9136621" y="132565"/>
            <a:ext cx="477330" cy="333187"/>
          </a:xfrm>
          <a:prstGeom prst="homePlate">
            <a:avLst>
              <a:gd name="adj" fmla="val 13794"/>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FFFFFF"/>
              </a:solidFill>
            </a:endParaRPr>
          </a:p>
        </p:txBody>
      </p:sp>
      <p:sp>
        <p:nvSpPr>
          <p:cNvPr id="12" name="Oval 11">
            <a:extLst>
              <a:ext uri="{FF2B5EF4-FFF2-40B4-BE49-F238E27FC236}">
                <a16:creationId xmlns:a16="http://schemas.microsoft.com/office/drawing/2014/main" id="{B445FA05-C5B9-9F42-B0B9-D93DF35875B5}"/>
              </a:ext>
            </a:extLst>
          </p:cNvPr>
          <p:cNvSpPr/>
          <p:nvPr/>
        </p:nvSpPr>
        <p:spPr>
          <a:xfrm>
            <a:off x="9308763"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noAutofit/>
          </a:bodyPr>
          <a:lstStyle/>
          <a:p>
            <a:pPr algn="ctr"/>
            <a:r>
              <a:rPr lang="en-US" sz="1050" b="1" dirty="0">
                <a:solidFill>
                  <a:srgbClr val="9C6FBD"/>
                </a:solidFill>
              </a:rPr>
              <a:t>2</a:t>
            </a:r>
          </a:p>
        </p:txBody>
      </p:sp>
      <p:sp>
        <p:nvSpPr>
          <p:cNvPr id="14" name="Pentagon 13">
            <a:extLst>
              <a:ext uri="{FF2B5EF4-FFF2-40B4-BE49-F238E27FC236}">
                <a16:creationId xmlns:a16="http://schemas.microsoft.com/office/drawing/2014/main" id="{88CA3163-5D9E-B34B-9C45-8C3EE7B13199}"/>
              </a:ext>
            </a:extLst>
          </p:cNvPr>
          <p:cNvSpPr/>
          <p:nvPr/>
        </p:nvSpPr>
        <p:spPr>
          <a:xfrm>
            <a:off x="8717877" y="132566"/>
            <a:ext cx="477330" cy="333187"/>
          </a:xfrm>
          <a:prstGeom prst="homePlate">
            <a:avLst>
              <a:gd name="adj" fmla="val 16379"/>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algn="l" defTabSz="914400" rtl="0" eaLnBrk="1" latinLnBrk="0" hangingPunct="1"/>
            <a:endParaRPr lang="en-US" sz="1200" b="1" dirty="0">
              <a:solidFill>
                <a:srgbClr val="FFFFFF"/>
              </a:solidFill>
            </a:endParaRPr>
          </a:p>
        </p:txBody>
      </p:sp>
      <p:sp>
        <p:nvSpPr>
          <p:cNvPr id="15" name="Oval 14">
            <a:extLst>
              <a:ext uri="{FF2B5EF4-FFF2-40B4-BE49-F238E27FC236}">
                <a16:creationId xmlns:a16="http://schemas.microsoft.com/office/drawing/2014/main" id="{1B0AEA96-32F6-CC4D-A837-595733CBC1D9}"/>
              </a:ext>
            </a:extLst>
          </p:cNvPr>
          <p:cNvSpPr/>
          <p:nvPr/>
        </p:nvSpPr>
        <p:spPr>
          <a:xfrm>
            <a:off x="8829973"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noAutofit/>
          </a:bodyPr>
          <a:lstStyle/>
          <a:p>
            <a:pPr algn="ctr"/>
            <a:r>
              <a:rPr lang="en-US" sz="1050" b="1" dirty="0">
                <a:solidFill>
                  <a:srgbClr val="9C6FBD"/>
                </a:solidFill>
              </a:rPr>
              <a:t>1</a:t>
            </a:r>
          </a:p>
        </p:txBody>
      </p:sp>
      <p:sp>
        <p:nvSpPr>
          <p:cNvPr id="18" name="Text Placeholder 21">
            <a:extLst>
              <a:ext uri="{FF2B5EF4-FFF2-40B4-BE49-F238E27FC236}">
                <a16:creationId xmlns:a16="http://schemas.microsoft.com/office/drawing/2014/main" id="{2BC68E89-5365-5B40-87D0-170619815B08}"/>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2172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tuation Analysis - Step 3 - 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2795537" y="811045"/>
            <a:ext cx="8674971" cy="513544"/>
          </a:xfrm>
        </p:spPr>
        <p:txBody>
          <a:bodyPr>
            <a:noAutofit/>
          </a:bodyPr>
          <a:lstStyle>
            <a:lvl1pPr>
              <a:defRPr sz="3600"/>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235433" cy="477056"/>
          </a:xfrm>
        </p:spPr>
        <p:txBody>
          <a:bodyPr>
            <a:noAutofit/>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7" name="Pentagon 6">
            <a:extLst>
              <a:ext uri="{FF2B5EF4-FFF2-40B4-BE49-F238E27FC236}">
                <a16:creationId xmlns:a16="http://schemas.microsoft.com/office/drawing/2014/main" id="{54962C91-B940-4C43-AF69-B46A82A67837}"/>
              </a:ext>
            </a:extLst>
          </p:cNvPr>
          <p:cNvSpPr/>
          <p:nvPr/>
        </p:nvSpPr>
        <p:spPr>
          <a:xfrm>
            <a:off x="9565574" y="132565"/>
            <a:ext cx="2052339" cy="333187"/>
          </a:xfrm>
          <a:prstGeom prst="homePlate">
            <a:avLst>
              <a:gd name="adj" fmla="val 13794"/>
            </a:avLst>
          </a:prstGeom>
          <a:solidFill>
            <a:srgbClr val="9C6FBD"/>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r>
              <a:rPr lang="en-US" sz="1200" b="1" dirty="0">
                <a:solidFill>
                  <a:schemeClr val="bg1"/>
                </a:solidFill>
              </a:rPr>
              <a:t>Analysis &amp; Synthesis</a:t>
            </a:r>
          </a:p>
        </p:txBody>
      </p:sp>
      <p:sp>
        <p:nvSpPr>
          <p:cNvPr id="8" name="Oval 7">
            <a:extLst>
              <a:ext uri="{FF2B5EF4-FFF2-40B4-BE49-F238E27FC236}">
                <a16:creationId xmlns:a16="http://schemas.microsoft.com/office/drawing/2014/main" id="{D198D118-90B6-6A49-BABB-D385D91520DA}"/>
              </a:ext>
            </a:extLst>
          </p:cNvPr>
          <p:cNvSpPr/>
          <p:nvPr/>
        </p:nvSpPr>
        <p:spPr>
          <a:xfrm>
            <a:off x="9703839"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noAutofit/>
          </a:bodyPr>
          <a:lstStyle/>
          <a:p>
            <a:pPr algn="ctr"/>
            <a:r>
              <a:rPr lang="en-US" sz="1050" b="1" dirty="0">
                <a:solidFill>
                  <a:srgbClr val="9C6FBD"/>
                </a:solidFill>
              </a:rPr>
              <a:t>3</a:t>
            </a:r>
          </a:p>
        </p:txBody>
      </p:sp>
      <p:sp>
        <p:nvSpPr>
          <p:cNvPr id="11" name="Pentagon 10">
            <a:extLst>
              <a:ext uri="{FF2B5EF4-FFF2-40B4-BE49-F238E27FC236}">
                <a16:creationId xmlns:a16="http://schemas.microsoft.com/office/drawing/2014/main" id="{E273C470-396E-C84C-A70C-E4AA9D8910E6}"/>
              </a:ext>
            </a:extLst>
          </p:cNvPr>
          <p:cNvSpPr/>
          <p:nvPr/>
        </p:nvSpPr>
        <p:spPr>
          <a:xfrm>
            <a:off x="9136621" y="132565"/>
            <a:ext cx="477330" cy="333187"/>
          </a:xfrm>
          <a:prstGeom prst="homePlate">
            <a:avLst>
              <a:gd name="adj" fmla="val 13794"/>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FFFFFF"/>
              </a:solidFill>
            </a:endParaRPr>
          </a:p>
        </p:txBody>
      </p:sp>
      <p:sp>
        <p:nvSpPr>
          <p:cNvPr id="12" name="Oval 11">
            <a:extLst>
              <a:ext uri="{FF2B5EF4-FFF2-40B4-BE49-F238E27FC236}">
                <a16:creationId xmlns:a16="http://schemas.microsoft.com/office/drawing/2014/main" id="{B445FA05-C5B9-9F42-B0B9-D93DF35875B5}"/>
              </a:ext>
            </a:extLst>
          </p:cNvPr>
          <p:cNvSpPr/>
          <p:nvPr/>
        </p:nvSpPr>
        <p:spPr>
          <a:xfrm>
            <a:off x="9308763"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noAutofit/>
          </a:bodyPr>
          <a:lstStyle/>
          <a:p>
            <a:pPr algn="ctr"/>
            <a:r>
              <a:rPr lang="en-US" sz="1050" b="1" dirty="0">
                <a:solidFill>
                  <a:srgbClr val="9C6FBD"/>
                </a:solidFill>
              </a:rPr>
              <a:t>2</a:t>
            </a:r>
          </a:p>
        </p:txBody>
      </p:sp>
      <p:sp>
        <p:nvSpPr>
          <p:cNvPr id="14" name="Pentagon 13">
            <a:extLst>
              <a:ext uri="{FF2B5EF4-FFF2-40B4-BE49-F238E27FC236}">
                <a16:creationId xmlns:a16="http://schemas.microsoft.com/office/drawing/2014/main" id="{88CA3163-5D9E-B34B-9C45-8C3EE7B13199}"/>
              </a:ext>
            </a:extLst>
          </p:cNvPr>
          <p:cNvSpPr/>
          <p:nvPr/>
        </p:nvSpPr>
        <p:spPr>
          <a:xfrm>
            <a:off x="8717877" y="132566"/>
            <a:ext cx="477330" cy="333187"/>
          </a:xfrm>
          <a:prstGeom prst="homePlate">
            <a:avLst>
              <a:gd name="adj" fmla="val 16379"/>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algn="l" defTabSz="914400" rtl="0" eaLnBrk="1" latinLnBrk="0" hangingPunct="1"/>
            <a:endParaRPr lang="en-US" sz="1200" b="1" dirty="0">
              <a:solidFill>
                <a:srgbClr val="FFFFFF"/>
              </a:solidFill>
            </a:endParaRPr>
          </a:p>
        </p:txBody>
      </p:sp>
      <p:sp>
        <p:nvSpPr>
          <p:cNvPr id="15" name="Oval 14">
            <a:extLst>
              <a:ext uri="{FF2B5EF4-FFF2-40B4-BE49-F238E27FC236}">
                <a16:creationId xmlns:a16="http://schemas.microsoft.com/office/drawing/2014/main" id="{1B0AEA96-32F6-CC4D-A837-595733CBC1D9}"/>
              </a:ext>
            </a:extLst>
          </p:cNvPr>
          <p:cNvSpPr/>
          <p:nvPr/>
        </p:nvSpPr>
        <p:spPr>
          <a:xfrm>
            <a:off x="8829973"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noAutofit/>
          </a:bodyPr>
          <a:lstStyle/>
          <a:p>
            <a:pPr algn="ctr"/>
            <a:r>
              <a:rPr lang="en-US" sz="1050" b="1" dirty="0">
                <a:solidFill>
                  <a:srgbClr val="9C6FBD"/>
                </a:solidFill>
              </a:rPr>
              <a:t>1</a:t>
            </a:r>
          </a:p>
        </p:txBody>
      </p:sp>
      <p:sp>
        <p:nvSpPr>
          <p:cNvPr id="16" name="Rectangle 15">
            <a:extLst>
              <a:ext uri="{FF2B5EF4-FFF2-40B4-BE49-F238E27FC236}">
                <a16:creationId xmlns:a16="http://schemas.microsoft.com/office/drawing/2014/main" id="{E9EC836F-AD42-EC4A-9500-6108BB20265B}"/>
              </a:ext>
            </a:extLst>
          </p:cNvPr>
          <p:cNvSpPr/>
          <p:nvPr userDrawn="1"/>
        </p:nvSpPr>
        <p:spPr>
          <a:xfrm>
            <a:off x="1234808" y="850330"/>
            <a:ext cx="1412139" cy="410091"/>
          </a:xfrm>
          <a:prstGeom prst="rect">
            <a:avLst/>
          </a:prstGeom>
          <a:solidFill>
            <a:srgbClr val="FFFF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0" tIns="73152" rIns="91440" bIns="0" rtlCol="0" anchor="t" anchorCtr="0">
            <a:noAutofit/>
          </a:bodyPr>
          <a:lstStyle/>
          <a:p>
            <a:pPr algn="ctr">
              <a:lnSpc>
                <a:spcPct val="115000"/>
              </a:lnSpc>
              <a:buSzPts val="1800"/>
            </a:pPr>
            <a:r>
              <a:rPr lang="en-US" sz="1600" b="1" dirty="0">
                <a:solidFill>
                  <a:schemeClr val="accent2"/>
                </a:solidFill>
              </a:rPr>
              <a:t>TEMPLATE</a:t>
            </a:r>
          </a:p>
        </p:txBody>
      </p:sp>
      <p:sp>
        <p:nvSpPr>
          <p:cNvPr id="18" name="Text Placeholder 21">
            <a:extLst>
              <a:ext uri="{FF2B5EF4-FFF2-40B4-BE49-F238E27FC236}">
                <a16:creationId xmlns:a16="http://schemas.microsoft.com/office/drawing/2014/main" id="{5BC27F36-4AC2-9D45-9177-8106F37CE281}"/>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98880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8D7EE-49D0-4542-A4C5-380C1ED8F313}"/>
              </a:ext>
            </a:extLst>
          </p:cNvPr>
          <p:cNvSpPr>
            <a:spLocks noGrp="1"/>
          </p:cNvSpPr>
          <p:nvPr>
            <p:ph type="title"/>
          </p:nvPr>
        </p:nvSpPr>
        <p:spPr>
          <a:xfrm>
            <a:off x="1234808" y="1147297"/>
            <a:ext cx="10003392" cy="2852737"/>
          </a:xfrm>
        </p:spPr>
        <p:txBody>
          <a:bodyPr anchor="b">
            <a:no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04E6CFE5-676B-3448-83D7-27784640EA45}"/>
              </a:ext>
            </a:extLst>
          </p:cNvPr>
          <p:cNvSpPr>
            <a:spLocks noGrp="1"/>
          </p:cNvSpPr>
          <p:nvPr>
            <p:ph type="body" idx="1"/>
          </p:nvPr>
        </p:nvSpPr>
        <p:spPr>
          <a:xfrm>
            <a:off x="1234808" y="4434646"/>
            <a:ext cx="10003392" cy="1500187"/>
          </a:xfrm>
        </p:spPr>
        <p:txBody>
          <a:bodyPr>
            <a:no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a:extLst>
              <a:ext uri="{FF2B5EF4-FFF2-40B4-BE49-F238E27FC236}">
                <a16:creationId xmlns:a16="http://schemas.microsoft.com/office/drawing/2014/main" id="{B49EE082-5874-BC45-8D70-ADEC2934ABF9}"/>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3094046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 dark">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8D7EE-49D0-4542-A4C5-380C1ED8F313}"/>
              </a:ext>
            </a:extLst>
          </p:cNvPr>
          <p:cNvSpPr>
            <a:spLocks noGrp="1"/>
          </p:cNvSpPr>
          <p:nvPr>
            <p:ph type="title"/>
          </p:nvPr>
        </p:nvSpPr>
        <p:spPr>
          <a:xfrm>
            <a:off x="1234808" y="1127196"/>
            <a:ext cx="10003392" cy="2852737"/>
          </a:xfrm>
        </p:spPr>
        <p:txBody>
          <a:bodyPr anchor="b">
            <a:noAutofit/>
          </a:bodyPr>
          <a:lstStyle>
            <a:lvl1pP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4E6CFE5-676B-3448-83D7-27784640EA45}"/>
              </a:ext>
            </a:extLst>
          </p:cNvPr>
          <p:cNvSpPr>
            <a:spLocks noGrp="1"/>
          </p:cNvSpPr>
          <p:nvPr>
            <p:ph type="body" idx="1"/>
          </p:nvPr>
        </p:nvSpPr>
        <p:spPr>
          <a:xfrm>
            <a:off x="1234808" y="4414545"/>
            <a:ext cx="10003392" cy="1500187"/>
          </a:xfrm>
        </p:spPr>
        <p:txBody>
          <a:bodyPr>
            <a:no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5">
            <a:extLst>
              <a:ext uri="{FF2B5EF4-FFF2-40B4-BE49-F238E27FC236}">
                <a16:creationId xmlns:a16="http://schemas.microsoft.com/office/drawing/2014/main" id="{F071CAD7-E0C6-4B4B-8CBE-45C803143F3A}"/>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3434891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ollout Scenarios- Step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1234808" y="811045"/>
            <a:ext cx="10145980" cy="513544"/>
          </a:xfrm>
        </p:spPr>
        <p:txBody>
          <a:bodyPr>
            <a:normAutofit/>
          </a:bodyPr>
          <a:lstStyle>
            <a:lvl1pPr>
              <a:defRPr sz="3600"/>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145712"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22" name="Text Placeholder 21">
            <a:extLst>
              <a:ext uri="{FF2B5EF4-FFF2-40B4-BE49-F238E27FC236}">
                <a16:creationId xmlns:a16="http://schemas.microsoft.com/office/drawing/2014/main" id="{69FF05D0-FC47-8E49-A2C3-95C7DD6860B8}"/>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entagon 6">
            <a:extLst>
              <a:ext uri="{FF2B5EF4-FFF2-40B4-BE49-F238E27FC236}">
                <a16:creationId xmlns:a16="http://schemas.microsoft.com/office/drawing/2014/main" id="{54962C91-B940-4C43-AF69-B46A82A67837}"/>
              </a:ext>
            </a:extLst>
          </p:cNvPr>
          <p:cNvSpPr/>
          <p:nvPr/>
        </p:nvSpPr>
        <p:spPr>
          <a:xfrm>
            <a:off x="11146521" y="132565"/>
            <a:ext cx="477330" cy="333187"/>
          </a:xfrm>
          <a:prstGeom prst="homePlate">
            <a:avLst>
              <a:gd name="adj" fmla="val 13794"/>
            </a:avLst>
          </a:prstGeom>
          <a:solidFill>
            <a:schemeClr val="accent6">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8" name="Oval 7">
            <a:extLst>
              <a:ext uri="{FF2B5EF4-FFF2-40B4-BE49-F238E27FC236}">
                <a16:creationId xmlns:a16="http://schemas.microsoft.com/office/drawing/2014/main" id="{D198D118-90B6-6A49-BABB-D385D91520DA}"/>
              </a:ext>
            </a:extLst>
          </p:cNvPr>
          <p:cNvSpPr/>
          <p:nvPr/>
        </p:nvSpPr>
        <p:spPr>
          <a:xfrm>
            <a:off x="11312194"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6"/>
                </a:solidFill>
              </a:rPr>
              <a:t>3</a:t>
            </a:r>
          </a:p>
        </p:txBody>
      </p:sp>
      <p:sp>
        <p:nvSpPr>
          <p:cNvPr id="11" name="Pentagon 10">
            <a:extLst>
              <a:ext uri="{FF2B5EF4-FFF2-40B4-BE49-F238E27FC236}">
                <a16:creationId xmlns:a16="http://schemas.microsoft.com/office/drawing/2014/main" id="{E273C470-396E-C84C-A70C-E4AA9D8910E6}"/>
              </a:ext>
            </a:extLst>
          </p:cNvPr>
          <p:cNvSpPr/>
          <p:nvPr/>
        </p:nvSpPr>
        <p:spPr>
          <a:xfrm>
            <a:off x="10728569" y="132565"/>
            <a:ext cx="477330" cy="333187"/>
          </a:xfrm>
          <a:prstGeom prst="homePlate">
            <a:avLst>
              <a:gd name="adj" fmla="val 13794"/>
            </a:avLst>
          </a:prstGeom>
          <a:solidFill>
            <a:schemeClr val="accent6">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12" name="Oval 11">
            <a:extLst>
              <a:ext uri="{FF2B5EF4-FFF2-40B4-BE49-F238E27FC236}">
                <a16:creationId xmlns:a16="http://schemas.microsoft.com/office/drawing/2014/main" id="{B445FA05-C5B9-9F42-B0B9-D93DF35875B5}"/>
              </a:ext>
            </a:extLst>
          </p:cNvPr>
          <p:cNvSpPr/>
          <p:nvPr/>
        </p:nvSpPr>
        <p:spPr>
          <a:xfrm>
            <a:off x="10898299"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6"/>
                </a:solidFill>
              </a:rPr>
              <a:t>2</a:t>
            </a:r>
          </a:p>
        </p:txBody>
      </p:sp>
      <p:sp>
        <p:nvSpPr>
          <p:cNvPr id="14" name="Pentagon 13">
            <a:extLst>
              <a:ext uri="{FF2B5EF4-FFF2-40B4-BE49-F238E27FC236}">
                <a16:creationId xmlns:a16="http://schemas.microsoft.com/office/drawing/2014/main" id="{88CA3163-5D9E-B34B-9C45-8C3EE7B13199}"/>
              </a:ext>
            </a:extLst>
          </p:cNvPr>
          <p:cNvSpPr/>
          <p:nvPr/>
        </p:nvSpPr>
        <p:spPr>
          <a:xfrm>
            <a:off x="9249508" y="132565"/>
            <a:ext cx="1553409" cy="333187"/>
          </a:xfrm>
          <a:prstGeom prst="homePlate">
            <a:avLst>
              <a:gd name="adj" fmla="val 16379"/>
            </a:avLst>
          </a:prstGeom>
          <a:solidFill>
            <a:schemeClr val="accent4"/>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bIns="45720" rtlCol="0" anchor="ctr"/>
          <a:lstStyle/>
          <a:p>
            <a:pPr algn="r"/>
            <a:r>
              <a:rPr lang="en-US" sz="1200" b="1" dirty="0">
                <a:solidFill>
                  <a:schemeClr val="bg1"/>
                </a:solidFill>
              </a:rPr>
              <a:t>Data collection</a:t>
            </a:r>
          </a:p>
        </p:txBody>
      </p:sp>
      <p:sp>
        <p:nvSpPr>
          <p:cNvPr id="15" name="Oval 14">
            <a:extLst>
              <a:ext uri="{FF2B5EF4-FFF2-40B4-BE49-F238E27FC236}">
                <a16:creationId xmlns:a16="http://schemas.microsoft.com/office/drawing/2014/main" id="{1B0AEA96-32F6-CC4D-A837-595733CBC1D9}"/>
              </a:ext>
            </a:extLst>
          </p:cNvPr>
          <p:cNvSpPr/>
          <p:nvPr/>
        </p:nvSpPr>
        <p:spPr>
          <a:xfrm>
            <a:off x="9343888"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4"/>
                </a:solidFill>
              </a:rPr>
              <a:t>1</a:t>
            </a:r>
          </a:p>
        </p:txBody>
      </p:sp>
    </p:spTree>
    <p:extLst>
      <p:ext uri="{BB962C8B-B14F-4D97-AF65-F5344CB8AC3E}">
        <p14:creationId xmlns:p14="http://schemas.microsoft.com/office/powerpoint/2010/main" val="15300692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28AB9-2CE0-7A4C-9B76-EA87917A0FB3}"/>
              </a:ext>
            </a:extLst>
          </p:cNvPr>
          <p:cNvSpPr>
            <a:spLocks noGrp="1"/>
          </p:cNvSpPr>
          <p:nvPr>
            <p:ph type="title"/>
          </p:nvPr>
        </p:nvSpPr>
        <p:spPr>
          <a:xfrm>
            <a:off x="1234808" y="745312"/>
            <a:ext cx="10515600" cy="1325563"/>
          </a:xfrm>
        </p:spPr>
        <p:txBody>
          <a:bodyPr anchor="ctr" anchorCtr="0">
            <a:noAutofit/>
          </a:bodyPr>
          <a:lstStyle/>
          <a:p>
            <a:r>
              <a:rPr lang="en-US" dirty="0"/>
              <a:t>Click to edit Master title style</a:t>
            </a:r>
          </a:p>
        </p:txBody>
      </p:sp>
      <p:sp>
        <p:nvSpPr>
          <p:cNvPr id="3" name="Content Placeholder 2">
            <a:extLst>
              <a:ext uri="{FF2B5EF4-FFF2-40B4-BE49-F238E27FC236}">
                <a16:creationId xmlns:a16="http://schemas.microsoft.com/office/drawing/2014/main" id="{82FD29CA-6440-974B-90EC-74E3B91756E6}"/>
              </a:ext>
            </a:extLst>
          </p:cNvPr>
          <p:cNvSpPr>
            <a:spLocks noGrp="1"/>
          </p:cNvSpPr>
          <p:nvPr>
            <p:ph idx="1"/>
          </p:nvPr>
        </p:nvSpPr>
        <p:spPr>
          <a:xfrm>
            <a:off x="1234808" y="2205812"/>
            <a:ext cx="10515600" cy="4134496"/>
          </a:xfrm>
        </p:spPr>
        <p:txBody>
          <a:bodyPr anchor="t" anchorCtr="0">
            <a:noAutofit/>
          </a:bodyPr>
          <a:lstStyle>
            <a:lvl1pPr>
              <a:defRPr sz="16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1ECFA9E0-601E-7B40-A58A-1DC34B68DC35}"/>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16526461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D282E-05BD-FE40-8229-B4237779455D}"/>
              </a:ext>
            </a:extLst>
          </p:cNvPr>
          <p:cNvSpPr>
            <a:spLocks noGrp="1"/>
          </p:cNvSpPr>
          <p:nvPr>
            <p:ph type="title"/>
          </p:nvPr>
        </p:nvSpPr>
        <p:spPr>
          <a:xfrm>
            <a:off x="1234808" y="528470"/>
            <a:ext cx="10515600" cy="1325563"/>
          </a:xfrm>
        </p:spPr>
        <p:txBody>
          <a:bodyPr>
            <a:noAutofit/>
          </a:bodyPr>
          <a:lstStyle/>
          <a:p>
            <a:r>
              <a:rPr lang="en-US" dirty="0"/>
              <a:t>Click to edit Master title style</a:t>
            </a:r>
          </a:p>
        </p:txBody>
      </p:sp>
      <p:sp>
        <p:nvSpPr>
          <p:cNvPr id="3" name="Content Placeholder 2">
            <a:extLst>
              <a:ext uri="{FF2B5EF4-FFF2-40B4-BE49-F238E27FC236}">
                <a16:creationId xmlns:a16="http://schemas.microsoft.com/office/drawing/2014/main" id="{0DBB826C-EAB2-2342-A753-B144198646FA}"/>
              </a:ext>
            </a:extLst>
          </p:cNvPr>
          <p:cNvSpPr>
            <a:spLocks noGrp="1"/>
          </p:cNvSpPr>
          <p:nvPr>
            <p:ph sz="half" idx="1"/>
          </p:nvPr>
        </p:nvSpPr>
        <p:spPr>
          <a:xfrm>
            <a:off x="1234808" y="1988970"/>
            <a:ext cx="5181600" cy="4351338"/>
          </a:xfrm>
        </p:spPr>
        <p:txBody>
          <a:bodyPr>
            <a:noAutofit/>
          </a:bodyPr>
          <a:lstStyle>
            <a:lvl1pPr>
              <a:defRPr sz="16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E92F737-46A4-9E4A-BF45-733030E31939}"/>
              </a:ext>
            </a:extLst>
          </p:cNvPr>
          <p:cNvSpPr>
            <a:spLocks noGrp="1"/>
          </p:cNvSpPr>
          <p:nvPr>
            <p:ph sz="half" idx="2"/>
          </p:nvPr>
        </p:nvSpPr>
        <p:spPr>
          <a:xfrm>
            <a:off x="6568808" y="1988970"/>
            <a:ext cx="5181600" cy="4351338"/>
          </a:xfrm>
        </p:spPr>
        <p:txBody>
          <a:bodyPr>
            <a:noAutofit/>
          </a:bodyPr>
          <a:lstStyle>
            <a:lvl1pPr>
              <a:defRPr sz="16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9BB9491A-6A5A-B544-AD36-7C28CAE27712}"/>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1835905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AB83-9CCA-0443-8BF4-5A62582FEB43}"/>
              </a:ext>
            </a:extLst>
          </p:cNvPr>
          <p:cNvSpPr>
            <a:spLocks noGrp="1"/>
          </p:cNvSpPr>
          <p:nvPr>
            <p:ph type="title"/>
          </p:nvPr>
        </p:nvSpPr>
        <p:spPr>
          <a:xfrm>
            <a:off x="1234808" y="678047"/>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C7E2EEE-1D56-DB43-8D9B-EF1232417325}"/>
              </a:ext>
            </a:extLst>
          </p:cNvPr>
          <p:cNvSpPr>
            <a:spLocks noGrp="1"/>
          </p:cNvSpPr>
          <p:nvPr>
            <p:ph type="body" idx="1"/>
          </p:nvPr>
        </p:nvSpPr>
        <p:spPr>
          <a:xfrm>
            <a:off x="1234808" y="1994085"/>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23108E-5508-184D-933E-135216444AE2}"/>
              </a:ext>
            </a:extLst>
          </p:cNvPr>
          <p:cNvSpPr>
            <a:spLocks noGrp="1"/>
          </p:cNvSpPr>
          <p:nvPr>
            <p:ph sz="half" idx="2"/>
          </p:nvPr>
        </p:nvSpPr>
        <p:spPr>
          <a:xfrm>
            <a:off x="1234808" y="2817997"/>
            <a:ext cx="5157787" cy="337793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5EC41A7-5DFF-4848-B8D6-F6E5D0B7D0F1}"/>
              </a:ext>
            </a:extLst>
          </p:cNvPr>
          <p:cNvSpPr>
            <a:spLocks noGrp="1"/>
          </p:cNvSpPr>
          <p:nvPr>
            <p:ph type="body" sz="quarter" idx="3"/>
          </p:nvPr>
        </p:nvSpPr>
        <p:spPr>
          <a:xfrm>
            <a:off x="6567220" y="1994085"/>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6D1573-F343-F348-BB52-0ED7E0F6EA93}"/>
              </a:ext>
            </a:extLst>
          </p:cNvPr>
          <p:cNvSpPr>
            <a:spLocks noGrp="1"/>
          </p:cNvSpPr>
          <p:nvPr>
            <p:ph sz="quarter" idx="4"/>
          </p:nvPr>
        </p:nvSpPr>
        <p:spPr>
          <a:xfrm>
            <a:off x="6567220" y="2817997"/>
            <a:ext cx="5183188" cy="337793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F7426D3A-8FA8-F544-BECC-79FEEE38D29D}"/>
              </a:ext>
            </a:extLst>
          </p:cNvPr>
          <p:cNvSpPr>
            <a:spLocks noGrp="1"/>
          </p:cNvSpPr>
          <p:nvPr>
            <p:ph type="sldNum" sz="quarter" idx="10"/>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9590089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F62F9-FDF2-B14B-864F-74CD78C457AC}"/>
              </a:ext>
            </a:extLst>
          </p:cNvPr>
          <p:cNvSpPr>
            <a:spLocks noGrp="1"/>
          </p:cNvSpPr>
          <p:nvPr>
            <p:ph type="title"/>
          </p:nvPr>
        </p:nvSpPr>
        <p:spPr>
          <a:xfrm>
            <a:off x="1234808" y="830346"/>
            <a:ext cx="10515600" cy="1325563"/>
          </a:xfrm>
        </p:spPr>
        <p:txBody>
          <a:bodyPr/>
          <a:lstStyle/>
          <a:p>
            <a:r>
              <a:rPr lang="en-US"/>
              <a:t>Click to edit Master title style</a:t>
            </a:r>
          </a:p>
        </p:txBody>
      </p:sp>
      <p:sp>
        <p:nvSpPr>
          <p:cNvPr id="10" name="Slide Number Placeholder 5">
            <a:extLst>
              <a:ext uri="{FF2B5EF4-FFF2-40B4-BE49-F238E27FC236}">
                <a16:creationId xmlns:a16="http://schemas.microsoft.com/office/drawing/2014/main" id="{B9D5A1F0-F670-1540-AA3A-6665B697B0EC}"/>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12421646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7F7CBD7-AD03-A945-ACEB-702F27250CD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19963536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0EA06-64A3-634D-8C88-EFCAB01DD486}"/>
              </a:ext>
            </a:extLst>
          </p:cNvPr>
          <p:cNvSpPr>
            <a:spLocks noGrp="1"/>
          </p:cNvSpPr>
          <p:nvPr>
            <p:ph type="title"/>
          </p:nvPr>
        </p:nvSpPr>
        <p:spPr>
          <a:xfrm>
            <a:off x="123480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00C1CB-17FE-4241-B6A3-287C1683D866}"/>
              </a:ext>
            </a:extLst>
          </p:cNvPr>
          <p:cNvSpPr>
            <a:spLocks noGrp="1"/>
          </p:cNvSpPr>
          <p:nvPr>
            <p:ph idx="1"/>
          </p:nvPr>
        </p:nvSpPr>
        <p:spPr>
          <a:xfrm>
            <a:off x="557820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F5F95B-F49C-4D4C-8E88-5106D7F4C670}"/>
              </a:ext>
            </a:extLst>
          </p:cNvPr>
          <p:cNvSpPr>
            <a:spLocks noGrp="1"/>
          </p:cNvSpPr>
          <p:nvPr>
            <p:ph type="body" sz="half" idx="2"/>
          </p:nvPr>
        </p:nvSpPr>
        <p:spPr>
          <a:xfrm>
            <a:off x="123480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5">
            <a:extLst>
              <a:ext uri="{FF2B5EF4-FFF2-40B4-BE49-F238E27FC236}">
                <a16:creationId xmlns:a16="http://schemas.microsoft.com/office/drawing/2014/main" id="{C7F6C046-29AE-C741-A25A-D9A9E0E3600E}"/>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10152466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B06FC-4772-4744-9DAB-FBCDB3BDFC01}"/>
              </a:ext>
            </a:extLst>
          </p:cNvPr>
          <p:cNvSpPr>
            <a:spLocks noGrp="1"/>
          </p:cNvSpPr>
          <p:nvPr>
            <p:ph type="title"/>
          </p:nvPr>
        </p:nvSpPr>
        <p:spPr>
          <a:xfrm>
            <a:off x="123480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515BDD-19E8-4C43-A429-99EC21463005}"/>
              </a:ext>
            </a:extLst>
          </p:cNvPr>
          <p:cNvSpPr>
            <a:spLocks noGrp="1"/>
          </p:cNvSpPr>
          <p:nvPr>
            <p:ph type="pic" idx="1"/>
          </p:nvPr>
        </p:nvSpPr>
        <p:spPr>
          <a:xfrm>
            <a:off x="557820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5B7FC0-8B3F-654A-B09F-19169CA408D3}"/>
              </a:ext>
            </a:extLst>
          </p:cNvPr>
          <p:cNvSpPr>
            <a:spLocks noGrp="1"/>
          </p:cNvSpPr>
          <p:nvPr>
            <p:ph type="body" sz="half" idx="2"/>
          </p:nvPr>
        </p:nvSpPr>
        <p:spPr>
          <a:xfrm>
            <a:off x="123480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5">
            <a:extLst>
              <a:ext uri="{FF2B5EF4-FFF2-40B4-BE49-F238E27FC236}">
                <a16:creationId xmlns:a16="http://schemas.microsoft.com/office/drawing/2014/main" id="{94CF2C52-0002-5746-9A82-22532F747505}"/>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19885531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2B34A-FE9E-524E-BDFE-D69AA53AC177}"/>
              </a:ext>
            </a:extLst>
          </p:cNvPr>
          <p:cNvSpPr>
            <a:spLocks noGrp="1"/>
          </p:cNvSpPr>
          <p:nvPr>
            <p:ph type="title"/>
          </p:nvPr>
        </p:nvSpPr>
        <p:spPr>
          <a:xfrm>
            <a:off x="1234808" y="365125"/>
            <a:ext cx="10515600"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096185-6F30-AB45-9E28-71997BD398CA}"/>
              </a:ext>
            </a:extLst>
          </p:cNvPr>
          <p:cNvSpPr>
            <a:spLocks noGrp="1"/>
          </p:cNvSpPr>
          <p:nvPr>
            <p:ph type="body" orient="vert" idx="1"/>
          </p:nvPr>
        </p:nvSpPr>
        <p:spPr>
          <a:xfrm>
            <a:off x="1234808" y="1825625"/>
            <a:ext cx="105156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43300498-01FA-C940-832D-E63F290C2856}"/>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30516896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A0CCFC-FF71-C046-BDF4-3AE2C7F28AFE}"/>
              </a:ext>
            </a:extLst>
          </p:cNvPr>
          <p:cNvSpPr>
            <a:spLocks noGrp="1"/>
          </p:cNvSpPr>
          <p:nvPr>
            <p:ph type="title" orient="vert"/>
          </p:nvPr>
        </p:nvSpPr>
        <p:spPr>
          <a:xfrm>
            <a:off x="9121508"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9D48D3-D799-614B-A017-6BA221C65193}"/>
              </a:ext>
            </a:extLst>
          </p:cNvPr>
          <p:cNvSpPr>
            <a:spLocks noGrp="1"/>
          </p:cNvSpPr>
          <p:nvPr>
            <p:ph type="body" orient="vert" idx="1"/>
          </p:nvPr>
        </p:nvSpPr>
        <p:spPr>
          <a:xfrm>
            <a:off x="1234808"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7B4E581D-141C-1845-8089-3C8B902E14C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17193199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xtras and par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D8ACA3-F7B2-464A-A4E0-754D8FD64099}"/>
              </a:ext>
            </a:extLst>
          </p:cNvPr>
          <p:cNvGrpSpPr/>
          <p:nvPr userDrawn="1"/>
        </p:nvGrpSpPr>
        <p:grpSpPr>
          <a:xfrm>
            <a:off x="983638" y="-11085"/>
            <a:ext cx="699247" cy="6858001"/>
            <a:chOff x="0" y="-1"/>
            <a:chExt cx="699247" cy="6858001"/>
          </a:xfrm>
        </p:grpSpPr>
        <p:pic>
          <p:nvPicPr>
            <p:cNvPr id="7" name="Picture 6">
              <a:extLst>
                <a:ext uri="{FF2B5EF4-FFF2-40B4-BE49-F238E27FC236}">
                  <a16:creationId xmlns:a16="http://schemas.microsoft.com/office/drawing/2014/main" id="{51DC1ABF-21B9-0E43-BEBF-8C918D3567C5}"/>
                </a:ext>
              </a:extLst>
            </p:cNvPr>
            <p:cNvPicPr>
              <a:picLocks noChangeAspect="1"/>
            </p:cNvPicPr>
            <p:nvPr/>
          </p:nvPicPr>
          <p:blipFill rotWithShape="1">
            <a:blip r:embed="rId2"/>
            <a:srcRect l="50000" t="18803"/>
            <a:stretch/>
          </p:blipFill>
          <p:spPr>
            <a:xfrm>
              <a:off x="0" y="-1"/>
              <a:ext cx="699247" cy="2787209"/>
            </a:xfrm>
            <a:prstGeom prst="rect">
              <a:avLst/>
            </a:prstGeom>
          </p:spPr>
        </p:pic>
        <p:pic>
          <p:nvPicPr>
            <p:cNvPr id="8" name="Picture 7">
              <a:extLst>
                <a:ext uri="{FF2B5EF4-FFF2-40B4-BE49-F238E27FC236}">
                  <a16:creationId xmlns:a16="http://schemas.microsoft.com/office/drawing/2014/main" id="{3B773183-5FD2-1C4D-999F-BE6A7C067191}"/>
                </a:ext>
              </a:extLst>
            </p:cNvPr>
            <p:cNvPicPr>
              <a:picLocks noChangeAspect="1"/>
            </p:cNvPicPr>
            <p:nvPr/>
          </p:nvPicPr>
          <p:blipFill rotWithShape="1">
            <a:blip r:embed="rId2"/>
            <a:srcRect l="50000"/>
            <a:stretch/>
          </p:blipFill>
          <p:spPr>
            <a:xfrm>
              <a:off x="0" y="2128302"/>
              <a:ext cx="699247" cy="3432668"/>
            </a:xfrm>
            <a:prstGeom prst="rect">
              <a:avLst/>
            </a:prstGeom>
          </p:spPr>
        </p:pic>
        <p:pic>
          <p:nvPicPr>
            <p:cNvPr id="9" name="Picture 8">
              <a:extLst>
                <a:ext uri="{FF2B5EF4-FFF2-40B4-BE49-F238E27FC236}">
                  <a16:creationId xmlns:a16="http://schemas.microsoft.com/office/drawing/2014/main" id="{88906D07-1561-4547-B4CD-7A69A258A8B2}"/>
                </a:ext>
              </a:extLst>
            </p:cNvPr>
            <p:cNvPicPr>
              <a:picLocks noChangeAspect="1"/>
            </p:cNvPicPr>
            <p:nvPr/>
          </p:nvPicPr>
          <p:blipFill rotWithShape="1">
            <a:blip r:embed="rId2"/>
            <a:srcRect l="50000" t="-5983" b="42977"/>
            <a:stretch/>
          </p:blipFill>
          <p:spPr>
            <a:xfrm>
              <a:off x="0" y="4695197"/>
              <a:ext cx="699247" cy="2162803"/>
            </a:xfrm>
            <a:prstGeom prst="rect">
              <a:avLst/>
            </a:prstGeom>
          </p:spPr>
        </p:pic>
      </p:grpSp>
      <p:sp>
        <p:nvSpPr>
          <p:cNvPr id="10" name="TextBox 9">
            <a:extLst>
              <a:ext uri="{FF2B5EF4-FFF2-40B4-BE49-F238E27FC236}">
                <a16:creationId xmlns:a16="http://schemas.microsoft.com/office/drawing/2014/main" id="{A1E7D2FC-4049-E446-9877-64AA3AD29C6D}"/>
              </a:ext>
            </a:extLst>
          </p:cNvPr>
          <p:cNvSpPr txBox="1"/>
          <p:nvPr userDrawn="1"/>
        </p:nvSpPr>
        <p:spPr>
          <a:xfrm>
            <a:off x="1628498" y="680224"/>
            <a:ext cx="1550763" cy="1209536"/>
          </a:xfrm>
          <a:prstGeom prst="rect">
            <a:avLst/>
          </a:prstGeom>
          <a:noFill/>
        </p:spPr>
        <p:txBody>
          <a:bodyPr wrap="square" rtlCol="0">
            <a:spAutoFit/>
          </a:bodyPr>
          <a:lstStyle/>
          <a:p>
            <a:r>
              <a:rPr lang="en-US" dirty="0">
                <a:sym typeface="Wingdings" pitchFamily="2" charset="2"/>
              </a:rPr>
              <a:t> Raster images, cropped and overlapping</a:t>
            </a:r>
            <a:endParaRPr lang="en-US" dirty="0"/>
          </a:p>
        </p:txBody>
      </p:sp>
      <p:sp>
        <p:nvSpPr>
          <p:cNvPr id="22" name="TextBox 21">
            <a:extLst>
              <a:ext uri="{FF2B5EF4-FFF2-40B4-BE49-F238E27FC236}">
                <a16:creationId xmlns:a16="http://schemas.microsoft.com/office/drawing/2014/main" id="{41A77E1D-C0E4-DB47-9DF9-722E0072EBC4}"/>
              </a:ext>
            </a:extLst>
          </p:cNvPr>
          <p:cNvSpPr txBox="1"/>
          <p:nvPr userDrawn="1"/>
        </p:nvSpPr>
        <p:spPr>
          <a:xfrm>
            <a:off x="6284225" y="1428095"/>
            <a:ext cx="1863827" cy="923330"/>
          </a:xfrm>
          <a:prstGeom prst="rect">
            <a:avLst/>
          </a:prstGeom>
          <a:noFill/>
        </p:spPr>
        <p:txBody>
          <a:bodyPr wrap="square" rtlCol="0">
            <a:spAutoFit/>
          </a:bodyPr>
          <a:lstStyle/>
          <a:p>
            <a:r>
              <a:rPr lang="en-US" dirty="0">
                <a:sym typeface="Wingdings" pitchFamily="2" charset="2"/>
              </a:rPr>
              <a:t> </a:t>
            </a:r>
            <a:r>
              <a:rPr lang="en-US" dirty="0" err="1">
                <a:sym typeface="Wingdings" pitchFamily="2" charset="2"/>
              </a:rPr>
              <a:t>Powerpoint</a:t>
            </a:r>
            <a:r>
              <a:rPr lang="en-US" dirty="0">
                <a:sym typeface="Wingdings" pitchFamily="2" charset="2"/>
              </a:rPr>
              <a:t> shapes (half circles)</a:t>
            </a:r>
            <a:endParaRPr lang="en-US" dirty="0"/>
          </a:p>
        </p:txBody>
      </p:sp>
      <p:pic>
        <p:nvPicPr>
          <p:cNvPr id="23" name="Picture 22">
            <a:extLst>
              <a:ext uri="{FF2B5EF4-FFF2-40B4-BE49-F238E27FC236}">
                <a16:creationId xmlns:a16="http://schemas.microsoft.com/office/drawing/2014/main" id="{43E6A26A-4A5B-2042-AEB5-EF903D121930}"/>
              </a:ext>
            </a:extLst>
          </p:cNvPr>
          <p:cNvPicPr>
            <a:picLocks noChangeAspect="1"/>
          </p:cNvPicPr>
          <p:nvPr userDrawn="1"/>
        </p:nvPicPr>
        <p:blipFill rotWithShape="1">
          <a:blip r:embed="rId2"/>
          <a:srcRect l="50000" t="18803"/>
          <a:stretch/>
        </p:blipFill>
        <p:spPr>
          <a:xfrm>
            <a:off x="674798" y="1120541"/>
            <a:ext cx="699247" cy="2787209"/>
          </a:xfrm>
          <a:prstGeom prst="rect">
            <a:avLst/>
          </a:prstGeom>
        </p:spPr>
      </p:pic>
      <p:grpSp>
        <p:nvGrpSpPr>
          <p:cNvPr id="24" name="Group 23">
            <a:extLst>
              <a:ext uri="{FF2B5EF4-FFF2-40B4-BE49-F238E27FC236}">
                <a16:creationId xmlns:a16="http://schemas.microsoft.com/office/drawing/2014/main" id="{5B083EFA-18F4-AA42-AD95-F7F8E854DCBB}"/>
              </a:ext>
            </a:extLst>
          </p:cNvPr>
          <p:cNvGrpSpPr/>
          <p:nvPr userDrawn="1"/>
        </p:nvGrpSpPr>
        <p:grpSpPr>
          <a:xfrm>
            <a:off x="6284225" y="2442792"/>
            <a:ext cx="1382294" cy="3465475"/>
            <a:chOff x="3162569" y="3126960"/>
            <a:chExt cx="1382294" cy="3465475"/>
          </a:xfrm>
        </p:grpSpPr>
        <p:sp>
          <p:nvSpPr>
            <p:cNvPr id="25" name="Donut 24">
              <a:extLst>
                <a:ext uri="{FF2B5EF4-FFF2-40B4-BE49-F238E27FC236}">
                  <a16:creationId xmlns:a16="http://schemas.microsoft.com/office/drawing/2014/main" id="{F327A0BD-F0F1-6741-9C0F-42FFB9A5CB3D}"/>
                </a:ext>
              </a:extLst>
            </p:cNvPr>
            <p:cNvSpPr/>
            <p:nvPr/>
          </p:nvSpPr>
          <p:spPr>
            <a:xfrm>
              <a:off x="3162569" y="5210141"/>
              <a:ext cx="1382294" cy="1382294"/>
            </a:xfrm>
            <a:prstGeom prst="donut">
              <a:avLst>
                <a:gd name="adj" fmla="val 13560"/>
              </a:avLst>
            </a:prstGeom>
            <a:noFill/>
            <a:ln w="9525">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25">
              <a:extLst>
                <a:ext uri="{FF2B5EF4-FFF2-40B4-BE49-F238E27FC236}">
                  <a16:creationId xmlns:a16="http://schemas.microsoft.com/office/drawing/2014/main" id="{C6E01CCE-5F05-D243-BF35-5DEFBA405224}"/>
                </a:ext>
              </a:extLst>
            </p:cNvPr>
            <p:cNvSpPr/>
            <p:nvPr/>
          </p:nvSpPr>
          <p:spPr>
            <a:xfrm>
              <a:off x="3162569" y="4515748"/>
              <a:ext cx="1382294" cy="1382294"/>
            </a:xfrm>
            <a:prstGeom prst="donut">
              <a:avLst>
                <a:gd name="adj" fmla="val 13560"/>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26">
              <a:extLst>
                <a:ext uri="{FF2B5EF4-FFF2-40B4-BE49-F238E27FC236}">
                  <a16:creationId xmlns:a16="http://schemas.microsoft.com/office/drawing/2014/main" id="{F8BA8AB6-B807-994C-B227-642253ECB9DD}"/>
                </a:ext>
              </a:extLst>
            </p:cNvPr>
            <p:cNvSpPr/>
            <p:nvPr/>
          </p:nvSpPr>
          <p:spPr>
            <a:xfrm>
              <a:off x="3162569" y="3821353"/>
              <a:ext cx="1382294" cy="1382294"/>
            </a:xfrm>
            <a:prstGeom prst="donut">
              <a:avLst>
                <a:gd name="adj" fmla="val 13560"/>
              </a:avLst>
            </a:prstGeom>
            <a:noFill/>
            <a:ln w="9525">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27">
              <a:extLst>
                <a:ext uri="{FF2B5EF4-FFF2-40B4-BE49-F238E27FC236}">
                  <a16:creationId xmlns:a16="http://schemas.microsoft.com/office/drawing/2014/main" id="{4977F73C-6FBF-3545-94A3-B48061286E7B}"/>
                </a:ext>
              </a:extLst>
            </p:cNvPr>
            <p:cNvSpPr/>
            <p:nvPr/>
          </p:nvSpPr>
          <p:spPr>
            <a:xfrm>
              <a:off x="3162569" y="3126960"/>
              <a:ext cx="1382294" cy="1382294"/>
            </a:xfrm>
            <a:prstGeom prst="donut">
              <a:avLst>
                <a:gd name="adj" fmla="val 1356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39">
            <a:extLst>
              <a:ext uri="{FF2B5EF4-FFF2-40B4-BE49-F238E27FC236}">
                <a16:creationId xmlns:a16="http://schemas.microsoft.com/office/drawing/2014/main" id="{2351B30F-BAC6-7146-B629-7AFB438A20C9}"/>
              </a:ext>
            </a:extLst>
          </p:cNvPr>
          <p:cNvGrpSpPr/>
          <p:nvPr userDrawn="1"/>
        </p:nvGrpSpPr>
        <p:grpSpPr>
          <a:xfrm>
            <a:off x="1262889" y="5926931"/>
            <a:ext cx="9397940" cy="743552"/>
            <a:chOff x="1262889" y="5926931"/>
            <a:chExt cx="9397940" cy="743552"/>
          </a:xfrm>
        </p:grpSpPr>
        <p:pic>
          <p:nvPicPr>
            <p:cNvPr id="41" name="Picture 40">
              <a:extLst>
                <a:ext uri="{FF2B5EF4-FFF2-40B4-BE49-F238E27FC236}">
                  <a16:creationId xmlns:a16="http://schemas.microsoft.com/office/drawing/2014/main" id="{7974C6EA-502E-4C44-9F19-C719E01033A8}"/>
                </a:ext>
              </a:extLst>
            </p:cNvPr>
            <p:cNvPicPr>
              <a:picLocks noChangeAspect="1"/>
            </p:cNvPicPr>
            <p:nvPr userDrawn="1"/>
          </p:nvPicPr>
          <p:blipFill>
            <a:blip r:embed="rId3"/>
            <a:stretch>
              <a:fillRect/>
            </a:stretch>
          </p:blipFill>
          <p:spPr>
            <a:xfrm>
              <a:off x="7604139" y="6055719"/>
              <a:ext cx="806219" cy="456252"/>
            </a:xfrm>
            <a:prstGeom prst="rect">
              <a:avLst/>
            </a:prstGeom>
          </p:spPr>
        </p:pic>
        <p:pic>
          <p:nvPicPr>
            <p:cNvPr id="42" name="Picture 41">
              <a:extLst>
                <a:ext uri="{FF2B5EF4-FFF2-40B4-BE49-F238E27FC236}">
                  <a16:creationId xmlns:a16="http://schemas.microsoft.com/office/drawing/2014/main" id="{7CF22769-6D8C-E14A-90D2-ADD3DB94CFA7}"/>
                </a:ext>
              </a:extLst>
            </p:cNvPr>
            <p:cNvPicPr>
              <a:picLocks noChangeAspect="1"/>
            </p:cNvPicPr>
            <p:nvPr userDrawn="1"/>
          </p:nvPicPr>
          <p:blipFill>
            <a:blip r:embed="rId4"/>
            <a:stretch>
              <a:fillRect/>
            </a:stretch>
          </p:blipFill>
          <p:spPr>
            <a:xfrm>
              <a:off x="9416213" y="5958866"/>
              <a:ext cx="1244616" cy="579815"/>
            </a:xfrm>
            <a:prstGeom prst="rect">
              <a:avLst/>
            </a:prstGeom>
          </p:spPr>
        </p:pic>
        <p:pic>
          <p:nvPicPr>
            <p:cNvPr id="43" name="Picture 42">
              <a:extLst>
                <a:ext uri="{FF2B5EF4-FFF2-40B4-BE49-F238E27FC236}">
                  <a16:creationId xmlns:a16="http://schemas.microsoft.com/office/drawing/2014/main" id="{942FA699-EFDD-0248-AEB1-F2ABEBA75037}"/>
                </a:ext>
              </a:extLst>
            </p:cNvPr>
            <p:cNvPicPr>
              <a:picLocks noChangeAspect="1"/>
            </p:cNvPicPr>
            <p:nvPr userDrawn="1"/>
          </p:nvPicPr>
          <p:blipFill>
            <a:blip r:embed="rId5"/>
            <a:stretch>
              <a:fillRect/>
            </a:stretch>
          </p:blipFill>
          <p:spPr>
            <a:xfrm>
              <a:off x="5725684" y="5997762"/>
              <a:ext cx="941538" cy="629318"/>
            </a:xfrm>
            <a:prstGeom prst="rect">
              <a:avLst/>
            </a:prstGeom>
          </p:spPr>
        </p:pic>
        <p:pic>
          <p:nvPicPr>
            <p:cNvPr id="44" name="Picture 43">
              <a:extLst>
                <a:ext uri="{FF2B5EF4-FFF2-40B4-BE49-F238E27FC236}">
                  <a16:creationId xmlns:a16="http://schemas.microsoft.com/office/drawing/2014/main" id="{00E7ADF1-2E6E-2A45-83B3-EAFC0C40EEE5}"/>
                </a:ext>
              </a:extLst>
            </p:cNvPr>
            <p:cNvPicPr>
              <a:picLocks noChangeAspect="1"/>
            </p:cNvPicPr>
            <p:nvPr userDrawn="1"/>
          </p:nvPicPr>
          <p:blipFill>
            <a:blip r:embed="rId6"/>
            <a:stretch>
              <a:fillRect/>
            </a:stretch>
          </p:blipFill>
          <p:spPr>
            <a:xfrm>
              <a:off x="3918369" y="6014936"/>
              <a:ext cx="846262" cy="567542"/>
            </a:xfrm>
            <a:prstGeom prst="rect">
              <a:avLst/>
            </a:prstGeom>
          </p:spPr>
        </p:pic>
        <p:pic>
          <p:nvPicPr>
            <p:cNvPr id="45" name="Picture 44">
              <a:extLst>
                <a:ext uri="{FF2B5EF4-FFF2-40B4-BE49-F238E27FC236}">
                  <a16:creationId xmlns:a16="http://schemas.microsoft.com/office/drawing/2014/main" id="{FE84FE53-04D7-2F4C-B53F-EC460AB7E48B}"/>
                </a:ext>
              </a:extLst>
            </p:cNvPr>
            <p:cNvPicPr>
              <a:picLocks noChangeAspect="1"/>
            </p:cNvPicPr>
            <p:nvPr userDrawn="1"/>
          </p:nvPicPr>
          <p:blipFill>
            <a:blip r:embed="rId7"/>
            <a:stretch>
              <a:fillRect/>
            </a:stretch>
          </p:blipFill>
          <p:spPr>
            <a:xfrm>
              <a:off x="1262889" y="5926931"/>
              <a:ext cx="1916372" cy="743552"/>
            </a:xfrm>
            <a:prstGeom prst="rect">
              <a:avLst/>
            </a:prstGeom>
          </p:spPr>
        </p:pic>
      </p:grpSp>
      <p:grpSp>
        <p:nvGrpSpPr>
          <p:cNvPr id="52" name="Group 51">
            <a:extLst>
              <a:ext uri="{FF2B5EF4-FFF2-40B4-BE49-F238E27FC236}">
                <a16:creationId xmlns:a16="http://schemas.microsoft.com/office/drawing/2014/main" id="{500F9F0B-7C54-7245-8D40-D6B6DFD3D5FA}"/>
              </a:ext>
            </a:extLst>
          </p:cNvPr>
          <p:cNvGrpSpPr/>
          <p:nvPr userDrawn="1"/>
        </p:nvGrpSpPr>
        <p:grpSpPr>
          <a:xfrm>
            <a:off x="947704" y="5140054"/>
            <a:ext cx="4030132" cy="460196"/>
            <a:chOff x="-141441" y="5292451"/>
            <a:chExt cx="4030132" cy="460196"/>
          </a:xfrm>
        </p:grpSpPr>
        <p:sp>
          <p:nvSpPr>
            <p:cNvPr id="53" name="Text Box 3">
              <a:extLst>
                <a:ext uri="{FF2B5EF4-FFF2-40B4-BE49-F238E27FC236}">
                  <a16:creationId xmlns:a16="http://schemas.microsoft.com/office/drawing/2014/main" id="{AFFF91C6-7708-B145-BE1B-9035D3D6A79B}"/>
                </a:ext>
              </a:extLst>
            </p:cNvPr>
            <p:cNvSpPr txBox="1"/>
            <p:nvPr userDrawn="1"/>
          </p:nvSpPr>
          <p:spPr>
            <a:xfrm>
              <a:off x="1373528" y="5292451"/>
              <a:ext cx="1000194"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1013" b="1"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rPr>
                <a:t>CHOICE</a:t>
              </a:r>
              <a:endParaRPr lang="en-US" sz="1013"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endParaRPr>
            </a:p>
          </p:txBody>
        </p:sp>
        <p:sp>
          <p:nvSpPr>
            <p:cNvPr id="54" name="Text Box 3">
              <a:extLst>
                <a:ext uri="{FF2B5EF4-FFF2-40B4-BE49-F238E27FC236}">
                  <a16:creationId xmlns:a16="http://schemas.microsoft.com/office/drawing/2014/main" id="{CB6FF2E3-2321-D74B-9C21-BAACF9D8B98C}"/>
                </a:ext>
              </a:extLst>
            </p:cNvPr>
            <p:cNvSpPr txBox="1"/>
            <p:nvPr userDrawn="1"/>
          </p:nvSpPr>
          <p:spPr>
            <a:xfrm>
              <a:off x="-141441" y="5485947"/>
              <a:ext cx="4030132"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800" dirty="0">
                  <a:solidFill>
                    <a:srgbClr val="FFFFFF"/>
                  </a:solidFill>
                  <a:latin typeface="Arial" panose="020B0604020202020204" pitchFamily="34" charset="0"/>
                  <a:ea typeface="DengXian" panose="02010600030101010101" pitchFamily="2" charset="-122"/>
                  <a:cs typeface="Arial" panose="020B0604020202020204" pitchFamily="34" charset="0"/>
                </a:rPr>
                <a:t>Collaboration for HIV Prevention Options to Control the Epidemic</a:t>
              </a:r>
              <a:endParaRPr lang="en-US" sz="1013" dirty="0">
                <a:solidFill>
                  <a:srgbClr val="FFFFFF"/>
                </a:solidFill>
                <a:latin typeface="Arial Black" panose="020B0A04020102020204" pitchFamily="34" charset="0"/>
                <a:ea typeface="DengXian" panose="02010600030101010101" pitchFamily="2" charset="-122"/>
                <a:cs typeface="Arial" panose="020B0604020202020204" pitchFamily="34" charset="0"/>
              </a:endParaRPr>
            </a:p>
          </p:txBody>
        </p:sp>
      </p:grpSp>
      <p:grpSp>
        <p:nvGrpSpPr>
          <p:cNvPr id="55" name="Group 54">
            <a:extLst>
              <a:ext uri="{FF2B5EF4-FFF2-40B4-BE49-F238E27FC236}">
                <a16:creationId xmlns:a16="http://schemas.microsoft.com/office/drawing/2014/main" id="{3A266A3F-1B2F-B043-8E80-E1F3EE5C8A15}"/>
              </a:ext>
            </a:extLst>
          </p:cNvPr>
          <p:cNvGrpSpPr/>
          <p:nvPr userDrawn="1"/>
        </p:nvGrpSpPr>
        <p:grpSpPr>
          <a:xfrm>
            <a:off x="6096000" y="5132200"/>
            <a:ext cx="4770115" cy="467731"/>
            <a:chOff x="4030132" y="5284597"/>
            <a:chExt cx="4770115" cy="467731"/>
          </a:xfrm>
        </p:grpSpPr>
        <p:sp>
          <p:nvSpPr>
            <p:cNvPr id="56" name="Text Box 3">
              <a:extLst>
                <a:ext uri="{FF2B5EF4-FFF2-40B4-BE49-F238E27FC236}">
                  <a16:creationId xmlns:a16="http://schemas.microsoft.com/office/drawing/2014/main" id="{E947FC4E-CDC4-6448-A1E0-D45179754EEF}"/>
                </a:ext>
              </a:extLst>
            </p:cNvPr>
            <p:cNvSpPr txBox="1"/>
            <p:nvPr userDrawn="1"/>
          </p:nvSpPr>
          <p:spPr>
            <a:xfrm>
              <a:off x="5765799" y="5284597"/>
              <a:ext cx="1132280"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1013" b="1"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rPr>
                <a:t>PROMISE</a:t>
              </a:r>
              <a:endParaRPr lang="en-US" sz="1013"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endParaRPr>
            </a:p>
          </p:txBody>
        </p:sp>
        <p:sp>
          <p:nvSpPr>
            <p:cNvPr id="57" name="Text Box 3">
              <a:extLst>
                <a:ext uri="{FF2B5EF4-FFF2-40B4-BE49-F238E27FC236}">
                  <a16:creationId xmlns:a16="http://schemas.microsoft.com/office/drawing/2014/main" id="{5023DA12-E0E9-3542-8F78-24ED2876E87D}"/>
                </a:ext>
              </a:extLst>
            </p:cNvPr>
            <p:cNvSpPr txBox="1"/>
            <p:nvPr userDrawn="1"/>
          </p:nvSpPr>
          <p:spPr>
            <a:xfrm>
              <a:off x="4030132" y="5485628"/>
              <a:ext cx="4770115"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800" dirty="0">
                  <a:solidFill>
                    <a:srgbClr val="FFFFFF"/>
                  </a:solidFill>
                  <a:latin typeface="Arial" panose="020B0604020202020204" pitchFamily="34" charset="0"/>
                  <a:ea typeface="DengXian" panose="02010600030101010101" pitchFamily="2" charset="-122"/>
                  <a:cs typeface="Arial" panose="020B0604020202020204" pitchFamily="34" charset="0"/>
                </a:rPr>
                <a:t>Preparing for Ring Opportunities through Market Introduction Support and Knowledge Exchange</a:t>
              </a:r>
              <a:endParaRPr lang="en-US" sz="1013" dirty="0">
                <a:solidFill>
                  <a:srgbClr val="FFFFFF"/>
                </a:solidFill>
                <a:latin typeface="Arial Black" panose="020B0A04020102020204" pitchFamily="34" charset="0"/>
                <a:ea typeface="DengXian" panose="02010600030101010101" pitchFamily="2" charset="-122"/>
                <a:cs typeface="Arial" panose="020B0604020202020204" pitchFamily="34" charset="0"/>
              </a:endParaRPr>
            </a:p>
          </p:txBody>
        </p:sp>
      </p:grpSp>
      <p:sp>
        <p:nvSpPr>
          <p:cNvPr id="64" name="TextBox 63">
            <a:extLst>
              <a:ext uri="{FF2B5EF4-FFF2-40B4-BE49-F238E27FC236}">
                <a16:creationId xmlns:a16="http://schemas.microsoft.com/office/drawing/2014/main" id="{8D80937C-AF1B-D942-A628-6B42FB476603}"/>
              </a:ext>
            </a:extLst>
          </p:cNvPr>
          <p:cNvSpPr txBox="1"/>
          <p:nvPr userDrawn="1"/>
        </p:nvSpPr>
        <p:spPr>
          <a:xfrm>
            <a:off x="9410551" y="254000"/>
            <a:ext cx="2500556" cy="369332"/>
          </a:xfrm>
          <a:prstGeom prst="rect">
            <a:avLst/>
          </a:prstGeom>
          <a:noFill/>
        </p:spPr>
        <p:txBody>
          <a:bodyPr wrap="none" rtlCol="0">
            <a:spAutoFit/>
          </a:bodyPr>
          <a:lstStyle/>
          <a:p>
            <a:r>
              <a:rPr lang="en-US" b="1" spc="50" dirty="0">
                <a:solidFill>
                  <a:schemeClr val="accent1"/>
                </a:solidFill>
                <a:latin typeface="Franklin Gothic Demi" panose="020B0603020102020204" pitchFamily="34" charset="0"/>
              </a:rPr>
              <a:t>PLAN</a:t>
            </a:r>
            <a:r>
              <a:rPr lang="en-US" spc="50" dirty="0">
                <a:solidFill>
                  <a:schemeClr val="accent1"/>
                </a:solidFill>
              </a:rPr>
              <a:t> 4 </a:t>
            </a:r>
            <a:r>
              <a:rPr lang="en-US" b="1" spc="50" dirty="0">
                <a:solidFill>
                  <a:schemeClr val="accent1"/>
                </a:solidFill>
                <a:latin typeface="Franklin Gothic Demi" panose="020B0603020102020204" pitchFamily="34" charset="0"/>
              </a:rPr>
              <a:t>RING </a:t>
            </a:r>
            <a:r>
              <a:rPr lang="en-US" spc="50" dirty="0">
                <a:solidFill>
                  <a:schemeClr val="accent1"/>
                </a:solidFill>
              </a:rPr>
              <a:t>TOOLKIT</a:t>
            </a:r>
            <a:endParaRPr lang="en-US" b="1" spc="50" dirty="0">
              <a:solidFill>
                <a:schemeClr val="accent1"/>
              </a:solidFill>
              <a:latin typeface="Franklin Gothic Demi" panose="020B0603020102020204" pitchFamily="34" charset="0"/>
            </a:endParaRPr>
          </a:p>
        </p:txBody>
      </p:sp>
      <p:grpSp>
        <p:nvGrpSpPr>
          <p:cNvPr id="67" name="Group 66">
            <a:extLst>
              <a:ext uri="{FF2B5EF4-FFF2-40B4-BE49-F238E27FC236}">
                <a16:creationId xmlns:a16="http://schemas.microsoft.com/office/drawing/2014/main" id="{A091D615-9992-EB4E-BE20-BB2AEA74C470}"/>
              </a:ext>
            </a:extLst>
          </p:cNvPr>
          <p:cNvGrpSpPr/>
          <p:nvPr userDrawn="1"/>
        </p:nvGrpSpPr>
        <p:grpSpPr>
          <a:xfrm>
            <a:off x="5719864" y="-10885"/>
            <a:ext cx="693490" cy="6869661"/>
            <a:chOff x="-9705" y="-10885"/>
            <a:chExt cx="693490" cy="6869661"/>
          </a:xfrm>
        </p:grpSpPr>
        <p:sp>
          <p:nvSpPr>
            <p:cNvPr id="68" name="Freeform 67">
              <a:extLst>
                <a:ext uri="{FF2B5EF4-FFF2-40B4-BE49-F238E27FC236}">
                  <a16:creationId xmlns:a16="http://schemas.microsoft.com/office/drawing/2014/main" id="{7F1FED9B-FF40-5649-BF33-A3CA0E8CAC94}"/>
                </a:ext>
              </a:extLst>
            </p:cNvPr>
            <p:cNvSpPr/>
            <p:nvPr/>
          </p:nvSpPr>
          <p:spPr>
            <a:xfrm>
              <a:off x="-7815" y="-1088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69" name="Freeform 68">
              <a:extLst>
                <a:ext uri="{FF2B5EF4-FFF2-40B4-BE49-F238E27FC236}">
                  <a16:creationId xmlns:a16="http://schemas.microsoft.com/office/drawing/2014/main" id="{84409B2B-DCE4-DE4E-A1CB-A5681E631799}"/>
                </a:ext>
              </a:extLst>
            </p:cNvPr>
            <p:cNvSpPr/>
            <p:nvPr/>
          </p:nvSpPr>
          <p:spPr>
            <a:xfrm>
              <a:off x="-7815" y="67780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0" name="Freeform 69">
              <a:extLst>
                <a:ext uri="{FF2B5EF4-FFF2-40B4-BE49-F238E27FC236}">
                  <a16:creationId xmlns:a16="http://schemas.microsoft.com/office/drawing/2014/main" id="{B6B1B9A6-458D-2A4A-84BA-84B485F283FD}"/>
                </a:ext>
              </a:extLst>
            </p:cNvPr>
            <p:cNvSpPr/>
            <p:nvPr/>
          </p:nvSpPr>
          <p:spPr>
            <a:xfrm>
              <a:off x="-7815" y="136649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1" name="Freeform 70">
              <a:extLst>
                <a:ext uri="{FF2B5EF4-FFF2-40B4-BE49-F238E27FC236}">
                  <a16:creationId xmlns:a16="http://schemas.microsoft.com/office/drawing/2014/main" id="{D77D4044-066F-F24C-AA9C-7902796CBB6A}"/>
                </a:ext>
              </a:extLst>
            </p:cNvPr>
            <p:cNvSpPr/>
            <p:nvPr/>
          </p:nvSpPr>
          <p:spPr>
            <a:xfrm>
              <a:off x="-7815" y="273677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2" name="Freeform 71">
              <a:extLst>
                <a:ext uri="{FF2B5EF4-FFF2-40B4-BE49-F238E27FC236}">
                  <a16:creationId xmlns:a16="http://schemas.microsoft.com/office/drawing/2014/main" id="{0C36AABC-2E4B-A749-B00E-AF838D7F99AB}"/>
                </a:ext>
              </a:extLst>
            </p:cNvPr>
            <p:cNvSpPr/>
            <p:nvPr/>
          </p:nvSpPr>
          <p:spPr>
            <a:xfrm>
              <a:off x="-7815" y="2048087"/>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3" name="Freeform 72">
              <a:extLst>
                <a:ext uri="{FF2B5EF4-FFF2-40B4-BE49-F238E27FC236}">
                  <a16:creationId xmlns:a16="http://schemas.microsoft.com/office/drawing/2014/main" id="{32A11B9F-3A3F-A448-9D78-B06D5BB2BA32}"/>
                </a:ext>
              </a:extLst>
            </p:cNvPr>
            <p:cNvSpPr/>
            <p:nvPr/>
          </p:nvSpPr>
          <p:spPr>
            <a:xfrm>
              <a:off x="-7815" y="342546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4" name="Freeform 73">
              <a:extLst>
                <a:ext uri="{FF2B5EF4-FFF2-40B4-BE49-F238E27FC236}">
                  <a16:creationId xmlns:a16="http://schemas.microsoft.com/office/drawing/2014/main" id="{72C1F23C-3E58-8542-BBE9-2E15F3BC75D2}"/>
                </a:ext>
              </a:extLst>
            </p:cNvPr>
            <p:cNvSpPr/>
            <p:nvPr/>
          </p:nvSpPr>
          <p:spPr>
            <a:xfrm>
              <a:off x="-7815" y="411415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5" name="Freeform 74">
              <a:extLst>
                <a:ext uri="{FF2B5EF4-FFF2-40B4-BE49-F238E27FC236}">
                  <a16:creationId xmlns:a16="http://schemas.microsoft.com/office/drawing/2014/main" id="{F181552F-8BAD-994C-BAFD-B1B60E441B33}"/>
                </a:ext>
              </a:extLst>
            </p:cNvPr>
            <p:cNvSpPr/>
            <p:nvPr userDrawn="1"/>
          </p:nvSpPr>
          <p:spPr>
            <a:xfrm>
              <a:off x="-9705" y="-2048"/>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6" name="Freeform 75">
              <a:extLst>
                <a:ext uri="{FF2B5EF4-FFF2-40B4-BE49-F238E27FC236}">
                  <a16:creationId xmlns:a16="http://schemas.microsoft.com/office/drawing/2014/main" id="{A99CF8AB-1FE7-154E-ACF6-2DA4C061FB75}"/>
                </a:ext>
              </a:extLst>
            </p:cNvPr>
            <p:cNvSpPr/>
            <p:nvPr userDrawn="1"/>
          </p:nvSpPr>
          <p:spPr>
            <a:xfrm>
              <a:off x="-7815" y="4795534"/>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7" name="Freeform 76">
              <a:extLst>
                <a:ext uri="{FF2B5EF4-FFF2-40B4-BE49-F238E27FC236}">
                  <a16:creationId xmlns:a16="http://schemas.microsoft.com/office/drawing/2014/main" id="{55646CCB-2E31-5349-8C6D-4324066B9F64}"/>
                </a:ext>
              </a:extLst>
            </p:cNvPr>
            <p:cNvSpPr/>
            <p:nvPr userDrawn="1"/>
          </p:nvSpPr>
          <p:spPr>
            <a:xfrm>
              <a:off x="-7815" y="548771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8" name="Freeform 77">
              <a:extLst>
                <a:ext uri="{FF2B5EF4-FFF2-40B4-BE49-F238E27FC236}">
                  <a16:creationId xmlns:a16="http://schemas.microsoft.com/office/drawing/2014/main" id="{8E02E94C-D56A-1643-93B2-567F4CBBB3F2}"/>
                </a:ext>
              </a:extLst>
            </p:cNvPr>
            <p:cNvSpPr/>
            <p:nvPr userDrawn="1"/>
          </p:nvSpPr>
          <p:spPr>
            <a:xfrm rot="16200000">
              <a:off x="1374" y="6176364"/>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Tree>
    <p:extLst>
      <p:ext uri="{BB962C8B-B14F-4D97-AF65-F5344CB8AC3E}">
        <p14:creationId xmlns:p14="http://schemas.microsoft.com/office/powerpoint/2010/main" val="3478925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ollout Scenarios- Step 1 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2772676" y="811045"/>
            <a:ext cx="8608111" cy="513544"/>
          </a:xfrm>
        </p:spPr>
        <p:txBody>
          <a:bodyPr>
            <a:normAutofit/>
          </a:bodyPr>
          <a:lstStyle>
            <a:lvl1pPr>
              <a:defRPr sz="3600"/>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145712"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16" name="Rectangle 15">
            <a:extLst>
              <a:ext uri="{FF2B5EF4-FFF2-40B4-BE49-F238E27FC236}">
                <a16:creationId xmlns:a16="http://schemas.microsoft.com/office/drawing/2014/main" id="{46A89F24-2CAB-8A4D-845F-5EE890E6328D}"/>
              </a:ext>
            </a:extLst>
          </p:cNvPr>
          <p:cNvSpPr/>
          <p:nvPr userDrawn="1"/>
        </p:nvSpPr>
        <p:spPr>
          <a:xfrm>
            <a:off x="1234808" y="850330"/>
            <a:ext cx="1412139" cy="410091"/>
          </a:xfrm>
          <a:prstGeom prst="rect">
            <a:avLst/>
          </a:prstGeom>
          <a:solidFill>
            <a:srgbClr val="FFFF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0" tIns="73152" rIns="91440" bIns="0" rtlCol="0" anchor="t" anchorCtr="0"/>
          <a:lstStyle/>
          <a:p>
            <a:pPr algn="ctr">
              <a:lnSpc>
                <a:spcPct val="115000"/>
              </a:lnSpc>
              <a:buSzPts val="1800"/>
            </a:pPr>
            <a:r>
              <a:rPr lang="en-US" sz="1600" b="1" dirty="0">
                <a:solidFill>
                  <a:schemeClr val="accent2"/>
                </a:solidFill>
              </a:rPr>
              <a:t>TEMPLATE</a:t>
            </a:r>
          </a:p>
        </p:txBody>
      </p:sp>
      <p:sp>
        <p:nvSpPr>
          <p:cNvPr id="18" name="Text Placeholder 21">
            <a:extLst>
              <a:ext uri="{FF2B5EF4-FFF2-40B4-BE49-F238E27FC236}">
                <a16:creationId xmlns:a16="http://schemas.microsoft.com/office/drawing/2014/main" id="{3129218B-E624-6A4F-8B53-5E1CFFCC7003}"/>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Pentagon 18">
            <a:extLst>
              <a:ext uri="{FF2B5EF4-FFF2-40B4-BE49-F238E27FC236}">
                <a16:creationId xmlns:a16="http://schemas.microsoft.com/office/drawing/2014/main" id="{90341BA7-D009-504A-A37A-0139FD05E9C1}"/>
              </a:ext>
            </a:extLst>
          </p:cNvPr>
          <p:cNvSpPr/>
          <p:nvPr userDrawn="1"/>
        </p:nvSpPr>
        <p:spPr>
          <a:xfrm>
            <a:off x="11146521" y="132565"/>
            <a:ext cx="477330" cy="333187"/>
          </a:xfrm>
          <a:prstGeom prst="homePlate">
            <a:avLst>
              <a:gd name="adj" fmla="val 13794"/>
            </a:avLst>
          </a:prstGeom>
          <a:solidFill>
            <a:schemeClr val="accent6">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20" name="Oval 19">
            <a:extLst>
              <a:ext uri="{FF2B5EF4-FFF2-40B4-BE49-F238E27FC236}">
                <a16:creationId xmlns:a16="http://schemas.microsoft.com/office/drawing/2014/main" id="{AE485820-ED46-9240-A7A7-7EB034E8564C}"/>
              </a:ext>
            </a:extLst>
          </p:cNvPr>
          <p:cNvSpPr/>
          <p:nvPr userDrawn="1"/>
        </p:nvSpPr>
        <p:spPr>
          <a:xfrm>
            <a:off x="11312194"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6"/>
                </a:solidFill>
              </a:rPr>
              <a:t>3</a:t>
            </a:r>
          </a:p>
        </p:txBody>
      </p:sp>
      <p:sp>
        <p:nvSpPr>
          <p:cNvPr id="21" name="Pentagon 20">
            <a:extLst>
              <a:ext uri="{FF2B5EF4-FFF2-40B4-BE49-F238E27FC236}">
                <a16:creationId xmlns:a16="http://schemas.microsoft.com/office/drawing/2014/main" id="{68FEA9AB-C904-DA49-A806-DF350FA7D229}"/>
              </a:ext>
            </a:extLst>
          </p:cNvPr>
          <p:cNvSpPr/>
          <p:nvPr userDrawn="1"/>
        </p:nvSpPr>
        <p:spPr>
          <a:xfrm>
            <a:off x="10728569" y="132565"/>
            <a:ext cx="477330" cy="333187"/>
          </a:xfrm>
          <a:prstGeom prst="homePlate">
            <a:avLst>
              <a:gd name="adj" fmla="val 13794"/>
            </a:avLst>
          </a:prstGeom>
          <a:solidFill>
            <a:schemeClr val="accent6">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22" name="Oval 21">
            <a:extLst>
              <a:ext uri="{FF2B5EF4-FFF2-40B4-BE49-F238E27FC236}">
                <a16:creationId xmlns:a16="http://schemas.microsoft.com/office/drawing/2014/main" id="{A367D088-6919-2040-91D6-D750BF61EC26}"/>
              </a:ext>
            </a:extLst>
          </p:cNvPr>
          <p:cNvSpPr/>
          <p:nvPr userDrawn="1"/>
        </p:nvSpPr>
        <p:spPr>
          <a:xfrm>
            <a:off x="10898299"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6"/>
                </a:solidFill>
              </a:rPr>
              <a:t>2</a:t>
            </a:r>
          </a:p>
        </p:txBody>
      </p:sp>
      <p:sp>
        <p:nvSpPr>
          <p:cNvPr id="23" name="Pentagon 22">
            <a:extLst>
              <a:ext uri="{FF2B5EF4-FFF2-40B4-BE49-F238E27FC236}">
                <a16:creationId xmlns:a16="http://schemas.microsoft.com/office/drawing/2014/main" id="{A052C3A8-CFAF-1644-9B8F-D026FCA035B4}"/>
              </a:ext>
            </a:extLst>
          </p:cNvPr>
          <p:cNvSpPr/>
          <p:nvPr userDrawn="1"/>
        </p:nvSpPr>
        <p:spPr>
          <a:xfrm>
            <a:off x="9249508" y="132565"/>
            <a:ext cx="1553409" cy="333187"/>
          </a:xfrm>
          <a:prstGeom prst="homePlate">
            <a:avLst>
              <a:gd name="adj" fmla="val 16379"/>
            </a:avLst>
          </a:prstGeom>
          <a:solidFill>
            <a:schemeClr val="accent4"/>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bIns="45720" rtlCol="0" anchor="ctr"/>
          <a:lstStyle/>
          <a:p>
            <a:pPr algn="r"/>
            <a:r>
              <a:rPr lang="en-US" sz="1200" b="1" dirty="0">
                <a:solidFill>
                  <a:schemeClr val="bg1"/>
                </a:solidFill>
              </a:rPr>
              <a:t>Data collection</a:t>
            </a:r>
          </a:p>
        </p:txBody>
      </p:sp>
      <p:sp>
        <p:nvSpPr>
          <p:cNvPr id="24" name="Oval 23">
            <a:extLst>
              <a:ext uri="{FF2B5EF4-FFF2-40B4-BE49-F238E27FC236}">
                <a16:creationId xmlns:a16="http://schemas.microsoft.com/office/drawing/2014/main" id="{31332796-2A30-7A42-91D5-1B7C8E598E61}"/>
              </a:ext>
            </a:extLst>
          </p:cNvPr>
          <p:cNvSpPr/>
          <p:nvPr userDrawn="1"/>
        </p:nvSpPr>
        <p:spPr>
          <a:xfrm>
            <a:off x="9343888"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4"/>
                </a:solidFill>
              </a:rPr>
              <a:t>1</a:t>
            </a:r>
          </a:p>
        </p:txBody>
      </p:sp>
    </p:spTree>
    <p:extLst>
      <p:ext uri="{BB962C8B-B14F-4D97-AF65-F5344CB8AC3E}">
        <p14:creationId xmlns:p14="http://schemas.microsoft.com/office/powerpoint/2010/main" val="17933980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6_CustomLayout">
  <p:cSld name="6_CustomLayout">
    <p:bg>
      <p:bgPr>
        <a:solidFill>
          <a:srgbClr val="FFFFFF"/>
        </a:solid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588494"/>
            <a:ext cx="10515600" cy="80003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600"/>
              <a:buFont typeface="Arial"/>
              <a:buNone/>
              <a:defRPr sz="3600" b="1"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p:nvPr/>
        </p:nvSpPr>
        <p:spPr>
          <a:xfrm>
            <a:off x="0" y="6569481"/>
            <a:ext cx="12192000" cy="2905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3299350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oolkit info">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8D29C4DE-CA1A-F97C-2223-B311D0099A06}"/>
              </a:ext>
            </a:extLst>
          </p:cNvPr>
          <p:cNvSpPr txBox="1">
            <a:spLocks/>
          </p:cNvSpPr>
          <p:nvPr userDrawn="1"/>
        </p:nvSpPr>
        <p:spPr>
          <a:xfrm>
            <a:off x="1577389" y="814302"/>
            <a:ext cx="9259944" cy="513544"/>
          </a:xfrm>
          <a:prstGeom prst="rect">
            <a:avLst/>
          </a:prstGeom>
        </p:spPr>
        <p:txBody>
          <a:bodyPr anchor="t" anchorCtr="0"/>
          <a:lstStyle>
            <a:lvl1pPr algn="l" defTabSz="914400" rtl="0" eaLnBrk="1" latinLnBrk="0" hangingPunct="1">
              <a:lnSpc>
                <a:spcPct val="90000"/>
              </a:lnSpc>
              <a:spcBef>
                <a:spcPct val="0"/>
              </a:spcBef>
              <a:buNone/>
              <a:defRPr sz="4400" b="1" kern="1200">
                <a:solidFill>
                  <a:schemeClr val="accent5"/>
                </a:solidFill>
                <a:latin typeface="+mj-lt"/>
                <a:ea typeface="+mj-ea"/>
                <a:cs typeface="+mj-cs"/>
              </a:defRPr>
            </a:lvl1pPr>
          </a:lstStyle>
          <a:p>
            <a:pPr>
              <a:lnSpc>
                <a:spcPct val="110000"/>
              </a:lnSpc>
            </a:pPr>
            <a:r>
              <a:rPr lang="en-US" sz="3600" b="0" dirty="0"/>
              <a:t>This is part of the </a:t>
            </a:r>
            <a:r>
              <a:rPr lang="en-US" sz="3600" dirty="0"/>
              <a:t>PLAN </a:t>
            </a:r>
            <a:r>
              <a:rPr lang="en-US" sz="3600" b="0" dirty="0"/>
              <a:t>4</a:t>
            </a:r>
            <a:r>
              <a:rPr lang="en-US" sz="3600" dirty="0"/>
              <a:t> RING </a:t>
            </a:r>
            <a:r>
              <a:rPr lang="en-US" sz="3600" b="0" dirty="0"/>
              <a:t>TOOLKIT,</a:t>
            </a:r>
            <a:br>
              <a:rPr lang="en-US" sz="3600" b="0" dirty="0"/>
            </a:br>
            <a:r>
              <a:rPr lang="en-US" sz="2400" b="0" dirty="0"/>
              <a:t>a suite of resources and tools designed to support planning for </a:t>
            </a:r>
            <a:r>
              <a:rPr lang="en-US" sz="2400" b="0" dirty="0" err="1"/>
              <a:t>dapivirine</a:t>
            </a:r>
            <a:r>
              <a:rPr lang="en-US" sz="2400" b="0" dirty="0"/>
              <a:t> ring introduction and scale-up.</a:t>
            </a:r>
            <a:endParaRPr lang="en-US" b="0" dirty="0"/>
          </a:p>
        </p:txBody>
      </p:sp>
      <p:sp>
        <p:nvSpPr>
          <p:cNvPr id="5" name="Text Placeholder 8">
            <a:extLst>
              <a:ext uri="{FF2B5EF4-FFF2-40B4-BE49-F238E27FC236}">
                <a16:creationId xmlns:a16="http://schemas.microsoft.com/office/drawing/2014/main" id="{7A851C6D-F7B7-6689-FEB6-20C5608C8650}"/>
              </a:ext>
            </a:extLst>
          </p:cNvPr>
          <p:cNvSpPr txBox="1">
            <a:spLocks/>
          </p:cNvSpPr>
          <p:nvPr userDrawn="1"/>
        </p:nvSpPr>
        <p:spPr>
          <a:xfrm>
            <a:off x="1571306" y="2445349"/>
            <a:ext cx="5330571" cy="365125"/>
          </a:xfrm>
          <a:prstGeom prst="rect">
            <a:avLst/>
          </a:prstGeom>
        </p:spPr>
        <p:txBody>
          <a:bodyPr/>
          <a:lstStyle>
            <a:lvl1pPr marL="228600" indent="-228600" algn="l" defTabSz="914400" rtl="0" eaLnBrk="1" latinLnBrk="0" hangingPunct="1">
              <a:lnSpc>
                <a:spcPct val="110000"/>
              </a:lnSpc>
              <a:spcBef>
                <a:spcPts val="12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0000"/>
              </a:lnSpc>
              <a:spcBef>
                <a:spcPts val="12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0000"/>
              </a:lnSpc>
              <a:spcBef>
                <a:spcPts val="12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0000"/>
              </a:lnSpc>
              <a:spcBef>
                <a:spcPts val="12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0000"/>
              </a:lnSpc>
              <a:spcBef>
                <a:spcPts val="12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The full toolkit contents, listed below, can be downloaded at</a:t>
            </a:r>
          </a:p>
        </p:txBody>
      </p:sp>
      <p:sp>
        <p:nvSpPr>
          <p:cNvPr id="6" name="Rectangle 5">
            <a:hlinkClick r:id="rId2"/>
            <a:extLst>
              <a:ext uri="{FF2B5EF4-FFF2-40B4-BE49-F238E27FC236}">
                <a16:creationId xmlns:a16="http://schemas.microsoft.com/office/drawing/2014/main" id="{2233A839-BB55-0AEB-60C5-007E7E6C7F41}"/>
              </a:ext>
            </a:extLst>
          </p:cNvPr>
          <p:cNvSpPr/>
          <p:nvPr userDrawn="1"/>
        </p:nvSpPr>
        <p:spPr>
          <a:xfrm>
            <a:off x="6731189" y="2396581"/>
            <a:ext cx="4106144" cy="477056"/>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137160" rtlCol="0" anchor="ctr" anchorCtr="0"/>
          <a:lstStyle/>
          <a:p>
            <a:pPr algn="ctr">
              <a:lnSpc>
                <a:spcPct val="115000"/>
              </a:lnSpc>
              <a:buSzPts val="1800"/>
            </a:pPr>
            <a:r>
              <a:rPr lang="en-US" sz="1600" b="1" spc="30" dirty="0" err="1">
                <a:solidFill>
                  <a:schemeClr val="accent2"/>
                </a:solidFill>
              </a:rPr>
              <a:t>www.prepwatch.org</a:t>
            </a:r>
            <a:r>
              <a:rPr lang="en-US" sz="1600" b="1" spc="30" dirty="0">
                <a:solidFill>
                  <a:schemeClr val="accent2"/>
                </a:solidFill>
              </a:rPr>
              <a:t>/plan4ring-toolkit</a:t>
            </a:r>
            <a:endParaRPr lang="en-US" sz="1600" spc="30" dirty="0">
              <a:solidFill>
                <a:schemeClr val="tx1"/>
              </a:solidFill>
            </a:endParaRPr>
          </a:p>
        </p:txBody>
      </p:sp>
      <p:grpSp>
        <p:nvGrpSpPr>
          <p:cNvPr id="7" name="Group 6">
            <a:extLst>
              <a:ext uri="{FF2B5EF4-FFF2-40B4-BE49-F238E27FC236}">
                <a16:creationId xmlns:a16="http://schemas.microsoft.com/office/drawing/2014/main" id="{0A9C7AF9-3A54-2797-77A3-C6E2CE3189A9}"/>
              </a:ext>
            </a:extLst>
          </p:cNvPr>
          <p:cNvGrpSpPr/>
          <p:nvPr userDrawn="1"/>
        </p:nvGrpSpPr>
        <p:grpSpPr>
          <a:xfrm>
            <a:off x="0" y="-10885"/>
            <a:ext cx="12192000" cy="6869661"/>
            <a:chOff x="0" y="-10885"/>
            <a:chExt cx="12192000" cy="6869661"/>
          </a:xfrm>
        </p:grpSpPr>
        <p:sp>
          <p:nvSpPr>
            <p:cNvPr id="8" name="Rectangle 7">
              <a:extLst>
                <a:ext uri="{FF2B5EF4-FFF2-40B4-BE49-F238E27FC236}">
                  <a16:creationId xmlns:a16="http://schemas.microsoft.com/office/drawing/2014/main" id="{59626729-A56F-1837-148F-47B9341D3E29}"/>
                </a:ext>
              </a:extLst>
            </p:cNvPr>
            <p:cNvSpPr/>
            <p:nvPr/>
          </p:nvSpPr>
          <p:spPr>
            <a:xfrm>
              <a:off x="254000" y="152400"/>
              <a:ext cx="440267" cy="6569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grpSp>
          <p:nvGrpSpPr>
            <p:cNvPr id="9" name="Group 8">
              <a:extLst>
                <a:ext uri="{FF2B5EF4-FFF2-40B4-BE49-F238E27FC236}">
                  <a16:creationId xmlns:a16="http://schemas.microsoft.com/office/drawing/2014/main" id="{5D19A994-5302-CC8C-DA14-63A4B35A908C}"/>
                </a:ext>
              </a:extLst>
            </p:cNvPr>
            <p:cNvGrpSpPr/>
            <p:nvPr/>
          </p:nvGrpSpPr>
          <p:grpSpPr>
            <a:xfrm>
              <a:off x="479608" y="-10885"/>
              <a:ext cx="693490" cy="6869661"/>
              <a:chOff x="-9705" y="-10885"/>
              <a:chExt cx="693490" cy="6869661"/>
            </a:xfrm>
          </p:grpSpPr>
          <p:sp>
            <p:nvSpPr>
              <p:cNvPr id="14" name="Freeform 13">
                <a:extLst>
                  <a:ext uri="{FF2B5EF4-FFF2-40B4-BE49-F238E27FC236}">
                    <a16:creationId xmlns:a16="http://schemas.microsoft.com/office/drawing/2014/main" id="{9B26AA4D-757B-99CA-F4D4-65E854A49679}"/>
                  </a:ext>
                </a:extLst>
              </p:cNvPr>
              <p:cNvSpPr/>
              <p:nvPr/>
            </p:nvSpPr>
            <p:spPr>
              <a:xfrm>
                <a:off x="-7815" y="-1088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5" name="Freeform 14">
                <a:extLst>
                  <a:ext uri="{FF2B5EF4-FFF2-40B4-BE49-F238E27FC236}">
                    <a16:creationId xmlns:a16="http://schemas.microsoft.com/office/drawing/2014/main" id="{A907D86E-3AFC-3D1C-0281-D066CBEACFB5}"/>
                  </a:ext>
                </a:extLst>
              </p:cNvPr>
              <p:cNvSpPr/>
              <p:nvPr/>
            </p:nvSpPr>
            <p:spPr>
              <a:xfrm>
                <a:off x="-7815" y="67780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6" name="Freeform 15">
                <a:extLst>
                  <a:ext uri="{FF2B5EF4-FFF2-40B4-BE49-F238E27FC236}">
                    <a16:creationId xmlns:a16="http://schemas.microsoft.com/office/drawing/2014/main" id="{1D97F6DA-E373-1B19-F5B0-F424509B438C}"/>
                  </a:ext>
                </a:extLst>
              </p:cNvPr>
              <p:cNvSpPr/>
              <p:nvPr/>
            </p:nvSpPr>
            <p:spPr>
              <a:xfrm>
                <a:off x="-7815" y="136649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7" name="Freeform 16">
                <a:extLst>
                  <a:ext uri="{FF2B5EF4-FFF2-40B4-BE49-F238E27FC236}">
                    <a16:creationId xmlns:a16="http://schemas.microsoft.com/office/drawing/2014/main" id="{8B2E181B-1BEA-D059-2419-F8E3C6448D47}"/>
                  </a:ext>
                </a:extLst>
              </p:cNvPr>
              <p:cNvSpPr/>
              <p:nvPr/>
            </p:nvSpPr>
            <p:spPr>
              <a:xfrm>
                <a:off x="-7815" y="273677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8" name="Freeform 17">
                <a:extLst>
                  <a:ext uri="{FF2B5EF4-FFF2-40B4-BE49-F238E27FC236}">
                    <a16:creationId xmlns:a16="http://schemas.microsoft.com/office/drawing/2014/main" id="{BA68332D-C892-4300-0AA1-E224074E5084}"/>
                  </a:ext>
                </a:extLst>
              </p:cNvPr>
              <p:cNvSpPr/>
              <p:nvPr/>
            </p:nvSpPr>
            <p:spPr>
              <a:xfrm>
                <a:off x="-7815" y="2048087"/>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9" name="Freeform 18">
                <a:extLst>
                  <a:ext uri="{FF2B5EF4-FFF2-40B4-BE49-F238E27FC236}">
                    <a16:creationId xmlns:a16="http://schemas.microsoft.com/office/drawing/2014/main" id="{E34E1EA1-460B-411A-6661-09239A661E37}"/>
                  </a:ext>
                </a:extLst>
              </p:cNvPr>
              <p:cNvSpPr/>
              <p:nvPr/>
            </p:nvSpPr>
            <p:spPr>
              <a:xfrm>
                <a:off x="-7815" y="342546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0" name="Freeform 19">
                <a:extLst>
                  <a:ext uri="{FF2B5EF4-FFF2-40B4-BE49-F238E27FC236}">
                    <a16:creationId xmlns:a16="http://schemas.microsoft.com/office/drawing/2014/main" id="{69FEBE59-6CF0-BB98-1EBB-795084EC97C5}"/>
                  </a:ext>
                </a:extLst>
              </p:cNvPr>
              <p:cNvSpPr/>
              <p:nvPr/>
            </p:nvSpPr>
            <p:spPr>
              <a:xfrm>
                <a:off x="-7815" y="411415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1" name="Freeform 20">
                <a:extLst>
                  <a:ext uri="{FF2B5EF4-FFF2-40B4-BE49-F238E27FC236}">
                    <a16:creationId xmlns:a16="http://schemas.microsoft.com/office/drawing/2014/main" id="{D4ECEEE6-8B9F-4C99-39EE-BEF765E3B9A5}"/>
                  </a:ext>
                </a:extLst>
              </p:cNvPr>
              <p:cNvSpPr/>
              <p:nvPr userDrawn="1"/>
            </p:nvSpPr>
            <p:spPr>
              <a:xfrm>
                <a:off x="-9705" y="-2048"/>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2" name="Freeform 21">
                <a:extLst>
                  <a:ext uri="{FF2B5EF4-FFF2-40B4-BE49-F238E27FC236}">
                    <a16:creationId xmlns:a16="http://schemas.microsoft.com/office/drawing/2014/main" id="{527D490C-F484-6C56-EAE9-4750D44F48EB}"/>
                  </a:ext>
                </a:extLst>
              </p:cNvPr>
              <p:cNvSpPr/>
              <p:nvPr userDrawn="1"/>
            </p:nvSpPr>
            <p:spPr>
              <a:xfrm>
                <a:off x="-7815" y="4795534"/>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3" name="Freeform 22">
                <a:extLst>
                  <a:ext uri="{FF2B5EF4-FFF2-40B4-BE49-F238E27FC236}">
                    <a16:creationId xmlns:a16="http://schemas.microsoft.com/office/drawing/2014/main" id="{95FCEA10-3EFA-03EA-402F-1A62BDF0045F}"/>
                  </a:ext>
                </a:extLst>
              </p:cNvPr>
              <p:cNvSpPr/>
              <p:nvPr userDrawn="1"/>
            </p:nvSpPr>
            <p:spPr>
              <a:xfrm>
                <a:off x="-7815" y="548771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4" name="Freeform 23">
                <a:extLst>
                  <a:ext uri="{FF2B5EF4-FFF2-40B4-BE49-F238E27FC236}">
                    <a16:creationId xmlns:a16="http://schemas.microsoft.com/office/drawing/2014/main" id="{5369B71B-2F6A-77F8-E9AB-7F2A172C4AD7}"/>
                  </a:ext>
                </a:extLst>
              </p:cNvPr>
              <p:cNvSpPr/>
              <p:nvPr userDrawn="1"/>
            </p:nvSpPr>
            <p:spPr>
              <a:xfrm rot="16200000">
                <a:off x="1374" y="6176364"/>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
          <p:nvSpPr>
            <p:cNvPr id="10" name="Rectangle 9">
              <a:extLst>
                <a:ext uri="{FF2B5EF4-FFF2-40B4-BE49-F238E27FC236}">
                  <a16:creationId xmlns:a16="http://schemas.microsoft.com/office/drawing/2014/main" id="{C566B196-DE3F-4C6F-56D9-118510426274}"/>
                </a:ext>
              </a:extLst>
            </p:cNvPr>
            <p:cNvSpPr/>
            <p:nvPr/>
          </p:nvSpPr>
          <p:spPr>
            <a:xfrm>
              <a:off x="0" y="0"/>
              <a:ext cx="12192000" cy="4686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
          <p:nvSpPr>
            <p:cNvPr id="11" name="Rectangle 10">
              <a:extLst>
                <a:ext uri="{FF2B5EF4-FFF2-40B4-BE49-F238E27FC236}">
                  <a16:creationId xmlns:a16="http://schemas.microsoft.com/office/drawing/2014/main" id="{EDA154B4-74A8-5293-879A-90A72F7B15A8}"/>
                </a:ext>
              </a:extLst>
            </p:cNvPr>
            <p:cNvSpPr/>
            <p:nvPr/>
          </p:nvSpPr>
          <p:spPr>
            <a:xfrm>
              <a:off x="0" y="6389370"/>
              <a:ext cx="12192000" cy="4686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
          <p:nvSpPr>
            <p:cNvPr id="12" name="Rectangle 11">
              <a:extLst>
                <a:ext uri="{FF2B5EF4-FFF2-40B4-BE49-F238E27FC236}">
                  <a16:creationId xmlns:a16="http://schemas.microsoft.com/office/drawing/2014/main" id="{F1662D63-62F3-92A4-2F3B-38BDC5847654}"/>
                </a:ext>
              </a:extLst>
            </p:cNvPr>
            <p:cNvSpPr/>
            <p:nvPr/>
          </p:nvSpPr>
          <p:spPr>
            <a:xfrm rot="5400000">
              <a:off x="-3194687" y="3194686"/>
              <a:ext cx="6858003" cy="4686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
          <p:nvSpPr>
            <p:cNvPr id="13" name="Rectangle 12">
              <a:extLst>
                <a:ext uri="{FF2B5EF4-FFF2-40B4-BE49-F238E27FC236}">
                  <a16:creationId xmlns:a16="http://schemas.microsoft.com/office/drawing/2014/main" id="{B123CFDB-5D65-9E96-35B3-CBA2159308F8}"/>
                </a:ext>
              </a:extLst>
            </p:cNvPr>
            <p:cNvSpPr/>
            <p:nvPr/>
          </p:nvSpPr>
          <p:spPr>
            <a:xfrm rot="5400000">
              <a:off x="8528683" y="3194686"/>
              <a:ext cx="6858003" cy="4686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grpSp>
      <p:grpSp>
        <p:nvGrpSpPr>
          <p:cNvPr id="25" name="Group 24">
            <a:extLst>
              <a:ext uri="{FF2B5EF4-FFF2-40B4-BE49-F238E27FC236}">
                <a16:creationId xmlns:a16="http://schemas.microsoft.com/office/drawing/2014/main" id="{0AB5EA89-2423-DAAD-CCCD-43F6F0F43238}"/>
              </a:ext>
            </a:extLst>
          </p:cNvPr>
          <p:cNvGrpSpPr/>
          <p:nvPr userDrawn="1"/>
        </p:nvGrpSpPr>
        <p:grpSpPr>
          <a:xfrm>
            <a:off x="1530224" y="3046480"/>
            <a:ext cx="9824386" cy="2450935"/>
            <a:chOff x="1530224" y="3293116"/>
            <a:chExt cx="9824386" cy="2450935"/>
          </a:xfrm>
        </p:grpSpPr>
        <p:cxnSp>
          <p:nvCxnSpPr>
            <p:cNvPr id="26" name="Straight Connector 25">
              <a:extLst>
                <a:ext uri="{FF2B5EF4-FFF2-40B4-BE49-F238E27FC236}">
                  <a16:creationId xmlns:a16="http://schemas.microsoft.com/office/drawing/2014/main" id="{3C1CCA6C-278F-1678-6DB7-87C87B8BC6FB}"/>
                </a:ext>
              </a:extLst>
            </p:cNvPr>
            <p:cNvCxnSpPr>
              <a:cxnSpLocks/>
            </p:cNvCxnSpPr>
            <p:nvPr/>
          </p:nvCxnSpPr>
          <p:spPr>
            <a:xfrm>
              <a:off x="4785029" y="3526006"/>
              <a:ext cx="0" cy="2218045"/>
            </a:xfrm>
            <a:prstGeom prst="line">
              <a:avLst/>
            </a:prstGeom>
            <a:ln w="2222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5BA78A3-AC23-FAEF-E700-7FB6BB7129C3}"/>
                </a:ext>
              </a:extLst>
            </p:cNvPr>
            <p:cNvCxnSpPr>
              <a:cxnSpLocks/>
            </p:cNvCxnSpPr>
            <p:nvPr/>
          </p:nvCxnSpPr>
          <p:spPr>
            <a:xfrm>
              <a:off x="8005522" y="3526006"/>
              <a:ext cx="0" cy="2131442"/>
            </a:xfrm>
            <a:prstGeom prst="line">
              <a:avLst/>
            </a:prstGeom>
            <a:ln w="22225">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4EFE45FD-E816-E2B5-B021-8CF5D48A39F7}"/>
                </a:ext>
              </a:extLst>
            </p:cNvPr>
            <p:cNvGrpSpPr/>
            <p:nvPr/>
          </p:nvGrpSpPr>
          <p:grpSpPr>
            <a:xfrm>
              <a:off x="1530224" y="3296555"/>
              <a:ext cx="3267560" cy="2280280"/>
              <a:chOff x="1530224" y="3296555"/>
              <a:chExt cx="3267560" cy="2280280"/>
            </a:xfrm>
          </p:grpSpPr>
          <p:sp>
            <p:nvSpPr>
              <p:cNvPr id="41" name="Text Placeholder 8">
                <a:extLst>
                  <a:ext uri="{FF2B5EF4-FFF2-40B4-BE49-F238E27FC236}">
                    <a16:creationId xmlns:a16="http://schemas.microsoft.com/office/drawing/2014/main" id="{826831FF-C0BF-F0AB-4848-FC4AEF2E3B98}"/>
                  </a:ext>
                </a:extLst>
              </p:cNvPr>
              <p:cNvSpPr txBox="1">
                <a:spLocks/>
              </p:cNvSpPr>
              <p:nvPr/>
            </p:nvSpPr>
            <p:spPr>
              <a:xfrm>
                <a:off x="1596056" y="4143539"/>
                <a:ext cx="3201728" cy="1433296"/>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ts val="800"/>
                  </a:spcBef>
                </a:pPr>
                <a:r>
                  <a:rPr lang="en-US" sz="1400" dirty="0">
                    <a:solidFill>
                      <a:schemeClr val="accent5"/>
                    </a:solidFill>
                  </a:rPr>
                  <a:t>PrEP Ring Language Considerations</a:t>
                </a:r>
              </a:p>
              <a:p>
                <a:pPr indent="-228600">
                  <a:lnSpc>
                    <a:spcPct val="90000"/>
                  </a:lnSpc>
                  <a:spcBef>
                    <a:spcPts val="800"/>
                  </a:spcBef>
                </a:pPr>
                <a:r>
                  <a:rPr lang="en-US" sz="1400" dirty="0">
                    <a:solidFill>
                      <a:schemeClr val="accent5"/>
                    </a:solidFill>
                  </a:rPr>
                  <a:t>Introduction Framework</a:t>
                </a:r>
              </a:p>
              <a:p>
                <a:pPr indent="-228600">
                  <a:lnSpc>
                    <a:spcPct val="90000"/>
                  </a:lnSpc>
                  <a:spcBef>
                    <a:spcPts val="800"/>
                  </a:spcBef>
                </a:pPr>
                <a:r>
                  <a:rPr lang="en-US" sz="1400" dirty="0">
                    <a:solidFill>
                      <a:schemeClr val="accent5"/>
                    </a:solidFill>
                  </a:rPr>
                  <a:t>Situation Analysis Template</a:t>
                </a:r>
              </a:p>
              <a:p>
                <a:pPr indent="-228600">
                  <a:lnSpc>
                    <a:spcPct val="90000"/>
                  </a:lnSpc>
                  <a:spcBef>
                    <a:spcPts val="800"/>
                  </a:spcBef>
                </a:pPr>
                <a:r>
                  <a:rPr lang="en-US" sz="1400" dirty="0">
                    <a:solidFill>
                      <a:schemeClr val="accent5"/>
                    </a:solidFill>
                  </a:rPr>
                  <a:t>Guidelines Template</a:t>
                </a:r>
              </a:p>
              <a:p>
                <a:pPr indent="-228600">
                  <a:lnSpc>
                    <a:spcPct val="90000"/>
                  </a:lnSpc>
                  <a:spcBef>
                    <a:spcPts val="800"/>
                  </a:spcBef>
                </a:pPr>
                <a:r>
                  <a:rPr lang="en-US" sz="1400" dirty="0">
                    <a:solidFill>
                      <a:schemeClr val="accent5"/>
                    </a:solidFill>
                  </a:rPr>
                  <a:t>Rollout Scenarios Template</a:t>
                </a:r>
              </a:p>
            </p:txBody>
          </p:sp>
          <p:grpSp>
            <p:nvGrpSpPr>
              <p:cNvPr id="42" name="Group 41">
                <a:extLst>
                  <a:ext uri="{FF2B5EF4-FFF2-40B4-BE49-F238E27FC236}">
                    <a16:creationId xmlns:a16="http://schemas.microsoft.com/office/drawing/2014/main" id="{266F224D-814D-127C-95A2-C95E21CCC1D8}"/>
                  </a:ext>
                </a:extLst>
              </p:cNvPr>
              <p:cNvGrpSpPr/>
              <p:nvPr/>
            </p:nvGrpSpPr>
            <p:grpSpPr>
              <a:xfrm>
                <a:off x="1530224" y="3296555"/>
                <a:ext cx="3063923" cy="697162"/>
                <a:chOff x="1530224" y="3382283"/>
                <a:chExt cx="3063923" cy="697162"/>
              </a:xfrm>
            </p:grpSpPr>
            <p:sp>
              <p:nvSpPr>
                <p:cNvPr id="43" name="Text Placeholder 8">
                  <a:extLst>
                    <a:ext uri="{FF2B5EF4-FFF2-40B4-BE49-F238E27FC236}">
                      <a16:creationId xmlns:a16="http://schemas.microsoft.com/office/drawing/2014/main" id="{1C7FCA63-111E-7BB7-7A0E-7EBA8623AFF0}"/>
                    </a:ext>
                  </a:extLst>
                </p:cNvPr>
                <p:cNvSpPr txBox="1">
                  <a:spLocks/>
                </p:cNvSpPr>
                <p:nvPr/>
              </p:nvSpPr>
              <p:spPr>
                <a:xfrm>
                  <a:off x="2297878" y="3685706"/>
                  <a:ext cx="1410657" cy="35244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b="1" dirty="0">
                      <a:solidFill>
                        <a:schemeClr val="accent5"/>
                      </a:solidFill>
                    </a:rPr>
                    <a:t>PLANNING</a:t>
                  </a:r>
                  <a:endParaRPr lang="en-US" dirty="0">
                    <a:solidFill>
                      <a:schemeClr val="accent5"/>
                    </a:solidFill>
                  </a:endParaRPr>
                </a:p>
              </p:txBody>
            </p:sp>
            <p:cxnSp>
              <p:nvCxnSpPr>
                <p:cNvPr id="44" name="Straight Connector 43">
                  <a:extLst>
                    <a:ext uri="{FF2B5EF4-FFF2-40B4-BE49-F238E27FC236}">
                      <a16:creationId xmlns:a16="http://schemas.microsoft.com/office/drawing/2014/main" id="{1C81910B-C70D-CEB1-4063-8808ACE169B1}"/>
                    </a:ext>
                  </a:extLst>
                </p:cNvPr>
                <p:cNvCxnSpPr>
                  <a:cxnSpLocks/>
                </p:cNvCxnSpPr>
                <p:nvPr/>
              </p:nvCxnSpPr>
              <p:spPr>
                <a:xfrm>
                  <a:off x="1697479" y="3616696"/>
                  <a:ext cx="2896668" cy="0"/>
                </a:xfrm>
                <a:prstGeom prst="line">
                  <a:avLst/>
                </a:prstGeom>
                <a:ln w="69850"/>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E20F0574-DD4A-17ED-6E71-ADC0EB6DD7EA}"/>
                    </a:ext>
                  </a:extLst>
                </p:cNvPr>
                <p:cNvPicPr>
                  <a:picLocks noChangeAspect="1"/>
                </p:cNvPicPr>
                <p:nvPr/>
              </p:nvPicPr>
              <p:blipFill>
                <a:blip r:embed="rId3"/>
                <a:stretch>
                  <a:fillRect/>
                </a:stretch>
              </p:blipFill>
              <p:spPr>
                <a:xfrm>
                  <a:off x="1530224" y="3382283"/>
                  <a:ext cx="697162" cy="697162"/>
                </a:xfrm>
                <a:prstGeom prst="rect">
                  <a:avLst/>
                </a:prstGeom>
              </p:spPr>
            </p:pic>
          </p:grpSp>
        </p:grpSp>
        <p:grpSp>
          <p:nvGrpSpPr>
            <p:cNvPr id="29" name="Group 28">
              <a:extLst>
                <a:ext uri="{FF2B5EF4-FFF2-40B4-BE49-F238E27FC236}">
                  <a16:creationId xmlns:a16="http://schemas.microsoft.com/office/drawing/2014/main" id="{389C46E8-C4C5-6111-D9A7-59DC2E7D364A}"/>
                </a:ext>
              </a:extLst>
            </p:cNvPr>
            <p:cNvGrpSpPr/>
            <p:nvPr/>
          </p:nvGrpSpPr>
          <p:grpSpPr>
            <a:xfrm>
              <a:off x="4920720" y="3293116"/>
              <a:ext cx="3066037" cy="2364332"/>
              <a:chOff x="4920720" y="3293116"/>
              <a:chExt cx="3066037" cy="2364332"/>
            </a:xfrm>
          </p:grpSpPr>
          <p:sp>
            <p:nvSpPr>
              <p:cNvPr id="36" name="Text Placeholder 8">
                <a:extLst>
                  <a:ext uri="{FF2B5EF4-FFF2-40B4-BE49-F238E27FC236}">
                    <a16:creationId xmlns:a16="http://schemas.microsoft.com/office/drawing/2014/main" id="{42A9D7EB-9D5B-F1AE-3C2F-85EC9899D914}"/>
                  </a:ext>
                </a:extLst>
              </p:cNvPr>
              <p:cNvSpPr txBox="1">
                <a:spLocks/>
              </p:cNvSpPr>
              <p:nvPr/>
            </p:nvSpPr>
            <p:spPr>
              <a:xfrm>
                <a:off x="4988666" y="4102040"/>
                <a:ext cx="2998091" cy="1555408"/>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68275">
                  <a:lnSpc>
                    <a:spcPct val="90000"/>
                  </a:lnSpc>
                  <a:spcBef>
                    <a:spcPts val="800"/>
                  </a:spcBef>
                </a:pPr>
                <a:r>
                  <a:rPr lang="en-US" sz="1400" dirty="0">
                    <a:solidFill>
                      <a:schemeClr val="accent2"/>
                    </a:solidFill>
                  </a:rPr>
                  <a:t>Service Delivery Channel Analysis Template</a:t>
                </a:r>
              </a:p>
              <a:p>
                <a:pPr indent="-168275">
                  <a:lnSpc>
                    <a:spcPct val="90000"/>
                  </a:lnSpc>
                  <a:spcBef>
                    <a:spcPts val="800"/>
                  </a:spcBef>
                </a:pPr>
                <a:r>
                  <a:rPr lang="en-US" sz="1400" dirty="0">
                    <a:solidFill>
                      <a:schemeClr val="accent2"/>
                    </a:solidFill>
                  </a:rPr>
                  <a:t>Facility Readiness Assessments</a:t>
                </a:r>
              </a:p>
              <a:p>
                <a:pPr indent="-168275">
                  <a:lnSpc>
                    <a:spcPct val="90000"/>
                  </a:lnSpc>
                  <a:spcBef>
                    <a:spcPts val="800"/>
                  </a:spcBef>
                </a:pPr>
                <a:r>
                  <a:rPr lang="en-US" sz="1400" dirty="0">
                    <a:solidFill>
                      <a:schemeClr val="accent2"/>
                    </a:solidFill>
                  </a:rPr>
                  <a:t>Healthcare Provider Training Considerations</a:t>
                </a:r>
              </a:p>
              <a:p>
                <a:pPr indent="-168275">
                  <a:lnSpc>
                    <a:spcPct val="90000"/>
                  </a:lnSpc>
                  <a:spcBef>
                    <a:spcPts val="800"/>
                  </a:spcBef>
                </a:pPr>
                <a:r>
                  <a:rPr lang="en-US" sz="1400" dirty="0">
                    <a:solidFill>
                      <a:schemeClr val="accent2"/>
                    </a:solidFill>
                  </a:rPr>
                  <a:t>Implementation Study Protocol Template</a:t>
                </a:r>
              </a:p>
            </p:txBody>
          </p:sp>
          <p:grpSp>
            <p:nvGrpSpPr>
              <p:cNvPr id="37" name="Group 36">
                <a:extLst>
                  <a:ext uri="{FF2B5EF4-FFF2-40B4-BE49-F238E27FC236}">
                    <a16:creationId xmlns:a16="http://schemas.microsoft.com/office/drawing/2014/main" id="{E295FD5B-DFE6-542E-21EF-C8E97475FE99}"/>
                  </a:ext>
                </a:extLst>
              </p:cNvPr>
              <p:cNvGrpSpPr/>
              <p:nvPr/>
            </p:nvGrpSpPr>
            <p:grpSpPr>
              <a:xfrm>
                <a:off x="4920720" y="3293116"/>
                <a:ext cx="2917941" cy="697162"/>
                <a:chOff x="4877856" y="3378844"/>
                <a:chExt cx="2917941" cy="697162"/>
              </a:xfrm>
            </p:grpSpPr>
            <p:cxnSp>
              <p:nvCxnSpPr>
                <p:cNvPr id="38" name="Straight Connector 37">
                  <a:extLst>
                    <a:ext uri="{FF2B5EF4-FFF2-40B4-BE49-F238E27FC236}">
                      <a16:creationId xmlns:a16="http://schemas.microsoft.com/office/drawing/2014/main" id="{DD659CBF-DBF3-B4DC-1859-63BFABEBF23D}"/>
                    </a:ext>
                  </a:extLst>
                </p:cNvPr>
                <p:cNvCxnSpPr>
                  <a:cxnSpLocks/>
                </p:cNvCxnSpPr>
                <p:nvPr/>
              </p:nvCxnSpPr>
              <p:spPr>
                <a:xfrm>
                  <a:off x="5052597" y="3616696"/>
                  <a:ext cx="2743200" cy="0"/>
                </a:xfrm>
                <a:prstGeom prst="line">
                  <a:avLst/>
                </a:prstGeom>
                <a:ln w="698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E402E354-3B99-99AF-BDE9-E8E48050DFBF}"/>
                    </a:ext>
                  </a:extLst>
                </p:cNvPr>
                <p:cNvPicPr>
                  <a:picLocks noChangeAspect="1"/>
                </p:cNvPicPr>
                <p:nvPr/>
              </p:nvPicPr>
              <p:blipFill>
                <a:blip r:embed="rId4"/>
                <a:stretch>
                  <a:fillRect/>
                </a:stretch>
              </p:blipFill>
              <p:spPr>
                <a:xfrm>
                  <a:off x="4877856" y="3378844"/>
                  <a:ext cx="697162" cy="697162"/>
                </a:xfrm>
                <a:prstGeom prst="rect">
                  <a:avLst/>
                </a:prstGeom>
              </p:spPr>
            </p:pic>
            <p:sp>
              <p:nvSpPr>
                <p:cNvPr id="40" name="Text Placeholder 8">
                  <a:extLst>
                    <a:ext uri="{FF2B5EF4-FFF2-40B4-BE49-F238E27FC236}">
                      <a16:creationId xmlns:a16="http://schemas.microsoft.com/office/drawing/2014/main" id="{AB91735A-F601-214A-6BC3-4275C3A2217B}"/>
                    </a:ext>
                  </a:extLst>
                </p:cNvPr>
                <p:cNvSpPr txBox="1">
                  <a:spLocks/>
                </p:cNvSpPr>
                <p:nvPr/>
              </p:nvSpPr>
              <p:spPr>
                <a:xfrm>
                  <a:off x="5669728" y="3685706"/>
                  <a:ext cx="1410657" cy="35244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b="1" dirty="0">
                      <a:solidFill>
                        <a:schemeClr val="accent2"/>
                      </a:solidFill>
                    </a:rPr>
                    <a:t>DELIVERY</a:t>
                  </a:r>
                  <a:endParaRPr lang="en-US" dirty="0">
                    <a:solidFill>
                      <a:schemeClr val="accent2"/>
                    </a:solidFill>
                  </a:endParaRPr>
                </a:p>
              </p:txBody>
            </p:sp>
          </p:grpSp>
        </p:grpSp>
        <p:grpSp>
          <p:nvGrpSpPr>
            <p:cNvPr id="30" name="Group 29">
              <a:extLst>
                <a:ext uri="{FF2B5EF4-FFF2-40B4-BE49-F238E27FC236}">
                  <a16:creationId xmlns:a16="http://schemas.microsoft.com/office/drawing/2014/main" id="{0FAA43E6-D626-B3F4-0368-368BEF26A1A3}"/>
                </a:ext>
              </a:extLst>
            </p:cNvPr>
            <p:cNvGrpSpPr/>
            <p:nvPr/>
          </p:nvGrpSpPr>
          <p:grpSpPr>
            <a:xfrm>
              <a:off x="8152881" y="3293116"/>
              <a:ext cx="3201729" cy="1922126"/>
              <a:chOff x="8152881" y="3293116"/>
              <a:chExt cx="3201729" cy="1922126"/>
            </a:xfrm>
          </p:grpSpPr>
          <p:sp>
            <p:nvSpPr>
              <p:cNvPr id="31" name="Text Placeholder 8">
                <a:extLst>
                  <a:ext uri="{FF2B5EF4-FFF2-40B4-BE49-F238E27FC236}">
                    <a16:creationId xmlns:a16="http://schemas.microsoft.com/office/drawing/2014/main" id="{C9D57C7F-6802-264B-B317-B77FADAF3E21}"/>
                  </a:ext>
                </a:extLst>
              </p:cNvPr>
              <p:cNvSpPr txBox="1">
                <a:spLocks/>
              </p:cNvSpPr>
              <p:nvPr/>
            </p:nvSpPr>
            <p:spPr>
              <a:xfrm>
                <a:off x="8224321" y="4143540"/>
                <a:ext cx="3130289" cy="1071702"/>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68275">
                  <a:lnSpc>
                    <a:spcPct val="90000"/>
                  </a:lnSpc>
                  <a:spcBef>
                    <a:spcPts val="800"/>
                  </a:spcBef>
                </a:pPr>
                <a:r>
                  <a:rPr lang="en-US" sz="1400" dirty="0">
                    <a:solidFill>
                      <a:schemeClr val="bg2"/>
                    </a:solidFill>
                  </a:rPr>
                  <a:t>Demand Creation Design Guide</a:t>
                </a:r>
              </a:p>
              <a:p>
                <a:pPr indent="-168275">
                  <a:lnSpc>
                    <a:spcPct val="90000"/>
                  </a:lnSpc>
                  <a:spcBef>
                    <a:spcPts val="800"/>
                  </a:spcBef>
                </a:pPr>
                <a:r>
                  <a:rPr lang="en-US" sz="1400" dirty="0">
                    <a:solidFill>
                      <a:schemeClr val="bg2"/>
                    </a:solidFill>
                  </a:rPr>
                  <a:t>Demand Creation Lessons Learned</a:t>
                </a:r>
              </a:p>
              <a:p>
                <a:pPr indent="-168275">
                  <a:lnSpc>
                    <a:spcPct val="90000"/>
                  </a:lnSpc>
                  <a:spcBef>
                    <a:spcPts val="800"/>
                  </a:spcBef>
                </a:pPr>
                <a:r>
                  <a:rPr lang="en-US" sz="1400" dirty="0">
                    <a:solidFill>
                      <a:schemeClr val="bg2"/>
                    </a:solidFill>
                  </a:rPr>
                  <a:t>Considerations for </a:t>
                </a:r>
                <a:br>
                  <a:rPr lang="en-US" sz="1400" dirty="0">
                    <a:solidFill>
                      <a:schemeClr val="bg2"/>
                    </a:solidFill>
                  </a:rPr>
                </a:br>
                <a:r>
                  <a:rPr lang="en-US" sz="1400" dirty="0">
                    <a:solidFill>
                      <a:schemeClr val="bg2"/>
                    </a:solidFill>
                  </a:rPr>
                  <a:t>Monitoring and Evaluation</a:t>
                </a:r>
              </a:p>
            </p:txBody>
          </p:sp>
          <p:grpSp>
            <p:nvGrpSpPr>
              <p:cNvPr id="32" name="Group 31">
                <a:extLst>
                  <a:ext uri="{FF2B5EF4-FFF2-40B4-BE49-F238E27FC236}">
                    <a16:creationId xmlns:a16="http://schemas.microsoft.com/office/drawing/2014/main" id="{FF6BC214-03A5-25B6-FDA9-1F577E8ED8AE}"/>
                  </a:ext>
                </a:extLst>
              </p:cNvPr>
              <p:cNvGrpSpPr/>
              <p:nvPr/>
            </p:nvGrpSpPr>
            <p:grpSpPr>
              <a:xfrm>
                <a:off x="8152881" y="3293116"/>
                <a:ext cx="2724908" cy="697162"/>
                <a:chOff x="8152881" y="3378844"/>
                <a:chExt cx="2724908" cy="697162"/>
              </a:xfrm>
            </p:grpSpPr>
            <p:cxnSp>
              <p:nvCxnSpPr>
                <p:cNvPr id="33" name="Straight Connector 32">
                  <a:extLst>
                    <a:ext uri="{FF2B5EF4-FFF2-40B4-BE49-F238E27FC236}">
                      <a16:creationId xmlns:a16="http://schemas.microsoft.com/office/drawing/2014/main" id="{5ABFF265-9249-60CF-CDC1-8CDE592AE94B}"/>
                    </a:ext>
                  </a:extLst>
                </p:cNvPr>
                <p:cNvCxnSpPr>
                  <a:cxnSpLocks/>
                </p:cNvCxnSpPr>
                <p:nvPr/>
              </p:nvCxnSpPr>
              <p:spPr>
                <a:xfrm>
                  <a:off x="8346622" y="3616696"/>
                  <a:ext cx="2531167"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D740A072-C8B2-50B9-EB3F-2B2B65343DB7}"/>
                    </a:ext>
                  </a:extLst>
                </p:cNvPr>
                <p:cNvPicPr>
                  <a:picLocks noChangeAspect="1"/>
                </p:cNvPicPr>
                <p:nvPr/>
              </p:nvPicPr>
              <p:blipFill>
                <a:blip r:embed="rId5"/>
                <a:stretch>
                  <a:fillRect/>
                </a:stretch>
              </p:blipFill>
              <p:spPr>
                <a:xfrm>
                  <a:off x="8152881" y="3378844"/>
                  <a:ext cx="697162" cy="697162"/>
                </a:xfrm>
                <a:prstGeom prst="rect">
                  <a:avLst/>
                </a:prstGeom>
              </p:spPr>
            </p:pic>
            <p:sp>
              <p:nvSpPr>
                <p:cNvPr id="35" name="Text Placeholder 8">
                  <a:extLst>
                    <a:ext uri="{FF2B5EF4-FFF2-40B4-BE49-F238E27FC236}">
                      <a16:creationId xmlns:a16="http://schemas.microsoft.com/office/drawing/2014/main" id="{D6668274-E4A0-0042-5180-31DFCF3AF8BA}"/>
                    </a:ext>
                  </a:extLst>
                </p:cNvPr>
                <p:cNvSpPr txBox="1">
                  <a:spLocks/>
                </p:cNvSpPr>
                <p:nvPr/>
              </p:nvSpPr>
              <p:spPr>
                <a:xfrm>
                  <a:off x="8941568" y="3685706"/>
                  <a:ext cx="1410657" cy="35244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b="1" dirty="0">
                      <a:solidFill>
                        <a:schemeClr val="bg2"/>
                      </a:solidFill>
                    </a:rPr>
                    <a:t>PROMOTION</a:t>
                  </a:r>
                  <a:endParaRPr lang="en-US" dirty="0">
                    <a:solidFill>
                      <a:schemeClr val="accent2"/>
                    </a:solidFill>
                  </a:endParaRPr>
                </a:p>
              </p:txBody>
            </p:sp>
          </p:grpSp>
        </p:grpSp>
      </p:grpSp>
      <p:sp>
        <p:nvSpPr>
          <p:cNvPr id="46" name="TextBox 45">
            <a:extLst>
              <a:ext uri="{FF2B5EF4-FFF2-40B4-BE49-F238E27FC236}">
                <a16:creationId xmlns:a16="http://schemas.microsoft.com/office/drawing/2014/main" id="{EC846990-B7AD-D249-A25F-E9653BE41B9D}"/>
              </a:ext>
            </a:extLst>
          </p:cNvPr>
          <p:cNvSpPr txBox="1"/>
          <p:nvPr userDrawn="1"/>
        </p:nvSpPr>
        <p:spPr>
          <a:xfrm>
            <a:off x="1556548" y="5749858"/>
            <a:ext cx="9923023" cy="461665"/>
          </a:xfrm>
          <a:prstGeom prst="rect">
            <a:avLst/>
          </a:prstGeom>
          <a:noFill/>
        </p:spPr>
        <p:txBody>
          <a:bodyPr wrap="square" rtlCol="0">
            <a:spAutoFit/>
          </a:bodyPr>
          <a:lstStyle/>
          <a:p>
            <a:r>
              <a:rPr lang="en-US" sz="800" dirty="0">
                <a:solidFill>
                  <a:schemeClr val="bg2">
                    <a:lumMod val="75000"/>
                  </a:schemeClr>
                </a:solidFill>
              </a:rPr>
              <a:t>The resources within this toolkit were made possible by the generous assistance from the American people through the U.S. Agency for International Development (USAID) and the U.S. President’s Emergency Plan for AIDS Relief (PEPFAR) through the terms of several cooperative agreements, including the OPTIONS Consortium (AID-OAA-A-15-00035), the PROMISE Collaboration (AID‑OAA-A-15-00045), and the CHOICE Collaboration (#7200AA19CA00002 and #7200AA19CA00003). The contents are the responsibility of these projects and do not necessarily reflect the views of USAID or the United States Government.</a:t>
            </a:r>
          </a:p>
        </p:txBody>
      </p:sp>
    </p:spTree>
    <p:extLst>
      <p:ext uri="{BB962C8B-B14F-4D97-AF65-F5344CB8AC3E}">
        <p14:creationId xmlns:p14="http://schemas.microsoft.com/office/powerpoint/2010/main" val="3904286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ollout Scenarios- Step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hasCustomPrompt="1"/>
          </p:nvPr>
        </p:nvSpPr>
        <p:spPr>
          <a:xfrm>
            <a:off x="1234808" y="811045"/>
            <a:ext cx="10145980" cy="513544"/>
          </a:xfrm>
        </p:spPr>
        <p:txBody>
          <a:bodyPr>
            <a:normAutofit/>
          </a:bodyPr>
          <a:lstStyle>
            <a:lvl1pPr>
              <a:defRPr sz="3600"/>
            </a:lvl1pPr>
          </a:lstStyle>
          <a:p>
            <a:r>
              <a:rPr lang="en-US" dirty="0"/>
              <a:t>Title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145712"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7" name="Pentagon 6">
            <a:extLst>
              <a:ext uri="{FF2B5EF4-FFF2-40B4-BE49-F238E27FC236}">
                <a16:creationId xmlns:a16="http://schemas.microsoft.com/office/drawing/2014/main" id="{54962C91-B940-4C43-AF69-B46A82A67837}"/>
              </a:ext>
            </a:extLst>
          </p:cNvPr>
          <p:cNvSpPr/>
          <p:nvPr/>
        </p:nvSpPr>
        <p:spPr>
          <a:xfrm>
            <a:off x="11140583" y="132565"/>
            <a:ext cx="477330" cy="333187"/>
          </a:xfrm>
          <a:prstGeom prst="homePlate">
            <a:avLst>
              <a:gd name="adj" fmla="val 13794"/>
            </a:avLst>
          </a:prstGeom>
          <a:solidFill>
            <a:schemeClr val="accent6">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8" name="Oval 7">
            <a:extLst>
              <a:ext uri="{FF2B5EF4-FFF2-40B4-BE49-F238E27FC236}">
                <a16:creationId xmlns:a16="http://schemas.microsoft.com/office/drawing/2014/main" id="{D198D118-90B6-6A49-BABB-D385D91520DA}"/>
              </a:ext>
            </a:extLst>
          </p:cNvPr>
          <p:cNvSpPr/>
          <p:nvPr/>
        </p:nvSpPr>
        <p:spPr>
          <a:xfrm>
            <a:off x="11304445"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6"/>
                </a:solidFill>
              </a:rPr>
              <a:t>3</a:t>
            </a:r>
          </a:p>
        </p:txBody>
      </p:sp>
      <p:sp>
        <p:nvSpPr>
          <p:cNvPr id="11" name="Pentagon 10">
            <a:extLst>
              <a:ext uri="{FF2B5EF4-FFF2-40B4-BE49-F238E27FC236}">
                <a16:creationId xmlns:a16="http://schemas.microsoft.com/office/drawing/2014/main" id="{E273C470-396E-C84C-A70C-E4AA9D8910E6}"/>
              </a:ext>
            </a:extLst>
          </p:cNvPr>
          <p:cNvSpPr/>
          <p:nvPr/>
        </p:nvSpPr>
        <p:spPr>
          <a:xfrm>
            <a:off x="9688289" y="132565"/>
            <a:ext cx="1510881" cy="333187"/>
          </a:xfrm>
          <a:prstGeom prst="homePlate">
            <a:avLst>
              <a:gd name="adj" fmla="val 13794"/>
            </a:avLst>
          </a:prstGeom>
          <a:solidFill>
            <a:schemeClr val="accent4"/>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Data analysis</a:t>
            </a:r>
          </a:p>
        </p:txBody>
      </p:sp>
      <p:sp>
        <p:nvSpPr>
          <p:cNvPr id="12" name="Oval 11">
            <a:extLst>
              <a:ext uri="{FF2B5EF4-FFF2-40B4-BE49-F238E27FC236}">
                <a16:creationId xmlns:a16="http://schemas.microsoft.com/office/drawing/2014/main" id="{B445FA05-C5B9-9F42-B0B9-D93DF35875B5}"/>
              </a:ext>
            </a:extLst>
          </p:cNvPr>
          <p:cNvSpPr/>
          <p:nvPr/>
        </p:nvSpPr>
        <p:spPr>
          <a:xfrm>
            <a:off x="9851776"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4"/>
                </a:solidFill>
              </a:rPr>
              <a:t>2</a:t>
            </a:r>
          </a:p>
        </p:txBody>
      </p:sp>
      <p:sp>
        <p:nvSpPr>
          <p:cNvPr id="14" name="Pentagon 13">
            <a:extLst>
              <a:ext uri="{FF2B5EF4-FFF2-40B4-BE49-F238E27FC236}">
                <a16:creationId xmlns:a16="http://schemas.microsoft.com/office/drawing/2014/main" id="{88CA3163-5D9E-B34B-9C45-8C3EE7B13199}"/>
              </a:ext>
            </a:extLst>
          </p:cNvPr>
          <p:cNvSpPr/>
          <p:nvPr/>
        </p:nvSpPr>
        <p:spPr>
          <a:xfrm>
            <a:off x="9270954" y="132565"/>
            <a:ext cx="477330" cy="333187"/>
          </a:xfrm>
          <a:prstGeom prst="homePlate">
            <a:avLst>
              <a:gd name="adj" fmla="val 16379"/>
            </a:avLst>
          </a:prstGeom>
          <a:solidFill>
            <a:schemeClr val="accent6">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200" b="1" dirty="0">
              <a:solidFill>
                <a:srgbClr val="FFFFFF"/>
              </a:solidFill>
            </a:endParaRPr>
          </a:p>
        </p:txBody>
      </p:sp>
      <p:sp>
        <p:nvSpPr>
          <p:cNvPr id="15" name="Oval 14">
            <a:extLst>
              <a:ext uri="{FF2B5EF4-FFF2-40B4-BE49-F238E27FC236}">
                <a16:creationId xmlns:a16="http://schemas.microsoft.com/office/drawing/2014/main" id="{1B0AEA96-32F6-CC4D-A837-595733CBC1D9}"/>
              </a:ext>
            </a:extLst>
          </p:cNvPr>
          <p:cNvSpPr/>
          <p:nvPr/>
        </p:nvSpPr>
        <p:spPr>
          <a:xfrm>
            <a:off x="9383050"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6"/>
                </a:solidFill>
              </a:rPr>
              <a:t>1</a:t>
            </a:r>
          </a:p>
        </p:txBody>
      </p:sp>
      <p:sp>
        <p:nvSpPr>
          <p:cNvPr id="16" name="Text Placeholder 21">
            <a:extLst>
              <a:ext uri="{FF2B5EF4-FFF2-40B4-BE49-F238E27FC236}">
                <a16:creationId xmlns:a16="http://schemas.microsoft.com/office/drawing/2014/main" id="{2477DEC3-CE36-CE43-B584-8D67C4B88D85}"/>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4975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ollout Scenarios- Step 2 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hasCustomPrompt="1"/>
          </p:nvPr>
        </p:nvSpPr>
        <p:spPr>
          <a:xfrm>
            <a:off x="2772676" y="811045"/>
            <a:ext cx="8608111" cy="513544"/>
          </a:xfrm>
        </p:spPr>
        <p:txBody>
          <a:bodyPr>
            <a:normAutofit/>
          </a:bodyPr>
          <a:lstStyle>
            <a:lvl1pPr>
              <a:defRPr sz="3600"/>
            </a:lvl1pPr>
          </a:lstStyle>
          <a:p>
            <a:r>
              <a:rPr lang="en-US" dirty="0"/>
              <a:t>Title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145712"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16" name="Rectangle 15">
            <a:extLst>
              <a:ext uri="{FF2B5EF4-FFF2-40B4-BE49-F238E27FC236}">
                <a16:creationId xmlns:a16="http://schemas.microsoft.com/office/drawing/2014/main" id="{F1D39201-746E-434A-8BF5-A1A3DD94F245}"/>
              </a:ext>
            </a:extLst>
          </p:cNvPr>
          <p:cNvSpPr/>
          <p:nvPr userDrawn="1"/>
        </p:nvSpPr>
        <p:spPr>
          <a:xfrm>
            <a:off x="1234808" y="850330"/>
            <a:ext cx="1412139" cy="410091"/>
          </a:xfrm>
          <a:prstGeom prst="rect">
            <a:avLst/>
          </a:prstGeom>
          <a:solidFill>
            <a:srgbClr val="FFFF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0" tIns="73152" rIns="91440" bIns="0" rtlCol="0" anchor="t" anchorCtr="0"/>
          <a:lstStyle/>
          <a:p>
            <a:pPr algn="ctr">
              <a:lnSpc>
                <a:spcPct val="115000"/>
              </a:lnSpc>
              <a:buSzPts val="1800"/>
            </a:pPr>
            <a:r>
              <a:rPr lang="en-US" sz="1600" b="1" dirty="0">
                <a:solidFill>
                  <a:schemeClr val="accent2"/>
                </a:solidFill>
              </a:rPr>
              <a:t>TEMPLATE</a:t>
            </a:r>
          </a:p>
        </p:txBody>
      </p:sp>
      <p:sp>
        <p:nvSpPr>
          <p:cNvPr id="18" name="Text Placeholder 21">
            <a:extLst>
              <a:ext uri="{FF2B5EF4-FFF2-40B4-BE49-F238E27FC236}">
                <a16:creationId xmlns:a16="http://schemas.microsoft.com/office/drawing/2014/main" id="{98540A4F-CA57-E644-AEDE-79ED0E9C639A}"/>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entagon 12">
            <a:extLst>
              <a:ext uri="{FF2B5EF4-FFF2-40B4-BE49-F238E27FC236}">
                <a16:creationId xmlns:a16="http://schemas.microsoft.com/office/drawing/2014/main" id="{7D73BA33-7B4D-044F-8FD8-18228B1D1D19}"/>
              </a:ext>
            </a:extLst>
          </p:cNvPr>
          <p:cNvSpPr/>
          <p:nvPr userDrawn="1"/>
        </p:nvSpPr>
        <p:spPr>
          <a:xfrm>
            <a:off x="11140583" y="132565"/>
            <a:ext cx="477330" cy="333187"/>
          </a:xfrm>
          <a:prstGeom prst="homePlate">
            <a:avLst>
              <a:gd name="adj" fmla="val 13794"/>
            </a:avLst>
          </a:prstGeom>
          <a:solidFill>
            <a:schemeClr val="accent6">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14" name="Oval 13">
            <a:extLst>
              <a:ext uri="{FF2B5EF4-FFF2-40B4-BE49-F238E27FC236}">
                <a16:creationId xmlns:a16="http://schemas.microsoft.com/office/drawing/2014/main" id="{A1C52933-F201-A348-9C22-B2949E12A6F5}"/>
              </a:ext>
            </a:extLst>
          </p:cNvPr>
          <p:cNvSpPr/>
          <p:nvPr userDrawn="1"/>
        </p:nvSpPr>
        <p:spPr>
          <a:xfrm>
            <a:off x="11304445"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6"/>
                </a:solidFill>
              </a:rPr>
              <a:t>3</a:t>
            </a:r>
          </a:p>
        </p:txBody>
      </p:sp>
      <p:sp>
        <p:nvSpPr>
          <p:cNvPr id="15" name="Pentagon 14">
            <a:extLst>
              <a:ext uri="{FF2B5EF4-FFF2-40B4-BE49-F238E27FC236}">
                <a16:creationId xmlns:a16="http://schemas.microsoft.com/office/drawing/2014/main" id="{8582FFDA-0358-C149-B39E-71D06F35A640}"/>
              </a:ext>
            </a:extLst>
          </p:cNvPr>
          <p:cNvSpPr/>
          <p:nvPr userDrawn="1"/>
        </p:nvSpPr>
        <p:spPr>
          <a:xfrm>
            <a:off x="9688289" y="132565"/>
            <a:ext cx="1510881" cy="333187"/>
          </a:xfrm>
          <a:prstGeom prst="homePlate">
            <a:avLst>
              <a:gd name="adj" fmla="val 13794"/>
            </a:avLst>
          </a:prstGeom>
          <a:solidFill>
            <a:schemeClr val="accent4"/>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Data analysis</a:t>
            </a:r>
          </a:p>
        </p:txBody>
      </p:sp>
      <p:sp>
        <p:nvSpPr>
          <p:cNvPr id="19" name="Oval 18">
            <a:extLst>
              <a:ext uri="{FF2B5EF4-FFF2-40B4-BE49-F238E27FC236}">
                <a16:creationId xmlns:a16="http://schemas.microsoft.com/office/drawing/2014/main" id="{DC221A42-524B-FB45-BD93-9BB7194058BD}"/>
              </a:ext>
            </a:extLst>
          </p:cNvPr>
          <p:cNvSpPr/>
          <p:nvPr userDrawn="1"/>
        </p:nvSpPr>
        <p:spPr>
          <a:xfrm>
            <a:off x="9851776"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4"/>
                </a:solidFill>
              </a:rPr>
              <a:t>2</a:t>
            </a:r>
          </a:p>
        </p:txBody>
      </p:sp>
      <p:sp>
        <p:nvSpPr>
          <p:cNvPr id="20" name="Pentagon 19">
            <a:extLst>
              <a:ext uri="{FF2B5EF4-FFF2-40B4-BE49-F238E27FC236}">
                <a16:creationId xmlns:a16="http://schemas.microsoft.com/office/drawing/2014/main" id="{30801104-24B2-C44B-8885-5559D9840488}"/>
              </a:ext>
            </a:extLst>
          </p:cNvPr>
          <p:cNvSpPr/>
          <p:nvPr userDrawn="1"/>
        </p:nvSpPr>
        <p:spPr>
          <a:xfrm>
            <a:off x="9270954" y="132565"/>
            <a:ext cx="477330" cy="333187"/>
          </a:xfrm>
          <a:prstGeom prst="homePlate">
            <a:avLst>
              <a:gd name="adj" fmla="val 16379"/>
            </a:avLst>
          </a:prstGeom>
          <a:solidFill>
            <a:schemeClr val="accent6">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200" b="1" dirty="0">
              <a:solidFill>
                <a:srgbClr val="FFFFFF"/>
              </a:solidFill>
            </a:endParaRPr>
          </a:p>
        </p:txBody>
      </p:sp>
      <p:sp>
        <p:nvSpPr>
          <p:cNvPr id="21" name="Oval 20">
            <a:extLst>
              <a:ext uri="{FF2B5EF4-FFF2-40B4-BE49-F238E27FC236}">
                <a16:creationId xmlns:a16="http://schemas.microsoft.com/office/drawing/2014/main" id="{24AA2236-F96D-7643-865B-27C87DF308D9}"/>
              </a:ext>
            </a:extLst>
          </p:cNvPr>
          <p:cNvSpPr/>
          <p:nvPr userDrawn="1"/>
        </p:nvSpPr>
        <p:spPr>
          <a:xfrm>
            <a:off x="9383050"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6"/>
                </a:solidFill>
              </a:rPr>
              <a:t>1</a:t>
            </a:r>
          </a:p>
        </p:txBody>
      </p:sp>
    </p:spTree>
    <p:extLst>
      <p:ext uri="{BB962C8B-B14F-4D97-AF65-F5344CB8AC3E}">
        <p14:creationId xmlns:p14="http://schemas.microsoft.com/office/powerpoint/2010/main" val="66847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ollout Scenarios- Step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1234807" y="811045"/>
            <a:ext cx="10235703" cy="513544"/>
          </a:xfrm>
        </p:spPr>
        <p:txBody>
          <a:bodyPr>
            <a:normAutofit/>
          </a:bodyPr>
          <a:lstStyle>
            <a:lvl1pPr>
              <a:defRPr sz="3600"/>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235433"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18" name="Text Placeholder 21">
            <a:extLst>
              <a:ext uri="{FF2B5EF4-FFF2-40B4-BE49-F238E27FC236}">
                <a16:creationId xmlns:a16="http://schemas.microsoft.com/office/drawing/2014/main" id="{2BC68E89-5365-5B40-87D0-170619815B08}"/>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entagon 12">
            <a:extLst>
              <a:ext uri="{FF2B5EF4-FFF2-40B4-BE49-F238E27FC236}">
                <a16:creationId xmlns:a16="http://schemas.microsoft.com/office/drawing/2014/main" id="{F09C8ADE-F29F-E445-96B9-72C2AE54F183}"/>
              </a:ext>
            </a:extLst>
          </p:cNvPr>
          <p:cNvSpPr/>
          <p:nvPr userDrawn="1"/>
        </p:nvSpPr>
        <p:spPr>
          <a:xfrm>
            <a:off x="9407470" y="132565"/>
            <a:ext cx="2210443" cy="333187"/>
          </a:xfrm>
          <a:prstGeom prst="homePlate">
            <a:avLst>
              <a:gd name="adj" fmla="val 29476"/>
            </a:avLst>
          </a:prstGeom>
          <a:solidFill>
            <a:schemeClr val="accent4"/>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bg1"/>
                </a:solidFill>
              </a:rPr>
              <a:t>Scenario development</a:t>
            </a:r>
          </a:p>
        </p:txBody>
      </p:sp>
      <p:sp>
        <p:nvSpPr>
          <p:cNvPr id="16" name="Oval 15">
            <a:extLst>
              <a:ext uri="{FF2B5EF4-FFF2-40B4-BE49-F238E27FC236}">
                <a16:creationId xmlns:a16="http://schemas.microsoft.com/office/drawing/2014/main" id="{C2E6FA7E-BED0-8449-B3F2-826A2651131F}"/>
              </a:ext>
            </a:extLst>
          </p:cNvPr>
          <p:cNvSpPr/>
          <p:nvPr userDrawn="1"/>
        </p:nvSpPr>
        <p:spPr>
          <a:xfrm>
            <a:off x="9583690"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4"/>
                </a:solidFill>
              </a:rPr>
              <a:t>3</a:t>
            </a:r>
          </a:p>
        </p:txBody>
      </p:sp>
      <p:sp>
        <p:nvSpPr>
          <p:cNvPr id="19" name="Pentagon 18">
            <a:extLst>
              <a:ext uri="{FF2B5EF4-FFF2-40B4-BE49-F238E27FC236}">
                <a16:creationId xmlns:a16="http://schemas.microsoft.com/office/drawing/2014/main" id="{4AC5CED6-F6A7-4F49-A312-40E738C8A28E}"/>
              </a:ext>
            </a:extLst>
          </p:cNvPr>
          <p:cNvSpPr/>
          <p:nvPr userDrawn="1"/>
        </p:nvSpPr>
        <p:spPr>
          <a:xfrm>
            <a:off x="8988957" y="132565"/>
            <a:ext cx="477330" cy="333187"/>
          </a:xfrm>
          <a:prstGeom prst="homePlate">
            <a:avLst>
              <a:gd name="adj" fmla="val 13794"/>
            </a:avLst>
          </a:prstGeom>
          <a:solidFill>
            <a:schemeClr val="accent6">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FFFFFF"/>
              </a:solidFill>
            </a:endParaRPr>
          </a:p>
        </p:txBody>
      </p:sp>
      <p:sp>
        <p:nvSpPr>
          <p:cNvPr id="20" name="Oval 19">
            <a:extLst>
              <a:ext uri="{FF2B5EF4-FFF2-40B4-BE49-F238E27FC236}">
                <a16:creationId xmlns:a16="http://schemas.microsoft.com/office/drawing/2014/main" id="{82C80DBE-DE0B-8440-A12B-DB4E0A7830A1}"/>
              </a:ext>
            </a:extLst>
          </p:cNvPr>
          <p:cNvSpPr/>
          <p:nvPr userDrawn="1"/>
        </p:nvSpPr>
        <p:spPr>
          <a:xfrm>
            <a:off x="9161099"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6"/>
                </a:solidFill>
              </a:rPr>
              <a:t>2</a:t>
            </a:r>
          </a:p>
        </p:txBody>
      </p:sp>
      <p:sp>
        <p:nvSpPr>
          <p:cNvPr id="21" name="Pentagon 20">
            <a:extLst>
              <a:ext uri="{FF2B5EF4-FFF2-40B4-BE49-F238E27FC236}">
                <a16:creationId xmlns:a16="http://schemas.microsoft.com/office/drawing/2014/main" id="{9BDA39E9-8EBA-3448-8B22-38CD9B72E142}"/>
              </a:ext>
            </a:extLst>
          </p:cNvPr>
          <p:cNvSpPr/>
          <p:nvPr userDrawn="1"/>
        </p:nvSpPr>
        <p:spPr>
          <a:xfrm>
            <a:off x="8570213" y="132566"/>
            <a:ext cx="477330" cy="333187"/>
          </a:xfrm>
          <a:prstGeom prst="homePlate">
            <a:avLst>
              <a:gd name="adj" fmla="val 16379"/>
            </a:avLst>
          </a:prstGeom>
          <a:solidFill>
            <a:schemeClr val="accent6">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200" b="1" dirty="0">
              <a:solidFill>
                <a:srgbClr val="FFFFFF"/>
              </a:solidFill>
            </a:endParaRPr>
          </a:p>
        </p:txBody>
      </p:sp>
      <p:sp>
        <p:nvSpPr>
          <p:cNvPr id="22" name="Oval 21">
            <a:extLst>
              <a:ext uri="{FF2B5EF4-FFF2-40B4-BE49-F238E27FC236}">
                <a16:creationId xmlns:a16="http://schemas.microsoft.com/office/drawing/2014/main" id="{ACA37464-65D9-B443-9325-EF2BC58678E9}"/>
              </a:ext>
            </a:extLst>
          </p:cNvPr>
          <p:cNvSpPr/>
          <p:nvPr userDrawn="1"/>
        </p:nvSpPr>
        <p:spPr>
          <a:xfrm>
            <a:off x="8682309"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6"/>
                </a:solidFill>
              </a:rPr>
              <a:t>1</a:t>
            </a:r>
          </a:p>
        </p:txBody>
      </p:sp>
    </p:spTree>
    <p:extLst>
      <p:ext uri="{BB962C8B-B14F-4D97-AF65-F5344CB8AC3E}">
        <p14:creationId xmlns:p14="http://schemas.microsoft.com/office/powerpoint/2010/main" val="448990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theme" Target="../theme/theme3.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CCEBEF-E2A6-264C-A9EA-82A969113B3F}"/>
              </a:ext>
            </a:extLst>
          </p:cNvPr>
          <p:cNvSpPr>
            <a:spLocks noGrp="1"/>
          </p:cNvSpPr>
          <p:nvPr>
            <p:ph type="title"/>
          </p:nvPr>
        </p:nvSpPr>
        <p:spPr>
          <a:xfrm>
            <a:off x="1228351" y="683006"/>
            <a:ext cx="10125448"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430732-2751-B34A-BB99-F65E0A8BDBB3}"/>
              </a:ext>
            </a:extLst>
          </p:cNvPr>
          <p:cNvSpPr>
            <a:spLocks noGrp="1"/>
          </p:cNvSpPr>
          <p:nvPr>
            <p:ph type="body" idx="1"/>
          </p:nvPr>
        </p:nvSpPr>
        <p:spPr>
          <a:xfrm>
            <a:off x="1228351" y="2143506"/>
            <a:ext cx="10125448" cy="418944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Slide Number Placeholder 5">
            <a:extLst>
              <a:ext uri="{FF2B5EF4-FFF2-40B4-BE49-F238E27FC236}">
                <a16:creationId xmlns:a16="http://schemas.microsoft.com/office/drawing/2014/main" id="{D2D85C65-BC79-B740-AFB5-ADDDF9A3C1B2}"/>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36" name="TextBox 35">
            <a:extLst>
              <a:ext uri="{FF2B5EF4-FFF2-40B4-BE49-F238E27FC236}">
                <a16:creationId xmlns:a16="http://schemas.microsoft.com/office/drawing/2014/main" id="{220F88C5-DBF4-B242-900D-3E25DD8EFD93}"/>
              </a:ext>
            </a:extLst>
          </p:cNvPr>
          <p:cNvSpPr txBox="1"/>
          <p:nvPr userDrawn="1"/>
        </p:nvSpPr>
        <p:spPr>
          <a:xfrm>
            <a:off x="1228351" y="198768"/>
            <a:ext cx="1680268" cy="253916"/>
          </a:xfrm>
          <a:prstGeom prst="rect">
            <a:avLst/>
          </a:prstGeom>
          <a:noFill/>
        </p:spPr>
        <p:txBody>
          <a:bodyPr wrap="none" rtlCol="0">
            <a:spAutoFit/>
          </a:bodyPr>
          <a:lstStyle/>
          <a:p>
            <a:r>
              <a:rPr lang="en-US" sz="1050" b="1" spc="50" dirty="0">
                <a:solidFill>
                  <a:schemeClr val="bg2"/>
                </a:solidFill>
                <a:latin typeface="Franklin Gothic Demi" panose="020B0603020102020204" pitchFamily="34" charset="0"/>
              </a:rPr>
              <a:t>PLAN</a:t>
            </a:r>
            <a:r>
              <a:rPr lang="en-US" sz="1050" spc="50" dirty="0">
                <a:solidFill>
                  <a:schemeClr val="bg2"/>
                </a:solidFill>
              </a:rPr>
              <a:t> 4 </a:t>
            </a:r>
            <a:r>
              <a:rPr lang="en-US" sz="1050" b="1" spc="50" dirty="0">
                <a:solidFill>
                  <a:schemeClr val="bg2"/>
                </a:solidFill>
                <a:latin typeface="Franklin Gothic Demi" panose="020B0603020102020204" pitchFamily="34" charset="0"/>
              </a:rPr>
              <a:t>RING </a:t>
            </a:r>
            <a:r>
              <a:rPr lang="en-US" sz="1050" spc="50" dirty="0">
                <a:solidFill>
                  <a:schemeClr val="bg2"/>
                </a:solidFill>
              </a:rPr>
              <a:t>TOOLKIT</a:t>
            </a:r>
            <a:endParaRPr lang="en-US" sz="1050" b="1" spc="50" dirty="0">
              <a:solidFill>
                <a:schemeClr val="bg2"/>
              </a:solidFill>
              <a:latin typeface="Franklin Gothic Demi" panose="020B0603020102020204" pitchFamily="34" charset="0"/>
            </a:endParaRPr>
          </a:p>
        </p:txBody>
      </p:sp>
      <p:sp>
        <p:nvSpPr>
          <p:cNvPr id="37" name="Rectangle 36">
            <a:extLst>
              <a:ext uri="{FF2B5EF4-FFF2-40B4-BE49-F238E27FC236}">
                <a16:creationId xmlns:a16="http://schemas.microsoft.com/office/drawing/2014/main" id="{61FB3FAB-3297-634D-8C1E-FC5FE5837E57}"/>
              </a:ext>
            </a:extLst>
          </p:cNvPr>
          <p:cNvSpPr/>
          <p:nvPr userDrawn="1"/>
        </p:nvSpPr>
        <p:spPr>
          <a:xfrm>
            <a:off x="3057769" y="198768"/>
            <a:ext cx="1685077" cy="253916"/>
          </a:xfrm>
          <a:prstGeom prst="rect">
            <a:avLst/>
          </a:prstGeom>
        </p:spPr>
        <p:txBody>
          <a:bodyPr wrap="none">
            <a:spAutoFit/>
          </a:bodyPr>
          <a:lstStyle/>
          <a:p>
            <a:pPr algn="l"/>
            <a:r>
              <a:rPr lang="en-US" sz="1050" spc="50" baseline="0" dirty="0">
                <a:solidFill>
                  <a:schemeClr val="bg2">
                    <a:lumMod val="60000"/>
                    <a:lumOff val="40000"/>
                  </a:schemeClr>
                </a:solidFill>
              </a:rPr>
              <a:t>Rollout Scenarios Tool</a:t>
            </a:r>
          </a:p>
        </p:txBody>
      </p:sp>
      <p:grpSp>
        <p:nvGrpSpPr>
          <p:cNvPr id="43" name="Group 42">
            <a:extLst>
              <a:ext uri="{FF2B5EF4-FFF2-40B4-BE49-F238E27FC236}">
                <a16:creationId xmlns:a16="http://schemas.microsoft.com/office/drawing/2014/main" id="{DCD5D225-742B-8F47-A57D-0DA2EDB56737}"/>
              </a:ext>
            </a:extLst>
          </p:cNvPr>
          <p:cNvGrpSpPr/>
          <p:nvPr userDrawn="1"/>
        </p:nvGrpSpPr>
        <p:grpSpPr>
          <a:xfrm>
            <a:off x="-9705" y="-10885"/>
            <a:ext cx="693490" cy="6869661"/>
            <a:chOff x="-9705" y="-10885"/>
            <a:chExt cx="693490" cy="6869661"/>
          </a:xfrm>
        </p:grpSpPr>
        <p:sp>
          <p:nvSpPr>
            <p:cNvPr id="16" name="Freeform 15">
              <a:extLst>
                <a:ext uri="{FF2B5EF4-FFF2-40B4-BE49-F238E27FC236}">
                  <a16:creationId xmlns:a16="http://schemas.microsoft.com/office/drawing/2014/main" id="{3DDF10B8-0444-4347-8318-C2A1748D70AE}"/>
                </a:ext>
              </a:extLst>
            </p:cNvPr>
            <p:cNvSpPr/>
            <p:nvPr/>
          </p:nvSpPr>
          <p:spPr>
            <a:xfrm>
              <a:off x="-7815" y="-1088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7" name="Freeform 16">
              <a:extLst>
                <a:ext uri="{FF2B5EF4-FFF2-40B4-BE49-F238E27FC236}">
                  <a16:creationId xmlns:a16="http://schemas.microsoft.com/office/drawing/2014/main" id="{B523980B-6C59-9C4E-874F-A4DA264567C5}"/>
                </a:ext>
              </a:extLst>
            </p:cNvPr>
            <p:cNvSpPr/>
            <p:nvPr/>
          </p:nvSpPr>
          <p:spPr>
            <a:xfrm>
              <a:off x="-7815" y="67780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8" name="Freeform 17">
              <a:extLst>
                <a:ext uri="{FF2B5EF4-FFF2-40B4-BE49-F238E27FC236}">
                  <a16:creationId xmlns:a16="http://schemas.microsoft.com/office/drawing/2014/main" id="{C5430744-6DB4-FD40-B2E4-FA601B59566E}"/>
                </a:ext>
              </a:extLst>
            </p:cNvPr>
            <p:cNvSpPr/>
            <p:nvPr/>
          </p:nvSpPr>
          <p:spPr>
            <a:xfrm>
              <a:off x="-7815" y="136649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9" name="Freeform 18">
              <a:extLst>
                <a:ext uri="{FF2B5EF4-FFF2-40B4-BE49-F238E27FC236}">
                  <a16:creationId xmlns:a16="http://schemas.microsoft.com/office/drawing/2014/main" id="{E741DFFB-4ADF-3B48-8F63-3D7B82F61CA9}"/>
                </a:ext>
              </a:extLst>
            </p:cNvPr>
            <p:cNvSpPr/>
            <p:nvPr/>
          </p:nvSpPr>
          <p:spPr>
            <a:xfrm>
              <a:off x="-7815" y="273677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0" name="Freeform 19">
              <a:extLst>
                <a:ext uri="{FF2B5EF4-FFF2-40B4-BE49-F238E27FC236}">
                  <a16:creationId xmlns:a16="http://schemas.microsoft.com/office/drawing/2014/main" id="{F0F6BE9A-C811-E94E-9498-1C51EA95BB73}"/>
                </a:ext>
              </a:extLst>
            </p:cNvPr>
            <p:cNvSpPr/>
            <p:nvPr/>
          </p:nvSpPr>
          <p:spPr>
            <a:xfrm>
              <a:off x="-7815" y="2048087"/>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1" name="Freeform 20">
              <a:extLst>
                <a:ext uri="{FF2B5EF4-FFF2-40B4-BE49-F238E27FC236}">
                  <a16:creationId xmlns:a16="http://schemas.microsoft.com/office/drawing/2014/main" id="{B3150E27-2A76-864C-95AD-F48E7BFD5260}"/>
                </a:ext>
              </a:extLst>
            </p:cNvPr>
            <p:cNvSpPr/>
            <p:nvPr/>
          </p:nvSpPr>
          <p:spPr>
            <a:xfrm>
              <a:off x="-7815" y="342546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2" name="Freeform 21">
              <a:extLst>
                <a:ext uri="{FF2B5EF4-FFF2-40B4-BE49-F238E27FC236}">
                  <a16:creationId xmlns:a16="http://schemas.microsoft.com/office/drawing/2014/main" id="{04C5F742-4537-6449-A91E-044C9C3C5932}"/>
                </a:ext>
              </a:extLst>
            </p:cNvPr>
            <p:cNvSpPr/>
            <p:nvPr/>
          </p:nvSpPr>
          <p:spPr>
            <a:xfrm>
              <a:off x="-7815" y="411415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3" name="Freeform 22">
              <a:extLst>
                <a:ext uri="{FF2B5EF4-FFF2-40B4-BE49-F238E27FC236}">
                  <a16:creationId xmlns:a16="http://schemas.microsoft.com/office/drawing/2014/main" id="{F0F58AA6-2370-C54F-B243-1FD9F28654CB}"/>
                </a:ext>
              </a:extLst>
            </p:cNvPr>
            <p:cNvSpPr/>
            <p:nvPr userDrawn="1"/>
          </p:nvSpPr>
          <p:spPr>
            <a:xfrm>
              <a:off x="-9705" y="-2048"/>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4" name="Freeform 23">
              <a:extLst>
                <a:ext uri="{FF2B5EF4-FFF2-40B4-BE49-F238E27FC236}">
                  <a16:creationId xmlns:a16="http://schemas.microsoft.com/office/drawing/2014/main" id="{684143CF-88EF-A647-9C52-AF0C35C59C6C}"/>
                </a:ext>
              </a:extLst>
            </p:cNvPr>
            <p:cNvSpPr/>
            <p:nvPr userDrawn="1"/>
          </p:nvSpPr>
          <p:spPr>
            <a:xfrm>
              <a:off x="-7815" y="4795534"/>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0" name="Freeform 39">
              <a:extLst>
                <a:ext uri="{FF2B5EF4-FFF2-40B4-BE49-F238E27FC236}">
                  <a16:creationId xmlns:a16="http://schemas.microsoft.com/office/drawing/2014/main" id="{5D69B66D-9FAB-3F42-8FEB-194F8E8B5661}"/>
                </a:ext>
              </a:extLst>
            </p:cNvPr>
            <p:cNvSpPr/>
            <p:nvPr userDrawn="1"/>
          </p:nvSpPr>
          <p:spPr>
            <a:xfrm>
              <a:off x="-7815" y="548771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2" name="Freeform 41">
              <a:extLst>
                <a:ext uri="{FF2B5EF4-FFF2-40B4-BE49-F238E27FC236}">
                  <a16:creationId xmlns:a16="http://schemas.microsoft.com/office/drawing/2014/main" id="{5AF59641-84F0-6F4A-AE82-1B977FAE46DB}"/>
                </a:ext>
              </a:extLst>
            </p:cNvPr>
            <p:cNvSpPr/>
            <p:nvPr userDrawn="1"/>
          </p:nvSpPr>
          <p:spPr>
            <a:xfrm rot="16200000">
              <a:off x="1374" y="6176364"/>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Tree>
    <p:extLst>
      <p:ext uri="{BB962C8B-B14F-4D97-AF65-F5344CB8AC3E}">
        <p14:creationId xmlns:p14="http://schemas.microsoft.com/office/powerpoint/2010/main" val="141697466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3" r:id="rId3"/>
    <p:sldLayoutId id="2147483675" r:id="rId4"/>
    <p:sldLayoutId id="2147483676" r:id="rId5"/>
    <p:sldLayoutId id="2147483679" r:id="rId6"/>
    <p:sldLayoutId id="2147483677" r:id="rId7"/>
    <p:sldLayoutId id="2147483680" r:id="rId8"/>
    <p:sldLayoutId id="2147483678" r:id="rId9"/>
    <p:sldLayoutId id="2147483681" r:id="rId10"/>
    <p:sldLayoutId id="2147483651" r:id="rId11"/>
    <p:sldLayoutId id="2147483674" r:id="rId12"/>
    <p:sldLayoutId id="2147483650" r:id="rId13"/>
    <p:sldLayoutId id="2147483652" r:id="rId14"/>
    <p:sldLayoutId id="2147483653" r:id="rId15"/>
    <p:sldLayoutId id="2147483654" r:id="rId16"/>
    <p:sldLayoutId id="2147483684" r:id="rId17"/>
    <p:sldLayoutId id="2147483685" r:id="rId18"/>
    <p:sldLayoutId id="2147483655" r:id="rId19"/>
    <p:sldLayoutId id="2147483656" r:id="rId20"/>
    <p:sldLayoutId id="2147483657" r:id="rId21"/>
    <p:sldLayoutId id="2147483658" r:id="rId22"/>
    <p:sldLayoutId id="2147483659" r:id="rId23"/>
    <p:sldLayoutId id="2147483661" r:id="rId24"/>
    <p:sldLayoutId id="2147483682" r:id="rId25"/>
    <p:sldLayoutId id="2147483686" r:id="rId26"/>
  </p:sldLayoutIdLst>
  <p:hf hdr="0" ftr="0" dt="0"/>
  <p:txStyles>
    <p:titleStyle>
      <a:lvl1pPr algn="l" defTabSz="914400" rtl="0" eaLnBrk="1" latinLnBrk="0" hangingPunct="1">
        <a:lnSpc>
          <a:spcPct val="90000"/>
        </a:lnSpc>
        <a:spcBef>
          <a:spcPct val="0"/>
        </a:spcBef>
        <a:buNone/>
        <a:defRPr sz="4400" b="1" kern="1200">
          <a:solidFill>
            <a:schemeClr val="accent5"/>
          </a:solidFill>
          <a:latin typeface="+mj-lt"/>
          <a:ea typeface="+mj-ea"/>
          <a:cs typeface="+mj-cs"/>
        </a:defRPr>
      </a:lvl1pPr>
    </p:titleStyle>
    <p:bodyStyle>
      <a:lvl1pPr marL="228600" indent="-228600" algn="l" defTabSz="914400" rtl="0" eaLnBrk="1" latinLnBrk="0" hangingPunct="1">
        <a:lnSpc>
          <a:spcPct val="110000"/>
        </a:lnSpc>
        <a:spcBef>
          <a:spcPts val="12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0000"/>
        </a:lnSpc>
        <a:spcBef>
          <a:spcPts val="12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0000"/>
        </a:lnSpc>
        <a:spcBef>
          <a:spcPts val="12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0000"/>
        </a:lnSpc>
        <a:spcBef>
          <a:spcPts val="12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0000"/>
        </a:lnSpc>
        <a:spcBef>
          <a:spcPts val="12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5892A3-08FA-6A46-BFAB-1416E86362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38BFC1-CE71-5244-AA5D-18F274A0AC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FB9019-E5F3-4448-A669-04F63901BE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F6FF4B1-E898-DE48-AA94-77783E7347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898260-C8E3-7449-BD23-AB23C8D79E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AD5CE-3149-E54B-AAC6-17F03B52424D}" type="slidenum">
              <a:rPr lang="en-US" smtClean="0"/>
              <a:t>‹#›</a:t>
            </a:fld>
            <a:endParaRPr lang="en-US"/>
          </a:p>
        </p:txBody>
      </p:sp>
      <p:grpSp>
        <p:nvGrpSpPr>
          <p:cNvPr id="7" name="Group 6">
            <a:extLst>
              <a:ext uri="{FF2B5EF4-FFF2-40B4-BE49-F238E27FC236}">
                <a16:creationId xmlns:a16="http://schemas.microsoft.com/office/drawing/2014/main" id="{45C46C79-AF6D-164C-9CEB-08C7A404C12F}"/>
              </a:ext>
            </a:extLst>
          </p:cNvPr>
          <p:cNvGrpSpPr/>
          <p:nvPr userDrawn="1"/>
        </p:nvGrpSpPr>
        <p:grpSpPr>
          <a:xfrm>
            <a:off x="0" y="0"/>
            <a:ext cx="699247" cy="6858001"/>
            <a:chOff x="0" y="-1"/>
            <a:chExt cx="699247" cy="6858001"/>
          </a:xfrm>
        </p:grpSpPr>
        <p:pic>
          <p:nvPicPr>
            <p:cNvPr id="8" name="Picture 7">
              <a:extLst>
                <a:ext uri="{FF2B5EF4-FFF2-40B4-BE49-F238E27FC236}">
                  <a16:creationId xmlns:a16="http://schemas.microsoft.com/office/drawing/2014/main" id="{6AB84899-056B-5E44-AEF6-4C3798174B61}"/>
                </a:ext>
              </a:extLst>
            </p:cNvPr>
            <p:cNvPicPr>
              <a:picLocks noChangeAspect="1"/>
            </p:cNvPicPr>
            <p:nvPr/>
          </p:nvPicPr>
          <p:blipFill rotWithShape="1">
            <a:blip r:embed="rId13"/>
            <a:srcRect l="50000" t="18803"/>
            <a:stretch/>
          </p:blipFill>
          <p:spPr>
            <a:xfrm>
              <a:off x="0" y="-1"/>
              <a:ext cx="699247" cy="2787209"/>
            </a:xfrm>
            <a:prstGeom prst="rect">
              <a:avLst/>
            </a:prstGeom>
          </p:spPr>
        </p:pic>
        <p:pic>
          <p:nvPicPr>
            <p:cNvPr id="9" name="Picture 8">
              <a:extLst>
                <a:ext uri="{FF2B5EF4-FFF2-40B4-BE49-F238E27FC236}">
                  <a16:creationId xmlns:a16="http://schemas.microsoft.com/office/drawing/2014/main" id="{F213FEFE-DC52-2A4A-9F1F-1FF9D611F12C}"/>
                </a:ext>
              </a:extLst>
            </p:cNvPr>
            <p:cNvPicPr>
              <a:picLocks noChangeAspect="1"/>
            </p:cNvPicPr>
            <p:nvPr/>
          </p:nvPicPr>
          <p:blipFill rotWithShape="1">
            <a:blip r:embed="rId13"/>
            <a:srcRect l="50000"/>
            <a:stretch/>
          </p:blipFill>
          <p:spPr>
            <a:xfrm>
              <a:off x="0" y="2128302"/>
              <a:ext cx="699247" cy="3432668"/>
            </a:xfrm>
            <a:prstGeom prst="rect">
              <a:avLst/>
            </a:prstGeom>
          </p:spPr>
        </p:pic>
        <p:pic>
          <p:nvPicPr>
            <p:cNvPr id="10" name="Picture 9">
              <a:extLst>
                <a:ext uri="{FF2B5EF4-FFF2-40B4-BE49-F238E27FC236}">
                  <a16:creationId xmlns:a16="http://schemas.microsoft.com/office/drawing/2014/main" id="{1F5D3FAF-0C90-7D49-8A43-56E4A24769DA}"/>
                </a:ext>
              </a:extLst>
            </p:cNvPr>
            <p:cNvPicPr>
              <a:picLocks noChangeAspect="1"/>
            </p:cNvPicPr>
            <p:nvPr/>
          </p:nvPicPr>
          <p:blipFill rotWithShape="1">
            <a:blip r:embed="rId13"/>
            <a:srcRect l="50000" t="-5983" b="42977"/>
            <a:stretch/>
          </p:blipFill>
          <p:spPr>
            <a:xfrm>
              <a:off x="0" y="4695197"/>
              <a:ext cx="699247" cy="2162803"/>
            </a:xfrm>
            <a:prstGeom prst="rect">
              <a:avLst/>
            </a:prstGeom>
          </p:spPr>
        </p:pic>
      </p:grpSp>
    </p:spTree>
    <p:extLst>
      <p:ext uri="{BB962C8B-B14F-4D97-AF65-F5344CB8AC3E}">
        <p14:creationId xmlns:p14="http://schemas.microsoft.com/office/powerpoint/2010/main" val="131779388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CCEBEF-E2A6-264C-A9EA-82A969113B3F}"/>
              </a:ext>
            </a:extLst>
          </p:cNvPr>
          <p:cNvSpPr>
            <a:spLocks noGrp="1"/>
          </p:cNvSpPr>
          <p:nvPr>
            <p:ph type="title"/>
          </p:nvPr>
        </p:nvSpPr>
        <p:spPr>
          <a:xfrm>
            <a:off x="1228351" y="683006"/>
            <a:ext cx="10125448"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C1430732-2751-B34A-BB99-F65E0A8BDBB3}"/>
              </a:ext>
            </a:extLst>
          </p:cNvPr>
          <p:cNvSpPr>
            <a:spLocks noGrp="1"/>
          </p:cNvSpPr>
          <p:nvPr>
            <p:ph type="body" idx="1"/>
          </p:nvPr>
        </p:nvSpPr>
        <p:spPr>
          <a:xfrm>
            <a:off x="1228351" y="2143506"/>
            <a:ext cx="10125448" cy="418944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Slide Number Placeholder 5">
            <a:extLst>
              <a:ext uri="{FF2B5EF4-FFF2-40B4-BE49-F238E27FC236}">
                <a16:creationId xmlns:a16="http://schemas.microsoft.com/office/drawing/2014/main" id="{D2D85C65-BC79-B740-AFB5-ADDDF9A3C1B2}"/>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36" name="TextBox 35">
            <a:extLst>
              <a:ext uri="{FF2B5EF4-FFF2-40B4-BE49-F238E27FC236}">
                <a16:creationId xmlns:a16="http://schemas.microsoft.com/office/drawing/2014/main" id="{220F88C5-DBF4-B242-900D-3E25DD8EFD93}"/>
              </a:ext>
            </a:extLst>
          </p:cNvPr>
          <p:cNvSpPr txBox="1"/>
          <p:nvPr userDrawn="1"/>
        </p:nvSpPr>
        <p:spPr>
          <a:xfrm>
            <a:off x="1228351" y="198768"/>
            <a:ext cx="1680268" cy="253916"/>
          </a:xfrm>
          <a:prstGeom prst="rect">
            <a:avLst/>
          </a:prstGeom>
          <a:noFill/>
        </p:spPr>
        <p:txBody>
          <a:bodyPr wrap="none" rtlCol="0">
            <a:noAutofit/>
          </a:bodyPr>
          <a:lstStyle/>
          <a:p>
            <a:r>
              <a:rPr lang="en-US" sz="1050" b="1" spc="50" dirty="0">
                <a:solidFill>
                  <a:schemeClr val="bg2"/>
                </a:solidFill>
                <a:latin typeface="Franklin Gothic Demi" panose="020B0603020102020204" pitchFamily="34" charset="0"/>
              </a:rPr>
              <a:t>PLAN</a:t>
            </a:r>
            <a:r>
              <a:rPr lang="en-US" sz="1050" spc="50" dirty="0">
                <a:solidFill>
                  <a:schemeClr val="bg2"/>
                </a:solidFill>
              </a:rPr>
              <a:t> 4 </a:t>
            </a:r>
            <a:r>
              <a:rPr lang="en-US" sz="1050" b="1" spc="50" dirty="0">
                <a:solidFill>
                  <a:schemeClr val="bg2"/>
                </a:solidFill>
                <a:latin typeface="Franklin Gothic Demi" panose="020B0603020102020204" pitchFamily="34" charset="0"/>
              </a:rPr>
              <a:t>RING </a:t>
            </a:r>
            <a:r>
              <a:rPr lang="en-US" sz="1050" spc="50" dirty="0">
                <a:solidFill>
                  <a:schemeClr val="bg2"/>
                </a:solidFill>
              </a:rPr>
              <a:t>TOOLKIT</a:t>
            </a:r>
            <a:endParaRPr lang="en-US" sz="1050" b="1" spc="50" dirty="0">
              <a:solidFill>
                <a:schemeClr val="bg2"/>
              </a:solidFill>
              <a:latin typeface="Franklin Gothic Demi" panose="020B0603020102020204" pitchFamily="34" charset="0"/>
            </a:endParaRPr>
          </a:p>
        </p:txBody>
      </p:sp>
      <p:sp>
        <p:nvSpPr>
          <p:cNvPr id="37" name="Rectangle 36">
            <a:extLst>
              <a:ext uri="{FF2B5EF4-FFF2-40B4-BE49-F238E27FC236}">
                <a16:creationId xmlns:a16="http://schemas.microsoft.com/office/drawing/2014/main" id="{61FB3FAB-3297-634D-8C1E-FC5FE5837E57}"/>
              </a:ext>
            </a:extLst>
          </p:cNvPr>
          <p:cNvSpPr/>
          <p:nvPr userDrawn="1"/>
        </p:nvSpPr>
        <p:spPr>
          <a:xfrm>
            <a:off x="2873943" y="198768"/>
            <a:ext cx="3810660" cy="253916"/>
          </a:xfrm>
          <a:prstGeom prst="rect">
            <a:avLst/>
          </a:prstGeom>
        </p:spPr>
        <p:txBody>
          <a:bodyPr wrap="none">
            <a:noAutofit/>
          </a:bodyPr>
          <a:lstStyle/>
          <a:p>
            <a:pPr algn="l"/>
            <a:r>
              <a:rPr lang="en-US" sz="1050" spc="50" baseline="0" dirty="0">
                <a:solidFill>
                  <a:schemeClr val="bg2">
                    <a:lumMod val="60000"/>
                    <a:lumOff val="40000"/>
                  </a:schemeClr>
                </a:solidFill>
              </a:rPr>
              <a:t>Introduction Framework</a:t>
            </a:r>
          </a:p>
        </p:txBody>
      </p:sp>
      <p:grpSp>
        <p:nvGrpSpPr>
          <p:cNvPr id="43" name="Group 42">
            <a:extLst>
              <a:ext uri="{FF2B5EF4-FFF2-40B4-BE49-F238E27FC236}">
                <a16:creationId xmlns:a16="http://schemas.microsoft.com/office/drawing/2014/main" id="{DCD5D225-742B-8F47-A57D-0DA2EDB56737}"/>
              </a:ext>
            </a:extLst>
          </p:cNvPr>
          <p:cNvGrpSpPr/>
          <p:nvPr userDrawn="1"/>
        </p:nvGrpSpPr>
        <p:grpSpPr>
          <a:xfrm>
            <a:off x="-9705" y="-10885"/>
            <a:ext cx="693490" cy="6869661"/>
            <a:chOff x="-9705" y="-10885"/>
            <a:chExt cx="693490" cy="6869661"/>
          </a:xfrm>
        </p:grpSpPr>
        <p:sp>
          <p:nvSpPr>
            <p:cNvPr id="16" name="Freeform 15">
              <a:extLst>
                <a:ext uri="{FF2B5EF4-FFF2-40B4-BE49-F238E27FC236}">
                  <a16:creationId xmlns:a16="http://schemas.microsoft.com/office/drawing/2014/main" id="{3DDF10B8-0444-4347-8318-C2A1748D70AE}"/>
                </a:ext>
              </a:extLst>
            </p:cNvPr>
            <p:cNvSpPr/>
            <p:nvPr/>
          </p:nvSpPr>
          <p:spPr>
            <a:xfrm>
              <a:off x="-7815" y="-1088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7" name="Freeform 16">
              <a:extLst>
                <a:ext uri="{FF2B5EF4-FFF2-40B4-BE49-F238E27FC236}">
                  <a16:creationId xmlns:a16="http://schemas.microsoft.com/office/drawing/2014/main" id="{B523980B-6C59-9C4E-874F-A4DA264567C5}"/>
                </a:ext>
              </a:extLst>
            </p:cNvPr>
            <p:cNvSpPr/>
            <p:nvPr/>
          </p:nvSpPr>
          <p:spPr>
            <a:xfrm>
              <a:off x="-7815" y="67780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8" name="Freeform 17">
              <a:extLst>
                <a:ext uri="{FF2B5EF4-FFF2-40B4-BE49-F238E27FC236}">
                  <a16:creationId xmlns:a16="http://schemas.microsoft.com/office/drawing/2014/main" id="{C5430744-6DB4-FD40-B2E4-FA601B59566E}"/>
                </a:ext>
              </a:extLst>
            </p:cNvPr>
            <p:cNvSpPr/>
            <p:nvPr/>
          </p:nvSpPr>
          <p:spPr>
            <a:xfrm>
              <a:off x="-7815" y="136649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9" name="Freeform 18">
              <a:extLst>
                <a:ext uri="{FF2B5EF4-FFF2-40B4-BE49-F238E27FC236}">
                  <a16:creationId xmlns:a16="http://schemas.microsoft.com/office/drawing/2014/main" id="{E741DFFB-4ADF-3B48-8F63-3D7B82F61CA9}"/>
                </a:ext>
              </a:extLst>
            </p:cNvPr>
            <p:cNvSpPr/>
            <p:nvPr/>
          </p:nvSpPr>
          <p:spPr>
            <a:xfrm>
              <a:off x="-7815" y="273677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0" name="Freeform 19">
              <a:extLst>
                <a:ext uri="{FF2B5EF4-FFF2-40B4-BE49-F238E27FC236}">
                  <a16:creationId xmlns:a16="http://schemas.microsoft.com/office/drawing/2014/main" id="{F0F6BE9A-C811-E94E-9498-1C51EA95BB73}"/>
                </a:ext>
              </a:extLst>
            </p:cNvPr>
            <p:cNvSpPr/>
            <p:nvPr/>
          </p:nvSpPr>
          <p:spPr>
            <a:xfrm>
              <a:off x="-7815" y="2048087"/>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1" name="Freeform 20">
              <a:extLst>
                <a:ext uri="{FF2B5EF4-FFF2-40B4-BE49-F238E27FC236}">
                  <a16:creationId xmlns:a16="http://schemas.microsoft.com/office/drawing/2014/main" id="{B3150E27-2A76-864C-95AD-F48E7BFD5260}"/>
                </a:ext>
              </a:extLst>
            </p:cNvPr>
            <p:cNvSpPr/>
            <p:nvPr/>
          </p:nvSpPr>
          <p:spPr>
            <a:xfrm>
              <a:off x="-7815" y="342546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2" name="Freeform 21">
              <a:extLst>
                <a:ext uri="{FF2B5EF4-FFF2-40B4-BE49-F238E27FC236}">
                  <a16:creationId xmlns:a16="http://schemas.microsoft.com/office/drawing/2014/main" id="{04C5F742-4537-6449-A91E-044C9C3C5932}"/>
                </a:ext>
              </a:extLst>
            </p:cNvPr>
            <p:cNvSpPr/>
            <p:nvPr/>
          </p:nvSpPr>
          <p:spPr>
            <a:xfrm>
              <a:off x="-7815" y="411415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3" name="Freeform 22">
              <a:extLst>
                <a:ext uri="{FF2B5EF4-FFF2-40B4-BE49-F238E27FC236}">
                  <a16:creationId xmlns:a16="http://schemas.microsoft.com/office/drawing/2014/main" id="{F0F58AA6-2370-C54F-B243-1FD9F28654CB}"/>
                </a:ext>
              </a:extLst>
            </p:cNvPr>
            <p:cNvSpPr/>
            <p:nvPr userDrawn="1"/>
          </p:nvSpPr>
          <p:spPr>
            <a:xfrm>
              <a:off x="-9705" y="-2048"/>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4" name="Freeform 23">
              <a:extLst>
                <a:ext uri="{FF2B5EF4-FFF2-40B4-BE49-F238E27FC236}">
                  <a16:creationId xmlns:a16="http://schemas.microsoft.com/office/drawing/2014/main" id="{684143CF-88EF-A647-9C52-AF0C35C59C6C}"/>
                </a:ext>
              </a:extLst>
            </p:cNvPr>
            <p:cNvSpPr/>
            <p:nvPr userDrawn="1"/>
          </p:nvSpPr>
          <p:spPr>
            <a:xfrm>
              <a:off x="-7815" y="4795534"/>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0" name="Freeform 39">
              <a:extLst>
                <a:ext uri="{FF2B5EF4-FFF2-40B4-BE49-F238E27FC236}">
                  <a16:creationId xmlns:a16="http://schemas.microsoft.com/office/drawing/2014/main" id="{5D69B66D-9FAB-3F42-8FEB-194F8E8B5661}"/>
                </a:ext>
              </a:extLst>
            </p:cNvPr>
            <p:cNvSpPr/>
            <p:nvPr userDrawn="1"/>
          </p:nvSpPr>
          <p:spPr>
            <a:xfrm>
              <a:off x="-7815" y="548771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2" name="Freeform 41">
              <a:extLst>
                <a:ext uri="{FF2B5EF4-FFF2-40B4-BE49-F238E27FC236}">
                  <a16:creationId xmlns:a16="http://schemas.microsoft.com/office/drawing/2014/main" id="{5AF59641-84F0-6F4A-AE82-1B977FAE46DB}"/>
                </a:ext>
              </a:extLst>
            </p:cNvPr>
            <p:cNvSpPr/>
            <p:nvPr userDrawn="1"/>
          </p:nvSpPr>
          <p:spPr>
            <a:xfrm rot="16200000">
              <a:off x="1374" y="6176364"/>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Tree>
    <p:extLst>
      <p:ext uri="{BB962C8B-B14F-4D97-AF65-F5344CB8AC3E}">
        <p14:creationId xmlns:p14="http://schemas.microsoft.com/office/powerpoint/2010/main" val="247106458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Lst>
  <p:hf hdr="0" ftr="0" dt="0"/>
  <p:txStyles>
    <p:titleStyle>
      <a:lvl1pPr algn="l" defTabSz="914400" rtl="0" eaLnBrk="1" latinLnBrk="0" hangingPunct="1">
        <a:lnSpc>
          <a:spcPct val="90000"/>
        </a:lnSpc>
        <a:spcBef>
          <a:spcPct val="0"/>
        </a:spcBef>
        <a:buNone/>
        <a:defRPr sz="4400" b="1" kern="1200">
          <a:solidFill>
            <a:schemeClr val="accent5"/>
          </a:solidFill>
          <a:latin typeface="+mj-lt"/>
          <a:ea typeface="+mj-ea"/>
          <a:cs typeface="+mj-cs"/>
        </a:defRPr>
      </a:lvl1pPr>
    </p:titleStyle>
    <p:bodyStyle>
      <a:lvl1pPr marL="228600" indent="-228600" algn="l" defTabSz="914400" rtl="0" eaLnBrk="1" latinLnBrk="0" hangingPunct="1">
        <a:lnSpc>
          <a:spcPct val="110000"/>
        </a:lnSpc>
        <a:spcBef>
          <a:spcPts val="12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0000"/>
        </a:lnSpc>
        <a:spcBef>
          <a:spcPts val="12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0000"/>
        </a:lnSpc>
        <a:spcBef>
          <a:spcPts val="12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0000"/>
        </a:lnSpc>
        <a:spcBef>
          <a:spcPts val="12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0000"/>
        </a:lnSpc>
        <a:spcBef>
          <a:spcPts val="12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slideLayout" Target="../slideLayouts/slideLayout18.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chart" Target="../charts/chart4.xml"/></Relationships>
</file>

<file path=ppt/slides/_rels/slide15.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tags" Target="../tags/tag39.xml"/><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tags" Target="../tags/tag38.xml"/><Relationship Id="rId2" Type="http://schemas.openxmlformats.org/officeDocument/2006/relationships/tags" Target="../tags/tag23.xml"/><Relationship Id="rId16" Type="http://schemas.openxmlformats.org/officeDocument/2006/relationships/tags" Target="../tags/tag37.xml"/><Relationship Id="rId20" Type="http://schemas.openxmlformats.org/officeDocument/2006/relationships/chart" Target="../charts/chart5.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5" Type="http://schemas.openxmlformats.org/officeDocument/2006/relationships/tags" Target="../tags/tag36.xml"/><Relationship Id="rId10" Type="http://schemas.openxmlformats.org/officeDocument/2006/relationships/tags" Target="../tags/tag31.xml"/><Relationship Id="rId19" Type="http://schemas.openxmlformats.org/officeDocument/2006/relationships/slideLayout" Target="../slideLayouts/slideLayout18.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s>
</file>

<file path=ppt/slides/_rels/slide2.xml.rels><?xml version="1.0" encoding="UTF-8" standalone="yes"?>
<Relationships xmlns="http://schemas.openxmlformats.org/package/2006/relationships"><Relationship Id="rId3" Type="http://schemas.openxmlformats.org/officeDocument/2006/relationships/hyperlink" Target="http://www.prepwatch.org/plan4ring-toolkit" TargetMode="External"/><Relationship Id="rId2" Type="http://schemas.openxmlformats.org/officeDocument/2006/relationships/notesSlide" Target="../notesSlides/notesSlide1.xml"/><Relationship Id="rId1" Type="http://schemas.openxmlformats.org/officeDocument/2006/relationships/slideLayout" Target="../slideLayouts/slideLayout4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6B88F-5BA6-E944-9B84-11106F32BF35}"/>
              </a:ext>
            </a:extLst>
          </p:cNvPr>
          <p:cNvSpPr>
            <a:spLocks noGrp="1"/>
          </p:cNvSpPr>
          <p:nvPr>
            <p:ph type="ctrTitle"/>
          </p:nvPr>
        </p:nvSpPr>
        <p:spPr/>
        <p:txBody>
          <a:bodyPr>
            <a:normAutofit fontScale="90000"/>
          </a:bodyPr>
          <a:lstStyle/>
          <a:p>
            <a:r>
              <a:rPr lang="fr-FR" dirty="0"/>
              <a:t>Analyse des scénarios de déploiement  </a:t>
            </a:r>
            <a:br>
              <a:rPr lang="fr-FR" dirty="0"/>
            </a:br>
            <a:r>
              <a:rPr lang="fr-FR" sz="4000" b="0" dirty="0"/>
              <a:t>pour l’introduction de l’anneau de </a:t>
            </a:r>
            <a:r>
              <a:rPr lang="fr-FR" sz="4000" b="0" dirty="0" err="1"/>
              <a:t>PrEP</a:t>
            </a:r>
            <a:endParaRPr lang="fr-FR" sz="4000" b="0" dirty="0"/>
          </a:p>
        </p:txBody>
      </p:sp>
      <p:sp>
        <p:nvSpPr>
          <p:cNvPr id="3" name="Text Placeholder 2">
            <a:extLst>
              <a:ext uri="{FF2B5EF4-FFF2-40B4-BE49-F238E27FC236}">
                <a16:creationId xmlns:a16="http://schemas.microsoft.com/office/drawing/2014/main" id="{FCC808B2-19A8-3D41-BBB0-4C68D9391A01}"/>
              </a:ext>
            </a:extLst>
          </p:cNvPr>
          <p:cNvSpPr>
            <a:spLocks noGrp="1"/>
          </p:cNvSpPr>
          <p:nvPr>
            <p:ph type="body" sz="quarter" idx="10"/>
          </p:nvPr>
        </p:nvSpPr>
        <p:spPr/>
        <p:txBody>
          <a:bodyPr/>
          <a:lstStyle/>
          <a:p>
            <a:endParaRPr lang="en-US"/>
          </a:p>
        </p:txBody>
      </p:sp>
      <p:sp>
        <p:nvSpPr>
          <p:cNvPr id="5" name="TextBox 4">
            <a:extLst>
              <a:ext uri="{FF2B5EF4-FFF2-40B4-BE49-F238E27FC236}">
                <a16:creationId xmlns:a16="http://schemas.microsoft.com/office/drawing/2014/main" id="{1801A794-E066-4049-8981-B6B81C5B0559}"/>
              </a:ext>
            </a:extLst>
          </p:cNvPr>
          <p:cNvSpPr txBox="1"/>
          <p:nvPr/>
        </p:nvSpPr>
        <p:spPr>
          <a:xfrm>
            <a:off x="9410551" y="254000"/>
            <a:ext cx="2665153" cy="369332"/>
          </a:xfrm>
          <a:prstGeom prst="rect">
            <a:avLst/>
          </a:prstGeom>
          <a:noFill/>
        </p:spPr>
        <p:txBody>
          <a:bodyPr wrap="none" rtlCol="0">
            <a:spAutoFit/>
          </a:bodyPr>
          <a:lstStyle/>
          <a:p>
            <a:r>
              <a:rPr lang="fr-FR">
                <a:solidFill>
                  <a:schemeClr val="bg2"/>
                </a:solidFill>
              </a:rPr>
              <a:t>BOÎTE À OUTILS </a:t>
            </a:r>
            <a:r>
              <a:rPr lang="fr-FR" b="1">
                <a:solidFill>
                  <a:schemeClr val="bg2"/>
                </a:solidFill>
                <a:latin typeface="Franklin Gothic Demi" panose="020B0603020102020204" pitchFamily="34" charset="0"/>
              </a:rPr>
              <a:t>PLAN</a:t>
            </a:r>
            <a:r>
              <a:rPr lang="fr-FR">
                <a:solidFill>
                  <a:schemeClr val="bg2"/>
                </a:solidFill>
              </a:rPr>
              <a:t> 4 </a:t>
            </a:r>
            <a:r>
              <a:rPr lang="fr-FR" b="1">
                <a:solidFill>
                  <a:schemeClr val="bg2"/>
                </a:solidFill>
                <a:latin typeface="Franklin Gothic Demi" panose="020B0603020102020204" pitchFamily="34" charset="0"/>
              </a:rPr>
              <a:t>RING</a:t>
            </a:r>
          </a:p>
        </p:txBody>
      </p:sp>
      <p:grpSp>
        <p:nvGrpSpPr>
          <p:cNvPr id="13" name="Group 12">
            <a:extLst>
              <a:ext uri="{FF2B5EF4-FFF2-40B4-BE49-F238E27FC236}">
                <a16:creationId xmlns:a16="http://schemas.microsoft.com/office/drawing/2014/main" id="{5B82CE22-5D9E-6B1E-A22E-247C3844B6F7}"/>
              </a:ext>
            </a:extLst>
          </p:cNvPr>
          <p:cNvGrpSpPr/>
          <p:nvPr/>
        </p:nvGrpSpPr>
        <p:grpSpPr>
          <a:xfrm>
            <a:off x="1510268" y="5880121"/>
            <a:ext cx="8188843" cy="790362"/>
            <a:chOff x="1510268" y="5880121"/>
            <a:chExt cx="8188843" cy="790362"/>
          </a:xfrm>
        </p:grpSpPr>
        <p:pic>
          <p:nvPicPr>
            <p:cNvPr id="17" name="Picture 16">
              <a:extLst>
                <a:ext uri="{FF2B5EF4-FFF2-40B4-BE49-F238E27FC236}">
                  <a16:creationId xmlns:a16="http://schemas.microsoft.com/office/drawing/2014/main" id="{29F2B25C-8218-4008-4A74-3A2793C2CD20}"/>
                </a:ext>
              </a:extLst>
            </p:cNvPr>
            <p:cNvPicPr>
              <a:picLocks noChangeAspect="1"/>
            </p:cNvPicPr>
            <p:nvPr/>
          </p:nvPicPr>
          <p:blipFill>
            <a:blip r:embed="rId2"/>
            <a:stretch>
              <a:fillRect/>
            </a:stretch>
          </p:blipFill>
          <p:spPr>
            <a:xfrm>
              <a:off x="6270842" y="5880121"/>
              <a:ext cx="1244616" cy="579815"/>
            </a:xfrm>
            <a:prstGeom prst="rect">
              <a:avLst/>
            </a:prstGeom>
          </p:spPr>
        </p:pic>
        <p:pic>
          <p:nvPicPr>
            <p:cNvPr id="18" name="Picture 17">
              <a:extLst>
                <a:ext uri="{FF2B5EF4-FFF2-40B4-BE49-F238E27FC236}">
                  <a16:creationId xmlns:a16="http://schemas.microsoft.com/office/drawing/2014/main" id="{A538E4A7-AC0D-24E0-5880-9A285BCD56F2}"/>
                </a:ext>
              </a:extLst>
            </p:cNvPr>
            <p:cNvPicPr>
              <a:picLocks noChangeAspect="1"/>
            </p:cNvPicPr>
            <p:nvPr/>
          </p:nvPicPr>
          <p:blipFill>
            <a:blip r:embed="rId3"/>
            <a:stretch>
              <a:fillRect/>
            </a:stretch>
          </p:blipFill>
          <p:spPr>
            <a:xfrm>
              <a:off x="1510268" y="5929741"/>
              <a:ext cx="1004756" cy="673835"/>
            </a:xfrm>
            <a:prstGeom prst="rect">
              <a:avLst/>
            </a:prstGeom>
          </p:spPr>
        </p:pic>
        <p:pic>
          <p:nvPicPr>
            <p:cNvPr id="19" name="Picture 18">
              <a:extLst>
                <a:ext uri="{FF2B5EF4-FFF2-40B4-BE49-F238E27FC236}">
                  <a16:creationId xmlns:a16="http://schemas.microsoft.com/office/drawing/2014/main" id="{F9FA6CA4-F8EE-3FDA-3997-4D25247DAB06}"/>
                </a:ext>
              </a:extLst>
            </p:cNvPr>
            <p:cNvPicPr>
              <a:picLocks noChangeAspect="1"/>
            </p:cNvPicPr>
            <p:nvPr/>
          </p:nvPicPr>
          <p:blipFill>
            <a:blip r:embed="rId4"/>
            <a:stretch>
              <a:fillRect/>
            </a:stretch>
          </p:blipFill>
          <p:spPr>
            <a:xfrm>
              <a:off x="3408278" y="5926931"/>
              <a:ext cx="1916372" cy="743552"/>
            </a:xfrm>
            <a:prstGeom prst="rect">
              <a:avLst/>
            </a:prstGeom>
          </p:spPr>
        </p:pic>
        <p:pic>
          <p:nvPicPr>
            <p:cNvPr id="20" name="Picture 19">
              <a:extLst>
                <a:ext uri="{FF2B5EF4-FFF2-40B4-BE49-F238E27FC236}">
                  <a16:creationId xmlns:a16="http://schemas.microsoft.com/office/drawing/2014/main" id="{87B38F81-185E-B607-DF0C-12EEB8CFE0D5}"/>
                </a:ext>
              </a:extLst>
            </p:cNvPr>
            <p:cNvPicPr>
              <a:picLocks noChangeAspect="1"/>
            </p:cNvPicPr>
            <p:nvPr/>
          </p:nvPicPr>
          <p:blipFill>
            <a:blip r:embed="rId5"/>
            <a:stretch>
              <a:fillRect/>
            </a:stretch>
          </p:blipFill>
          <p:spPr>
            <a:xfrm>
              <a:off x="8738807" y="6033134"/>
              <a:ext cx="960304" cy="426802"/>
            </a:xfrm>
            <a:prstGeom prst="rect">
              <a:avLst/>
            </a:prstGeom>
          </p:spPr>
        </p:pic>
      </p:grpSp>
    </p:spTree>
    <p:extLst>
      <p:ext uri="{BB962C8B-B14F-4D97-AF65-F5344CB8AC3E}">
        <p14:creationId xmlns:p14="http://schemas.microsoft.com/office/powerpoint/2010/main" val="200401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724F-59F9-CD4A-8AC5-433D76DFF06D}"/>
              </a:ext>
            </a:extLst>
          </p:cNvPr>
          <p:cNvSpPr>
            <a:spLocks noGrp="1"/>
          </p:cNvSpPr>
          <p:nvPr>
            <p:ph type="title"/>
          </p:nvPr>
        </p:nvSpPr>
        <p:spPr>
          <a:xfrm>
            <a:off x="2795537" y="798751"/>
            <a:ext cx="8674971" cy="513544"/>
          </a:xfrm>
        </p:spPr>
        <p:txBody>
          <a:bodyPr>
            <a:noAutofit/>
          </a:bodyPr>
          <a:lstStyle/>
          <a:p>
            <a:r>
              <a:rPr lang="fr-FR" sz="2800" dirty="0"/>
              <a:t>Étape 3 : Élaboration du scénario</a:t>
            </a:r>
          </a:p>
        </p:txBody>
      </p:sp>
      <p:sp>
        <p:nvSpPr>
          <p:cNvPr id="20" name="Text Placeholder 19">
            <a:extLst>
              <a:ext uri="{FF2B5EF4-FFF2-40B4-BE49-F238E27FC236}">
                <a16:creationId xmlns:a16="http://schemas.microsoft.com/office/drawing/2014/main" id="{E461C754-10C0-2948-9520-09FE7F06F393}"/>
              </a:ext>
            </a:extLst>
          </p:cNvPr>
          <p:cNvSpPr>
            <a:spLocks noGrp="1"/>
          </p:cNvSpPr>
          <p:nvPr>
            <p:ph type="body" sz="quarter" idx="12"/>
          </p:nvPr>
        </p:nvSpPr>
        <p:spPr>
          <a:xfrm>
            <a:off x="904875" y="1348783"/>
            <a:ext cx="10565633" cy="477056"/>
          </a:xfrm>
        </p:spPr>
        <p:txBody>
          <a:bodyPr/>
          <a:lstStyle/>
          <a:p>
            <a:r>
              <a:rPr lang="fr-FR" sz="1600" dirty="0"/>
              <a:t>D’après l’analyse effectuée, envisager plusieurs scénarios qui pourraient guider le déploiement de l’anneau de </a:t>
            </a:r>
            <a:r>
              <a:rPr lang="fr-FR" sz="1600" dirty="0" err="1"/>
              <a:t>PrEP</a:t>
            </a:r>
            <a:r>
              <a:rPr lang="fr-FR" sz="1600" dirty="0"/>
              <a:t>. Trois scénarios possibles sont présentés ci-dessous, mais ils doivent être adaptés pour refléter ce qui est le plus pertinent en fonction du contexte dans le pays. </a:t>
            </a:r>
          </a:p>
        </p:txBody>
      </p:sp>
      <p:graphicFrame>
        <p:nvGraphicFramePr>
          <p:cNvPr id="23" name="Table 2">
            <a:extLst>
              <a:ext uri="{FF2B5EF4-FFF2-40B4-BE49-F238E27FC236}">
                <a16:creationId xmlns:a16="http://schemas.microsoft.com/office/drawing/2014/main" id="{30C2F410-4D80-5E46-9170-F4D659138A91}"/>
              </a:ext>
            </a:extLst>
          </p:cNvPr>
          <p:cNvGraphicFramePr>
            <a:graphicFrameLocks noGrp="1"/>
          </p:cNvGraphicFramePr>
          <p:nvPr>
            <p:extLst>
              <p:ext uri="{D42A27DB-BD31-4B8C-83A1-F6EECF244321}">
                <p14:modId xmlns:p14="http://schemas.microsoft.com/office/powerpoint/2010/main" val="75276162"/>
              </p:ext>
            </p:extLst>
          </p:nvPr>
        </p:nvGraphicFramePr>
        <p:xfrm>
          <a:off x="904875" y="2176745"/>
          <a:ext cx="11125200" cy="4579260"/>
        </p:xfrm>
        <a:graphic>
          <a:graphicData uri="http://schemas.openxmlformats.org/drawingml/2006/table">
            <a:tbl>
              <a:tblPr firstRow="1" bandRow="1">
                <a:tableStyleId>{5C22544A-7EE6-4342-B048-85BDC9FD1C3A}</a:tableStyleId>
              </a:tblPr>
              <a:tblGrid>
                <a:gridCol w="2309813">
                  <a:extLst>
                    <a:ext uri="{9D8B030D-6E8A-4147-A177-3AD203B41FA5}">
                      <a16:colId xmlns:a16="http://schemas.microsoft.com/office/drawing/2014/main" val="3270018975"/>
                    </a:ext>
                  </a:extLst>
                </a:gridCol>
                <a:gridCol w="2314575">
                  <a:extLst>
                    <a:ext uri="{9D8B030D-6E8A-4147-A177-3AD203B41FA5}">
                      <a16:colId xmlns:a16="http://schemas.microsoft.com/office/drawing/2014/main" val="1324293603"/>
                    </a:ext>
                  </a:extLst>
                </a:gridCol>
                <a:gridCol w="1685925">
                  <a:extLst>
                    <a:ext uri="{9D8B030D-6E8A-4147-A177-3AD203B41FA5}">
                      <a16:colId xmlns:a16="http://schemas.microsoft.com/office/drawing/2014/main" val="1752888590"/>
                    </a:ext>
                  </a:extLst>
                </a:gridCol>
                <a:gridCol w="1042987">
                  <a:extLst>
                    <a:ext uri="{9D8B030D-6E8A-4147-A177-3AD203B41FA5}">
                      <a16:colId xmlns:a16="http://schemas.microsoft.com/office/drawing/2014/main" val="1377372886"/>
                    </a:ext>
                  </a:extLst>
                </a:gridCol>
                <a:gridCol w="1657350">
                  <a:extLst>
                    <a:ext uri="{9D8B030D-6E8A-4147-A177-3AD203B41FA5}">
                      <a16:colId xmlns:a16="http://schemas.microsoft.com/office/drawing/2014/main" val="2528727400"/>
                    </a:ext>
                  </a:extLst>
                </a:gridCol>
                <a:gridCol w="2114550">
                  <a:extLst>
                    <a:ext uri="{9D8B030D-6E8A-4147-A177-3AD203B41FA5}">
                      <a16:colId xmlns:a16="http://schemas.microsoft.com/office/drawing/2014/main" val="2707356124"/>
                    </a:ext>
                  </a:extLst>
                </a:gridCol>
              </a:tblGrid>
              <a:tr h="464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a:solidFill>
                            <a:schemeClr val="accent2"/>
                          </a:solidFill>
                        </a:rPr>
                        <a:t>Scénario</a:t>
                      </a:r>
                    </a:p>
                  </a:txBody>
                  <a:tcPr anchor="ctr">
                    <a:lnR w="12700" cap="flat" cmpd="sng" algn="ctr">
                      <a:solidFill>
                        <a:schemeClr val="accent1">
                          <a:lumMod val="40000"/>
                          <a:lumOff val="60000"/>
                        </a:schemeClr>
                      </a:solidFill>
                      <a:prstDash val="solid"/>
                      <a:round/>
                      <a:headEnd type="none" w="med" len="med"/>
                      <a:tailEnd type="none" w="med" len="med"/>
                    </a:lnR>
                    <a:lnB w="28575" cap="flat" cmpd="sng" algn="ctr">
                      <a:solidFill>
                        <a:schemeClr val="accent2"/>
                      </a:solidFill>
                      <a:prstDash val="solid"/>
                      <a:round/>
                      <a:headEnd type="none" w="med" len="med"/>
                      <a:tailEnd type="none" w="med" len="med"/>
                    </a:lnB>
                    <a:solidFill>
                      <a:schemeClr val="bg1"/>
                    </a:solidFill>
                  </a:tcPr>
                </a:tc>
                <a:tc>
                  <a:txBody>
                    <a:bodyPr/>
                    <a:lstStyle/>
                    <a:p>
                      <a:r>
                        <a:rPr lang="fr-FR" sz="1200">
                          <a:solidFill>
                            <a:schemeClr val="accent2"/>
                          </a:solidFill>
                        </a:rPr>
                        <a:t>Description</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28575" cap="flat" cmpd="sng" algn="ctr">
                      <a:solidFill>
                        <a:schemeClr val="accent2"/>
                      </a:solidFill>
                      <a:prstDash val="solid"/>
                      <a:round/>
                      <a:headEnd type="none" w="med" len="med"/>
                      <a:tailEnd type="none" w="med" len="med"/>
                    </a:lnB>
                    <a:solidFill>
                      <a:schemeClr val="bg1"/>
                    </a:solidFill>
                  </a:tcPr>
                </a:tc>
                <a:tc>
                  <a:txBody>
                    <a:bodyPr/>
                    <a:lstStyle/>
                    <a:p>
                      <a:r>
                        <a:rPr lang="fr-FR" sz="1200">
                          <a:solidFill>
                            <a:schemeClr val="accent2"/>
                          </a:solidFill>
                        </a:rPr>
                        <a:t>Régions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28575" cap="flat" cmpd="sng" algn="ctr">
                      <a:solidFill>
                        <a:schemeClr val="accent2"/>
                      </a:solidFill>
                      <a:prstDash val="solid"/>
                      <a:round/>
                      <a:headEnd type="none" w="med" len="med"/>
                      <a:tailEnd type="none" w="med" len="med"/>
                    </a:lnB>
                    <a:solidFill>
                      <a:schemeClr val="bg1"/>
                    </a:solidFill>
                  </a:tcPr>
                </a:tc>
                <a:tc>
                  <a:txBody>
                    <a:bodyPr/>
                    <a:lstStyle/>
                    <a:p>
                      <a:r>
                        <a:rPr lang="fr-FR" sz="1200">
                          <a:solidFill>
                            <a:schemeClr val="accent2"/>
                          </a:solidFill>
                        </a:rPr>
                        <a:t>Nombre de régions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28575" cap="flat" cmpd="sng" algn="ctr">
                      <a:solidFill>
                        <a:schemeClr val="accent2"/>
                      </a:solidFill>
                      <a:prstDash val="solid"/>
                      <a:round/>
                      <a:headEnd type="none" w="med" len="med"/>
                      <a:tailEnd type="none" w="med" len="med"/>
                    </a:lnB>
                    <a:solidFill>
                      <a:schemeClr val="bg1"/>
                    </a:solidFill>
                  </a:tcPr>
                </a:tc>
                <a:tc>
                  <a:txBody>
                    <a:bodyPr/>
                    <a:lstStyle/>
                    <a:p>
                      <a:r>
                        <a:rPr lang="fr-FR" sz="1200">
                          <a:solidFill>
                            <a:schemeClr val="accent2"/>
                          </a:solidFill>
                        </a:rPr>
                        <a:t>Taille de la population cible</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28575" cap="flat" cmpd="sng" algn="ctr">
                      <a:solidFill>
                        <a:schemeClr val="accent2"/>
                      </a:solidFill>
                      <a:prstDash val="solid"/>
                      <a:round/>
                      <a:headEnd type="none" w="med" len="med"/>
                      <a:tailEnd type="none" w="med" len="med"/>
                    </a:lnB>
                    <a:solidFill>
                      <a:schemeClr val="bg1"/>
                    </a:solidFill>
                  </a:tcPr>
                </a:tc>
                <a:tc>
                  <a:txBody>
                    <a:bodyPr/>
                    <a:lstStyle/>
                    <a:p>
                      <a:r>
                        <a:rPr lang="fr-FR" sz="1200">
                          <a:solidFill>
                            <a:schemeClr val="accent2"/>
                          </a:solidFill>
                        </a:rPr>
                        <a:t>Pourcentage de nouvelles infections au VIH </a:t>
                      </a:r>
                    </a:p>
                  </a:txBody>
                  <a:tcPr anchor="ctr">
                    <a:lnL w="12700" cap="flat" cmpd="sng" algn="ctr">
                      <a:solidFill>
                        <a:schemeClr val="accent1">
                          <a:lumMod val="40000"/>
                          <a:lumOff val="60000"/>
                        </a:schemeClr>
                      </a:solidFill>
                      <a:prstDash val="solid"/>
                      <a:round/>
                      <a:headEnd type="none" w="med" len="med"/>
                      <a:tailEnd type="none" w="med" len="med"/>
                    </a:lnL>
                    <a:lnB w="2857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987807915"/>
                  </a:ext>
                </a:extLst>
              </a:tr>
              <a:tr h="1229453">
                <a:tc>
                  <a:txBody>
                    <a:bodyPr/>
                    <a:lstStyle/>
                    <a:p>
                      <a:r>
                        <a:rPr lang="fr-FR" sz="1400" b="1" dirty="0">
                          <a:latin typeface="Calibri" panose="020F0502020204030204" pitchFamily="34" charset="0"/>
                          <a:cs typeface="Calibri" panose="020F0502020204030204" pitchFamily="34" charset="0"/>
                        </a:rPr>
                        <a:t>Scénario 1</a:t>
                      </a:r>
                    </a:p>
                    <a:p>
                      <a:r>
                        <a:rPr lang="fr-FR" sz="1400" dirty="0">
                          <a:latin typeface="Calibri" panose="020F0502020204030204" pitchFamily="34" charset="0"/>
                          <a:cs typeface="Calibri" panose="020F0502020204030204" pitchFamily="34" charset="0"/>
                        </a:rPr>
                        <a:t>Privilégier les localités où l’incidence du VIH est élevée chez les femmes adultes et où les programmes de </a:t>
                      </a:r>
                      <a:r>
                        <a:rPr lang="fr-FR" sz="1400" dirty="0" err="1">
                          <a:latin typeface="Calibri" panose="020F0502020204030204" pitchFamily="34" charset="0"/>
                          <a:cs typeface="Calibri" panose="020F0502020204030204" pitchFamily="34" charset="0"/>
                        </a:rPr>
                        <a:t>PrEP</a:t>
                      </a:r>
                      <a:r>
                        <a:rPr lang="fr-FR" sz="1400" dirty="0">
                          <a:latin typeface="Calibri" panose="020F0502020204030204" pitchFamily="34" charset="0"/>
                          <a:cs typeface="Calibri" panose="020F0502020204030204" pitchFamily="34" charset="0"/>
                        </a:rPr>
                        <a:t> sont importants.</a:t>
                      </a:r>
                    </a:p>
                  </a:txBody>
                  <a:tcPr>
                    <a:lnR w="12700" cap="flat" cmpd="sng" algn="ctr">
                      <a:solidFill>
                        <a:schemeClr val="accent1">
                          <a:lumMod val="40000"/>
                          <a:lumOff val="60000"/>
                        </a:schemeClr>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bg1">
                        <a:lumMod val="20000"/>
                        <a:lumOff val="80000"/>
                      </a:schemeClr>
                    </a:solidFill>
                  </a:tcPr>
                </a:tc>
                <a:tc>
                  <a:txBody>
                    <a:bodyPr/>
                    <a:lstStyle/>
                    <a:p>
                      <a:r>
                        <a:rPr lang="fr-FR" sz="1400" dirty="0">
                          <a:latin typeface="Calibri" panose="020F0502020204030204" pitchFamily="34" charset="0"/>
                          <a:cs typeface="Calibri" panose="020F0502020204030204" pitchFamily="34" charset="0"/>
                        </a:rPr>
                        <a:t>Déployer l’anneau où la </a:t>
                      </a:r>
                      <a:r>
                        <a:rPr lang="fr-FR" sz="1400" dirty="0" err="1">
                          <a:latin typeface="Calibri" panose="020F0502020204030204" pitchFamily="34" charset="0"/>
                          <a:cs typeface="Calibri" panose="020F0502020204030204" pitchFamily="34" charset="0"/>
                        </a:rPr>
                        <a:t>PrEP</a:t>
                      </a:r>
                      <a:r>
                        <a:rPr lang="fr-FR" sz="1400" dirty="0">
                          <a:latin typeface="Calibri" panose="020F0502020204030204" pitchFamily="34" charset="0"/>
                          <a:cs typeface="Calibri" panose="020F0502020204030204" pitchFamily="34" charset="0"/>
                        </a:rPr>
                        <a:t> orale est déjà largement disponible dans les localités à incidence élevée chez les femmes adultes (15 ans et plus).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bg1">
                        <a:lumMod val="20000"/>
                        <a:lumOff val="80000"/>
                      </a:schemeClr>
                    </a:solidFill>
                  </a:tcPr>
                </a:tc>
                <a:tc>
                  <a:txBody>
                    <a:bodyPr/>
                    <a:lstStyle/>
                    <a:p>
                      <a:r>
                        <a:rPr lang="fr-FR" sz="1400" i="1">
                          <a:latin typeface="Calibri" panose="020F0502020204030204" pitchFamily="34" charset="0"/>
                          <a:cs typeface="Calibri" panose="020F0502020204030204" pitchFamily="34" charset="0"/>
                        </a:rPr>
                        <a:t>Énumérer les régions qui correspondent à ce scénario.</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bg1">
                        <a:lumMod val="20000"/>
                        <a:lumOff val="80000"/>
                      </a:schemeClr>
                    </a:solidFill>
                  </a:tcPr>
                </a:tc>
                <a:tc>
                  <a:txBody>
                    <a:bodyPr/>
                    <a:lstStyle/>
                    <a:p>
                      <a:r>
                        <a:rPr lang="fr-FR" sz="1400" i="1">
                          <a:latin typeface="Calibri" panose="020F0502020204030204" pitchFamily="34" charset="0"/>
                          <a:cs typeface="Calibri" panose="020F0502020204030204" pitchFamily="34" charset="0"/>
                        </a:rPr>
                        <a:t>Indiquer le nombre de régions. </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bg1">
                        <a:lumMod val="20000"/>
                        <a:lumOff val="80000"/>
                      </a:schemeClr>
                    </a:solidFill>
                  </a:tcPr>
                </a:tc>
                <a:tc>
                  <a:txBody>
                    <a:bodyPr/>
                    <a:lstStyle/>
                    <a:p>
                      <a:r>
                        <a:rPr lang="fr-FR" sz="1400" i="1">
                          <a:latin typeface="Calibri" panose="020F0502020204030204" pitchFamily="34" charset="0"/>
                          <a:cs typeface="Calibri" panose="020F0502020204030204" pitchFamily="34" charset="0"/>
                        </a:rPr>
                        <a:t>Calculer la taille totale de la population cible dans les régions de ce scénario.</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bg1">
                        <a:lumMod val="20000"/>
                        <a:lumOff val="80000"/>
                      </a:schemeClr>
                    </a:solidFill>
                  </a:tcPr>
                </a:tc>
                <a:tc>
                  <a:txBody>
                    <a:bodyPr/>
                    <a:lstStyle/>
                    <a:p>
                      <a:r>
                        <a:rPr lang="fr-FR" sz="1400" i="1">
                          <a:latin typeface="Calibri" panose="020F0502020204030204" pitchFamily="34" charset="0"/>
                          <a:cs typeface="Calibri" panose="020F0502020204030204" pitchFamily="34" charset="0"/>
                        </a:rPr>
                        <a:t>Calculer le pourcentage de nouvelles infections par le VIH dans les régions de ce scénario. </a:t>
                      </a:r>
                    </a:p>
                  </a:txBody>
                  <a:tcPr>
                    <a:lnL w="12700" cap="flat" cmpd="sng" algn="ctr">
                      <a:solidFill>
                        <a:schemeClr val="accent1">
                          <a:lumMod val="40000"/>
                          <a:lumOff val="60000"/>
                        </a:schemeClr>
                      </a:solidFill>
                      <a:prstDash val="solid"/>
                      <a:round/>
                      <a:headEnd type="none" w="med" len="med"/>
                      <a:tailEnd type="none" w="med" len="med"/>
                    </a:lnL>
                    <a:lnT w="28575" cap="flat" cmpd="sng" algn="ctr">
                      <a:solidFill>
                        <a:schemeClr val="accent2"/>
                      </a:solidFill>
                      <a:prstDash val="solid"/>
                      <a:round/>
                      <a:headEnd type="none" w="med" len="med"/>
                      <a:tailEnd type="none" w="med" len="med"/>
                    </a:lnT>
                    <a:solidFill>
                      <a:schemeClr val="bg1">
                        <a:lumMod val="20000"/>
                        <a:lumOff val="80000"/>
                      </a:schemeClr>
                    </a:solidFill>
                  </a:tcPr>
                </a:tc>
                <a:extLst>
                  <a:ext uri="{0D108BD9-81ED-4DB2-BD59-A6C34878D82A}">
                    <a16:rowId xmlns:a16="http://schemas.microsoft.com/office/drawing/2014/main" val="3224684368"/>
                  </a:ext>
                </a:extLst>
              </a:tr>
              <a:tr h="1249364">
                <a:tc>
                  <a:txBody>
                    <a:bodyPr/>
                    <a:lstStyle/>
                    <a:p>
                      <a:r>
                        <a:rPr lang="fr-FR" sz="1400" b="1" dirty="0">
                          <a:latin typeface="Calibri" panose="020F0502020204030204" pitchFamily="34" charset="0"/>
                          <a:cs typeface="Calibri" panose="020F0502020204030204" pitchFamily="34" charset="0"/>
                        </a:rPr>
                        <a:t>Scénario 2</a:t>
                      </a:r>
                    </a:p>
                    <a:p>
                      <a:r>
                        <a:rPr lang="fr-FR" sz="1400" dirty="0">
                          <a:latin typeface="Calibri" panose="020F0502020204030204" pitchFamily="34" charset="0"/>
                          <a:cs typeface="Calibri" panose="020F0502020204030204" pitchFamily="34" charset="0"/>
                        </a:rPr>
                        <a:t>Privilégier tous les localités où l’incidence du VIH est élevée chez les femmes adultes, indépendamment de l’utilisation de la </a:t>
                      </a:r>
                      <a:r>
                        <a:rPr lang="fr-FR" sz="1400" dirty="0" err="1">
                          <a:latin typeface="Calibri" panose="020F0502020204030204" pitchFamily="34" charset="0"/>
                          <a:cs typeface="Calibri" panose="020F0502020204030204" pitchFamily="34" charset="0"/>
                        </a:rPr>
                        <a:t>PrEP</a:t>
                      </a:r>
                      <a:r>
                        <a:rPr lang="fr-FR" sz="1400" dirty="0">
                          <a:latin typeface="Calibri" panose="020F0502020204030204" pitchFamily="34" charset="0"/>
                          <a:cs typeface="Calibri" panose="020F0502020204030204" pitchFamily="34" charset="0"/>
                        </a:rPr>
                        <a:t> orale.</a:t>
                      </a:r>
                    </a:p>
                  </a:txBody>
                  <a:tcPr>
                    <a:lnR w="12700" cap="flat" cmpd="sng" algn="ctr">
                      <a:solidFill>
                        <a:schemeClr val="accent1">
                          <a:lumMod val="40000"/>
                          <a:lumOff val="60000"/>
                        </a:schemeClr>
                      </a:solidFill>
                      <a:prstDash val="solid"/>
                      <a:round/>
                      <a:headEnd type="none" w="med" len="med"/>
                      <a:tailEnd type="none" w="med" len="med"/>
                    </a:lnR>
                    <a:solidFill>
                      <a:schemeClr val="accent1">
                        <a:lumMod val="20000"/>
                        <a:lumOff val="8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solidFill>
                            <a:schemeClr val="dk1"/>
                          </a:solidFill>
                          <a:latin typeface="Calibri" panose="020F0502020204030204" pitchFamily="34" charset="0"/>
                          <a:ea typeface="+mn-ea"/>
                          <a:cs typeface="Calibri" panose="020F0502020204030204" pitchFamily="34" charset="0"/>
                        </a:rPr>
                        <a:t>Déployer l’anneau dans les </a:t>
                      </a:r>
                      <a:r>
                        <a:rPr lang="fr-FR" sz="1400" dirty="0">
                          <a:latin typeface="Calibri" panose="020F0502020204030204" pitchFamily="34" charset="0"/>
                          <a:cs typeface="Calibri" panose="020F0502020204030204" pitchFamily="34" charset="0"/>
                        </a:rPr>
                        <a:t>localités</a:t>
                      </a:r>
                      <a:r>
                        <a:rPr lang="fr-FR" sz="1400" dirty="0">
                          <a:solidFill>
                            <a:schemeClr val="dk1"/>
                          </a:solidFill>
                          <a:latin typeface="Calibri" panose="020F0502020204030204" pitchFamily="34" charset="0"/>
                          <a:ea typeface="+mn-ea"/>
                          <a:cs typeface="Calibri" panose="020F0502020204030204" pitchFamily="34" charset="0"/>
                        </a:rPr>
                        <a:t> où l’incidence est élevée chez les femmes adultes (15 ans et plus), quelle que soit l’ampleur du déploiement de la </a:t>
                      </a:r>
                      <a:r>
                        <a:rPr lang="fr-FR" sz="1400" dirty="0" err="1">
                          <a:solidFill>
                            <a:schemeClr val="dk1"/>
                          </a:solidFill>
                          <a:latin typeface="Calibri" panose="020F0502020204030204" pitchFamily="34" charset="0"/>
                          <a:ea typeface="+mn-ea"/>
                          <a:cs typeface="Calibri" panose="020F0502020204030204" pitchFamily="34" charset="0"/>
                        </a:rPr>
                        <a:t>PrEP</a:t>
                      </a:r>
                      <a:r>
                        <a:rPr lang="fr-FR" sz="1400" dirty="0">
                          <a:solidFill>
                            <a:schemeClr val="dk1"/>
                          </a:solidFill>
                          <a:latin typeface="Calibri" panose="020F0502020204030204" pitchFamily="34" charset="0"/>
                          <a:ea typeface="+mn-ea"/>
                          <a:cs typeface="Calibri" panose="020F0502020204030204" pitchFamily="34" charset="0"/>
                        </a:rPr>
                        <a:t> orale.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accent1">
                        <a:lumMod val="20000"/>
                        <a:lumOff val="80000"/>
                        <a:alpha val="50000"/>
                      </a:schemeClr>
                    </a:solidFill>
                  </a:tcPr>
                </a:tc>
                <a:tc>
                  <a:txBody>
                    <a:bodyPr/>
                    <a:lstStyle/>
                    <a:p>
                      <a:endParaRPr lang="en-US" sz="1400" dirty="0">
                        <a:latin typeface="Calibri" panose="020F0502020204030204" pitchFamily="34" charset="0"/>
                        <a:cs typeface="Calibri" panose="020F0502020204030204" pitchFamily="34" charset="0"/>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accent1">
                        <a:lumMod val="20000"/>
                        <a:lumOff val="80000"/>
                        <a:alpha val="50000"/>
                      </a:schemeClr>
                    </a:solidFill>
                  </a:tcPr>
                </a:tc>
                <a:tc>
                  <a:txBody>
                    <a:bodyPr/>
                    <a:lstStyle/>
                    <a:p>
                      <a:endParaRPr lang="en-US" sz="1400" dirty="0">
                        <a:latin typeface="Calibri" panose="020F0502020204030204" pitchFamily="34" charset="0"/>
                        <a:cs typeface="Calibri" panose="020F0502020204030204" pitchFamily="34" charset="0"/>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accent1">
                        <a:lumMod val="20000"/>
                        <a:lumOff val="80000"/>
                        <a:alpha val="50000"/>
                      </a:schemeClr>
                    </a:solidFill>
                  </a:tcPr>
                </a:tc>
                <a:tc>
                  <a:txBody>
                    <a:bodyPr/>
                    <a:lstStyle/>
                    <a:p>
                      <a:endParaRPr lang="en-US" sz="1400" dirty="0">
                        <a:latin typeface="Calibri" panose="020F0502020204030204" pitchFamily="34" charset="0"/>
                        <a:cs typeface="Calibri" panose="020F0502020204030204" pitchFamily="34" charset="0"/>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accent1">
                        <a:lumMod val="20000"/>
                        <a:lumOff val="80000"/>
                        <a:alpha val="50000"/>
                      </a:schemeClr>
                    </a:solidFill>
                  </a:tcPr>
                </a:tc>
                <a:tc>
                  <a:txBody>
                    <a:bodyPr/>
                    <a:lstStyle/>
                    <a:p>
                      <a:endParaRPr lang="en-US" sz="1400" dirty="0">
                        <a:latin typeface="Calibri" panose="020F0502020204030204" pitchFamily="34" charset="0"/>
                        <a:cs typeface="Calibri" panose="020F0502020204030204" pitchFamily="34" charset="0"/>
                      </a:endParaRPr>
                    </a:p>
                  </a:txBody>
                  <a:tcPr>
                    <a:lnL w="12700" cap="flat" cmpd="sng" algn="ctr">
                      <a:solidFill>
                        <a:schemeClr val="accent1">
                          <a:lumMod val="40000"/>
                          <a:lumOff val="60000"/>
                        </a:schemeClr>
                      </a:solidFill>
                      <a:prstDash val="solid"/>
                      <a:round/>
                      <a:headEnd type="none" w="med" len="med"/>
                      <a:tailEnd type="none" w="med" len="med"/>
                    </a:lnL>
                    <a:solidFill>
                      <a:schemeClr val="accent1">
                        <a:lumMod val="20000"/>
                        <a:lumOff val="80000"/>
                        <a:alpha val="50000"/>
                      </a:schemeClr>
                    </a:solidFill>
                  </a:tcPr>
                </a:tc>
                <a:extLst>
                  <a:ext uri="{0D108BD9-81ED-4DB2-BD59-A6C34878D82A}">
                    <a16:rowId xmlns:a16="http://schemas.microsoft.com/office/drawing/2014/main" val="804800039"/>
                  </a:ext>
                </a:extLst>
              </a:tr>
              <a:tr h="1038204">
                <a:tc>
                  <a:txBody>
                    <a:bodyPr/>
                    <a:lstStyle/>
                    <a:p>
                      <a:r>
                        <a:rPr lang="fr-FR" sz="1400" b="1" dirty="0">
                          <a:latin typeface="Calibri" panose="020F0502020204030204" pitchFamily="34" charset="0"/>
                          <a:cs typeface="Calibri" panose="020F0502020204030204" pitchFamily="34" charset="0"/>
                        </a:rPr>
                        <a:t>Scénario 3</a:t>
                      </a:r>
                      <a:r>
                        <a:rPr lang="fr-FR" sz="1400" dirty="0">
                          <a:latin typeface="Calibri" panose="020F0502020204030204" pitchFamily="34" charset="0"/>
                          <a:cs typeface="Calibri" panose="020F0502020204030204" pitchFamily="34" charset="0"/>
                        </a:rPr>
                        <a:t> </a:t>
                      </a:r>
                    </a:p>
                    <a:p>
                      <a:r>
                        <a:rPr lang="fr-FR" sz="1400" dirty="0">
                          <a:latin typeface="Calibri" panose="020F0502020204030204" pitchFamily="34" charset="0"/>
                          <a:cs typeface="Calibri" panose="020F0502020204030204" pitchFamily="34" charset="0"/>
                        </a:rPr>
                        <a:t>Privilégier les localités avec un grand nombre de nouvelles infections par le VIH chez les femmes adultes.</a:t>
                      </a:r>
                    </a:p>
                  </a:txBody>
                  <a:tcPr>
                    <a:lnR w="12700" cap="flat" cmpd="sng" algn="ctr">
                      <a:solidFill>
                        <a:schemeClr val="accent1">
                          <a:lumMod val="40000"/>
                          <a:lumOff val="60000"/>
                        </a:schemeClr>
                      </a:solidFill>
                      <a:prstDash val="solid"/>
                      <a:round/>
                      <a:headEnd type="none" w="med" len="med"/>
                      <a:tailEnd type="none" w="med" len="med"/>
                    </a:lnR>
                    <a:solidFill>
                      <a:schemeClr val="accent1">
                        <a:lumMod val="20000"/>
                        <a:lumOff val="80000"/>
                      </a:schemeClr>
                    </a:solidFill>
                  </a:tcPr>
                </a:tc>
                <a:tc>
                  <a:txBody>
                    <a:bodyPr/>
                    <a:lstStyle/>
                    <a:p>
                      <a:r>
                        <a:rPr lang="fr-FR" sz="1400" dirty="0">
                          <a:latin typeface="Calibri" panose="020F0502020204030204" pitchFamily="34" charset="0"/>
                          <a:cs typeface="Calibri" panose="020F0502020204030204" pitchFamily="34" charset="0"/>
                        </a:rPr>
                        <a:t>Déployer l’anneau dans les localités où le nombre de nouvelles infections par le VIH chez les femmes adultes (15 ans et plus) est élevé. </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accent1">
                        <a:lumMod val="20000"/>
                        <a:lumOff val="80000"/>
                      </a:schemeClr>
                    </a:solidFill>
                  </a:tcPr>
                </a:tc>
                <a:tc>
                  <a:txBody>
                    <a:bodyPr/>
                    <a:lstStyle/>
                    <a:p>
                      <a:endParaRPr lang="en-US" sz="1400" dirty="0">
                        <a:latin typeface="Calibri" panose="020F0502020204030204" pitchFamily="34" charset="0"/>
                        <a:cs typeface="Calibri" panose="020F0502020204030204" pitchFamily="34" charset="0"/>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accent1">
                        <a:lumMod val="20000"/>
                        <a:lumOff val="80000"/>
                      </a:schemeClr>
                    </a:solidFill>
                  </a:tcPr>
                </a:tc>
                <a:tc>
                  <a:txBody>
                    <a:bodyPr/>
                    <a:lstStyle/>
                    <a:p>
                      <a:endParaRPr lang="en-US" sz="1400" dirty="0">
                        <a:latin typeface="Calibri" panose="020F0502020204030204" pitchFamily="34" charset="0"/>
                        <a:cs typeface="Calibri" panose="020F0502020204030204" pitchFamily="34" charset="0"/>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accent1">
                        <a:lumMod val="20000"/>
                        <a:lumOff val="80000"/>
                      </a:schemeClr>
                    </a:solidFill>
                  </a:tcPr>
                </a:tc>
                <a:tc>
                  <a:txBody>
                    <a:bodyPr/>
                    <a:lstStyle/>
                    <a:p>
                      <a:endParaRPr lang="en-US" sz="1400" dirty="0">
                        <a:latin typeface="Calibri" panose="020F0502020204030204" pitchFamily="34" charset="0"/>
                        <a:cs typeface="Calibri" panose="020F0502020204030204" pitchFamily="34" charset="0"/>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accent1">
                        <a:lumMod val="20000"/>
                        <a:lumOff val="80000"/>
                      </a:schemeClr>
                    </a:solidFill>
                  </a:tcPr>
                </a:tc>
                <a:tc>
                  <a:txBody>
                    <a:bodyPr/>
                    <a:lstStyle/>
                    <a:p>
                      <a:endParaRPr lang="en-US" sz="1400" dirty="0">
                        <a:latin typeface="Calibri" panose="020F0502020204030204" pitchFamily="34" charset="0"/>
                        <a:cs typeface="Calibri" panose="020F0502020204030204" pitchFamily="34" charset="0"/>
                      </a:endParaRPr>
                    </a:p>
                  </a:txBody>
                  <a:tcPr>
                    <a:lnL w="12700" cap="flat" cmpd="sng" algn="ctr">
                      <a:solidFill>
                        <a:schemeClr val="accent1">
                          <a:lumMod val="40000"/>
                          <a:lumOff val="60000"/>
                        </a:schemeClr>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03962328"/>
                  </a:ext>
                </a:extLst>
              </a:tr>
            </a:tbl>
          </a:graphicData>
        </a:graphic>
      </p:graphicFrame>
    </p:spTree>
    <p:extLst>
      <p:ext uri="{BB962C8B-B14F-4D97-AF65-F5344CB8AC3E}">
        <p14:creationId xmlns:p14="http://schemas.microsoft.com/office/powerpoint/2010/main" val="2757547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5EA86F-E423-7F4E-BB56-F3050F320623}"/>
              </a:ext>
            </a:extLst>
          </p:cNvPr>
          <p:cNvSpPr>
            <a:spLocks noGrp="1"/>
          </p:cNvSpPr>
          <p:nvPr>
            <p:ph type="body" sz="quarter" idx="10"/>
          </p:nvPr>
        </p:nvSpPr>
        <p:spPr>
          <a:xfrm>
            <a:off x="1439333" y="2828925"/>
            <a:ext cx="9733492" cy="1200150"/>
          </a:xfrm>
        </p:spPr>
        <p:txBody>
          <a:bodyPr/>
          <a:lstStyle/>
          <a:p>
            <a:r>
              <a:rPr lang="fr-FR" sz="6600">
                <a:solidFill>
                  <a:schemeClr val="bg1"/>
                </a:solidFill>
              </a:rPr>
              <a:t>Exemple : Kenya</a:t>
            </a:r>
          </a:p>
        </p:txBody>
      </p:sp>
      <p:sp>
        <p:nvSpPr>
          <p:cNvPr id="3" name="Text Placeholder 2">
            <a:extLst>
              <a:ext uri="{FF2B5EF4-FFF2-40B4-BE49-F238E27FC236}">
                <a16:creationId xmlns:a16="http://schemas.microsoft.com/office/drawing/2014/main" id="{1DB909A4-B1AF-BC4B-AEF4-43ABE3BFFFDF}"/>
              </a:ext>
            </a:extLst>
          </p:cNvPr>
          <p:cNvSpPr>
            <a:spLocks noGrp="1"/>
          </p:cNvSpPr>
          <p:nvPr>
            <p:ph type="body" sz="quarter" idx="11"/>
          </p:nvPr>
        </p:nvSpPr>
        <p:spPr>
          <a:xfrm>
            <a:off x="1439333" y="3905838"/>
            <a:ext cx="8263467" cy="1055687"/>
          </a:xfrm>
        </p:spPr>
        <p:txBody>
          <a:bodyPr/>
          <a:lstStyle/>
          <a:p>
            <a:pPr>
              <a:lnSpc>
                <a:spcPct val="100000"/>
              </a:lnSpc>
            </a:pPr>
            <a:r>
              <a:rPr lang="fr-FR" sz="2800">
                <a:solidFill>
                  <a:srgbClr val="FFFFFF"/>
                </a:solidFill>
              </a:rPr>
              <a:t>Les diapositives suivantes donnent l’exemple de l’analyse des scénarios de déploiement pour le Kenya réalisée en 2021.  </a:t>
            </a:r>
          </a:p>
        </p:txBody>
      </p:sp>
    </p:spTree>
    <p:extLst>
      <p:ext uri="{BB962C8B-B14F-4D97-AF65-F5344CB8AC3E}">
        <p14:creationId xmlns:p14="http://schemas.microsoft.com/office/powerpoint/2010/main" val="1005302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7DA9E-D78E-9046-9543-E6DBCF33B0DB}"/>
              </a:ext>
            </a:extLst>
          </p:cNvPr>
          <p:cNvSpPr>
            <a:spLocks noGrp="1"/>
          </p:cNvSpPr>
          <p:nvPr>
            <p:ph type="title"/>
          </p:nvPr>
        </p:nvSpPr>
        <p:spPr>
          <a:xfrm>
            <a:off x="993241" y="565672"/>
            <a:ext cx="10515600" cy="592054"/>
          </a:xfrm>
        </p:spPr>
        <p:txBody>
          <a:bodyPr/>
          <a:lstStyle/>
          <a:p>
            <a:r>
              <a:rPr lang="fr-FR" sz="3200" dirty="0"/>
              <a:t>Présentation des scénarios de déploiement au Kenya</a:t>
            </a:r>
          </a:p>
        </p:txBody>
      </p:sp>
      <p:sp>
        <p:nvSpPr>
          <p:cNvPr id="3" name="Slide Number Placeholder 2">
            <a:extLst>
              <a:ext uri="{FF2B5EF4-FFF2-40B4-BE49-F238E27FC236}">
                <a16:creationId xmlns:a16="http://schemas.microsoft.com/office/drawing/2014/main" id="{F6D96B34-DCC0-5940-B4CE-7AF6F2542951}"/>
              </a:ext>
            </a:extLst>
          </p:cNvPr>
          <p:cNvSpPr>
            <a:spLocks noGrp="1"/>
          </p:cNvSpPr>
          <p:nvPr>
            <p:ph type="sldNum" sz="quarter" idx="4"/>
          </p:nvPr>
        </p:nvSpPr>
        <p:spPr/>
        <p:txBody>
          <a:bodyPr/>
          <a:lstStyle/>
          <a:p>
            <a:fld id="{282D8E3E-8532-C943-903F-91E14D4CAD95}" type="slidenum">
              <a:rPr lang="en-US" smtClean="0"/>
              <a:pPr/>
              <a:t>12</a:t>
            </a:fld>
            <a:endParaRPr lang="en-US"/>
          </a:p>
        </p:txBody>
      </p:sp>
      <p:graphicFrame>
        <p:nvGraphicFramePr>
          <p:cNvPr id="5" name="Table 2">
            <a:extLst>
              <a:ext uri="{FF2B5EF4-FFF2-40B4-BE49-F238E27FC236}">
                <a16:creationId xmlns:a16="http://schemas.microsoft.com/office/drawing/2014/main" id="{89A21F8B-DD70-9745-8B4C-A1233C7397DC}"/>
              </a:ext>
            </a:extLst>
          </p:cNvPr>
          <p:cNvGraphicFramePr>
            <a:graphicFrameLocks noGrp="1"/>
          </p:cNvGraphicFramePr>
          <p:nvPr>
            <p:extLst>
              <p:ext uri="{D42A27DB-BD31-4B8C-83A1-F6EECF244321}">
                <p14:modId xmlns:p14="http://schemas.microsoft.com/office/powerpoint/2010/main" val="2335607168"/>
              </p:ext>
            </p:extLst>
          </p:nvPr>
        </p:nvGraphicFramePr>
        <p:xfrm>
          <a:off x="993241" y="1066943"/>
          <a:ext cx="10757167" cy="5493660"/>
        </p:xfrm>
        <a:graphic>
          <a:graphicData uri="http://schemas.openxmlformats.org/drawingml/2006/table">
            <a:tbl>
              <a:tblPr firstRow="1" bandRow="1">
                <a:tableStyleId>{5C22544A-7EE6-4342-B048-85BDC9FD1C3A}</a:tableStyleId>
              </a:tblPr>
              <a:tblGrid>
                <a:gridCol w="2227530">
                  <a:extLst>
                    <a:ext uri="{9D8B030D-6E8A-4147-A177-3AD203B41FA5}">
                      <a16:colId xmlns:a16="http://schemas.microsoft.com/office/drawing/2014/main" val="3270018975"/>
                    </a:ext>
                  </a:extLst>
                </a:gridCol>
                <a:gridCol w="1885950">
                  <a:extLst>
                    <a:ext uri="{9D8B030D-6E8A-4147-A177-3AD203B41FA5}">
                      <a16:colId xmlns:a16="http://schemas.microsoft.com/office/drawing/2014/main" val="1324293603"/>
                    </a:ext>
                  </a:extLst>
                </a:gridCol>
                <a:gridCol w="1528762">
                  <a:extLst>
                    <a:ext uri="{9D8B030D-6E8A-4147-A177-3AD203B41FA5}">
                      <a16:colId xmlns:a16="http://schemas.microsoft.com/office/drawing/2014/main" val="1752888590"/>
                    </a:ext>
                  </a:extLst>
                </a:gridCol>
                <a:gridCol w="1528763">
                  <a:extLst>
                    <a:ext uri="{9D8B030D-6E8A-4147-A177-3AD203B41FA5}">
                      <a16:colId xmlns:a16="http://schemas.microsoft.com/office/drawing/2014/main" val="1377372886"/>
                    </a:ext>
                  </a:extLst>
                </a:gridCol>
                <a:gridCol w="1600200">
                  <a:extLst>
                    <a:ext uri="{9D8B030D-6E8A-4147-A177-3AD203B41FA5}">
                      <a16:colId xmlns:a16="http://schemas.microsoft.com/office/drawing/2014/main" val="2528727400"/>
                    </a:ext>
                  </a:extLst>
                </a:gridCol>
                <a:gridCol w="1985962">
                  <a:extLst>
                    <a:ext uri="{9D8B030D-6E8A-4147-A177-3AD203B41FA5}">
                      <a16:colId xmlns:a16="http://schemas.microsoft.com/office/drawing/2014/main" val="2707356124"/>
                    </a:ext>
                  </a:extLst>
                </a:gridCol>
              </a:tblGrid>
              <a:tr h="464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2"/>
                        </a:solidFill>
                      </a:endParaRPr>
                    </a:p>
                  </a:txBody>
                  <a:tcPr anchor="ctr">
                    <a:lnR w="12700" cap="flat" cmpd="sng" algn="ctr">
                      <a:solidFill>
                        <a:schemeClr val="accent1">
                          <a:lumMod val="40000"/>
                          <a:lumOff val="60000"/>
                        </a:schemeClr>
                      </a:solidFill>
                      <a:prstDash val="solid"/>
                      <a:round/>
                      <a:headEnd type="none" w="med" len="med"/>
                      <a:tailEnd type="none" w="med" len="med"/>
                    </a:lnR>
                    <a:lnB w="28575" cap="flat" cmpd="sng" algn="ctr">
                      <a:solidFill>
                        <a:schemeClr val="accent2"/>
                      </a:solidFill>
                      <a:prstDash val="solid"/>
                      <a:round/>
                      <a:headEnd type="none" w="med" len="med"/>
                      <a:tailEnd type="none" w="med" len="med"/>
                    </a:lnB>
                    <a:solidFill>
                      <a:schemeClr val="bg1"/>
                    </a:solidFill>
                  </a:tcPr>
                </a:tc>
                <a:tc>
                  <a:txBody>
                    <a:bodyPr/>
                    <a:lstStyle/>
                    <a:p>
                      <a:r>
                        <a:rPr lang="fr-FR" sz="1200" dirty="0">
                          <a:solidFill>
                            <a:schemeClr val="accent2"/>
                          </a:solidFill>
                        </a:rPr>
                        <a:t>Première priorité</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28575" cap="flat" cmpd="sng" algn="ctr">
                      <a:solidFill>
                        <a:schemeClr val="accent2"/>
                      </a:solidFill>
                      <a:prstDash val="solid"/>
                      <a:round/>
                      <a:headEnd type="none" w="med" len="med"/>
                      <a:tailEnd type="none" w="med" len="med"/>
                    </a:lnB>
                    <a:solidFill>
                      <a:schemeClr val="bg1"/>
                    </a:solidFill>
                  </a:tcPr>
                </a:tc>
                <a:tc>
                  <a:txBody>
                    <a:bodyPr/>
                    <a:lstStyle/>
                    <a:p>
                      <a:r>
                        <a:rPr lang="fr-FR" sz="1200">
                          <a:solidFill>
                            <a:schemeClr val="accent2"/>
                          </a:solidFill>
                        </a:rPr>
                        <a:t>Deuxième priorité</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28575" cap="flat" cmpd="sng" algn="ctr">
                      <a:solidFill>
                        <a:schemeClr val="accent2"/>
                      </a:solidFill>
                      <a:prstDash val="solid"/>
                      <a:round/>
                      <a:headEnd type="none" w="med" len="med"/>
                      <a:tailEnd type="none" w="med" len="med"/>
                    </a:lnB>
                    <a:solidFill>
                      <a:schemeClr val="bg1"/>
                    </a:solidFill>
                  </a:tcPr>
                </a:tc>
                <a:tc>
                  <a:txBody>
                    <a:bodyPr/>
                    <a:lstStyle/>
                    <a:p>
                      <a:r>
                        <a:rPr lang="fr-FR" sz="1200">
                          <a:solidFill>
                            <a:schemeClr val="accent2"/>
                          </a:solidFill>
                        </a:rPr>
                        <a:t>Troisième priorité</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28575" cap="flat" cmpd="sng" algn="ctr">
                      <a:solidFill>
                        <a:schemeClr val="accent2"/>
                      </a:solidFill>
                      <a:prstDash val="solid"/>
                      <a:round/>
                      <a:headEnd type="none" w="med" len="med"/>
                      <a:tailEnd type="none" w="med" len="med"/>
                    </a:lnB>
                    <a:solidFill>
                      <a:schemeClr val="bg1"/>
                    </a:solidFill>
                  </a:tcPr>
                </a:tc>
                <a:tc>
                  <a:txBody>
                    <a:bodyPr/>
                    <a:lstStyle/>
                    <a:p>
                      <a:r>
                        <a:rPr lang="fr-FR" sz="1200">
                          <a:solidFill>
                            <a:schemeClr val="accent2"/>
                          </a:solidFill>
                        </a:rPr>
                        <a:t>Quatrième priorité</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28575" cap="flat" cmpd="sng" algn="ctr">
                      <a:solidFill>
                        <a:schemeClr val="accent2"/>
                      </a:solidFill>
                      <a:prstDash val="solid"/>
                      <a:round/>
                      <a:headEnd type="none" w="med" len="med"/>
                      <a:tailEnd type="none" w="med" len="med"/>
                    </a:lnB>
                    <a:solidFill>
                      <a:schemeClr val="bg1"/>
                    </a:solidFill>
                  </a:tcPr>
                </a:tc>
                <a:tc>
                  <a:txBody>
                    <a:bodyPr/>
                    <a:lstStyle/>
                    <a:p>
                      <a:r>
                        <a:rPr lang="fr-FR" sz="1200">
                          <a:solidFill>
                            <a:schemeClr val="accent4"/>
                          </a:solidFill>
                        </a:rPr>
                        <a:t>Total</a:t>
                      </a:r>
                    </a:p>
                  </a:txBody>
                  <a:tcPr anchor="ctr">
                    <a:lnL w="12700" cap="flat" cmpd="sng" algn="ctr">
                      <a:solidFill>
                        <a:schemeClr val="accent1">
                          <a:lumMod val="40000"/>
                          <a:lumOff val="60000"/>
                        </a:schemeClr>
                      </a:solidFill>
                      <a:prstDash val="solid"/>
                      <a:round/>
                      <a:headEnd type="none" w="med" len="med"/>
                      <a:tailEnd type="none" w="med" len="med"/>
                    </a:lnL>
                    <a:lnB w="2857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987807915"/>
                  </a:ext>
                </a:extLst>
              </a:tr>
              <a:tr h="1438698">
                <a:tc>
                  <a:txBody>
                    <a:bodyPr/>
                    <a:lstStyle/>
                    <a:p>
                      <a:r>
                        <a:rPr lang="fr-FR" sz="1300" b="1" dirty="0"/>
                        <a:t>Scénario 1</a:t>
                      </a:r>
                    </a:p>
                    <a:p>
                      <a:r>
                        <a:rPr lang="fr-FR" sz="1300" dirty="0"/>
                        <a:t>Privilégier les comtés où l’incidence du VIH est élevée chez les femmes adultes et où les programmes de </a:t>
                      </a:r>
                      <a:r>
                        <a:rPr lang="fr-FR" sz="1300" dirty="0" err="1"/>
                        <a:t>PrEP</a:t>
                      </a:r>
                      <a:r>
                        <a:rPr lang="fr-FR" sz="1300" dirty="0"/>
                        <a:t> sont importants.</a:t>
                      </a:r>
                    </a:p>
                  </a:txBody>
                  <a:tcPr>
                    <a:lnR w="12700" cap="flat" cmpd="sng" algn="ctr">
                      <a:solidFill>
                        <a:schemeClr val="accent1">
                          <a:lumMod val="40000"/>
                          <a:lumOff val="60000"/>
                        </a:schemeClr>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accent1">
                        <a:lumMod val="20000"/>
                        <a:lumOff val="80000"/>
                        <a:alpha val="50000"/>
                      </a:schemeClr>
                    </a:solidFill>
                  </a:tcPr>
                </a:tc>
                <a:tc>
                  <a:txBody>
                    <a:bodyPr/>
                    <a:lstStyle/>
                    <a:p>
                      <a:r>
                        <a:rPr lang="fr-FR" sz="1300" dirty="0"/>
                        <a:t>2 comtés</a:t>
                      </a:r>
                    </a:p>
                    <a:p>
                      <a:endParaRPr lang="en-US" sz="1300" dirty="0"/>
                    </a:p>
                    <a:p>
                      <a:r>
                        <a:rPr lang="fr-FR" sz="1300" b="1" dirty="0"/>
                        <a:t>23 %</a:t>
                      </a:r>
                      <a:r>
                        <a:rPr lang="fr-FR" sz="1300" dirty="0"/>
                        <a:t> (4 539) de nouvelles infections annuelles chez les femmes de 15 ans et plus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accent1">
                        <a:lumMod val="20000"/>
                        <a:lumOff val="80000"/>
                        <a:alpha val="50000"/>
                      </a:schemeClr>
                    </a:solidFill>
                  </a:tcPr>
                </a:tc>
                <a:tc>
                  <a:txBody>
                    <a:bodyPr/>
                    <a:lstStyle/>
                    <a:p>
                      <a:r>
                        <a:rPr lang="fr-FR" sz="1300"/>
                        <a:t>2 comtés</a:t>
                      </a:r>
                    </a:p>
                    <a:p>
                      <a:endParaRPr lang="en-US" sz="1300" dirty="0"/>
                    </a:p>
                    <a:p>
                      <a:r>
                        <a:rPr lang="fr-FR" sz="1300" b="1"/>
                        <a:t>15 %</a:t>
                      </a:r>
                      <a:r>
                        <a:rPr lang="fr-FR" sz="1300"/>
                        <a:t> (2 847) de nouvelles infections annuelles chez les femmes de 15 ans et plus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accent1">
                        <a:lumMod val="20000"/>
                        <a:lumOff val="80000"/>
                        <a:alpha val="50000"/>
                      </a:schemeClr>
                    </a:solidFill>
                  </a:tcPr>
                </a:tc>
                <a:tc>
                  <a:txBody>
                    <a:bodyPr/>
                    <a:lstStyle/>
                    <a:p>
                      <a:r>
                        <a:rPr lang="fr-FR" sz="1300"/>
                        <a:t>2 comtés </a:t>
                      </a:r>
                    </a:p>
                    <a:p>
                      <a:endParaRPr lang="en-US" sz="1300" dirty="0"/>
                    </a:p>
                    <a:p>
                      <a:r>
                        <a:rPr lang="fr-FR" sz="1300" b="1"/>
                        <a:t>14 %</a:t>
                      </a:r>
                      <a:r>
                        <a:rPr lang="fr-FR" sz="1300"/>
                        <a:t> (2 787) de nouvelles infections annuelles chez les femmes de 15 ans et plus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accent1">
                        <a:lumMod val="20000"/>
                        <a:lumOff val="80000"/>
                        <a:alpha val="50000"/>
                      </a:schemeClr>
                    </a:solidFill>
                  </a:tcPr>
                </a:tc>
                <a:tc>
                  <a:txBody>
                    <a:bodyPr/>
                    <a:lstStyle/>
                    <a:p>
                      <a:pPr>
                        <a:spcBef>
                          <a:spcPct val="0"/>
                        </a:spcBef>
                        <a:spcAft>
                          <a:spcPct val="0"/>
                        </a:spcAft>
                      </a:pPr>
                      <a:r>
                        <a:rPr lang="fr-FR" sz="1300">
                          <a:solidFill>
                            <a:schemeClr val="tx1"/>
                          </a:solidFill>
                          <a:sym typeface="+mn-lt"/>
                        </a:rPr>
                        <a:t>S/O</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accent1">
                        <a:lumMod val="20000"/>
                        <a:lumOff val="80000"/>
                        <a:alpha val="50000"/>
                      </a:schemeClr>
                    </a:solidFill>
                  </a:tcPr>
                </a:tc>
                <a:tc>
                  <a:txBody>
                    <a:bodyPr/>
                    <a:lstStyle/>
                    <a:p>
                      <a:pPr>
                        <a:spcBef>
                          <a:spcPct val="0"/>
                        </a:spcBef>
                        <a:spcAft>
                          <a:spcPct val="0"/>
                        </a:spcAft>
                      </a:pPr>
                      <a:r>
                        <a:rPr lang="fr-FR" sz="1300" b="1">
                          <a:solidFill>
                            <a:schemeClr val="tx1"/>
                          </a:solidFill>
                          <a:sym typeface="+mn-lt"/>
                        </a:rPr>
                        <a:t>6</a:t>
                      </a:r>
                      <a:r>
                        <a:rPr lang="fr-FR" sz="1300">
                          <a:solidFill>
                            <a:schemeClr val="tx1"/>
                          </a:solidFill>
                          <a:sym typeface="+mn-lt"/>
                        </a:rPr>
                        <a:t> comtés</a:t>
                      </a:r>
                    </a:p>
                    <a:p>
                      <a:pPr algn="l" rtl="0">
                        <a:spcBef>
                          <a:spcPct val="0"/>
                        </a:spcBef>
                        <a:spcAft>
                          <a:spcPct val="0"/>
                        </a:spcAft>
                      </a:pPr>
                      <a:endParaRPr lang="en-US" sz="1300" dirty="0">
                        <a:solidFill>
                          <a:schemeClr val="tx1"/>
                        </a:solidFill>
                        <a:sym typeface="+mn-lt"/>
                      </a:endParaRPr>
                    </a:p>
                    <a:p>
                      <a:pPr>
                        <a:spcBef>
                          <a:spcPct val="0"/>
                        </a:spcBef>
                        <a:spcAft>
                          <a:spcPct val="0"/>
                        </a:spcAft>
                      </a:pPr>
                      <a:r>
                        <a:rPr lang="fr-FR" sz="1300" b="1">
                          <a:solidFill>
                            <a:schemeClr val="tx1"/>
                          </a:solidFill>
                        </a:rPr>
                        <a:t>52 %</a:t>
                      </a:r>
                      <a:r>
                        <a:rPr lang="fr-FR" sz="1300">
                          <a:solidFill>
                            <a:schemeClr val="tx1"/>
                          </a:solidFill>
                        </a:rPr>
                        <a:t> (10 173) de nouvelles infections annuelles chez les femmes de 15 ans et plus</a:t>
                      </a:r>
                    </a:p>
                  </a:txBody>
                  <a:tcPr>
                    <a:lnL w="12700" cap="flat" cmpd="sng" algn="ctr">
                      <a:solidFill>
                        <a:schemeClr val="accent1">
                          <a:lumMod val="40000"/>
                          <a:lumOff val="60000"/>
                        </a:schemeClr>
                      </a:solidFill>
                      <a:prstDash val="solid"/>
                      <a:round/>
                      <a:headEnd type="none" w="med" len="med"/>
                      <a:tailEnd type="none" w="med" len="med"/>
                    </a:lnL>
                    <a:lnT w="28575" cap="flat" cmpd="sng" algn="ctr">
                      <a:solidFill>
                        <a:schemeClr val="accent2"/>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3224684368"/>
                  </a:ext>
                </a:extLst>
              </a:tr>
              <a:tr h="1442311">
                <a:tc>
                  <a:txBody>
                    <a:bodyPr/>
                    <a:lstStyle/>
                    <a:p>
                      <a:r>
                        <a:rPr lang="fr-FR" sz="1300" b="1" dirty="0"/>
                        <a:t>Scénario 2</a:t>
                      </a:r>
                    </a:p>
                    <a:p>
                      <a:r>
                        <a:rPr lang="fr-FR" sz="1300" dirty="0"/>
                        <a:t>Privilégier tous les comtés où l’incidence du VIH est élevée chez les femmes adultes, indépendamment de l’utilisation de la </a:t>
                      </a:r>
                      <a:r>
                        <a:rPr lang="fr-FR" sz="1300" dirty="0" err="1"/>
                        <a:t>PrEP</a:t>
                      </a:r>
                      <a:r>
                        <a:rPr lang="fr-FR" sz="1300" dirty="0"/>
                        <a:t> orale. </a:t>
                      </a:r>
                    </a:p>
                  </a:txBody>
                  <a:tcPr>
                    <a:lnR w="12700" cap="flat" cmpd="sng" algn="ctr">
                      <a:solidFill>
                        <a:schemeClr val="accent1">
                          <a:lumMod val="40000"/>
                          <a:lumOff val="60000"/>
                        </a:schemeClr>
                      </a:solidFill>
                      <a:prstDash val="solid"/>
                      <a:round/>
                      <a:headEnd type="none" w="med" len="med"/>
                      <a:tailEnd type="none" w="med" len="med"/>
                    </a:lnR>
                    <a:solidFill>
                      <a:schemeClr val="bg1"/>
                    </a:solidFill>
                  </a:tcPr>
                </a:tc>
                <a:tc>
                  <a:txBody>
                    <a:bodyPr/>
                    <a:lstStyle/>
                    <a:p>
                      <a:r>
                        <a:rPr lang="fr-FR" sz="1300"/>
                        <a:t>2 comtés</a:t>
                      </a:r>
                    </a:p>
                    <a:p>
                      <a:endParaRPr lang="en-US" sz="1300" dirty="0"/>
                    </a:p>
                    <a:p>
                      <a:r>
                        <a:rPr lang="fr-FR" sz="1300" b="1"/>
                        <a:t>23 %</a:t>
                      </a:r>
                      <a:r>
                        <a:rPr lang="fr-FR" sz="1300"/>
                        <a:t> (4 539) de nouvelles infections annuelles chez les femmes de 15 ans et plus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bg1"/>
                    </a:solidFill>
                  </a:tcPr>
                </a:tc>
                <a:tc>
                  <a:txBody>
                    <a:bodyPr/>
                    <a:lstStyle/>
                    <a:p>
                      <a:r>
                        <a:rPr lang="fr-FR" sz="1300"/>
                        <a:t>2 comtés</a:t>
                      </a:r>
                    </a:p>
                    <a:p>
                      <a:endParaRPr lang="en-US" sz="1300" dirty="0"/>
                    </a:p>
                    <a:p>
                      <a:r>
                        <a:rPr lang="fr-FR" sz="1300" b="1"/>
                        <a:t>15 %</a:t>
                      </a:r>
                      <a:r>
                        <a:rPr lang="fr-FR" sz="1300"/>
                        <a:t> (2 847) de nouvelles infections annuelles chez les femmes de 15 ans et plus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bg1"/>
                    </a:solidFill>
                  </a:tcPr>
                </a:tc>
                <a:tc>
                  <a:txBody>
                    <a:bodyPr/>
                    <a:lstStyle/>
                    <a:p>
                      <a:r>
                        <a:rPr lang="fr-FR" sz="1300"/>
                        <a:t>4 comtés </a:t>
                      </a:r>
                    </a:p>
                    <a:p>
                      <a:endParaRPr lang="en-US" sz="1300" dirty="0"/>
                    </a:p>
                    <a:p>
                      <a:r>
                        <a:rPr lang="fr-FR" sz="1300" b="1"/>
                        <a:t>22%</a:t>
                      </a:r>
                      <a:r>
                        <a:rPr lang="fr-FR" sz="1300"/>
                        <a:t> (4 407) de nouvelles infections annuelles chez les femmes de 15 ans et plus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bg1"/>
                    </a:solidFill>
                  </a:tcPr>
                </a:tc>
                <a:tc>
                  <a:txBody>
                    <a:bodyPr/>
                    <a:lstStyle/>
                    <a:p>
                      <a:pPr>
                        <a:spcBef>
                          <a:spcPct val="0"/>
                        </a:spcBef>
                        <a:spcAft>
                          <a:spcPct val="0"/>
                        </a:spcAft>
                      </a:pPr>
                      <a:r>
                        <a:rPr lang="fr-FR" sz="1300">
                          <a:solidFill>
                            <a:schemeClr val="tx1"/>
                          </a:solidFill>
                          <a:sym typeface="+mn-lt"/>
                        </a:rPr>
                        <a:t>8 comtés</a:t>
                      </a:r>
                    </a:p>
                    <a:p>
                      <a:pPr algn="l" rtl="0">
                        <a:spcBef>
                          <a:spcPct val="0"/>
                        </a:spcBef>
                        <a:spcAft>
                          <a:spcPct val="0"/>
                        </a:spcAft>
                      </a:pPr>
                      <a:endParaRPr lang="en-US" sz="1300" dirty="0">
                        <a:solidFill>
                          <a:schemeClr val="tx1"/>
                        </a:solidFill>
                        <a:sym typeface="+mn-lt"/>
                      </a:endParaRPr>
                    </a:p>
                    <a:p>
                      <a:pPr marL="0" marR="0" lvl="0" indent="0" algn="l" defTabSz="914400" rtl="0" eaLnBrk="1" fontAlgn="auto" latinLnBrk="0" hangingPunct="1">
                        <a:lnSpc>
                          <a:spcPct val="100000"/>
                        </a:lnSpc>
                        <a:spcBef>
                          <a:spcPct val="0"/>
                        </a:spcBef>
                        <a:spcAft>
                          <a:spcPct val="0"/>
                        </a:spcAft>
                        <a:buClrTx/>
                        <a:buSzTx/>
                        <a:buFontTx/>
                        <a:buNone/>
                        <a:tabLst/>
                        <a:defRPr/>
                      </a:pPr>
                      <a:r>
                        <a:rPr lang="fr-FR" sz="1300" b="1">
                          <a:solidFill>
                            <a:schemeClr val="tx1"/>
                          </a:solidFill>
                        </a:rPr>
                        <a:t>19 %</a:t>
                      </a:r>
                      <a:r>
                        <a:rPr lang="fr-FR" sz="1300">
                          <a:solidFill>
                            <a:schemeClr val="tx1"/>
                          </a:solidFill>
                        </a:rPr>
                        <a:t> (3 789) de nouvelles infections annuelles chez les femmes de 15 ans et plus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bg1"/>
                    </a:solidFill>
                  </a:tcPr>
                </a:tc>
                <a:tc>
                  <a:txBody>
                    <a:bodyPr/>
                    <a:lstStyle/>
                    <a:p>
                      <a:pPr>
                        <a:spcBef>
                          <a:spcPct val="0"/>
                        </a:spcBef>
                        <a:spcAft>
                          <a:spcPct val="0"/>
                        </a:spcAft>
                      </a:pPr>
                      <a:r>
                        <a:rPr lang="fr-FR" sz="1300" b="1">
                          <a:solidFill>
                            <a:schemeClr val="tx1"/>
                          </a:solidFill>
                          <a:sym typeface="+mn-lt"/>
                        </a:rPr>
                        <a:t>15</a:t>
                      </a:r>
                      <a:r>
                        <a:rPr lang="fr-FR" sz="1300">
                          <a:solidFill>
                            <a:schemeClr val="tx1"/>
                          </a:solidFill>
                          <a:sym typeface="+mn-lt"/>
                        </a:rPr>
                        <a:t> comtés</a:t>
                      </a:r>
                    </a:p>
                    <a:p>
                      <a:pPr algn="l" rtl="0">
                        <a:spcBef>
                          <a:spcPct val="0"/>
                        </a:spcBef>
                        <a:spcAft>
                          <a:spcPct val="0"/>
                        </a:spcAft>
                      </a:pPr>
                      <a:endParaRPr lang="en-US" sz="1300" dirty="0">
                        <a:solidFill>
                          <a:schemeClr val="tx1"/>
                        </a:solidFill>
                        <a:sym typeface="+mn-lt"/>
                      </a:endParaRPr>
                    </a:p>
                    <a:p>
                      <a:pPr>
                        <a:spcBef>
                          <a:spcPct val="0"/>
                        </a:spcBef>
                        <a:spcAft>
                          <a:spcPct val="0"/>
                        </a:spcAft>
                      </a:pPr>
                      <a:r>
                        <a:rPr lang="fr-FR" sz="1300" b="1">
                          <a:solidFill>
                            <a:schemeClr val="tx1"/>
                          </a:solidFill>
                        </a:rPr>
                        <a:t>71 %</a:t>
                      </a:r>
                      <a:r>
                        <a:rPr lang="fr-FR" sz="1300">
                          <a:solidFill>
                            <a:schemeClr val="tx1"/>
                          </a:solidFill>
                        </a:rPr>
                        <a:t> (13 962) de nouvelles infections annuelles chez les femmes de 15 ans et plus</a:t>
                      </a:r>
                    </a:p>
                  </a:txBody>
                  <a:tcPr>
                    <a:lnL w="12700" cap="flat" cmpd="sng" algn="ctr">
                      <a:solidFill>
                        <a:schemeClr val="accent1">
                          <a:lumMod val="40000"/>
                          <a:lumOff val="60000"/>
                        </a:schemeClr>
                      </a:solidFill>
                      <a:prstDash val="solid"/>
                      <a:round/>
                      <a:headEnd type="none" w="med" len="med"/>
                      <a:tailEnd type="none" w="med" len="med"/>
                    </a:lnL>
                    <a:solidFill>
                      <a:schemeClr val="accent4">
                        <a:lumMod val="20000"/>
                        <a:lumOff val="80000"/>
                        <a:alpha val="50000"/>
                      </a:schemeClr>
                    </a:solidFill>
                  </a:tcPr>
                </a:tc>
                <a:extLst>
                  <a:ext uri="{0D108BD9-81ED-4DB2-BD59-A6C34878D82A}">
                    <a16:rowId xmlns:a16="http://schemas.microsoft.com/office/drawing/2014/main" val="804800039"/>
                  </a:ext>
                </a:extLst>
              </a:tr>
              <a:tr h="1038204">
                <a:tc>
                  <a:txBody>
                    <a:bodyPr/>
                    <a:lstStyle/>
                    <a:p>
                      <a:r>
                        <a:rPr lang="fr-FR" sz="1300" b="1" dirty="0"/>
                        <a:t>Scénario 3</a:t>
                      </a:r>
                      <a:r>
                        <a:rPr lang="fr-FR" sz="1300" dirty="0"/>
                        <a:t> </a:t>
                      </a:r>
                    </a:p>
                    <a:p>
                      <a:r>
                        <a:rPr lang="fr-FR" sz="1300" dirty="0"/>
                        <a:t>Privilégier les comtés avec un grand nombre de nouvelles infections par le VIH chez les femmes adultes.</a:t>
                      </a:r>
                    </a:p>
                  </a:txBody>
                  <a:tcPr>
                    <a:lnR w="12700" cap="flat" cmpd="sng" algn="ctr">
                      <a:solidFill>
                        <a:schemeClr val="accent1">
                          <a:lumMod val="40000"/>
                          <a:lumOff val="60000"/>
                        </a:schemeClr>
                      </a:solidFill>
                      <a:prstDash val="solid"/>
                      <a:round/>
                      <a:headEnd type="none" w="med" len="med"/>
                      <a:tailEnd type="none" w="med" len="med"/>
                    </a:lnR>
                    <a:solidFill>
                      <a:schemeClr val="accent1">
                        <a:lumMod val="20000"/>
                        <a:lumOff val="8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300"/>
                        <a:t>3 comtés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300" b="1"/>
                        <a:t>35 %</a:t>
                      </a:r>
                      <a:r>
                        <a:rPr lang="fr-FR" sz="1300"/>
                        <a:t> (6 833) de nouvelles infections annuelles chez les femmes de 15 ans et plus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accent1">
                        <a:lumMod val="20000"/>
                        <a:lumOff val="80000"/>
                        <a:alpha val="50000"/>
                      </a:schemeClr>
                    </a:solidFill>
                  </a:tcPr>
                </a:tc>
                <a:tc>
                  <a:txBody>
                    <a:bodyPr/>
                    <a:lstStyle/>
                    <a:p>
                      <a:r>
                        <a:rPr lang="fr-FR" sz="1300"/>
                        <a:t>2 comtés</a:t>
                      </a:r>
                    </a:p>
                    <a:p>
                      <a:endParaRPr lang="en-US" sz="1300" dirty="0"/>
                    </a:p>
                    <a:p>
                      <a:r>
                        <a:rPr lang="fr-FR" sz="1300" b="1"/>
                        <a:t>15 %</a:t>
                      </a:r>
                      <a:r>
                        <a:rPr lang="fr-FR" sz="1300"/>
                        <a:t> (2 847) de nouvelles infections annuelles chez les femmes de 15 ans et plus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accent1">
                        <a:lumMod val="20000"/>
                        <a:lumOff val="80000"/>
                        <a:alpha val="50000"/>
                      </a:schemeClr>
                    </a:solidFill>
                  </a:tcPr>
                </a:tc>
                <a:tc>
                  <a:txBody>
                    <a:bodyPr/>
                    <a:lstStyle/>
                    <a:p>
                      <a:r>
                        <a:rPr lang="fr-FR" sz="1300"/>
                        <a:t>3 comtés </a:t>
                      </a:r>
                    </a:p>
                    <a:p>
                      <a:endParaRPr lang="en-US" sz="1300" dirty="0"/>
                    </a:p>
                    <a:p>
                      <a:r>
                        <a:rPr lang="fr-FR" sz="1300" b="1"/>
                        <a:t>12 %</a:t>
                      </a:r>
                      <a:r>
                        <a:rPr lang="fr-FR" sz="1300"/>
                        <a:t> (2 403) de nouvelles infections annuelles chez les femmes de 15 ans et plus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accent1">
                        <a:lumMod val="20000"/>
                        <a:lumOff val="8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300">
                          <a:solidFill>
                            <a:schemeClr val="tx1"/>
                          </a:solidFill>
                        </a:rPr>
                        <a:t>4 comtés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300" b="1">
                          <a:solidFill>
                            <a:schemeClr val="tx1"/>
                          </a:solidFill>
                        </a:rPr>
                        <a:t>12 %</a:t>
                      </a:r>
                      <a:r>
                        <a:rPr lang="fr-FR" sz="1300">
                          <a:solidFill>
                            <a:schemeClr val="tx1"/>
                          </a:solidFill>
                        </a:rPr>
                        <a:t> (2 260) de nouvelles infections annuelles chez les femmes de 15 ans et plus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accent1">
                        <a:lumMod val="20000"/>
                        <a:lumOff val="8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300" b="1" dirty="0">
                          <a:solidFill>
                            <a:schemeClr val="tx1"/>
                          </a:solidFill>
                        </a:rPr>
                        <a:t>12</a:t>
                      </a:r>
                      <a:r>
                        <a:rPr lang="fr-FR" sz="1300" dirty="0">
                          <a:solidFill>
                            <a:schemeClr val="tx1"/>
                          </a:solidFill>
                        </a:rPr>
                        <a:t> comtés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300" b="1" dirty="0">
                          <a:solidFill>
                            <a:schemeClr val="tx1"/>
                          </a:solidFill>
                        </a:rPr>
                        <a:t>73 %</a:t>
                      </a:r>
                      <a:r>
                        <a:rPr lang="fr-FR" sz="1300" dirty="0">
                          <a:solidFill>
                            <a:schemeClr val="tx1"/>
                          </a:solidFill>
                        </a:rPr>
                        <a:t> (14 343) de nouvelles infections annuelles chez les femmes de 15 ans et plus</a:t>
                      </a:r>
                    </a:p>
                  </a:txBody>
                  <a:tcPr>
                    <a:lnL w="12700" cap="flat" cmpd="sng" algn="ctr">
                      <a:solidFill>
                        <a:schemeClr val="accent1">
                          <a:lumMod val="40000"/>
                          <a:lumOff val="60000"/>
                        </a:schemeClr>
                      </a:solidFill>
                      <a:prstDash val="solid"/>
                      <a:round/>
                      <a:headEnd type="none" w="med" len="med"/>
                      <a:tailEnd type="none" w="med" len="med"/>
                    </a:lnL>
                    <a:solidFill>
                      <a:schemeClr val="accent4">
                        <a:lumMod val="20000"/>
                        <a:lumOff val="80000"/>
                      </a:schemeClr>
                    </a:solidFill>
                  </a:tcPr>
                </a:tc>
                <a:extLst>
                  <a:ext uri="{0D108BD9-81ED-4DB2-BD59-A6C34878D82A}">
                    <a16:rowId xmlns:a16="http://schemas.microsoft.com/office/drawing/2014/main" val="1003962328"/>
                  </a:ext>
                </a:extLst>
              </a:tr>
            </a:tbl>
          </a:graphicData>
        </a:graphic>
      </p:graphicFrame>
    </p:spTree>
    <p:extLst>
      <p:ext uri="{BB962C8B-B14F-4D97-AF65-F5344CB8AC3E}">
        <p14:creationId xmlns:p14="http://schemas.microsoft.com/office/powerpoint/2010/main" val="1517126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a:extLst>
              <a:ext uri="{FF2B5EF4-FFF2-40B4-BE49-F238E27FC236}">
                <a16:creationId xmlns:a16="http://schemas.microsoft.com/office/drawing/2014/main" id="{A2630ECB-34E6-0D4A-A103-7AA9B35A46AA}"/>
              </a:ext>
            </a:extLst>
          </p:cNvPr>
          <p:cNvGraphicFramePr>
            <a:graphicFrameLocks noGrp="1"/>
          </p:cNvGraphicFramePr>
          <p:nvPr>
            <p:extLst>
              <p:ext uri="{D42A27DB-BD31-4B8C-83A1-F6EECF244321}">
                <p14:modId xmlns:p14="http://schemas.microsoft.com/office/powerpoint/2010/main" val="1536405515"/>
              </p:ext>
            </p:extLst>
          </p:nvPr>
        </p:nvGraphicFramePr>
        <p:xfrm>
          <a:off x="1018531" y="1250415"/>
          <a:ext cx="10925576" cy="5324045"/>
        </p:xfrm>
        <a:graphic>
          <a:graphicData uri="http://schemas.openxmlformats.org/drawingml/2006/table">
            <a:tbl>
              <a:tblPr firstRow="1" bandRow="1">
                <a:tableStyleId>{5C22544A-7EE6-4342-B048-85BDC9FD1C3A}</a:tableStyleId>
              </a:tblPr>
              <a:tblGrid>
                <a:gridCol w="2340376">
                  <a:extLst>
                    <a:ext uri="{9D8B030D-6E8A-4147-A177-3AD203B41FA5}">
                      <a16:colId xmlns:a16="http://schemas.microsoft.com/office/drawing/2014/main" val="3270018975"/>
                    </a:ext>
                  </a:extLst>
                </a:gridCol>
                <a:gridCol w="2184400">
                  <a:extLst>
                    <a:ext uri="{9D8B030D-6E8A-4147-A177-3AD203B41FA5}">
                      <a16:colId xmlns:a16="http://schemas.microsoft.com/office/drawing/2014/main" val="1324293603"/>
                    </a:ext>
                  </a:extLst>
                </a:gridCol>
                <a:gridCol w="948267">
                  <a:extLst>
                    <a:ext uri="{9D8B030D-6E8A-4147-A177-3AD203B41FA5}">
                      <a16:colId xmlns:a16="http://schemas.microsoft.com/office/drawing/2014/main" val="1752888590"/>
                    </a:ext>
                  </a:extLst>
                </a:gridCol>
                <a:gridCol w="1083733">
                  <a:extLst>
                    <a:ext uri="{9D8B030D-6E8A-4147-A177-3AD203B41FA5}">
                      <a16:colId xmlns:a16="http://schemas.microsoft.com/office/drawing/2014/main" val="1377372886"/>
                    </a:ext>
                  </a:extLst>
                </a:gridCol>
                <a:gridCol w="1016000">
                  <a:extLst>
                    <a:ext uri="{9D8B030D-6E8A-4147-A177-3AD203B41FA5}">
                      <a16:colId xmlns:a16="http://schemas.microsoft.com/office/drawing/2014/main" val="2528727400"/>
                    </a:ext>
                  </a:extLst>
                </a:gridCol>
                <a:gridCol w="1591733">
                  <a:extLst>
                    <a:ext uri="{9D8B030D-6E8A-4147-A177-3AD203B41FA5}">
                      <a16:colId xmlns:a16="http://schemas.microsoft.com/office/drawing/2014/main" val="2707356124"/>
                    </a:ext>
                  </a:extLst>
                </a:gridCol>
                <a:gridCol w="1761067">
                  <a:extLst>
                    <a:ext uri="{9D8B030D-6E8A-4147-A177-3AD203B41FA5}">
                      <a16:colId xmlns:a16="http://schemas.microsoft.com/office/drawing/2014/main" val="2288812653"/>
                    </a:ext>
                  </a:extLst>
                </a:gridCol>
              </a:tblGrid>
              <a:tr h="464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2"/>
                        </a:solidFill>
                      </a:endParaRPr>
                    </a:p>
                  </a:txBody>
                  <a:tcPr anchor="ctr">
                    <a:lnR w="12700" cap="flat" cmpd="sng" algn="ctr">
                      <a:solidFill>
                        <a:schemeClr val="accent1">
                          <a:lumMod val="40000"/>
                          <a:lumOff val="60000"/>
                        </a:schemeClr>
                      </a:solidFill>
                      <a:prstDash val="solid"/>
                      <a:round/>
                      <a:headEnd type="none" w="med" len="med"/>
                      <a:tailEnd type="none" w="med" len="med"/>
                    </a:lnR>
                    <a:lnB w="28575" cap="flat" cmpd="sng" algn="ctr">
                      <a:solidFill>
                        <a:schemeClr val="accent2"/>
                      </a:solidFill>
                      <a:prstDash val="solid"/>
                      <a:round/>
                      <a:headEnd type="none" w="med" len="med"/>
                      <a:tailEnd type="none" w="med" len="med"/>
                    </a:lnB>
                    <a:solidFill>
                      <a:schemeClr val="bg1"/>
                    </a:solidFill>
                  </a:tcPr>
                </a:tc>
                <a:tc>
                  <a:txBody>
                    <a:bodyPr/>
                    <a:lstStyle/>
                    <a:p>
                      <a:r>
                        <a:rPr lang="fr-FR" sz="1200">
                          <a:solidFill>
                            <a:schemeClr val="accent2"/>
                          </a:solidFill>
                        </a:rPr>
                        <a:t>Description</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28575" cap="flat" cmpd="sng" algn="ctr">
                      <a:solidFill>
                        <a:schemeClr val="accent2"/>
                      </a:solidFill>
                      <a:prstDash val="solid"/>
                      <a:round/>
                      <a:headEnd type="none" w="med" len="med"/>
                      <a:tailEnd type="none" w="med" len="med"/>
                    </a:lnB>
                    <a:solidFill>
                      <a:schemeClr val="bg1"/>
                    </a:solidFill>
                  </a:tcPr>
                </a:tc>
                <a:tc>
                  <a:txBody>
                    <a:bodyPr/>
                    <a:lstStyle/>
                    <a:p>
                      <a:r>
                        <a:rPr lang="fr-FR" sz="1200">
                          <a:solidFill>
                            <a:schemeClr val="accent2"/>
                          </a:solidFill>
                        </a:rPr>
                        <a:t>Première priorité</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28575" cap="flat" cmpd="sng" algn="ctr">
                      <a:solidFill>
                        <a:schemeClr val="accent2"/>
                      </a:solidFill>
                      <a:prstDash val="solid"/>
                      <a:round/>
                      <a:headEnd type="none" w="med" len="med"/>
                      <a:tailEnd type="none" w="med" len="med"/>
                    </a:lnB>
                    <a:solidFill>
                      <a:schemeClr val="bg1"/>
                    </a:solidFill>
                  </a:tcPr>
                </a:tc>
                <a:tc>
                  <a:txBody>
                    <a:bodyPr/>
                    <a:lstStyle/>
                    <a:p>
                      <a:r>
                        <a:rPr lang="fr-FR" sz="1200">
                          <a:solidFill>
                            <a:schemeClr val="accent2"/>
                          </a:solidFill>
                        </a:rPr>
                        <a:t>Deuxième priorité</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28575" cap="flat" cmpd="sng" algn="ctr">
                      <a:solidFill>
                        <a:schemeClr val="accent2"/>
                      </a:solidFill>
                      <a:prstDash val="solid"/>
                      <a:round/>
                      <a:headEnd type="none" w="med" len="med"/>
                      <a:tailEnd type="none" w="med" len="med"/>
                    </a:lnB>
                    <a:solidFill>
                      <a:schemeClr val="bg1"/>
                    </a:solidFill>
                  </a:tcPr>
                </a:tc>
                <a:tc>
                  <a:txBody>
                    <a:bodyPr/>
                    <a:lstStyle/>
                    <a:p>
                      <a:r>
                        <a:rPr lang="fr-FR" sz="1200">
                          <a:solidFill>
                            <a:schemeClr val="accent2"/>
                          </a:solidFill>
                        </a:rPr>
                        <a:t>Troisième priorité</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28575" cap="flat" cmpd="sng" algn="ctr">
                      <a:solidFill>
                        <a:schemeClr val="accent2"/>
                      </a:solidFill>
                      <a:prstDash val="solid"/>
                      <a:round/>
                      <a:headEnd type="none" w="med" len="med"/>
                      <a:tailEnd type="none" w="med" len="med"/>
                    </a:lnB>
                    <a:solidFill>
                      <a:schemeClr val="bg1"/>
                    </a:solidFill>
                  </a:tcPr>
                </a:tc>
                <a:tc gridSpan="2">
                  <a:txBody>
                    <a:bodyPr/>
                    <a:lstStyle/>
                    <a:p>
                      <a:r>
                        <a:rPr lang="fr-FR" sz="1200">
                          <a:solidFill>
                            <a:schemeClr val="accent2"/>
                          </a:solidFill>
                        </a:rPr>
                        <a:t>Quatrième priorité</a:t>
                      </a:r>
                    </a:p>
                  </a:txBody>
                  <a:tcPr anchor="ctr">
                    <a:lnL w="12700" cap="flat" cmpd="sng" algn="ctr">
                      <a:solidFill>
                        <a:schemeClr val="accent1">
                          <a:lumMod val="40000"/>
                          <a:lumOff val="60000"/>
                        </a:schemeClr>
                      </a:solidFill>
                      <a:prstDash val="solid"/>
                      <a:round/>
                      <a:headEnd type="none" w="med" len="med"/>
                      <a:tailEnd type="none" w="med" len="med"/>
                    </a:lnL>
                    <a:lnB w="28575" cap="flat" cmpd="sng" algn="ctr">
                      <a:solidFill>
                        <a:schemeClr val="accent2"/>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987807915"/>
                  </a:ext>
                </a:extLst>
              </a:tr>
              <a:tr h="1361346">
                <a:tc>
                  <a:txBody>
                    <a:bodyPr/>
                    <a:lstStyle/>
                    <a:p>
                      <a:r>
                        <a:rPr lang="fr-FR" sz="1300" b="1"/>
                        <a:t>Scénario 1</a:t>
                      </a:r>
                    </a:p>
                    <a:p>
                      <a:r>
                        <a:rPr lang="fr-FR" sz="1300"/>
                        <a:t>Privilégier les comtés où l’incidence du VIH est élevée chez les femmes adultes et où les programmes de PrEP sont importants.</a:t>
                      </a:r>
                    </a:p>
                  </a:txBody>
                  <a:tcPr>
                    <a:lnR w="12700" cap="flat" cmpd="sng" algn="ctr">
                      <a:solidFill>
                        <a:schemeClr val="accent1">
                          <a:lumMod val="40000"/>
                          <a:lumOff val="60000"/>
                        </a:schemeClr>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accent1">
                        <a:lumMod val="20000"/>
                        <a:lumOff val="80000"/>
                        <a:alpha val="50000"/>
                      </a:schemeClr>
                    </a:solidFill>
                  </a:tcPr>
                </a:tc>
                <a:tc>
                  <a:txBody>
                    <a:bodyPr/>
                    <a:lstStyle/>
                    <a:p>
                      <a:r>
                        <a:rPr lang="fr-FR" sz="1300"/>
                        <a:t>Déployer l’anneau où la PrEP orale est déjà largement disponible dans les comtés à incidence élevée chez les femmes adultes (15 ans et plus).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accent1">
                        <a:lumMod val="20000"/>
                        <a:lumOff val="80000"/>
                        <a:alpha val="50000"/>
                      </a:schemeClr>
                    </a:solidFill>
                  </a:tcPr>
                </a:tc>
                <a:tc>
                  <a:txBody>
                    <a:bodyPr/>
                    <a:lstStyle/>
                    <a:p>
                      <a:r>
                        <a:rPr lang="fr-FR" sz="1300"/>
                        <a:t>Kisumu</a:t>
                      </a:r>
                    </a:p>
                    <a:p>
                      <a:r>
                        <a:rPr lang="fr-FR" sz="1300"/>
                        <a:t>Siaya</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accent1">
                        <a:lumMod val="20000"/>
                        <a:lumOff val="80000"/>
                        <a:alpha val="50000"/>
                      </a:schemeClr>
                    </a:solidFill>
                  </a:tcPr>
                </a:tc>
                <a:tc>
                  <a:txBody>
                    <a:bodyPr/>
                    <a:lstStyle/>
                    <a:p>
                      <a:r>
                        <a:rPr lang="fr-FR" sz="1300"/>
                        <a:t>Homa Bay</a:t>
                      </a:r>
                    </a:p>
                    <a:p>
                      <a:r>
                        <a:rPr lang="fr-FR" sz="1300"/>
                        <a:t>Migori</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accent1">
                        <a:lumMod val="20000"/>
                        <a:lumOff val="80000"/>
                        <a:alpha val="50000"/>
                      </a:schemeClr>
                    </a:solidFill>
                  </a:tcPr>
                </a:tc>
                <a:tc>
                  <a:txBody>
                    <a:bodyPr/>
                    <a:lstStyle/>
                    <a:p>
                      <a:r>
                        <a:rPr lang="fr-FR" sz="1300"/>
                        <a:t>Kajiado</a:t>
                      </a:r>
                    </a:p>
                    <a:p>
                      <a:r>
                        <a:rPr lang="fr-FR" sz="1300"/>
                        <a:t>Nairobi</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accent1">
                        <a:lumMod val="20000"/>
                        <a:lumOff val="80000"/>
                        <a:alpha val="50000"/>
                      </a:schemeClr>
                    </a:solidFill>
                  </a:tcPr>
                </a:tc>
                <a:tc gridSpan="2">
                  <a:txBody>
                    <a:bodyPr/>
                    <a:lstStyle/>
                    <a:p>
                      <a:pPr>
                        <a:spcBef>
                          <a:spcPct val="0"/>
                        </a:spcBef>
                        <a:spcAft>
                          <a:spcPct val="0"/>
                        </a:spcAft>
                      </a:pPr>
                      <a:r>
                        <a:rPr lang="fr-FR" sz="1300">
                          <a:solidFill>
                            <a:schemeClr val="tx1"/>
                          </a:solidFill>
                          <a:sym typeface="+mn-lt"/>
                        </a:rPr>
                        <a:t>S/O</a:t>
                      </a:r>
                    </a:p>
                  </a:txBody>
                  <a:tcPr>
                    <a:lnL w="12700" cap="flat" cmpd="sng" algn="ctr">
                      <a:solidFill>
                        <a:schemeClr val="accent1">
                          <a:lumMod val="40000"/>
                          <a:lumOff val="60000"/>
                        </a:schemeClr>
                      </a:solidFill>
                      <a:prstDash val="solid"/>
                      <a:round/>
                      <a:headEnd type="none" w="med" len="med"/>
                      <a:tailEnd type="none" w="med" len="med"/>
                    </a:lnL>
                    <a:lnT w="28575" cap="flat" cmpd="sng" algn="ctr">
                      <a:solidFill>
                        <a:schemeClr val="accent2"/>
                      </a:solidFill>
                      <a:prstDash val="solid"/>
                      <a:round/>
                      <a:headEnd type="none" w="med" len="med"/>
                      <a:tailEnd type="none" w="med" len="med"/>
                    </a:lnT>
                    <a:solidFill>
                      <a:schemeClr val="accent1">
                        <a:lumMod val="20000"/>
                        <a:lumOff val="80000"/>
                        <a:alpha val="50000"/>
                      </a:schemeClr>
                    </a:solidFill>
                  </a:tcPr>
                </a:tc>
                <a:tc hMerge="1">
                  <a:txBody>
                    <a:bodyPr/>
                    <a:lstStyle/>
                    <a:p>
                      <a:endParaRPr lang="en-US"/>
                    </a:p>
                  </a:txBody>
                  <a:tcPr/>
                </a:tc>
                <a:extLst>
                  <a:ext uri="{0D108BD9-81ED-4DB2-BD59-A6C34878D82A}">
                    <a16:rowId xmlns:a16="http://schemas.microsoft.com/office/drawing/2014/main" val="3224684368"/>
                  </a:ext>
                </a:extLst>
              </a:tr>
              <a:tr h="937919">
                <a:tc rowSpan="2">
                  <a:txBody>
                    <a:bodyPr/>
                    <a:lstStyle/>
                    <a:p>
                      <a:r>
                        <a:rPr lang="fr-FR" sz="1300" b="1"/>
                        <a:t>Scénario 2</a:t>
                      </a:r>
                    </a:p>
                    <a:p>
                      <a:r>
                        <a:rPr lang="fr-FR" sz="1300"/>
                        <a:t>Privilégier tous les comtés où l’incidence du VIH est élevée chez les femmes adultes, indépendamment de l’utilisation de la PrEP orale. </a:t>
                      </a:r>
                    </a:p>
                  </a:txBody>
                  <a:tcPr>
                    <a:lnR w="12700" cap="flat" cmpd="sng" algn="ctr">
                      <a:solidFill>
                        <a:schemeClr val="accent1">
                          <a:lumMod val="40000"/>
                          <a:lumOff val="60000"/>
                        </a:schemeClr>
                      </a:solidFill>
                      <a:prstDash val="solid"/>
                      <a:round/>
                      <a:headEnd type="none" w="med" len="med"/>
                      <a:tailEnd type="none" w="med" len="med"/>
                    </a:lnR>
                    <a:solidFill>
                      <a:schemeClr val="bg1">
                        <a:alpha val="50000"/>
                      </a:schemeClr>
                    </a:solidFill>
                  </a:tcPr>
                </a:tc>
                <a:tc rowSpan="2">
                  <a:txBody>
                    <a:bodyPr/>
                    <a:lstStyle/>
                    <a:p>
                      <a:r>
                        <a:rPr lang="fr-FR" sz="1300"/>
                        <a:t>Déployer l’anneau dans les comtés où l’incidence est élevée chez les femmes adultes (15 ans et plus), quelle que soit l’ampleur du déploiement de la PrEP orale. </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bg1">
                        <a:alpha val="50000"/>
                      </a:schemeClr>
                    </a:solidFill>
                  </a:tcPr>
                </a:tc>
                <a:tc rowSpan="2">
                  <a:txBody>
                    <a:bodyPr/>
                    <a:lstStyle/>
                    <a:p>
                      <a:r>
                        <a:rPr lang="fr-FR" sz="1300"/>
                        <a:t>Kisumu</a:t>
                      </a:r>
                    </a:p>
                    <a:p>
                      <a:r>
                        <a:rPr lang="fr-FR" sz="1300"/>
                        <a:t>Siaya</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bg1">
                        <a:alpha val="50000"/>
                      </a:schemeClr>
                    </a:solidFill>
                  </a:tcPr>
                </a:tc>
                <a:tc rowSpan="2">
                  <a:txBody>
                    <a:bodyPr/>
                    <a:lstStyle/>
                    <a:p>
                      <a:r>
                        <a:rPr lang="fr-FR" sz="1300"/>
                        <a:t>Homa Bay</a:t>
                      </a:r>
                    </a:p>
                    <a:p>
                      <a:r>
                        <a:rPr lang="fr-FR" sz="1300"/>
                        <a:t>Migori</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bg1">
                        <a:alpha val="50000"/>
                      </a:schemeClr>
                    </a:solidFill>
                  </a:tcPr>
                </a:tc>
                <a:tc rowSpan="2">
                  <a:txBody>
                    <a:bodyPr/>
                    <a:lstStyle/>
                    <a:p>
                      <a:r>
                        <a:rPr lang="fr-FR" sz="1300"/>
                        <a:t>Kajiado</a:t>
                      </a:r>
                    </a:p>
                    <a:p>
                      <a:r>
                        <a:rPr lang="fr-FR" sz="1300"/>
                        <a:t>Kisii</a:t>
                      </a:r>
                    </a:p>
                    <a:p>
                      <a:r>
                        <a:rPr lang="fr-FR" sz="1300"/>
                        <a:t>Mombasa</a:t>
                      </a:r>
                    </a:p>
                    <a:p>
                      <a:r>
                        <a:rPr lang="fr-FR" sz="1300"/>
                        <a:t>Nairobi</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bg1">
                        <a:alpha val="50000"/>
                      </a:schemeClr>
                    </a:solidFill>
                  </a:tcPr>
                </a:tc>
                <a:tc>
                  <a:txBody>
                    <a:bodyPr/>
                    <a:lstStyle/>
                    <a:p>
                      <a:pPr>
                        <a:spcBef>
                          <a:spcPct val="0"/>
                        </a:spcBef>
                        <a:spcAft>
                          <a:spcPct val="0"/>
                        </a:spcAft>
                      </a:pPr>
                      <a:r>
                        <a:rPr lang="fr-FR" sz="1300">
                          <a:solidFill>
                            <a:schemeClr val="tx1"/>
                          </a:solidFill>
                          <a:sym typeface="+mn-lt"/>
                        </a:rPr>
                        <a:t>Busia</a:t>
                      </a:r>
                    </a:p>
                    <a:p>
                      <a:pPr>
                        <a:spcBef>
                          <a:spcPct val="0"/>
                        </a:spcBef>
                        <a:spcAft>
                          <a:spcPct val="0"/>
                        </a:spcAft>
                      </a:pPr>
                      <a:r>
                        <a:rPr lang="fr-FR" sz="1300">
                          <a:solidFill>
                            <a:schemeClr val="tx1"/>
                          </a:solidFill>
                          <a:sym typeface="+mn-lt"/>
                        </a:rPr>
                        <a:t>Kakamega</a:t>
                      </a:r>
                    </a:p>
                    <a:p>
                      <a:pPr>
                        <a:spcBef>
                          <a:spcPct val="0"/>
                        </a:spcBef>
                        <a:spcAft>
                          <a:spcPct val="0"/>
                        </a:spcAft>
                      </a:pPr>
                      <a:r>
                        <a:rPr lang="fr-FR" sz="1300">
                          <a:solidFill>
                            <a:schemeClr val="tx1"/>
                          </a:solidFill>
                          <a:sym typeface="+mn-lt"/>
                        </a:rPr>
                        <a:t>Kericho</a:t>
                      </a:r>
                    </a:p>
                    <a:p>
                      <a:pPr>
                        <a:spcBef>
                          <a:spcPct val="0"/>
                        </a:spcBef>
                        <a:spcAft>
                          <a:spcPct val="0"/>
                        </a:spcAft>
                      </a:pPr>
                      <a:r>
                        <a:rPr lang="fr-FR" sz="1300">
                          <a:solidFill>
                            <a:schemeClr val="tx1"/>
                          </a:solidFill>
                          <a:sym typeface="+mn-lt"/>
                        </a:rPr>
                        <a:t>Machakos</a:t>
                      </a:r>
                    </a:p>
                  </a:txBody>
                  <a:tcPr>
                    <a:lnL w="12700" cap="flat" cmpd="sng" algn="ctr">
                      <a:solidFill>
                        <a:schemeClr val="accent1">
                          <a:lumMod val="40000"/>
                          <a:lumOff val="60000"/>
                        </a:schemeClr>
                      </a:solidFill>
                      <a:prstDash val="solid"/>
                      <a:round/>
                      <a:headEnd type="none" w="med" len="med"/>
                      <a:tailEnd type="none" w="med" len="med"/>
                    </a:lnL>
                    <a:solidFill>
                      <a:schemeClr val="bg1"/>
                    </a:solidFill>
                  </a:tcPr>
                </a:tc>
                <a:tc>
                  <a:txBody>
                    <a:bodyPr/>
                    <a:lstStyle/>
                    <a:p>
                      <a:pPr>
                        <a:spcBef>
                          <a:spcPct val="0"/>
                        </a:spcBef>
                        <a:spcAft>
                          <a:spcPct val="0"/>
                        </a:spcAft>
                      </a:pPr>
                      <a:r>
                        <a:rPr lang="fr-FR" sz="1300">
                          <a:solidFill>
                            <a:schemeClr val="tx1"/>
                          </a:solidFill>
                          <a:sym typeface="+mn-lt"/>
                        </a:rPr>
                        <a:t>Nakuru</a:t>
                      </a:r>
                    </a:p>
                    <a:p>
                      <a:pPr>
                        <a:spcBef>
                          <a:spcPct val="0"/>
                        </a:spcBef>
                        <a:spcAft>
                          <a:spcPct val="0"/>
                        </a:spcAft>
                      </a:pPr>
                      <a:r>
                        <a:rPr lang="fr-FR" sz="1300">
                          <a:solidFill>
                            <a:schemeClr val="tx1"/>
                          </a:solidFill>
                          <a:sym typeface="+mn-lt"/>
                        </a:rPr>
                        <a:t>Narok</a:t>
                      </a:r>
                    </a:p>
                    <a:p>
                      <a:pPr>
                        <a:spcBef>
                          <a:spcPct val="0"/>
                        </a:spcBef>
                        <a:spcAft>
                          <a:spcPct val="0"/>
                        </a:spcAft>
                      </a:pPr>
                      <a:r>
                        <a:rPr lang="fr-FR" sz="1300">
                          <a:solidFill>
                            <a:schemeClr val="tx1"/>
                          </a:solidFill>
                          <a:sym typeface="+mn-lt"/>
                        </a:rPr>
                        <a:t>Trans-Nozia</a:t>
                      </a:r>
                    </a:p>
                    <a:p>
                      <a:pPr>
                        <a:spcBef>
                          <a:spcPct val="0"/>
                        </a:spcBef>
                        <a:spcAft>
                          <a:spcPct val="0"/>
                        </a:spcAft>
                      </a:pPr>
                      <a:r>
                        <a:rPr lang="fr-FR" sz="1300" i="0">
                          <a:solidFill>
                            <a:schemeClr val="tx1"/>
                          </a:solidFill>
                          <a:sym typeface="+mn-lt"/>
                        </a:rPr>
                        <a:t>Uasin Gishu</a:t>
                      </a:r>
                    </a:p>
                  </a:txBody>
                  <a:tcPr>
                    <a:solidFill>
                      <a:schemeClr val="bg1"/>
                    </a:solidFill>
                  </a:tcPr>
                </a:tc>
                <a:extLst>
                  <a:ext uri="{0D108BD9-81ED-4DB2-BD59-A6C34878D82A}">
                    <a16:rowId xmlns:a16="http://schemas.microsoft.com/office/drawing/2014/main" val="1003962328"/>
                  </a:ext>
                </a:extLst>
              </a:tr>
              <a:tr h="10211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lang="fr-FR" sz="1300" i="1">
                          <a:solidFill>
                            <a:schemeClr val="tx1"/>
                          </a:solidFill>
                        </a:rPr>
                        <a:t>** Ces comtés ont un faible taux d’adoption de la PrEP mais l’incidence du VIH est élevée chez les femmes. Ils pourraient donc être un bon choix pour l’anneau avec une distribution par des canaux complémentaires.  </a:t>
                      </a:r>
                    </a:p>
                  </a:txBody>
                  <a:tcPr>
                    <a:lnL w="12700" cap="flat" cmpd="sng" algn="ctr">
                      <a:solidFill>
                        <a:schemeClr val="accent1">
                          <a:lumMod val="40000"/>
                          <a:lumOff val="60000"/>
                        </a:schemeClr>
                      </a:solidFill>
                      <a:prstDash val="solid"/>
                      <a:round/>
                      <a:headEnd type="none" w="med" len="med"/>
                      <a:tailEnd type="none" w="med" len="med"/>
                    </a:lnL>
                    <a:solidFill>
                      <a:schemeClr val="bg1"/>
                    </a:solidFill>
                  </a:tcPr>
                </a:tc>
                <a:tc hMerge="1">
                  <a:txBody>
                    <a:bodyPr/>
                    <a:lstStyle/>
                    <a:p>
                      <a:endParaRPr lang="en-US"/>
                    </a:p>
                  </a:txBody>
                  <a:tcPr/>
                </a:tc>
                <a:extLst>
                  <a:ext uri="{0D108BD9-81ED-4DB2-BD59-A6C34878D82A}">
                    <a16:rowId xmlns:a16="http://schemas.microsoft.com/office/drawing/2014/main" val="2190147460"/>
                  </a:ext>
                </a:extLst>
              </a:tr>
              <a:tr h="1038204">
                <a:tc>
                  <a:txBody>
                    <a:bodyPr/>
                    <a:lstStyle/>
                    <a:p>
                      <a:r>
                        <a:rPr lang="fr-FR" sz="1300" b="1"/>
                        <a:t>Scénario 3</a:t>
                      </a:r>
                      <a:r>
                        <a:rPr lang="fr-FR" sz="1300"/>
                        <a:t> </a:t>
                      </a:r>
                    </a:p>
                    <a:p>
                      <a:r>
                        <a:rPr lang="fr-FR" sz="1300"/>
                        <a:t>Privilégier les comtés avec un grand nombre de nouvelles infections par le VIH chez les femmes adultes (15 ans et plus).</a:t>
                      </a:r>
                    </a:p>
                  </a:txBody>
                  <a:tcPr>
                    <a:lnR w="12700" cap="flat" cmpd="sng" algn="ctr">
                      <a:solidFill>
                        <a:schemeClr val="accent1">
                          <a:lumMod val="40000"/>
                          <a:lumOff val="60000"/>
                        </a:schemeClr>
                      </a:solidFill>
                      <a:prstDash val="solid"/>
                      <a:round/>
                      <a:headEnd type="none" w="med" len="med"/>
                      <a:tailEnd type="none" w="med" len="med"/>
                    </a:lnR>
                    <a:solidFill>
                      <a:schemeClr val="accent1">
                        <a:lumMod val="20000"/>
                        <a:lumOff val="80000"/>
                        <a:alpha val="50000"/>
                      </a:schemeClr>
                    </a:solidFill>
                  </a:tcPr>
                </a:tc>
                <a:tc>
                  <a:txBody>
                    <a:bodyPr/>
                    <a:lstStyle/>
                    <a:p>
                      <a:r>
                        <a:rPr lang="fr-FR" sz="1300"/>
                        <a:t>Déployer l’anneau dans les comtés où le nombre de nouvelles infections par le VIH chez les femmes adultes (15 ans et plus) est élevé.</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accent1">
                        <a:lumMod val="20000"/>
                        <a:lumOff val="8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300"/>
                        <a:t>Kisumu</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300"/>
                        <a:t>Nairobi</a:t>
                      </a:r>
                      <a:br>
                        <a:rPr lang="fr-FR" sz="1300"/>
                      </a:br>
                      <a:r>
                        <a:rPr lang="fr-FR" sz="1300"/>
                        <a:t>Siaya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accent1">
                        <a:lumMod val="20000"/>
                        <a:lumOff val="80000"/>
                        <a:alpha val="50000"/>
                      </a:schemeClr>
                    </a:solidFill>
                  </a:tcPr>
                </a:tc>
                <a:tc>
                  <a:txBody>
                    <a:bodyPr/>
                    <a:lstStyle/>
                    <a:p>
                      <a:r>
                        <a:rPr lang="fr-FR" sz="1300"/>
                        <a:t>Homa Bay</a:t>
                      </a:r>
                    </a:p>
                    <a:p>
                      <a:r>
                        <a:rPr lang="fr-FR" sz="1300"/>
                        <a:t>Migori</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accent1">
                        <a:lumMod val="20000"/>
                        <a:lumOff val="80000"/>
                        <a:alpha val="50000"/>
                      </a:schemeClr>
                    </a:solidFill>
                  </a:tcPr>
                </a:tc>
                <a:tc>
                  <a:txBody>
                    <a:bodyPr/>
                    <a:lstStyle/>
                    <a:p>
                      <a:r>
                        <a:rPr lang="fr-FR" sz="1300"/>
                        <a:t>Kisii</a:t>
                      </a:r>
                    </a:p>
                    <a:p>
                      <a:r>
                        <a:rPr lang="fr-FR" sz="1300"/>
                        <a:t>Mombasa</a:t>
                      </a:r>
                    </a:p>
                    <a:p>
                      <a:r>
                        <a:rPr lang="fr-FR" sz="1300"/>
                        <a:t>Nakuru</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accent1">
                        <a:lumMod val="20000"/>
                        <a:lumOff val="80000"/>
                        <a:alpha val="5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300" dirty="0" err="1">
                          <a:solidFill>
                            <a:schemeClr val="tx1"/>
                          </a:solidFill>
                        </a:rPr>
                        <a:t>Kajiado</a:t>
                      </a:r>
                      <a:endParaRPr lang="fr-FR" sz="1300" dirty="0">
                        <a:solidFill>
                          <a:schemeClr val="tx1"/>
                        </a:solidFill>
                      </a:endParaRPr>
                    </a:p>
                    <a:p>
                      <a:r>
                        <a:rPr lang="fr-FR" sz="1300" dirty="0" err="1">
                          <a:solidFill>
                            <a:schemeClr val="tx1"/>
                          </a:solidFill>
                        </a:rPr>
                        <a:t>Kakamega</a:t>
                      </a:r>
                      <a:endParaRPr lang="fr-FR" sz="1300" dirty="0">
                        <a:solidFill>
                          <a:schemeClr val="tx1"/>
                        </a:solidFill>
                      </a:endParaRPr>
                    </a:p>
                    <a:p>
                      <a:r>
                        <a:rPr lang="fr-FR" sz="1300" dirty="0" err="1">
                          <a:solidFill>
                            <a:schemeClr val="tx1"/>
                          </a:solidFill>
                        </a:rPr>
                        <a:t>Kiambu</a:t>
                      </a:r>
                      <a:endParaRPr lang="fr-FR" sz="1300" dirty="0">
                        <a:solidFill>
                          <a:schemeClr val="tx1"/>
                        </a:solidFill>
                      </a:endParaRPr>
                    </a:p>
                    <a:p>
                      <a:r>
                        <a:rPr lang="fr-FR" sz="1300" i="0" dirty="0" err="1">
                          <a:solidFill>
                            <a:schemeClr val="tx1"/>
                          </a:solidFill>
                          <a:sym typeface="+mn-lt"/>
                        </a:rPr>
                        <a:t>Uasin</a:t>
                      </a:r>
                      <a:r>
                        <a:rPr lang="fr-FR" sz="1300" i="0" dirty="0">
                          <a:solidFill>
                            <a:schemeClr val="tx1"/>
                          </a:solidFill>
                          <a:sym typeface="+mn-lt"/>
                        </a:rPr>
                        <a:t> </a:t>
                      </a:r>
                      <a:r>
                        <a:rPr lang="fr-FR" sz="1300" i="0" dirty="0" err="1">
                          <a:solidFill>
                            <a:schemeClr val="tx1"/>
                          </a:solidFill>
                          <a:sym typeface="+mn-lt"/>
                        </a:rPr>
                        <a:t>Gishu</a:t>
                      </a:r>
                      <a:endParaRPr lang="fr-FR" sz="1300" i="0" dirty="0">
                        <a:solidFill>
                          <a:schemeClr val="tx1"/>
                        </a:solidFill>
                        <a:sym typeface="+mn-lt"/>
                      </a:endParaRPr>
                    </a:p>
                  </a:txBody>
                  <a:tcPr>
                    <a:lnL w="12700" cap="flat" cmpd="sng" algn="ctr">
                      <a:solidFill>
                        <a:schemeClr val="accent1">
                          <a:lumMod val="40000"/>
                          <a:lumOff val="60000"/>
                        </a:schemeClr>
                      </a:solidFill>
                      <a:prstDash val="solid"/>
                      <a:round/>
                      <a:headEnd type="none" w="med" len="med"/>
                      <a:tailEnd type="none" w="med" len="med"/>
                    </a:lnL>
                    <a:solidFill>
                      <a:schemeClr val="accent1">
                        <a:lumMod val="20000"/>
                        <a:lumOff val="80000"/>
                        <a:alpha val="50000"/>
                      </a:schemeClr>
                    </a:solidFill>
                  </a:tcPr>
                </a:tc>
                <a:tc hMerge="1">
                  <a:txBody>
                    <a:bodyPr/>
                    <a:lstStyle/>
                    <a:p>
                      <a:endParaRPr lang="en-US"/>
                    </a:p>
                  </a:txBody>
                  <a:tcPr/>
                </a:tc>
                <a:extLst>
                  <a:ext uri="{0D108BD9-81ED-4DB2-BD59-A6C34878D82A}">
                    <a16:rowId xmlns:a16="http://schemas.microsoft.com/office/drawing/2014/main" val="233164450"/>
                  </a:ext>
                </a:extLst>
              </a:tr>
            </a:tbl>
          </a:graphicData>
        </a:graphic>
      </p:graphicFrame>
      <p:sp>
        <p:nvSpPr>
          <p:cNvPr id="2" name="Title 1">
            <a:extLst>
              <a:ext uri="{FF2B5EF4-FFF2-40B4-BE49-F238E27FC236}">
                <a16:creationId xmlns:a16="http://schemas.microsoft.com/office/drawing/2014/main" id="{EB57DA9E-D78E-9046-9543-E6DBCF33B0DB}"/>
              </a:ext>
            </a:extLst>
          </p:cNvPr>
          <p:cNvSpPr>
            <a:spLocks noGrp="1"/>
          </p:cNvSpPr>
          <p:nvPr>
            <p:ph type="title"/>
          </p:nvPr>
        </p:nvSpPr>
        <p:spPr>
          <a:xfrm>
            <a:off x="1029820" y="604568"/>
            <a:ext cx="10515600" cy="1325563"/>
          </a:xfrm>
        </p:spPr>
        <p:txBody>
          <a:bodyPr/>
          <a:lstStyle/>
          <a:p>
            <a:r>
              <a:rPr lang="fr-FR" sz="3200" dirty="0"/>
              <a:t>Scénarios de déploiement au Kenya – Par comtés</a:t>
            </a:r>
          </a:p>
        </p:txBody>
      </p:sp>
    </p:spTree>
    <p:extLst>
      <p:ext uri="{BB962C8B-B14F-4D97-AF65-F5344CB8AC3E}">
        <p14:creationId xmlns:p14="http://schemas.microsoft.com/office/powerpoint/2010/main" val="2281047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548FAF4-884B-0B44-8C91-A75B51A4C760}"/>
              </a:ext>
            </a:extLst>
          </p:cNvPr>
          <p:cNvGrpSpPr/>
          <p:nvPr/>
        </p:nvGrpSpPr>
        <p:grpSpPr>
          <a:xfrm>
            <a:off x="2342800" y="4894851"/>
            <a:ext cx="2030824" cy="1386692"/>
            <a:chOff x="2512134" y="4962584"/>
            <a:chExt cx="2030824" cy="1386692"/>
          </a:xfrm>
        </p:grpSpPr>
        <p:sp>
          <p:nvSpPr>
            <p:cNvPr id="11" name="Oval 10">
              <a:extLst>
                <a:ext uri="{FF2B5EF4-FFF2-40B4-BE49-F238E27FC236}">
                  <a16:creationId xmlns:a16="http://schemas.microsoft.com/office/drawing/2014/main" id="{F5E583B0-FAE2-0442-B795-9C2663B11114}"/>
                </a:ext>
              </a:extLst>
            </p:cNvPr>
            <p:cNvSpPr/>
            <p:nvPr/>
          </p:nvSpPr>
          <p:spPr>
            <a:xfrm>
              <a:off x="2512134" y="4962584"/>
              <a:ext cx="1964529" cy="1386692"/>
            </a:xfrm>
            <a:prstGeom prst="ellipse">
              <a:avLst/>
            </a:prstGeom>
            <a:solidFill>
              <a:srgbClr val="E2EAE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63B6E0D-7E00-034C-AF12-2181BC453C3D}"/>
                </a:ext>
              </a:extLst>
            </p:cNvPr>
            <p:cNvSpPr/>
            <p:nvPr>
              <p:custDataLst>
                <p:tags r:id="rId20"/>
              </p:custDataLst>
            </p:nvPr>
          </p:nvSpPr>
          <p:spPr bwMode="gray">
            <a:xfrm>
              <a:off x="3681964" y="5438674"/>
              <a:ext cx="860994" cy="59860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fr-FR" sz="1200" b="1" i="1">
                  <a:solidFill>
                    <a:schemeClr val="accent2"/>
                  </a:solidFill>
                  <a:sym typeface="+mn-lt"/>
                </a:rPr>
                <a:t>Quatrième  </a:t>
              </a:r>
            </a:p>
            <a:p>
              <a:pPr algn="ctr">
                <a:spcBef>
                  <a:spcPct val="0"/>
                </a:spcBef>
                <a:spcAft>
                  <a:spcPct val="0"/>
                </a:spcAft>
              </a:pPr>
              <a:r>
                <a:rPr lang="fr-FR" sz="1200" b="1" i="1">
                  <a:solidFill>
                    <a:schemeClr val="accent2"/>
                  </a:solidFill>
                  <a:sym typeface="+mn-lt"/>
                </a:rPr>
                <a:t>priorité </a:t>
              </a:r>
            </a:p>
          </p:txBody>
        </p:sp>
      </p:grpSp>
      <p:grpSp>
        <p:nvGrpSpPr>
          <p:cNvPr id="44" name="Group 43">
            <a:extLst>
              <a:ext uri="{FF2B5EF4-FFF2-40B4-BE49-F238E27FC236}">
                <a16:creationId xmlns:a16="http://schemas.microsoft.com/office/drawing/2014/main" id="{F07EE6A2-1118-1547-AD0C-01D8AB66F0F9}"/>
              </a:ext>
            </a:extLst>
          </p:cNvPr>
          <p:cNvGrpSpPr/>
          <p:nvPr/>
        </p:nvGrpSpPr>
        <p:grpSpPr>
          <a:xfrm>
            <a:off x="10133199" y="1633128"/>
            <a:ext cx="1912991" cy="3485565"/>
            <a:chOff x="10302533" y="1700861"/>
            <a:chExt cx="1912991" cy="3485565"/>
          </a:xfrm>
        </p:grpSpPr>
        <p:sp>
          <p:nvSpPr>
            <p:cNvPr id="13" name="Oval 12">
              <a:extLst>
                <a:ext uri="{FF2B5EF4-FFF2-40B4-BE49-F238E27FC236}">
                  <a16:creationId xmlns:a16="http://schemas.microsoft.com/office/drawing/2014/main" id="{CCD6C31F-EB78-E141-9832-EFBB24836D74}"/>
                </a:ext>
              </a:extLst>
            </p:cNvPr>
            <p:cNvSpPr/>
            <p:nvPr/>
          </p:nvSpPr>
          <p:spPr>
            <a:xfrm>
              <a:off x="10302533" y="1700861"/>
              <a:ext cx="1912991" cy="3485565"/>
            </a:xfrm>
            <a:prstGeom prst="ellipse">
              <a:avLst/>
            </a:prstGeom>
            <a:solidFill>
              <a:srgbClr val="E2EAE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B97D80E-9134-1549-8FB1-020A9BAF9B95}"/>
                </a:ext>
              </a:extLst>
            </p:cNvPr>
            <p:cNvSpPr/>
            <p:nvPr>
              <p:custDataLst>
                <p:tags r:id="rId19"/>
              </p:custDataLst>
            </p:nvPr>
          </p:nvSpPr>
          <p:spPr bwMode="gray">
            <a:xfrm>
              <a:off x="10736883" y="4253828"/>
              <a:ext cx="1151384" cy="282829"/>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fr-FR" sz="1200" b="1" i="1">
                  <a:solidFill>
                    <a:schemeClr val="accent2"/>
                  </a:solidFill>
                  <a:sym typeface="+mn-lt"/>
                </a:rPr>
                <a:t>Première priorité </a:t>
              </a:r>
            </a:p>
          </p:txBody>
        </p:sp>
      </p:grpSp>
      <p:grpSp>
        <p:nvGrpSpPr>
          <p:cNvPr id="41" name="Group 40">
            <a:extLst>
              <a:ext uri="{FF2B5EF4-FFF2-40B4-BE49-F238E27FC236}">
                <a16:creationId xmlns:a16="http://schemas.microsoft.com/office/drawing/2014/main" id="{61A4C409-CB8F-1647-8068-27114705F820}"/>
              </a:ext>
            </a:extLst>
          </p:cNvPr>
          <p:cNvGrpSpPr/>
          <p:nvPr/>
        </p:nvGrpSpPr>
        <p:grpSpPr>
          <a:xfrm>
            <a:off x="5794621" y="3047168"/>
            <a:ext cx="3361705" cy="2057919"/>
            <a:chOff x="5963955" y="3114901"/>
            <a:chExt cx="3361705" cy="2057919"/>
          </a:xfrm>
        </p:grpSpPr>
        <p:sp>
          <p:nvSpPr>
            <p:cNvPr id="14" name="Oval 13">
              <a:extLst>
                <a:ext uri="{FF2B5EF4-FFF2-40B4-BE49-F238E27FC236}">
                  <a16:creationId xmlns:a16="http://schemas.microsoft.com/office/drawing/2014/main" id="{E99BD98F-EAFC-9F40-B56E-69134DA591D8}"/>
                </a:ext>
              </a:extLst>
            </p:cNvPr>
            <p:cNvSpPr/>
            <p:nvPr/>
          </p:nvSpPr>
          <p:spPr>
            <a:xfrm>
              <a:off x="5963955" y="3114901"/>
              <a:ext cx="3361705" cy="2057919"/>
            </a:xfrm>
            <a:prstGeom prst="ellipse">
              <a:avLst/>
            </a:prstGeom>
            <a:solidFill>
              <a:srgbClr val="E2EAE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D4DF55B7-5B65-EF45-8E2D-FA5E5D84C7EB}"/>
                </a:ext>
              </a:extLst>
            </p:cNvPr>
            <p:cNvSpPr/>
            <p:nvPr>
              <p:custDataLst>
                <p:tags r:id="rId18"/>
              </p:custDataLst>
            </p:nvPr>
          </p:nvSpPr>
          <p:spPr bwMode="gray">
            <a:xfrm>
              <a:off x="6839058" y="3487659"/>
              <a:ext cx="2023330" cy="16698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fr-FR" sz="1200" b="1" i="1">
                  <a:solidFill>
                    <a:schemeClr val="accent2"/>
                  </a:solidFill>
                  <a:sym typeface="+mn-lt"/>
                </a:rPr>
                <a:t>Deuxième priorité </a:t>
              </a:r>
            </a:p>
          </p:txBody>
        </p:sp>
      </p:grpSp>
      <p:grpSp>
        <p:nvGrpSpPr>
          <p:cNvPr id="42" name="Group 41">
            <a:extLst>
              <a:ext uri="{FF2B5EF4-FFF2-40B4-BE49-F238E27FC236}">
                <a16:creationId xmlns:a16="http://schemas.microsoft.com/office/drawing/2014/main" id="{51DA0473-3588-524D-9DD3-12939D4BA580}"/>
              </a:ext>
            </a:extLst>
          </p:cNvPr>
          <p:cNvGrpSpPr/>
          <p:nvPr/>
        </p:nvGrpSpPr>
        <p:grpSpPr>
          <a:xfrm>
            <a:off x="2348186" y="3395578"/>
            <a:ext cx="2495218" cy="1329460"/>
            <a:chOff x="2517520" y="3463311"/>
            <a:chExt cx="2495218" cy="1329460"/>
          </a:xfrm>
        </p:grpSpPr>
        <p:sp>
          <p:nvSpPr>
            <p:cNvPr id="12" name="Oval 11">
              <a:extLst>
                <a:ext uri="{FF2B5EF4-FFF2-40B4-BE49-F238E27FC236}">
                  <a16:creationId xmlns:a16="http://schemas.microsoft.com/office/drawing/2014/main" id="{9DFB4244-E9B1-A34D-BFBA-876BF0461C57}"/>
                </a:ext>
              </a:extLst>
            </p:cNvPr>
            <p:cNvSpPr/>
            <p:nvPr/>
          </p:nvSpPr>
          <p:spPr>
            <a:xfrm>
              <a:off x="2517520" y="3463311"/>
              <a:ext cx="2465342" cy="1329460"/>
            </a:xfrm>
            <a:prstGeom prst="ellipse">
              <a:avLst/>
            </a:prstGeom>
            <a:solidFill>
              <a:srgbClr val="E2EAE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234E3F9-FD4F-6E4D-BC25-02FAE419BF5D}"/>
                </a:ext>
              </a:extLst>
            </p:cNvPr>
            <p:cNvSpPr/>
            <p:nvPr>
              <p:custDataLst>
                <p:tags r:id="rId17"/>
              </p:custDataLst>
            </p:nvPr>
          </p:nvSpPr>
          <p:spPr bwMode="gray">
            <a:xfrm>
              <a:off x="4151744" y="3838697"/>
              <a:ext cx="860994" cy="59860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fr-FR" sz="1200" b="1" i="1">
                  <a:solidFill>
                    <a:schemeClr val="accent2"/>
                  </a:solidFill>
                  <a:sym typeface="+mn-lt"/>
                </a:rPr>
                <a:t>Troisième  </a:t>
              </a:r>
            </a:p>
            <a:p>
              <a:pPr algn="ctr">
                <a:spcBef>
                  <a:spcPct val="0"/>
                </a:spcBef>
                <a:spcAft>
                  <a:spcPct val="0"/>
                </a:spcAft>
              </a:pPr>
              <a:r>
                <a:rPr lang="fr-FR" sz="1200" b="1" i="1">
                  <a:solidFill>
                    <a:schemeClr val="accent2"/>
                  </a:solidFill>
                  <a:sym typeface="+mn-lt"/>
                </a:rPr>
                <a:t>priorité </a:t>
              </a:r>
            </a:p>
          </p:txBody>
        </p:sp>
      </p:grpSp>
      <p:graphicFrame>
        <p:nvGraphicFramePr>
          <p:cNvPr id="15" name="Chart 14">
            <a:extLst>
              <a:ext uri="{FF2B5EF4-FFF2-40B4-BE49-F238E27FC236}">
                <a16:creationId xmlns:a16="http://schemas.microsoft.com/office/drawing/2014/main" id="{DDD00B19-172F-9347-84BE-6FFDEB1A1688}"/>
              </a:ext>
            </a:extLst>
          </p:cNvPr>
          <p:cNvGraphicFramePr/>
          <p:nvPr>
            <p:extLst>
              <p:ext uri="{D42A27DB-BD31-4B8C-83A1-F6EECF244321}">
                <p14:modId xmlns:p14="http://schemas.microsoft.com/office/powerpoint/2010/main" val="3121724319"/>
              </p:ext>
            </p:extLst>
          </p:nvPr>
        </p:nvGraphicFramePr>
        <p:xfrm>
          <a:off x="410465" y="2003516"/>
          <a:ext cx="11647535" cy="4371255"/>
        </p:xfrm>
        <a:graphic>
          <a:graphicData uri="http://schemas.openxmlformats.org/drawingml/2006/chart">
            <c:chart xmlns:c="http://schemas.openxmlformats.org/drawingml/2006/chart" xmlns:r="http://schemas.openxmlformats.org/officeDocument/2006/relationships" r:id="rId22"/>
          </a:graphicData>
        </a:graphic>
      </p:graphicFrame>
      <p:sp>
        <p:nvSpPr>
          <p:cNvPr id="2" name="Title 1">
            <a:extLst>
              <a:ext uri="{FF2B5EF4-FFF2-40B4-BE49-F238E27FC236}">
                <a16:creationId xmlns:a16="http://schemas.microsoft.com/office/drawing/2014/main" id="{EB57DA9E-D78E-9046-9543-E6DBCF33B0DB}"/>
              </a:ext>
            </a:extLst>
          </p:cNvPr>
          <p:cNvSpPr>
            <a:spLocks noGrp="1"/>
          </p:cNvSpPr>
          <p:nvPr>
            <p:ph type="title"/>
          </p:nvPr>
        </p:nvSpPr>
        <p:spPr/>
        <p:txBody>
          <a:bodyPr/>
          <a:lstStyle/>
          <a:p>
            <a:r>
              <a:rPr lang="fr-FR"/>
              <a:t>Scénarios 1 et 2</a:t>
            </a:r>
          </a:p>
        </p:txBody>
      </p:sp>
      <p:sp>
        <p:nvSpPr>
          <p:cNvPr id="6" name="Text Placeholder 5">
            <a:extLst>
              <a:ext uri="{FF2B5EF4-FFF2-40B4-BE49-F238E27FC236}">
                <a16:creationId xmlns:a16="http://schemas.microsoft.com/office/drawing/2014/main" id="{03BF171E-65A7-484C-9A8F-B09A4DD4EF8A}"/>
              </a:ext>
            </a:extLst>
          </p:cNvPr>
          <p:cNvSpPr>
            <a:spLocks noGrp="1"/>
          </p:cNvSpPr>
          <p:nvPr>
            <p:ph type="body" sz="quarter" idx="12"/>
          </p:nvPr>
        </p:nvSpPr>
        <p:spPr/>
        <p:txBody>
          <a:bodyPr/>
          <a:lstStyle/>
          <a:p>
            <a:r>
              <a:rPr lang="fr-FR" sz="2000"/>
              <a:t>Privilégier les comtés où l’incidence du VIH est élevée chez les femmes adultes (15 ans et plus)</a:t>
            </a:r>
          </a:p>
        </p:txBody>
      </p:sp>
      <p:cxnSp>
        <p:nvCxnSpPr>
          <p:cNvPr id="10" name="Straight Connector 9">
            <a:extLst>
              <a:ext uri="{FF2B5EF4-FFF2-40B4-BE49-F238E27FC236}">
                <a16:creationId xmlns:a16="http://schemas.microsoft.com/office/drawing/2014/main" id="{2B3DCDD9-33A3-9540-8D8C-D3D53E2D6A42}"/>
              </a:ext>
            </a:extLst>
          </p:cNvPr>
          <p:cNvCxnSpPr>
            <a:cxnSpLocks/>
          </p:cNvCxnSpPr>
          <p:nvPr/>
        </p:nvCxnSpPr>
        <p:spPr>
          <a:xfrm>
            <a:off x="2652097" y="2654874"/>
            <a:ext cx="0" cy="33849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51953B0-6D40-6A4B-9601-800E91B6E004}"/>
              </a:ext>
            </a:extLst>
          </p:cNvPr>
          <p:cNvSpPr/>
          <p:nvPr>
            <p:custDataLst>
              <p:tags r:id="rId1"/>
            </p:custDataLst>
          </p:nvPr>
        </p:nvSpPr>
        <p:spPr bwMode="gray">
          <a:xfrm>
            <a:off x="11222020" y="3392486"/>
            <a:ext cx="461963"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fld id="{30F2CE99-1635-43C2-8E85-150987769231}" type="datetime'K''''''''''''''''''''''''I''''S''''''''''U''''M''''''''''U'''">
              <a:rPr lang="en-US" altLang="en-US" sz="1000" smtClean="0">
                <a:solidFill>
                  <a:schemeClr val="tx1"/>
                </a:solidFill>
              </a:rPr>
              <a:pPr algn="ctr">
                <a:spcBef>
                  <a:spcPct val="0"/>
                </a:spcBef>
                <a:spcAft>
                  <a:spcPct val="0"/>
                </a:spcAft>
              </a:pPr>
              <a:t>KISUMU</a:t>
            </a:fld>
            <a:endParaRPr lang="en-US" altLang="en-US" sz="1000">
              <a:solidFill>
                <a:schemeClr val="tx1"/>
              </a:solidFill>
            </a:endParaRPr>
          </a:p>
        </p:txBody>
      </p:sp>
      <p:sp>
        <p:nvSpPr>
          <p:cNvPr id="17" name="Rectangle 16">
            <a:extLst>
              <a:ext uri="{FF2B5EF4-FFF2-40B4-BE49-F238E27FC236}">
                <a16:creationId xmlns:a16="http://schemas.microsoft.com/office/drawing/2014/main" id="{661740FC-F3BC-EC43-8299-FC3E273CED2A}"/>
              </a:ext>
            </a:extLst>
          </p:cNvPr>
          <p:cNvSpPr/>
          <p:nvPr>
            <p:custDataLst>
              <p:tags r:id="rId2"/>
            </p:custDataLst>
          </p:nvPr>
        </p:nvSpPr>
        <p:spPr bwMode="gray">
          <a:xfrm>
            <a:off x="10895904" y="2485541"/>
            <a:ext cx="333375"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fld id="{87868F07-F398-47FD-83FA-C3F2B05B4570}" type="datetime'''''SI''''''''''''A''''''Y''A'''''">
              <a:rPr lang="en-US" altLang="en-US" sz="1000" smtClean="0">
                <a:solidFill>
                  <a:schemeClr val="tx1"/>
                </a:solidFill>
              </a:rPr>
              <a:pPr algn="ctr">
                <a:spcBef>
                  <a:spcPct val="0"/>
                </a:spcBef>
                <a:spcAft>
                  <a:spcPct val="0"/>
                </a:spcAft>
              </a:pPr>
              <a:t>SIAYA</a:t>
            </a:fld>
            <a:endParaRPr lang="en-US" altLang="en-US" sz="1000">
              <a:solidFill>
                <a:schemeClr val="tx1"/>
              </a:solidFill>
            </a:endParaRPr>
          </a:p>
        </p:txBody>
      </p:sp>
      <p:sp>
        <p:nvSpPr>
          <p:cNvPr id="18" name="Rectangle 17">
            <a:extLst>
              <a:ext uri="{FF2B5EF4-FFF2-40B4-BE49-F238E27FC236}">
                <a16:creationId xmlns:a16="http://schemas.microsoft.com/office/drawing/2014/main" id="{82380FAD-3CC5-DF49-B99C-50F062E1619A}"/>
              </a:ext>
            </a:extLst>
          </p:cNvPr>
          <p:cNvSpPr/>
          <p:nvPr>
            <p:custDataLst>
              <p:tags r:id="rId3"/>
            </p:custDataLst>
          </p:nvPr>
        </p:nvSpPr>
        <p:spPr bwMode="gray">
          <a:xfrm>
            <a:off x="8083497" y="4350957"/>
            <a:ext cx="612775"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fld id="{36280AA1-B994-4092-9AEC-93309800673C}" type="datetime'''''H''''''''''O''M''''''''''''A'''' ''''BAY'''">
              <a:rPr lang="en-US" altLang="en-US" sz="1000" smtClean="0">
                <a:solidFill>
                  <a:schemeClr val="tx1"/>
                </a:solidFill>
              </a:rPr>
              <a:pPr algn="ctr">
                <a:spcBef>
                  <a:spcPct val="0"/>
                </a:spcBef>
                <a:spcAft>
                  <a:spcPct val="0"/>
                </a:spcAft>
              </a:pPr>
              <a:t>HOMA BAY</a:t>
            </a:fld>
            <a:endParaRPr lang="en-US" altLang="en-US" sz="1000">
              <a:solidFill>
                <a:schemeClr val="tx1"/>
              </a:solidFill>
            </a:endParaRPr>
          </a:p>
        </p:txBody>
      </p:sp>
      <p:sp>
        <p:nvSpPr>
          <p:cNvPr id="19" name="Rectangle 18">
            <a:extLst>
              <a:ext uri="{FF2B5EF4-FFF2-40B4-BE49-F238E27FC236}">
                <a16:creationId xmlns:a16="http://schemas.microsoft.com/office/drawing/2014/main" id="{A539B066-CA6C-2D40-9D8B-9B11E4EBAC9B}"/>
              </a:ext>
            </a:extLst>
          </p:cNvPr>
          <p:cNvSpPr/>
          <p:nvPr>
            <p:custDataLst>
              <p:tags r:id="rId4"/>
            </p:custDataLst>
          </p:nvPr>
        </p:nvSpPr>
        <p:spPr bwMode="gray">
          <a:xfrm>
            <a:off x="6159670" y="3954583"/>
            <a:ext cx="612775"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fr-FR" sz="1000">
                <a:solidFill>
                  <a:schemeClr val="tx1"/>
                </a:solidFill>
              </a:rPr>
              <a:t>MIGORI</a:t>
            </a:r>
          </a:p>
        </p:txBody>
      </p:sp>
      <p:sp>
        <p:nvSpPr>
          <p:cNvPr id="20" name="Rectangle 19">
            <a:extLst>
              <a:ext uri="{FF2B5EF4-FFF2-40B4-BE49-F238E27FC236}">
                <a16:creationId xmlns:a16="http://schemas.microsoft.com/office/drawing/2014/main" id="{7C4A4903-58BE-5D4F-9AE7-CD3984162D7B}"/>
              </a:ext>
            </a:extLst>
          </p:cNvPr>
          <p:cNvSpPr/>
          <p:nvPr>
            <p:custDataLst>
              <p:tags r:id="rId5"/>
            </p:custDataLst>
          </p:nvPr>
        </p:nvSpPr>
        <p:spPr bwMode="gray">
          <a:xfrm>
            <a:off x="3694555" y="5188142"/>
            <a:ext cx="612775"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fr-FR" sz="1000">
                <a:solidFill>
                  <a:schemeClr val="tx1"/>
                </a:solidFill>
              </a:rPr>
              <a:t>KISII</a:t>
            </a:r>
          </a:p>
        </p:txBody>
      </p:sp>
      <p:sp>
        <p:nvSpPr>
          <p:cNvPr id="21" name="Rectangle 20">
            <a:extLst>
              <a:ext uri="{FF2B5EF4-FFF2-40B4-BE49-F238E27FC236}">
                <a16:creationId xmlns:a16="http://schemas.microsoft.com/office/drawing/2014/main" id="{D9E08092-B729-1D44-8621-A61A18257D0F}"/>
              </a:ext>
            </a:extLst>
          </p:cNvPr>
          <p:cNvSpPr/>
          <p:nvPr>
            <p:custDataLst>
              <p:tags r:id="rId6"/>
            </p:custDataLst>
          </p:nvPr>
        </p:nvSpPr>
        <p:spPr bwMode="gray">
          <a:xfrm>
            <a:off x="3517945" y="4948969"/>
            <a:ext cx="612775"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fr-FR" sz="1000">
                <a:solidFill>
                  <a:schemeClr val="tx1"/>
                </a:solidFill>
              </a:rPr>
              <a:t>MOMBASA</a:t>
            </a:r>
          </a:p>
        </p:txBody>
      </p:sp>
      <p:sp>
        <p:nvSpPr>
          <p:cNvPr id="22" name="Rectangle 21">
            <a:extLst>
              <a:ext uri="{FF2B5EF4-FFF2-40B4-BE49-F238E27FC236}">
                <a16:creationId xmlns:a16="http://schemas.microsoft.com/office/drawing/2014/main" id="{ABAD2A33-D256-134F-9387-7447EB5D6C3A}"/>
              </a:ext>
            </a:extLst>
          </p:cNvPr>
          <p:cNvSpPr/>
          <p:nvPr>
            <p:custDataLst>
              <p:tags r:id="rId7"/>
            </p:custDataLst>
          </p:nvPr>
        </p:nvSpPr>
        <p:spPr bwMode="gray">
          <a:xfrm>
            <a:off x="2874277" y="3980981"/>
            <a:ext cx="612775"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fr-FR" sz="1000">
                <a:solidFill>
                  <a:schemeClr val="tx1"/>
                </a:solidFill>
              </a:rPr>
              <a:t>NAIROBI</a:t>
            </a:r>
          </a:p>
        </p:txBody>
      </p:sp>
      <p:sp>
        <p:nvSpPr>
          <p:cNvPr id="23" name="Rectangle 22">
            <a:extLst>
              <a:ext uri="{FF2B5EF4-FFF2-40B4-BE49-F238E27FC236}">
                <a16:creationId xmlns:a16="http://schemas.microsoft.com/office/drawing/2014/main" id="{669B02E6-5987-604D-8529-7FDB0C354B51}"/>
              </a:ext>
            </a:extLst>
          </p:cNvPr>
          <p:cNvSpPr/>
          <p:nvPr>
            <p:custDataLst>
              <p:tags r:id="rId8"/>
            </p:custDataLst>
          </p:nvPr>
        </p:nvSpPr>
        <p:spPr bwMode="gray">
          <a:xfrm>
            <a:off x="2717682" y="4396686"/>
            <a:ext cx="612775"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fr-FR" sz="1000">
                <a:solidFill>
                  <a:schemeClr val="bg1"/>
                </a:solidFill>
              </a:rPr>
              <a:t>KAJIADO</a:t>
            </a:r>
          </a:p>
        </p:txBody>
      </p:sp>
      <p:sp>
        <p:nvSpPr>
          <p:cNvPr id="24" name="Rectangle 23">
            <a:extLst>
              <a:ext uri="{FF2B5EF4-FFF2-40B4-BE49-F238E27FC236}">
                <a16:creationId xmlns:a16="http://schemas.microsoft.com/office/drawing/2014/main" id="{98BD95D9-260B-B04E-B3CF-9B8AB37C9116}"/>
              </a:ext>
            </a:extLst>
          </p:cNvPr>
          <p:cNvSpPr/>
          <p:nvPr>
            <p:custDataLst>
              <p:tags r:id="rId9"/>
            </p:custDataLst>
          </p:nvPr>
        </p:nvSpPr>
        <p:spPr bwMode="gray">
          <a:xfrm>
            <a:off x="2440783" y="5162961"/>
            <a:ext cx="612775"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fr-FR" sz="1000">
                <a:solidFill>
                  <a:schemeClr val="bg1"/>
                </a:solidFill>
              </a:rPr>
              <a:t>NAKURU</a:t>
            </a:r>
          </a:p>
        </p:txBody>
      </p:sp>
      <p:sp>
        <p:nvSpPr>
          <p:cNvPr id="25" name="Rectangle 24">
            <a:extLst>
              <a:ext uri="{FF2B5EF4-FFF2-40B4-BE49-F238E27FC236}">
                <a16:creationId xmlns:a16="http://schemas.microsoft.com/office/drawing/2014/main" id="{8632A390-2E8A-AB47-9D62-D6D5E4EDE2D1}"/>
              </a:ext>
            </a:extLst>
          </p:cNvPr>
          <p:cNvSpPr/>
          <p:nvPr>
            <p:custDataLst>
              <p:tags r:id="rId10"/>
            </p:custDataLst>
          </p:nvPr>
        </p:nvSpPr>
        <p:spPr bwMode="gray">
          <a:xfrm>
            <a:off x="1889638" y="5308139"/>
            <a:ext cx="612775"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fr-FR" sz="1000">
                <a:solidFill>
                  <a:schemeClr val="tx1"/>
                </a:solidFill>
              </a:rPr>
              <a:t>KIAMBU</a:t>
            </a:r>
          </a:p>
        </p:txBody>
      </p:sp>
      <p:sp>
        <p:nvSpPr>
          <p:cNvPr id="26" name="Rectangle 25">
            <a:extLst>
              <a:ext uri="{FF2B5EF4-FFF2-40B4-BE49-F238E27FC236}">
                <a16:creationId xmlns:a16="http://schemas.microsoft.com/office/drawing/2014/main" id="{C01E07B3-3445-DA46-AA7B-71D1369E1168}"/>
              </a:ext>
            </a:extLst>
          </p:cNvPr>
          <p:cNvSpPr/>
          <p:nvPr>
            <p:custDataLst>
              <p:tags r:id="rId11"/>
            </p:custDataLst>
          </p:nvPr>
        </p:nvSpPr>
        <p:spPr bwMode="gray">
          <a:xfrm>
            <a:off x="2994903" y="5453675"/>
            <a:ext cx="612775"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fr-FR" sz="1000">
                <a:solidFill>
                  <a:schemeClr val="bg1"/>
                </a:solidFill>
              </a:rPr>
              <a:t>BUSIA</a:t>
            </a:r>
          </a:p>
        </p:txBody>
      </p:sp>
      <p:sp>
        <p:nvSpPr>
          <p:cNvPr id="27" name="Rectangle 26">
            <a:extLst>
              <a:ext uri="{FF2B5EF4-FFF2-40B4-BE49-F238E27FC236}">
                <a16:creationId xmlns:a16="http://schemas.microsoft.com/office/drawing/2014/main" id="{F9D7D5A3-EA42-C74B-B83C-9B7EFC828281}"/>
              </a:ext>
            </a:extLst>
          </p:cNvPr>
          <p:cNvSpPr/>
          <p:nvPr>
            <p:custDataLst>
              <p:tags r:id="rId12"/>
            </p:custDataLst>
          </p:nvPr>
        </p:nvSpPr>
        <p:spPr bwMode="gray">
          <a:xfrm>
            <a:off x="3019825" y="5679111"/>
            <a:ext cx="562722" cy="28820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spcBef>
                <a:spcPct val="0"/>
              </a:spcBef>
              <a:spcAft>
                <a:spcPct val="0"/>
              </a:spcAft>
            </a:pPr>
            <a:r>
              <a:rPr lang="fr-FR" sz="1000">
                <a:solidFill>
                  <a:schemeClr val="bg1"/>
                </a:solidFill>
              </a:rPr>
              <a:t>UASIN </a:t>
            </a:r>
          </a:p>
          <a:p>
            <a:pPr>
              <a:spcBef>
                <a:spcPct val="0"/>
              </a:spcBef>
              <a:spcAft>
                <a:spcPct val="0"/>
              </a:spcAft>
            </a:pPr>
            <a:r>
              <a:rPr lang="fr-FR" sz="1000">
                <a:solidFill>
                  <a:schemeClr val="bg1"/>
                </a:solidFill>
              </a:rPr>
              <a:t>GISHU</a:t>
            </a:r>
          </a:p>
        </p:txBody>
      </p:sp>
      <p:sp>
        <p:nvSpPr>
          <p:cNvPr id="28" name="Rectangle 27">
            <a:extLst>
              <a:ext uri="{FF2B5EF4-FFF2-40B4-BE49-F238E27FC236}">
                <a16:creationId xmlns:a16="http://schemas.microsoft.com/office/drawing/2014/main" id="{F01F0A23-7CEC-C54B-AA8E-E00078791964}"/>
              </a:ext>
            </a:extLst>
          </p:cNvPr>
          <p:cNvSpPr/>
          <p:nvPr>
            <p:custDataLst>
              <p:tags r:id="rId13"/>
            </p:custDataLst>
          </p:nvPr>
        </p:nvSpPr>
        <p:spPr bwMode="gray">
          <a:xfrm>
            <a:off x="901424" y="6378037"/>
            <a:ext cx="3229296" cy="25581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spcBef>
                <a:spcPct val="0"/>
              </a:spcBef>
              <a:spcAft>
                <a:spcPct val="0"/>
              </a:spcAft>
            </a:pPr>
            <a:r>
              <a:rPr lang="fr-FR" sz="1200" b="1" i="1">
                <a:solidFill>
                  <a:schemeClr val="tx1"/>
                </a:solidFill>
              </a:rPr>
              <a:t>Incidence du VIH chez les femmes de 15 à 49 ans (2019)</a:t>
            </a:r>
          </a:p>
        </p:txBody>
      </p:sp>
      <p:sp>
        <p:nvSpPr>
          <p:cNvPr id="29" name="Rectangle 28">
            <a:extLst>
              <a:ext uri="{FF2B5EF4-FFF2-40B4-BE49-F238E27FC236}">
                <a16:creationId xmlns:a16="http://schemas.microsoft.com/office/drawing/2014/main" id="{8ACF891B-A637-D24B-B8B8-374C7D7F9621}"/>
              </a:ext>
            </a:extLst>
          </p:cNvPr>
          <p:cNvSpPr/>
          <p:nvPr>
            <p:custDataLst>
              <p:tags r:id="rId14"/>
            </p:custDataLst>
          </p:nvPr>
        </p:nvSpPr>
        <p:spPr bwMode="gray">
          <a:xfrm rot="16200000">
            <a:off x="-787504" y="4846513"/>
            <a:ext cx="2310114" cy="190589"/>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spcBef>
                <a:spcPct val="0"/>
              </a:spcBef>
              <a:spcAft>
                <a:spcPct val="0"/>
              </a:spcAft>
            </a:pPr>
            <a:r>
              <a:rPr lang="fr-FR" sz="1200" b="1" i="1">
                <a:solidFill>
                  <a:schemeClr val="tx1"/>
                </a:solidFill>
              </a:rPr>
              <a:t>Total des utilisatrices actuelles de la PrEP (2021)</a:t>
            </a:r>
          </a:p>
        </p:txBody>
      </p:sp>
      <p:sp>
        <p:nvSpPr>
          <p:cNvPr id="34" name="Rectangle 33">
            <a:extLst>
              <a:ext uri="{FF2B5EF4-FFF2-40B4-BE49-F238E27FC236}">
                <a16:creationId xmlns:a16="http://schemas.microsoft.com/office/drawing/2014/main" id="{EF7F284C-A54F-AB42-98EB-0243AD488FF9}"/>
              </a:ext>
            </a:extLst>
          </p:cNvPr>
          <p:cNvSpPr/>
          <p:nvPr>
            <p:custDataLst>
              <p:tags r:id="rId15"/>
            </p:custDataLst>
          </p:nvPr>
        </p:nvSpPr>
        <p:spPr bwMode="gray">
          <a:xfrm>
            <a:off x="1292200" y="3925584"/>
            <a:ext cx="867626" cy="885884"/>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spcBef>
                <a:spcPct val="0"/>
              </a:spcBef>
              <a:spcAft>
                <a:spcPct val="0"/>
              </a:spcAft>
            </a:pPr>
            <a:r>
              <a:rPr lang="fr-FR" sz="1000">
                <a:solidFill>
                  <a:schemeClr val="tx1"/>
                </a:solidFill>
                <a:sym typeface="+mn-lt"/>
              </a:rPr>
              <a:t>KAKAMEGA</a:t>
            </a:r>
          </a:p>
          <a:p>
            <a:pPr>
              <a:spcBef>
                <a:spcPct val="0"/>
              </a:spcBef>
              <a:spcAft>
                <a:spcPct val="0"/>
              </a:spcAft>
            </a:pPr>
            <a:r>
              <a:rPr lang="fr-FR" sz="1000">
                <a:solidFill>
                  <a:schemeClr val="tx1"/>
                </a:solidFill>
                <a:sym typeface="+mn-lt"/>
              </a:rPr>
              <a:t>KERICHO</a:t>
            </a:r>
          </a:p>
          <a:p>
            <a:pPr>
              <a:spcBef>
                <a:spcPct val="0"/>
              </a:spcBef>
              <a:spcAft>
                <a:spcPct val="0"/>
              </a:spcAft>
            </a:pPr>
            <a:r>
              <a:rPr lang="fr-FR" sz="1000">
                <a:solidFill>
                  <a:schemeClr val="tx1"/>
                </a:solidFill>
                <a:sym typeface="+mn-lt"/>
              </a:rPr>
              <a:t>MACHAKOS</a:t>
            </a:r>
          </a:p>
          <a:p>
            <a:pPr>
              <a:spcBef>
                <a:spcPct val="0"/>
              </a:spcBef>
              <a:spcAft>
                <a:spcPct val="0"/>
              </a:spcAft>
            </a:pPr>
            <a:r>
              <a:rPr lang="fr-FR" sz="1000">
                <a:solidFill>
                  <a:schemeClr val="tx1"/>
                </a:solidFill>
                <a:sym typeface="+mn-lt"/>
              </a:rPr>
              <a:t>NAROK</a:t>
            </a:r>
          </a:p>
          <a:p>
            <a:pPr>
              <a:spcBef>
                <a:spcPct val="0"/>
              </a:spcBef>
              <a:spcAft>
                <a:spcPct val="0"/>
              </a:spcAft>
            </a:pPr>
            <a:r>
              <a:rPr lang="fr-FR" sz="1000">
                <a:solidFill>
                  <a:schemeClr val="tx1"/>
                </a:solidFill>
                <a:sym typeface="+mn-lt"/>
              </a:rPr>
              <a:t>TRANS-NOZIA</a:t>
            </a:r>
          </a:p>
          <a:p>
            <a:pPr>
              <a:spcBef>
                <a:spcPct val="0"/>
              </a:spcBef>
              <a:spcAft>
                <a:spcPct val="0"/>
              </a:spcAft>
            </a:pPr>
            <a:endParaRPr lang="en-US" sz="1000" dirty="0">
              <a:solidFill>
                <a:schemeClr val="tx1"/>
              </a:solidFill>
              <a:sym typeface="+mn-lt"/>
            </a:endParaRPr>
          </a:p>
        </p:txBody>
      </p:sp>
      <p:cxnSp>
        <p:nvCxnSpPr>
          <p:cNvPr id="35" name="Straight Connector 34">
            <a:extLst>
              <a:ext uri="{FF2B5EF4-FFF2-40B4-BE49-F238E27FC236}">
                <a16:creationId xmlns:a16="http://schemas.microsoft.com/office/drawing/2014/main" id="{5A48FB41-9CA5-E741-A706-78FB8516401D}"/>
              </a:ext>
            </a:extLst>
          </p:cNvPr>
          <p:cNvCxnSpPr>
            <a:cxnSpLocks/>
          </p:cNvCxnSpPr>
          <p:nvPr/>
        </p:nvCxnSpPr>
        <p:spPr>
          <a:xfrm flipH="1">
            <a:off x="1112658" y="4749608"/>
            <a:ext cx="10698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08E12591-D45E-B24C-BFA3-A81867D90F2D}"/>
              </a:ext>
            </a:extLst>
          </p:cNvPr>
          <p:cNvSpPr/>
          <p:nvPr>
            <p:custDataLst>
              <p:tags r:id="rId16"/>
            </p:custDataLst>
          </p:nvPr>
        </p:nvSpPr>
        <p:spPr bwMode="gray">
          <a:xfrm>
            <a:off x="2715201" y="2783815"/>
            <a:ext cx="967391" cy="52955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spcBef>
                <a:spcPct val="0"/>
              </a:spcBef>
              <a:spcAft>
                <a:spcPct val="0"/>
              </a:spcAft>
            </a:pPr>
            <a:r>
              <a:rPr lang="fr-FR" sz="1000" i="1">
                <a:solidFill>
                  <a:schemeClr val="tx1"/>
                </a:solidFill>
              </a:rPr>
              <a:t>Moyenne nationale </a:t>
            </a:r>
          </a:p>
          <a:p>
            <a:pPr>
              <a:spcBef>
                <a:spcPct val="0"/>
              </a:spcBef>
              <a:spcAft>
                <a:spcPct val="0"/>
              </a:spcAft>
            </a:pPr>
            <a:r>
              <a:rPr lang="fr-FR" sz="1000" i="1">
                <a:solidFill>
                  <a:schemeClr val="tx1"/>
                </a:solidFill>
              </a:rPr>
              <a:t>Incidence du VIH = 0,14</a:t>
            </a:r>
          </a:p>
        </p:txBody>
      </p:sp>
    </p:spTree>
    <p:extLst>
      <p:ext uri="{BB962C8B-B14F-4D97-AF65-F5344CB8AC3E}">
        <p14:creationId xmlns:p14="http://schemas.microsoft.com/office/powerpoint/2010/main" val="1949539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6D96B34-DCC0-5940-B4CE-7AF6F2542951}"/>
              </a:ext>
            </a:extLst>
          </p:cNvPr>
          <p:cNvSpPr>
            <a:spLocks noGrp="1"/>
          </p:cNvSpPr>
          <p:nvPr>
            <p:ph type="sldNum" sz="quarter" idx="4"/>
          </p:nvPr>
        </p:nvSpPr>
        <p:spPr/>
        <p:txBody>
          <a:bodyPr/>
          <a:lstStyle/>
          <a:p>
            <a:fld id="{282D8E3E-8532-C943-903F-91E14D4CAD95}" type="slidenum">
              <a:rPr lang="en-US" smtClean="0"/>
              <a:pPr/>
              <a:t>15</a:t>
            </a:fld>
            <a:endParaRPr lang="en-US"/>
          </a:p>
        </p:txBody>
      </p:sp>
      <p:sp>
        <p:nvSpPr>
          <p:cNvPr id="2" name="Title 1">
            <a:extLst>
              <a:ext uri="{FF2B5EF4-FFF2-40B4-BE49-F238E27FC236}">
                <a16:creationId xmlns:a16="http://schemas.microsoft.com/office/drawing/2014/main" id="{EB57DA9E-D78E-9046-9543-E6DBCF33B0DB}"/>
              </a:ext>
            </a:extLst>
          </p:cNvPr>
          <p:cNvSpPr>
            <a:spLocks noGrp="1"/>
          </p:cNvSpPr>
          <p:nvPr>
            <p:ph type="title"/>
          </p:nvPr>
        </p:nvSpPr>
        <p:spPr/>
        <p:txBody>
          <a:bodyPr/>
          <a:lstStyle/>
          <a:p>
            <a:r>
              <a:rPr lang="fr-FR"/>
              <a:t>Scénario 3</a:t>
            </a:r>
          </a:p>
        </p:txBody>
      </p:sp>
      <p:sp>
        <p:nvSpPr>
          <p:cNvPr id="4" name="Text Placeholder 3">
            <a:extLst>
              <a:ext uri="{FF2B5EF4-FFF2-40B4-BE49-F238E27FC236}">
                <a16:creationId xmlns:a16="http://schemas.microsoft.com/office/drawing/2014/main" id="{34D05899-E9C8-2246-AA89-F22FA200FA62}"/>
              </a:ext>
            </a:extLst>
          </p:cNvPr>
          <p:cNvSpPr>
            <a:spLocks noGrp="1"/>
          </p:cNvSpPr>
          <p:nvPr>
            <p:ph type="body" sz="quarter" idx="12"/>
          </p:nvPr>
        </p:nvSpPr>
        <p:spPr>
          <a:xfrm>
            <a:off x="1235075" y="1364334"/>
            <a:ext cx="10118725" cy="477056"/>
          </a:xfrm>
        </p:spPr>
        <p:txBody>
          <a:bodyPr/>
          <a:lstStyle/>
          <a:p>
            <a:r>
              <a:rPr lang="fr-FR" sz="2000"/>
              <a:t>Privilégier les comtés avec un grand nombre de nouvelles infections par le VIH chez les femmes adultes (15 ans et plus)</a:t>
            </a:r>
          </a:p>
        </p:txBody>
      </p:sp>
      <p:sp>
        <p:nvSpPr>
          <p:cNvPr id="8" name="Oval 7">
            <a:extLst>
              <a:ext uri="{FF2B5EF4-FFF2-40B4-BE49-F238E27FC236}">
                <a16:creationId xmlns:a16="http://schemas.microsoft.com/office/drawing/2014/main" id="{832D578B-3769-BE49-9EE8-2AFA81D62AAA}"/>
              </a:ext>
            </a:extLst>
          </p:cNvPr>
          <p:cNvSpPr/>
          <p:nvPr/>
        </p:nvSpPr>
        <p:spPr>
          <a:xfrm>
            <a:off x="2649650" y="5288188"/>
            <a:ext cx="1767280" cy="789984"/>
          </a:xfrm>
          <a:prstGeom prst="ellipse">
            <a:avLst/>
          </a:prstGeom>
          <a:solidFill>
            <a:srgbClr val="E2EAE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D2A378DF-1C70-0041-B9F0-87733DDFF3F3}"/>
              </a:ext>
            </a:extLst>
          </p:cNvPr>
          <p:cNvSpPr/>
          <p:nvPr/>
        </p:nvSpPr>
        <p:spPr>
          <a:xfrm>
            <a:off x="3596845" y="4545480"/>
            <a:ext cx="1442826" cy="1122922"/>
          </a:xfrm>
          <a:prstGeom prst="ellipse">
            <a:avLst/>
          </a:prstGeom>
          <a:solidFill>
            <a:srgbClr val="E2EAE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F5BB0B82-2E5C-DF47-9517-AEF7F3F7298C}"/>
              </a:ext>
            </a:extLst>
          </p:cNvPr>
          <p:cNvSpPr/>
          <p:nvPr/>
        </p:nvSpPr>
        <p:spPr>
          <a:xfrm rot="2873497">
            <a:off x="4949312" y="3207860"/>
            <a:ext cx="2655610" cy="2186968"/>
          </a:xfrm>
          <a:prstGeom prst="ellipse">
            <a:avLst/>
          </a:prstGeom>
          <a:solidFill>
            <a:srgbClr val="E2EAE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65F66B67-B343-CC48-AD64-AE947EC6BAB0}"/>
              </a:ext>
            </a:extLst>
          </p:cNvPr>
          <p:cNvSpPr/>
          <p:nvPr/>
        </p:nvSpPr>
        <p:spPr>
          <a:xfrm rot="1580240">
            <a:off x="7427170" y="2094386"/>
            <a:ext cx="3568780" cy="2852013"/>
          </a:xfrm>
          <a:prstGeom prst="ellipse">
            <a:avLst/>
          </a:prstGeom>
          <a:solidFill>
            <a:srgbClr val="E2EAE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46016DA-0171-0D4F-841C-DC01D9DFD53D}"/>
              </a:ext>
            </a:extLst>
          </p:cNvPr>
          <p:cNvSpPr/>
          <p:nvPr>
            <p:custDataLst>
              <p:tags r:id="rId1"/>
            </p:custDataLst>
          </p:nvPr>
        </p:nvSpPr>
        <p:spPr bwMode="gray">
          <a:xfrm>
            <a:off x="838200" y="6378377"/>
            <a:ext cx="2310114" cy="190589"/>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spcBef>
                <a:spcPct val="0"/>
              </a:spcBef>
              <a:spcAft>
                <a:spcPct val="0"/>
              </a:spcAft>
            </a:pPr>
            <a:r>
              <a:rPr lang="fr-FR" sz="1200" b="1" i="1">
                <a:solidFill>
                  <a:schemeClr val="tx1"/>
                </a:solidFill>
              </a:rPr>
              <a:t>Nouvelles infections par le VIH chez les femmes de 15 ans et plus (2019) </a:t>
            </a:r>
          </a:p>
        </p:txBody>
      </p:sp>
      <p:sp>
        <p:nvSpPr>
          <p:cNvPr id="13" name="Rectangle 12">
            <a:extLst>
              <a:ext uri="{FF2B5EF4-FFF2-40B4-BE49-F238E27FC236}">
                <a16:creationId xmlns:a16="http://schemas.microsoft.com/office/drawing/2014/main" id="{FA6A4171-4F3B-C742-80A7-A7655BC0CE2F}"/>
              </a:ext>
            </a:extLst>
          </p:cNvPr>
          <p:cNvSpPr/>
          <p:nvPr>
            <p:custDataLst>
              <p:tags r:id="rId2"/>
            </p:custDataLst>
          </p:nvPr>
        </p:nvSpPr>
        <p:spPr bwMode="gray">
          <a:xfrm rot="16200000">
            <a:off x="-607660" y="4951028"/>
            <a:ext cx="2310114" cy="190589"/>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spcBef>
                <a:spcPct val="0"/>
              </a:spcBef>
              <a:spcAft>
                <a:spcPct val="0"/>
              </a:spcAft>
            </a:pPr>
            <a:r>
              <a:rPr lang="fr-FR" sz="1200" b="1" i="1">
                <a:solidFill>
                  <a:schemeClr val="tx1"/>
                </a:solidFill>
              </a:rPr>
              <a:t>Total des utilisatrices actuelles de la PrEP (2021)</a:t>
            </a:r>
          </a:p>
        </p:txBody>
      </p:sp>
      <p:graphicFrame>
        <p:nvGraphicFramePr>
          <p:cNvPr id="14" name="Chart 13">
            <a:extLst>
              <a:ext uri="{FF2B5EF4-FFF2-40B4-BE49-F238E27FC236}">
                <a16:creationId xmlns:a16="http://schemas.microsoft.com/office/drawing/2014/main" id="{D9ADE306-89C1-E44B-AD46-B2BE196756C5}"/>
              </a:ext>
            </a:extLst>
          </p:cNvPr>
          <p:cNvGraphicFramePr/>
          <p:nvPr>
            <p:extLst>
              <p:ext uri="{D42A27DB-BD31-4B8C-83A1-F6EECF244321}">
                <p14:modId xmlns:p14="http://schemas.microsoft.com/office/powerpoint/2010/main" val="3808924000"/>
              </p:ext>
            </p:extLst>
          </p:nvPr>
        </p:nvGraphicFramePr>
        <p:xfrm>
          <a:off x="604156" y="2198562"/>
          <a:ext cx="11401377" cy="4107104"/>
        </p:xfrm>
        <a:graphic>
          <a:graphicData uri="http://schemas.openxmlformats.org/drawingml/2006/chart">
            <c:chart xmlns:c="http://schemas.openxmlformats.org/drawingml/2006/chart" xmlns:r="http://schemas.openxmlformats.org/officeDocument/2006/relationships" r:id="rId20"/>
          </a:graphicData>
        </a:graphic>
      </p:graphicFrame>
      <p:sp>
        <p:nvSpPr>
          <p:cNvPr id="15" name="Rectangle 14">
            <a:extLst>
              <a:ext uri="{FF2B5EF4-FFF2-40B4-BE49-F238E27FC236}">
                <a16:creationId xmlns:a16="http://schemas.microsoft.com/office/drawing/2014/main" id="{5F2A4729-A04B-7E42-B6C4-7F27F6053C9B}"/>
              </a:ext>
            </a:extLst>
          </p:cNvPr>
          <p:cNvSpPr/>
          <p:nvPr/>
        </p:nvSpPr>
        <p:spPr>
          <a:xfrm>
            <a:off x="1804730" y="2548089"/>
            <a:ext cx="3026249" cy="351540"/>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fr-FR">
                <a:solidFill>
                  <a:schemeClr val="tx1"/>
                </a:solidFill>
              </a:rPr>
              <a:t>Les cercles de couleur orange représentent les comtés DREAMS</a:t>
            </a:r>
          </a:p>
        </p:txBody>
      </p:sp>
      <p:sp>
        <p:nvSpPr>
          <p:cNvPr id="16" name="Rectangle 15">
            <a:extLst>
              <a:ext uri="{FF2B5EF4-FFF2-40B4-BE49-F238E27FC236}">
                <a16:creationId xmlns:a16="http://schemas.microsoft.com/office/drawing/2014/main" id="{02B917BF-38A6-3248-81F2-9F6286962575}"/>
              </a:ext>
            </a:extLst>
          </p:cNvPr>
          <p:cNvSpPr/>
          <p:nvPr>
            <p:custDataLst>
              <p:tags r:id="rId3"/>
            </p:custDataLst>
          </p:nvPr>
        </p:nvSpPr>
        <p:spPr bwMode="gray">
          <a:xfrm>
            <a:off x="9983755" y="3486515"/>
            <a:ext cx="461963"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fld id="{30F2CE99-1635-43C2-8E85-150987769231}" type="datetime'K''''''''''''''''''''''''I''''S''''''''''U''''M''''''''''U'''">
              <a:rPr lang="en-US" altLang="en-US" sz="1000" smtClean="0">
                <a:solidFill>
                  <a:schemeClr val="tx1"/>
                </a:solidFill>
              </a:rPr>
              <a:pPr algn="ctr">
                <a:spcBef>
                  <a:spcPct val="0"/>
                </a:spcBef>
                <a:spcAft>
                  <a:spcPct val="0"/>
                </a:spcAft>
              </a:pPr>
              <a:t>KISUMU</a:t>
            </a:fld>
            <a:endParaRPr lang="en-US" altLang="en-US" sz="1000">
              <a:solidFill>
                <a:schemeClr val="tx1"/>
              </a:solidFill>
            </a:endParaRPr>
          </a:p>
        </p:txBody>
      </p:sp>
      <p:sp>
        <p:nvSpPr>
          <p:cNvPr id="17" name="Rectangle 16">
            <a:extLst>
              <a:ext uri="{FF2B5EF4-FFF2-40B4-BE49-F238E27FC236}">
                <a16:creationId xmlns:a16="http://schemas.microsoft.com/office/drawing/2014/main" id="{2E9CDC3B-098D-7F40-BC89-341DB9BD784D}"/>
              </a:ext>
            </a:extLst>
          </p:cNvPr>
          <p:cNvSpPr/>
          <p:nvPr>
            <p:custDataLst>
              <p:tags r:id="rId4"/>
            </p:custDataLst>
          </p:nvPr>
        </p:nvSpPr>
        <p:spPr bwMode="gray">
          <a:xfrm>
            <a:off x="8951215" y="4310050"/>
            <a:ext cx="612775"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fr-FR" sz="1000">
                <a:solidFill>
                  <a:schemeClr val="tx1"/>
                </a:solidFill>
              </a:rPr>
              <a:t>NAIROBI</a:t>
            </a:r>
          </a:p>
        </p:txBody>
      </p:sp>
      <p:sp>
        <p:nvSpPr>
          <p:cNvPr id="18" name="Rectangle 17">
            <a:extLst>
              <a:ext uri="{FF2B5EF4-FFF2-40B4-BE49-F238E27FC236}">
                <a16:creationId xmlns:a16="http://schemas.microsoft.com/office/drawing/2014/main" id="{979E0F94-ED89-E045-8B7B-5724C57F2A6A}"/>
              </a:ext>
            </a:extLst>
          </p:cNvPr>
          <p:cNvSpPr/>
          <p:nvPr/>
        </p:nvSpPr>
        <p:spPr>
          <a:xfrm>
            <a:off x="7856192" y="2593370"/>
            <a:ext cx="559769" cy="246221"/>
          </a:xfrm>
          <a:prstGeom prst="rect">
            <a:avLst/>
          </a:prstGeom>
        </p:spPr>
        <p:txBody>
          <a:bodyPr wrap="none">
            <a:spAutoFit/>
          </a:bodyPr>
          <a:lstStyle/>
          <a:p>
            <a:fld id="{87868F07-F398-47FD-83FA-C3F2B05B4570}" type="datetime'''''SI''''''''''''A''''''Y''A'''''">
              <a:rPr lang="en-US" altLang="en-US" sz="1000"/>
              <a:pPr/>
              <a:t>SIAYA</a:t>
            </a:fld>
            <a:endParaRPr lang="en-US" altLang="en-US" sz="1000"/>
          </a:p>
        </p:txBody>
      </p:sp>
      <p:sp>
        <p:nvSpPr>
          <p:cNvPr id="19" name="Rectangle 18">
            <a:extLst>
              <a:ext uri="{FF2B5EF4-FFF2-40B4-BE49-F238E27FC236}">
                <a16:creationId xmlns:a16="http://schemas.microsoft.com/office/drawing/2014/main" id="{204C592F-B814-C24D-B72A-A686B12EE05D}"/>
              </a:ext>
            </a:extLst>
          </p:cNvPr>
          <p:cNvSpPr/>
          <p:nvPr>
            <p:custDataLst>
              <p:tags r:id="rId5"/>
            </p:custDataLst>
          </p:nvPr>
        </p:nvSpPr>
        <p:spPr bwMode="gray">
          <a:xfrm>
            <a:off x="6806149" y="4312310"/>
            <a:ext cx="428030" cy="302744"/>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fr-FR" sz="1000">
                <a:solidFill>
                  <a:schemeClr val="tx1"/>
                </a:solidFill>
                <a:sym typeface="+mn-lt"/>
              </a:rPr>
              <a:t>HOMA</a:t>
            </a:r>
          </a:p>
          <a:p>
            <a:pPr algn="ctr">
              <a:spcBef>
                <a:spcPct val="0"/>
              </a:spcBef>
              <a:spcAft>
                <a:spcPct val="0"/>
              </a:spcAft>
            </a:pPr>
            <a:r>
              <a:rPr lang="fr-FR" sz="1000">
                <a:solidFill>
                  <a:schemeClr val="tx1"/>
                </a:solidFill>
                <a:sym typeface="+mn-lt"/>
              </a:rPr>
              <a:t>BAY</a:t>
            </a:r>
          </a:p>
        </p:txBody>
      </p:sp>
      <p:sp>
        <p:nvSpPr>
          <p:cNvPr id="20" name="Rectangle 19">
            <a:extLst>
              <a:ext uri="{FF2B5EF4-FFF2-40B4-BE49-F238E27FC236}">
                <a16:creationId xmlns:a16="http://schemas.microsoft.com/office/drawing/2014/main" id="{3F21D3C7-9D26-E848-82F5-99773F4F38D7}"/>
              </a:ext>
            </a:extLst>
          </p:cNvPr>
          <p:cNvSpPr/>
          <p:nvPr>
            <p:custDataLst>
              <p:tags r:id="rId6"/>
            </p:custDataLst>
          </p:nvPr>
        </p:nvSpPr>
        <p:spPr bwMode="gray">
          <a:xfrm>
            <a:off x="5171962" y="4037047"/>
            <a:ext cx="612775"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fr-FR" sz="1000">
                <a:solidFill>
                  <a:schemeClr val="tx1"/>
                </a:solidFill>
              </a:rPr>
              <a:t>MIGORI</a:t>
            </a:r>
          </a:p>
        </p:txBody>
      </p:sp>
      <p:sp>
        <p:nvSpPr>
          <p:cNvPr id="21" name="Rectangle 20">
            <a:extLst>
              <a:ext uri="{FF2B5EF4-FFF2-40B4-BE49-F238E27FC236}">
                <a16:creationId xmlns:a16="http://schemas.microsoft.com/office/drawing/2014/main" id="{BCA94346-EADC-EF4A-A070-F363FBF61F90}"/>
              </a:ext>
            </a:extLst>
          </p:cNvPr>
          <p:cNvSpPr/>
          <p:nvPr>
            <p:custDataLst>
              <p:tags r:id="rId7"/>
            </p:custDataLst>
          </p:nvPr>
        </p:nvSpPr>
        <p:spPr bwMode="gray">
          <a:xfrm>
            <a:off x="2732077" y="4393079"/>
            <a:ext cx="612775"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fr-FR" sz="1000">
                <a:solidFill>
                  <a:schemeClr val="tx1"/>
                </a:solidFill>
              </a:rPr>
              <a:t>KAJIADO</a:t>
            </a:r>
          </a:p>
        </p:txBody>
      </p:sp>
      <p:sp>
        <p:nvSpPr>
          <p:cNvPr id="22" name="Rectangle 21">
            <a:extLst>
              <a:ext uri="{FF2B5EF4-FFF2-40B4-BE49-F238E27FC236}">
                <a16:creationId xmlns:a16="http://schemas.microsoft.com/office/drawing/2014/main" id="{A5220B23-220B-FC4C-989D-BA0653E34EA1}"/>
              </a:ext>
            </a:extLst>
          </p:cNvPr>
          <p:cNvSpPr/>
          <p:nvPr>
            <p:custDataLst>
              <p:tags r:id="rId8"/>
            </p:custDataLst>
          </p:nvPr>
        </p:nvSpPr>
        <p:spPr bwMode="gray">
          <a:xfrm>
            <a:off x="3961007" y="4872648"/>
            <a:ext cx="612775"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fr-FR" sz="1000">
                <a:solidFill>
                  <a:schemeClr val="tx1"/>
                </a:solidFill>
              </a:rPr>
              <a:t>MOMBASA</a:t>
            </a:r>
          </a:p>
        </p:txBody>
      </p:sp>
      <p:sp>
        <p:nvSpPr>
          <p:cNvPr id="23" name="Rectangle 22">
            <a:extLst>
              <a:ext uri="{FF2B5EF4-FFF2-40B4-BE49-F238E27FC236}">
                <a16:creationId xmlns:a16="http://schemas.microsoft.com/office/drawing/2014/main" id="{36429DEB-DF63-FF4A-A0A3-ADD89AC25E7E}"/>
              </a:ext>
            </a:extLst>
          </p:cNvPr>
          <p:cNvSpPr/>
          <p:nvPr>
            <p:custDataLst>
              <p:tags r:id="rId9"/>
            </p:custDataLst>
          </p:nvPr>
        </p:nvSpPr>
        <p:spPr bwMode="gray">
          <a:xfrm>
            <a:off x="3518714" y="4964567"/>
            <a:ext cx="612775"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fr-FR" sz="1000">
                <a:solidFill>
                  <a:schemeClr val="tx1"/>
                </a:solidFill>
              </a:rPr>
              <a:t>KISII</a:t>
            </a:r>
          </a:p>
        </p:txBody>
      </p:sp>
      <p:sp>
        <p:nvSpPr>
          <p:cNvPr id="24" name="Rectangle 23">
            <a:extLst>
              <a:ext uri="{FF2B5EF4-FFF2-40B4-BE49-F238E27FC236}">
                <a16:creationId xmlns:a16="http://schemas.microsoft.com/office/drawing/2014/main" id="{3AA74B1C-B344-904E-B227-6FF17496EE02}"/>
              </a:ext>
            </a:extLst>
          </p:cNvPr>
          <p:cNvSpPr/>
          <p:nvPr>
            <p:custDataLst>
              <p:tags r:id="rId10"/>
            </p:custDataLst>
          </p:nvPr>
        </p:nvSpPr>
        <p:spPr bwMode="gray">
          <a:xfrm>
            <a:off x="3718858" y="5279102"/>
            <a:ext cx="612775"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fr-FR" sz="1000">
                <a:solidFill>
                  <a:schemeClr val="tx1"/>
                </a:solidFill>
              </a:rPr>
              <a:t>NAKURU</a:t>
            </a:r>
          </a:p>
        </p:txBody>
      </p:sp>
      <p:sp>
        <p:nvSpPr>
          <p:cNvPr id="25" name="Rectangle 24">
            <a:extLst>
              <a:ext uri="{FF2B5EF4-FFF2-40B4-BE49-F238E27FC236}">
                <a16:creationId xmlns:a16="http://schemas.microsoft.com/office/drawing/2014/main" id="{EDB202FC-170A-E648-9ABB-51E02EC62D5C}"/>
              </a:ext>
            </a:extLst>
          </p:cNvPr>
          <p:cNvSpPr/>
          <p:nvPr>
            <p:custDataLst>
              <p:tags r:id="rId11"/>
            </p:custDataLst>
          </p:nvPr>
        </p:nvSpPr>
        <p:spPr bwMode="gray">
          <a:xfrm>
            <a:off x="3103987" y="5374667"/>
            <a:ext cx="612775"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fr-FR" sz="1000">
                <a:solidFill>
                  <a:schemeClr val="tx1"/>
                </a:solidFill>
              </a:rPr>
              <a:t>KIAMBU</a:t>
            </a:r>
          </a:p>
        </p:txBody>
      </p:sp>
      <p:sp>
        <p:nvSpPr>
          <p:cNvPr id="26" name="Rectangle 25">
            <a:extLst>
              <a:ext uri="{FF2B5EF4-FFF2-40B4-BE49-F238E27FC236}">
                <a16:creationId xmlns:a16="http://schemas.microsoft.com/office/drawing/2014/main" id="{EB7E83C9-1A0C-4D43-8834-525632FF5807}"/>
              </a:ext>
            </a:extLst>
          </p:cNvPr>
          <p:cNvSpPr/>
          <p:nvPr>
            <p:custDataLst>
              <p:tags r:id="rId12"/>
            </p:custDataLst>
          </p:nvPr>
        </p:nvSpPr>
        <p:spPr bwMode="gray">
          <a:xfrm>
            <a:off x="3502972" y="5668401"/>
            <a:ext cx="612775"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fr-FR" sz="1000">
                <a:solidFill>
                  <a:schemeClr val="tx1"/>
                </a:solidFill>
              </a:rPr>
              <a:t>KAKAMEGA</a:t>
            </a:r>
          </a:p>
        </p:txBody>
      </p:sp>
      <p:sp>
        <p:nvSpPr>
          <p:cNvPr id="27" name="Rectangle 26">
            <a:extLst>
              <a:ext uri="{FF2B5EF4-FFF2-40B4-BE49-F238E27FC236}">
                <a16:creationId xmlns:a16="http://schemas.microsoft.com/office/drawing/2014/main" id="{D1F2980C-68F7-2944-886F-F9A39A3D6AD7}"/>
              </a:ext>
            </a:extLst>
          </p:cNvPr>
          <p:cNvSpPr/>
          <p:nvPr>
            <p:custDataLst>
              <p:tags r:id="rId13"/>
            </p:custDataLst>
          </p:nvPr>
        </p:nvSpPr>
        <p:spPr bwMode="gray">
          <a:xfrm>
            <a:off x="9902905" y="4168635"/>
            <a:ext cx="612775" cy="282829"/>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fr-FR" sz="1200" b="1" i="1">
                <a:solidFill>
                  <a:schemeClr val="accent2"/>
                </a:solidFill>
                <a:sym typeface="+mn-lt"/>
              </a:rPr>
              <a:t>Première </a:t>
            </a:r>
          </a:p>
          <a:p>
            <a:pPr algn="ctr">
              <a:spcBef>
                <a:spcPct val="0"/>
              </a:spcBef>
              <a:spcAft>
                <a:spcPct val="0"/>
              </a:spcAft>
            </a:pPr>
            <a:r>
              <a:rPr lang="fr-FR" sz="1200" b="1" i="1">
                <a:solidFill>
                  <a:schemeClr val="accent2"/>
                </a:solidFill>
                <a:sym typeface="+mn-lt"/>
              </a:rPr>
              <a:t>priorité </a:t>
            </a:r>
          </a:p>
        </p:txBody>
      </p:sp>
      <p:sp>
        <p:nvSpPr>
          <p:cNvPr id="28" name="Rectangle 27">
            <a:extLst>
              <a:ext uri="{FF2B5EF4-FFF2-40B4-BE49-F238E27FC236}">
                <a16:creationId xmlns:a16="http://schemas.microsoft.com/office/drawing/2014/main" id="{81472E8D-10C0-6C4D-9B3D-3C31170C37C4}"/>
              </a:ext>
            </a:extLst>
          </p:cNvPr>
          <p:cNvSpPr/>
          <p:nvPr>
            <p:custDataLst>
              <p:tags r:id="rId14"/>
            </p:custDataLst>
          </p:nvPr>
        </p:nvSpPr>
        <p:spPr bwMode="gray">
          <a:xfrm>
            <a:off x="5323795" y="3562715"/>
            <a:ext cx="2023330" cy="16698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fr-FR" sz="1200" b="1" i="1">
                <a:solidFill>
                  <a:schemeClr val="accent2"/>
                </a:solidFill>
                <a:sym typeface="+mn-lt"/>
              </a:rPr>
              <a:t>Deuxième priorité </a:t>
            </a:r>
          </a:p>
        </p:txBody>
      </p:sp>
      <p:sp>
        <p:nvSpPr>
          <p:cNvPr id="29" name="Rectangle 28">
            <a:extLst>
              <a:ext uri="{FF2B5EF4-FFF2-40B4-BE49-F238E27FC236}">
                <a16:creationId xmlns:a16="http://schemas.microsoft.com/office/drawing/2014/main" id="{FE00F941-7D19-3444-9540-47161FD02DBC}"/>
              </a:ext>
            </a:extLst>
          </p:cNvPr>
          <p:cNvSpPr/>
          <p:nvPr>
            <p:custDataLst>
              <p:tags r:id="rId15"/>
            </p:custDataLst>
          </p:nvPr>
        </p:nvSpPr>
        <p:spPr bwMode="gray">
          <a:xfrm>
            <a:off x="4335572" y="4872966"/>
            <a:ext cx="860994" cy="59860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fr-FR" sz="1200" b="1" i="1">
                <a:solidFill>
                  <a:schemeClr val="accent2"/>
                </a:solidFill>
                <a:sym typeface="+mn-lt"/>
              </a:rPr>
              <a:t>Troisième  </a:t>
            </a:r>
          </a:p>
          <a:p>
            <a:pPr algn="ctr">
              <a:spcBef>
                <a:spcPct val="0"/>
              </a:spcBef>
              <a:spcAft>
                <a:spcPct val="0"/>
              </a:spcAft>
            </a:pPr>
            <a:r>
              <a:rPr lang="fr-FR" sz="1200" b="1" i="1">
                <a:solidFill>
                  <a:schemeClr val="accent2"/>
                </a:solidFill>
                <a:sym typeface="+mn-lt"/>
              </a:rPr>
              <a:t>priorité </a:t>
            </a:r>
          </a:p>
        </p:txBody>
      </p:sp>
      <p:sp>
        <p:nvSpPr>
          <p:cNvPr id="30" name="Rectangle 29">
            <a:extLst>
              <a:ext uri="{FF2B5EF4-FFF2-40B4-BE49-F238E27FC236}">
                <a16:creationId xmlns:a16="http://schemas.microsoft.com/office/drawing/2014/main" id="{7B2E8A37-D7AF-DE49-A6E7-D1665C4DC5B6}"/>
              </a:ext>
            </a:extLst>
          </p:cNvPr>
          <p:cNvSpPr/>
          <p:nvPr>
            <p:custDataLst>
              <p:tags r:id="rId16"/>
            </p:custDataLst>
          </p:nvPr>
        </p:nvSpPr>
        <p:spPr bwMode="gray">
          <a:xfrm>
            <a:off x="3026868" y="5637237"/>
            <a:ext cx="562722" cy="28820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spcBef>
                <a:spcPct val="0"/>
              </a:spcBef>
              <a:spcAft>
                <a:spcPct val="0"/>
              </a:spcAft>
            </a:pPr>
            <a:r>
              <a:rPr lang="fr-FR" sz="1000">
                <a:solidFill>
                  <a:schemeClr val="bg1"/>
                </a:solidFill>
              </a:rPr>
              <a:t>UASIN </a:t>
            </a:r>
          </a:p>
          <a:p>
            <a:pPr>
              <a:spcBef>
                <a:spcPct val="0"/>
              </a:spcBef>
              <a:spcAft>
                <a:spcPct val="0"/>
              </a:spcAft>
            </a:pPr>
            <a:r>
              <a:rPr lang="fr-FR" sz="1000">
                <a:solidFill>
                  <a:schemeClr val="bg1"/>
                </a:solidFill>
              </a:rPr>
              <a:t>GISHU</a:t>
            </a:r>
          </a:p>
        </p:txBody>
      </p:sp>
      <p:sp>
        <p:nvSpPr>
          <p:cNvPr id="31" name="Rectangle 30">
            <a:extLst>
              <a:ext uri="{FF2B5EF4-FFF2-40B4-BE49-F238E27FC236}">
                <a16:creationId xmlns:a16="http://schemas.microsoft.com/office/drawing/2014/main" id="{D90FEE3F-B42E-2849-9E60-7A4BE128F6B2}"/>
              </a:ext>
            </a:extLst>
          </p:cNvPr>
          <p:cNvSpPr/>
          <p:nvPr>
            <p:custDataLst>
              <p:tags r:id="rId17"/>
            </p:custDataLst>
          </p:nvPr>
        </p:nvSpPr>
        <p:spPr bwMode="gray">
          <a:xfrm>
            <a:off x="2623515" y="5413519"/>
            <a:ext cx="562722" cy="28820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spcBef>
                <a:spcPct val="0"/>
              </a:spcBef>
              <a:spcAft>
                <a:spcPct val="0"/>
              </a:spcAft>
            </a:pPr>
            <a:r>
              <a:rPr lang="fr-FR" sz="1000">
                <a:solidFill>
                  <a:schemeClr val="bg1"/>
                </a:solidFill>
                <a:sym typeface="+mn-lt"/>
              </a:rPr>
              <a:t>NAROK</a:t>
            </a:r>
          </a:p>
        </p:txBody>
      </p:sp>
      <p:sp>
        <p:nvSpPr>
          <p:cNvPr id="32" name="Rectangle 31">
            <a:extLst>
              <a:ext uri="{FF2B5EF4-FFF2-40B4-BE49-F238E27FC236}">
                <a16:creationId xmlns:a16="http://schemas.microsoft.com/office/drawing/2014/main" id="{F7E56709-6339-C047-8716-F5AD8C78031A}"/>
              </a:ext>
            </a:extLst>
          </p:cNvPr>
          <p:cNvSpPr/>
          <p:nvPr>
            <p:custDataLst>
              <p:tags r:id="rId18"/>
            </p:custDataLst>
          </p:nvPr>
        </p:nvSpPr>
        <p:spPr bwMode="gray">
          <a:xfrm>
            <a:off x="4005180" y="5456202"/>
            <a:ext cx="860994" cy="59860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fr-FR" sz="1200" b="1" i="1">
                <a:solidFill>
                  <a:schemeClr val="accent2"/>
                </a:solidFill>
                <a:sym typeface="+mn-lt"/>
              </a:rPr>
              <a:t>Quatrième</a:t>
            </a:r>
          </a:p>
          <a:p>
            <a:pPr algn="ctr">
              <a:spcBef>
                <a:spcPct val="0"/>
              </a:spcBef>
              <a:spcAft>
                <a:spcPct val="0"/>
              </a:spcAft>
            </a:pPr>
            <a:r>
              <a:rPr lang="fr-FR" sz="1200" b="1" i="1">
                <a:solidFill>
                  <a:schemeClr val="accent2"/>
                </a:solidFill>
                <a:sym typeface="+mn-lt"/>
              </a:rPr>
              <a:t>priorité </a:t>
            </a:r>
          </a:p>
        </p:txBody>
      </p:sp>
    </p:spTree>
    <p:extLst>
      <p:ext uri="{BB962C8B-B14F-4D97-AF65-F5344CB8AC3E}">
        <p14:creationId xmlns:p14="http://schemas.microsoft.com/office/powerpoint/2010/main" val="919099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BF55EF-9A26-B64E-8639-A8D50C287024}"/>
              </a:ext>
            </a:extLst>
          </p:cNvPr>
          <p:cNvSpPr>
            <a:spLocks noGrp="1"/>
          </p:cNvSpPr>
          <p:nvPr>
            <p:ph type="sldNum" sz="quarter" idx="4"/>
          </p:nvPr>
        </p:nvSpPr>
        <p:spPr>
          <a:xfrm>
            <a:off x="9007208" y="617623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D8E3E-8532-C943-903F-91E14D4CAD95}"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2B6B357F-610D-5E02-C5B0-D42A5008E01E}"/>
              </a:ext>
            </a:extLst>
          </p:cNvPr>
          <p:cNvSpPr>
            <a:spLocks noGrp="1"/>
          </p:cNvSpPr>
          <p:nvPr>
            <p:ph type="title"/>
          </p:nvPr>
        </p:nvSpPr>
        <p:spPr>
          <a:xfrm>
            <a:off x="762845" y="1173759"/>
            <a:ext cx="10777991" cy="513544"/>
          </a:xfrm>
        </p:spPr>
        <p:txBody>
          <a:bodyPr/>
          <a:lstStyle/>
          <a:p>
            <a:pPr marR="0">
              <a:lnSpc>
                <a:spcPct val="125000"/>
              </a:lnSpc>
              <a:spcBef>
                <a:spcPts val="360"/>
              </a:spcBef>
              <a:spcAft>
                <a:spcPts val="0"/>
              </a:spcAft>
            </a:pPr>
            <a:r>
              <a:rPr lang="fr-FR" sz="2800" dirty="0">
                <a:solidFill>
                  <a:srgbClr val="01526C"/>
                </a:solidFill>
                <a:effectLst/>
                <a:latin typeface="+mn-lt"/>
                <a:ea typeface="Trebuchet MS" panose="020B0603020202020204" pitchFamily="34" charset="0"/>
                <a:cs typeface="Trebuchet MS" panose="020B0603020202020204" pitchFamily="34" charset="0"/>
              </a:rPr>
              <a:t>Ce document fait partie de la BOÎTE À OUTILS </a:t>
            </a:r>
            <a:r>
              <a:rPr lang="fr-FR" sz="2800" b="1" dirty="0">
                <a:solidFill>
                  <a:srgbClr val="01526C"/>
                </a:solidFill>
                <a:effectLst/>
                <a:latin typeface="+mn-lt"/>
                <a:ea typeface="Trebuchet MS" panose="020B0603020202020204" pitchFamily="34" charset="0"/>
                <a:cs typeface="Trebuchet MS" panose="020B0603020202020204" pitchFamily="34" charset="0"/>
              </a:rPr>
              <a:t>PLAN</a:t>
            </a:r>
            <a:r>
              <a:rPr lang="fr-FR" sz="2800" dirty="0">
                <a:solidFill>
                  <a:srgbClr val="01526C"/>
                </a:solidFill>
                <a:effectLst/>
                <a:latin typeface="+mn-lt"/>
                <a:ea typeface="Trebuchet MS" panose="020B0603020202020204" pitchFamily="34" charset="0"/>
                <a:cs typeface="Trebuchet MS" panose="020B0603020202020204" pitchFamily="34" charset="0"/>
              </a:rPr>
              <a:t> 4 </a:t>
            </a:r>
            <a:r>
              <a:rPr lang="fr-FR" sz="2800" b="1" dirty="0">
                <a:solidFill>
                  <a:srgbClr val="01526C"/>
                </a:solidFill>
                <a:effectLst/>
                <a:latin typeface="+mn-lt"/>
                <a:ea typeface="Trebuchet MS" panose="020B0603020202020204" pitchFamily="34" charset="0"/>
                <a:cs typeface="Trebuchet MS" panose="020B0603020202020204" pitchFamily="34" charset="0"/>
              </a:rPr>
              <a:t>RING</a:t>
            </a:r>
            <a:br>
              <a:rPr lang="fr-FR" sz="2800" b="1" dirty="0">
                <a:solidFill>
                  <a:srgbClr val="01526C"/>
                </a:solidFill>
                <a:effectLst/>
                <a:latin typeface="+mn-lt"/>
                <a:ea typeface="Trebuchet MS" panose="020B0603020202020204" pitchFamily="34" charset="0"/>
                <a:cs typeface="Trebuchet MS" panose="020B0603020202020204" pitchFamily="34" charset="0"/>
              </a:rPr>
            </a:br>
            <a:r>
              <a:rPr lang="fr-FR" sz="1800" b="0" dirty="0">
                <a:solidFill>
                  <a:srgbClr val="01526C"/>
                </a:solidFill>
                <a:effectLst/>
                <a:latin typeface="+mn-lt"/>
                <a:ea typeface="Trebuchet MS" panose="020B0603020202020204" pitchFamily="34" charset="0"/>
                <a:cs typeface="Trebuchet MS" panose="020B0603020202020204" pitchFamily="34" charset="0"/>
              </a:rPr>
              <a:t>un ensemble de ressources et d’outils conçus pour aider à planifier l’introduction et la mise à l’échelle de l’anneau à la dapivirine. Il est possible de télécharger la table des matières de la boîte à outils détaillée ci-dessous sur:</a:t>
            </a:r>
            <a:br>
              <a:rPr lang="fr-FR" sz="1800" b="0" dirty="0">
                <a:solidFill>
                  <a:srgbClr val="01526C"/>
                </a:solidFill>
                <a:effectLst/>
                <a:latin typeface="+mn-lt"/>
                <a:ea typeface="Trebuchet MS" panose="020B0603020202020204" pitchFamily="34" charset="0"/>
                <a:cs typeface="Trebuchet MS" panose="020B0603020202020204" pitchFamily="34" charset="0"/>
              </a:rPr>
            </a:br>
            <a:endParaRPr lang="en-US" sz="2800" b="0" dirty="0">
              <a:latin typeface="+mn-lt"/>
            </a:endParaRPr>
          </a:p>
        </p:txBody>
      </p:sp>
      <p:sp>
        <p:nvSpPr>
          <p:cNvPr id="10" name="TextBox 9">
            <a:extLst>
              <a:ext uri="{FF2B5EF4-FFF2-40B4-BE49-F238E27FC236}">
                <a16:creationId xmlns:a16="http://schemas.microsoft.com/office/drawing/2014/main" id="{A8ED8B86-5F02-067C-D9E3-2A9F4D50BC0C}"/>
              </a:ext>
            </a:extLst>
          </p:cNvPr>
          <p:cNvSpPr txBox="1"/>
          <p:nvPr/>
        </p:nvSpPr>
        <p:spPr>
          <a:xfrm>
            <a:off x="2436339" y="1637897"/>
            <a:ext cx="3782291" cy="338554"/>
          </a:xfrm>
          <a:prstGeom prst="rect">
            <a:avLst/>
          </a:prstGeom>
          <a:noFill/>
          <a:ln w="28575">
            <a:noFill/>
          </a:ln>
        </p:spPr>
        <p:txBody>
          <a:bodyPr wrap="square" anchor="ctr">
            <a:spAutoFit/>
          </a:bodyPr>
          <a:lstStyle/>
          <a:p>
            <a:pPr marL="0" marR="0" lvl="0" indent="0" algn="l" defTabSz="914400" rtl="0" eaLnBrk="1" fontAlgn="auto" latinLnBrk="0" hangingPunct="1">
              <a:lnSpc>
                <a:spcPct val="100000"/>
              </a:lnSpc>
              <a:spcBef>
                <a:spcPts val="500"/>
              </a:spcBef>
              <a:spcAft>
                <a:spcPts val="0"/>
              </a:spcAft>
              <a:buClrTx/>
              <a:buSzTx/>
              <a:buFontTx/>
              <a:buNone/>
              <a:tabLst/>
              <a:defRPr/>
            </a:pPr>
            <a:r>
              <a:rPr kumimoji="0" lang="fr-FR" sz="1600" b="1" i="0" u="none" strike="noStrike" kern="1200" cap="none" spc="0" normalizeH="0" baseline="0" noProof="0" dirty="0">
                <a:ln>
                  <a:noFill/>
                </a:ln>
                <a:solidFill>
                  <a:srgbClr val="0596B0"/>
                </a:solidFill>
                <a:effectLst/>
                <a:uLnTx/>
                <a:uFillTx/>
                <a:latin typeface="Arial" panose="020B0604020202020204"/>
                <a:ea typeface="Trebuchet MS" panose="020B0603020202020204" pitchFamily="34" charset="0"/>
                <a:cs typeface="Trebuchet MS" panose="020B0603020202020204" pitchFamily="34" charset="0"/>
                <a:hlinkClick r:id="rId3"/>
              </a:rPr>
              <a:t>www.prepwatch.org/plan4ring-toolkit</a:t>
            </a:r>
            <a:endParaRPr kumimoji="0" lang="en-US" sz="1600" b="0" i="0" u="none" strike="noStrike" kern="1200" cap="none" spc="0" normalizeH="0" baseline="0" noProof="0" dirty="0">
              <a:ln>
                <a:noFill/>
              </a:ln>
              <a:solidFill>
                <a:srgbClr val="000000"/>
              </a:solidFill>
              <a:effectLst/>
              <a:uLnTx/>
              <a:uFillTx/>
              <a:latin typeface="Arial" panose="020B0604020202020204"/>
              <a:ea typeface="Trebuchet MS" panose="020B0603020202020204" pitchFamily="34" charset="0"/>
              <a:cs typeface="Trebuchet MS" panose="020B0603020202020204" pitchFamily="34" charset="0"/>
            </a:endParaRPr>
          </a:p>
        </p:txBody>
      </p:sp>
      <p:grpSp>
        <p:nvGrpSpPr>
          <p:cNvPr id="24" name="Group 23">
            <a:extLst>
              <a:ext uri="{FF2B5EF4-FFF2-40B4-BE49-F238E27FC236}">
                <a16:creationId xmlns:a16="http://schemas.microsoft.com/office/drawing/2014/main" id="{4F0707CC-3C1E-040D-0F85-80DE11E64619}"/>
              </a:ext>
            </a:extLst>
          </p:cNvPr>
          <p:cNvGrpSpPr/>
          <p:nvPr/>
        </p:nvGrpSpPr>
        <p:grpSpPr>
          <a:xfrm>
            <a:off x="778282" y="2108348"/>
            <a:ext cx="2267266" cy="628738"/>
            <a:chOff x="1318622" y="2800262"/>
            <a:chExt cx="2267266" cy="628738"/>
          </a:xfrm>
        </p:grpSpPr>
        <p:pic>
          <p:nvPicPr>
            <p:cNvPr id="15" name="Picture 14">
              <a:extLst>
                <a:ext uri="{FF2B5EF4-FFF2-40B4-BE49-F238E27FC236}">
                  <a16:creationId xmlns:a16="http://schemas.microsoft.com/office/drawing/2014/main" id="{505228C5-6054-4B8A-7FC7-0175C3176DA7}"/>
                </a:ext>
              </a:extLst>
            </p:cNvPr>
            <p:cNvPicPr>
              <a:picLocks noChangeAspect="1"/>
            </p:cNvPicPr>
            <p:nvPr/>
          </p:nvPicPr>
          <p:blipFill>
            <a:blip r:embed="rId4"/>
            <a:stretch>
              <a:fillRect/>
            </a:stretch>
          </p:blipFill>
          <p:spPr>
            <a:xfrm>
              <a:off x="1318622" y="2800262"/>
              <a:ext cx="2267266" cy="628738"/>
            </a:xfrm>
            <a:prstGeom prst="rect">
              <a:avLst/>
            </a:prstGeom>
          </p:spPr>
        </p:pic>
        <p:sp>
          <p:nvSpPr>
            <p:cNvPr id="20" name="TextBox 19">
              <a:extLst>
                <a:ext uri="{FF2B5EF4-FFF2-40B4-BE49-F238E27FC236}">
                  <a16:creationId xmlns:a16="http://schemas.microsoft.com/office/drawing/2014/main" id="{35493D53-E85C-653C-242F-B50D09C06621}"/>
                </a:ext>
              </a:extLst>
            </p:cNvPr>
            <p:cNvSpPr txBox="1"/>
            <p:nvPr/>
          </p:nvSpPr>
          <p:spPr>
            <a:xfrm>
              <a:off x="1925780" y="3061855"/>
              <a:ext cx="1604688"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1526C"/>
                  </a:solidFill>
                  <a:effectLst/>
                  <a:uLnTx/>
                  <a:uFillTx/>
                  <a:latin typeface="Arial" panose="020B0604020202020204"/>
                  <a:ea typeface="Trebuchet MS" panose="020B0603020202020204" pitchFamily="34" charset="0"/>
                  <a:cs typeface="Trebuchet MS" panose="020B0603020202020204" pitchFamily="34" charset="0"/>
                </a:rPr>
                <a:t>PLANIFICATION</a:t>
              </a: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5" name="Group 24">
            <a:extLst>
              <a:ext uri="{FF2B5EF4-FFF2-40B4-BE49-F238E27FC236}">
                <a16:creationId xmlns:a16="http://schemas.microsoft.com/office/drawing/2014/main" id="{8AAB6F29-661E-D4A2-482F-19C5CAE3E007}"/>
              </a:ext>
            </a:extLst>
          </p:cNvPr>
          <p:cNvGrpSpPr/>
          <p:nvPr/>
        </p:nvGrpSpPr>
        <p:grpSpPr>
          <a:xfrm>
            <a:off x="4115128" y="2076354"/>
            <a:ext cx="2139576" cy="587174"/>
            <a:chOff x="4918648" y="2824078"/>
            <a:chExt cx="2139576" cy="587174"/>
          </a:xfrm>
        </p:grpSpPr>
        <p:pic>
          <p:nvPicPr>
            <p:cNvPr id="17" name="Picture 16">
              <a:extLst>
                <a:ext uri="{FF2B5EF4-FFF2-40B4-BE49-F238E27FC236}">
                  <a16:creationId xmlns:a16="http://schemas.microsoft.com/office/drawing/2014/main" id="{C8710ED8-898B-112E-737B-A021EECFD58A}"/>
                </a:ext>
              </a:extLst>
            </p:cNvPr>
            <p:cNvPicPr>
              <a:picLocks noChangeAspect="1"/>
            </p:cNvPicPr>
            <p:nvPr/>
          </p:nvPicPr>
          <p:blipFill>
            <a:blip r:embed="rId5"/>
            <a:stretch>
              <a:fillRect/>
            </a:stretch>
          </p:blipFill>
          <p:spPr>
            <a:xfrm>
              <a:off x="4918648" y="2824078"/>
              <a:ext cx="2105319" cy="581106"/>
            </a:xfrm>
            <a:prstGeom prst="rect">
              <a:avLst/>
            </a:prstGeom>
          </p:spPr>
        </p:pic>
        <p:sp>
          <p:nvSpPr>
            <p:cNvPr id="22" name="TextBox 21">
              <a:extLst>
                <a:ext uri="{FF2B5EF4-FFF2-40B4-BE49-F238E27FC236}">
                  <a16:creationId xmlns:a16="http://schemas.microsoft.com/office/drawing/2014/main" id="{F196DFCB-915E-0FAE-104A-6D04B959BE18}"/>
                </a:ext>
              </a:extLst>
            </p:cNvPr>
            <p:cNvSpPr txBox="1"/>
            <p:nvPr/>
          </p:nvSpPr>
          <p:spPr>
            <a:xfrm>
              <a:off x="5453536" y="3103475"/>
              <a:ext cx="1604688"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1D9FB8"/>
                  </a:solidFill>
                  <a:effectLst/>
                  <a:uLnTx/>
                  <a:uFillTx/>
                  <a:latin typeface="Arial" panose="020B0604020202020204"/>
                  <a:ea typeface="Trebuchet MS" panose="020B0603020202020204" pitchFamily="34" charset="0"/>
                  <a:cs typeface="Trebuchet MS" panose="020B0603020202020204" pitchFamily="34" charset="0"/>
                </a:rPr>
                <a:t>DISTRIBUTION</a:t>
              </a:r>
              <a:endParaRPr kumimoji="0" lang="en-US" sz="1400" b="0" i="0" u="none" strike="noStrike" kern="1200" cap="none" spc="0" normalizeH="0" baseline="0" noProof="0" dirty="0">
                <a:ln>
                  <a:noFill/>
                </a:ln>
                <a:solidFill>
                  <a:srgbClr val="1D9FB8"/>
                </a:solidFill>
                <a:effectLst/>
                <a:uLnTx/>
                <a:uFillTx/>
                <a:latin typeface="Arial" panose="020B0604020202020204"/>
                <a:ea typeface="+mn-ea"/>
                <a:cs typeface="+mn-cs"/>
              </a:endParaRPr>
            </a:p>
          </p:txBody>
        </p:sp>
      </p:grpSp>
      <p:grpSp>
        <p:nvGrpSpPr>
          <p:cNvPr id="26" name="Group 25">
            <a:extLst>
              <a:ext uri="{FF2B5EF4-FFF2-40B4-BE49-F238E27FC236}">
                <a16:creationId xmlns:a16="http://schemas.microsoft.com/office/drawing/2014/main" id="{B8B9B7EB-D3F6-86A3-0348-D1F17BFDE58D}"/>
              </a:ext>
            </a:extLst>
          </p:cNvPr>
          <p:cNvGrpSpPr/>
          <p:nvPr/>
        </p:nvGrpSpPr>
        <p:grpSpPr>
          <a:xfrm>
            <a:off x="8383754" y="2091638"/>
            <a:ext cx="2173944" cy="600159"/>
            <a:chOff x="9007208" y="2814551"/>
            <a:chExt cx="2173944" cy="600159"/>
          </a:xfrm>
        </p:grpSpPr>
        <p:pic>
          <p:nvPicPr>
            <p:cNvPr id="19" name="Picture 18">
              <a:extLst>
                <a:ext uri="{FF2B5EF4-FFF2-40B4-BE49-F238E27FC236}">
                  <a16:creationId xmlns:a16="http://schemas.microsoft.com/office/drawing/2014/main" id="{5E4AA52E-C0B8-C0B0-08BC-9122C1F27E29}"/>
                </a:ext>
              </a:extLst>
            </p:cNvPr>
            <p:cNvPicPr>
              <a:picLocks noChangeAspect="1"/>
            </p:cNvPicPr>
            <p:nvPr/>
          </p:nvPicPr>
          <p:blipFill>
            <a:blip r:embed="rId6"/>
            <a:stretch>
              <a:fillRect/>
            </a:stretch>
          </p:blipFill>
          <p:spPr>
            <a:xfrm>
              <a:off x="9007208" y="2814551"/>
              <a:ext cx="2038635" cy="600159"/>
            </a:xfrm>
            <a:prstGeom prst="rect">
              <a:avLst/>
            </a:prstGeom>
          </p:spPr>
        </p:pic>
        <p:sp>
          <p:nvSpPr>
            <p:cNvPr id="23" name="TextBox 22">
              <a:extLst>
                <a:ext uri="{FF2B5EF4-FFF2-40B4-BE49-F238E27FC236}">
                  <a16:creationId xmlns:a16="http://schemas.microsoft.com/office/drawing/2014/main" id="{8C67561C-F3FA-8D22-681B-14AB95EE779F}"/>
                </a:ext>
              </a:extLst>
            </p:cNvPr>
            <p:cNvSpPr txBox="1"/>
            <p:nvPr/>
          </p:nvSpPr>
          <p:spPr>
            <a:xfrm>
              <a:off x="9576464" y="3089955"/>
              <a:ext cx="1604688"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56B9CC"/>
                  </a:solidFill>
                  <a:effectLst/>
                  <a:uLnTx/>
                  <a:uFillTx/>
                  <a:latin typeface="Arial" panose="020B0604020202020204"/>
                  <a:ea typeface="Trebuchet MS" panose="020B0603020202020204" pitchFamily="34" charset="0"/>
                  <a:cs typeface="Trebuchet MS" panose="020B0603020202020204" pitchFamily="34" charset="0"/>
                </a:rPr>
                <a:t>PROMOTION</a:t>
              </a:r>
              <a:endParaRPr kumimoji="0" lang="en-US" sz="1400" b="0" i="0" u="none" strike="noStrike" kern="1200" cap="none" spc="0" normalizeH="0" baseline="0" noProof="0" dirty="0">
                <a:ln>
                  <a:noFill/>
                </a:ln>
                <a:solidFill>
                  <a:srgbClr val="56B9CC"/>
                </a:solidFill>
                <a:effectLst/>
                <a:uLnTx/>
                <a:uFillTx/>
                <a:latin typeface="Arial" panose="020B0604020202020204"/>
                <a:ea typeface="+mn-ea"/>
                <a:cs typeface="+mn-cs"/>
              </a:endParaRPr>
            </a:p>
          </p:txBody>
        </p:sp>
      </p:grpSp>
      <p:sp>
        <p:nvSpPr>
          <p:cNvPr id="28" name="TextBox 27">
            <a:extLst>
              <a:ext uri="{FF2B5EF4-FFF2-40B4-BE49-F238E27FC236}">
                <a16:creationId xmlns:a16="http://schemas.microsoft.com/office/drawing/2014/main" id="{6589CC06-5BA5-FF68-8099-D30DAF33339B}"/>
              </a:ext>
            </a:extLst>
          </p:cNvPr>
          <p:cNvSpPr txBox="1"/>
          <p:nvPr/>
        </p:nvSpPr>
        <p:spPr>
          <a:xfrm>
            <a:off x="778282" y="2771322"/>
            <a:ext cx="3297396" cy="2384242"/>
          </a:xfrm>
          <a:prstGeom prst="rect">
            <a:avLst/>
          </a:prstGeom>
          <a:noFill/>
        </p:spPr>
        <p:txBody>
          <a:bodyPr wrap="square">
            <a:spAutoFit/>
          </a:bodyPr>
          <a:lstStyle/>
          <a:p>
            <a:pPr marL="285750" marR="228600" lvl="0" indent="-285750" algn="l" defTabSz="914400" rtl="0" eaLnBrk="1" fontAlgn="auto" latinLnBrk="0" hangingPunct="1">
              <a:lnSpc>
                <a:spcPct val="145000"/>
              </a:lnSpc>
              <a:spcBef>
                <a:spcPts val="475"/>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01526C"/>
                </a:solidFill>
                <a:effectLst/>
                <a:uLnTx/>
                <a:uFillTx/>
                <a:latin typeface="Arial" panose="020B0604020202020204"/>
                <a:ea typeface="Trebuchet MS" panose="020B0603020202020204" pitchFamily="34" charset="0"/>
                <a:cs typeface="Trebuchet MS" panose="020B0603020202020204" pitchFamily="34" charset="0"/>
              </a:rPr>
              <a:t>Cadre pour son introduction </a:t>
            </a:r>
            <a:endParaRPr kumimoji="0" lang="en-US" sz="1600" b="0" i="0" u="none" strike="noStrike" kern="1200" cap="none" spc="0" normalizeH="0" baseline="0" noProof="0" dirty="0">
              <a:ln>
                <a:noFill/>
              </a:ln>
              <a:solidFill>
                <a:srgbClr val="000000"/>
              </a:solidFill>
              <a:effectLst/>
              <a:uLnTx/>
              <a:uFillTx/>
              <a:latin typeface="Arial" panose="020B0604020202020204"/>
              <a:ea typeface="Trebuchet MS" panose="020B0603020202020204" pitchFamily="34" charset="0"/>
              <a:cs typeface="Trebuchet MS" panose="020B0603020202020204" pitchFamily="34" charset="0"/>
            </a:endParaRPr>
          </a:p>
          <a:p>
            <a:pPr marL="285750" marR="228600" lvl="0" indent="-285750" algn="l" defTabSz="914400" rtl="0" eaLnBrk="1" fontAlgn="auto" latinLnBrk="0" hangingPunct="1">
              <a:lnSpc>
                <a:spcPct val="145000"/>
              </a:lnSpc>
              <a:spcBef>
                <a:spcPts val="475"/>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01526C"/>
                </a:solidFill>
                <a:effectLst/>
                <a:uLnTx/>
                <a:uFillTx/>
                <a:latin typeface="Arial" panose="020B0604020202020204"/>
                <a:ea typeface="Trebuchet MS" panose="020B0603020202020204" pitchFamily="34" charset="0"/>
                <a:cs typeface="Trebuchet MS" panose="020B0603020202020204" pitchFamily="34" charset="0"/>
              </a:rPr>
              <a:t>Modèle d’analyse de la situation </a:t>
            </a:r>
            <a:endParaRPr kumimoji="0" lang="en-US" sz="1600" b="0" i="0" u="none" strike="noStrike" kern="1200" cap="none" spc="0" normalizeH="0" baseline="0" noProof="0" dirty="0">
              <a:ln>
                <a:noFill/>
              </a:ln>
              <a:solidFill>
                <a:srgbClr val="000000"/>
              </a:solidFill>
              <a:effectLst/>
              <a:uLnTx/>
              <a:uFillTx/>
              <a:latin typeface="Arial" panose="020B0604020202020204"/>
              <a:ea typeface="Trebuchet MS" panose="020B0603020202020204" pitchFamily="34" charset="0"/>
              <a:cs typeface="Trebuchet MS" panose="020B0603020202020204" pitchFamily="34" charset="0"/>
            </a:endParaRPr>
          </a:p>
          <a:p>
            <a:pPr marL="285750" marR="228600" lvl="0" indent="-285750" algn="l" defTabSz="914400" rtl="0" eaLnBrk="1" fontAlgn="auto" latinLnBrk="0" hangingPunct="1">
              <a:lnSpc>
                <a:spcPct val="145000"/>
              </a:lnSpc>
              <a:spcBef>
                <a:spcPts val="475"/>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01526C"/>
                </a:solidFill>
                <a:effectLst/>
                <a:uLnTx/>
                <a:uFillTx/>
                <a:latin typeface="Arial" panose="020B0604020202020204"/>
                <a:ea typeface="Trebuchet MS" panose="020B0603020202020204" pitchFamily="34" charset="0"/>
                <a:cs typeface="Trebuchet MS" panose="020B0603020202020204" pitchFamily="34" charset="0"/>
              </a:rPr>
              <a:t>Modèle de directives</a:t>
            </a:r>
          </a:p>
          <a:p>
            <a:pPr marL="285750" marR="228600" lvl="0" indent="-285750" algn="l" defTabSz="914400" rtl="0" eaLnBrk="1" fontAlgn="auto" latinLnBrk="0" hangingPunct="1">
              <a:lnSpc>
                <a:spcPct val="145000"/>
              </a:lnSpc>
              <a:spcBef>
                <a:spcPts val="475"/>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01526C"/>
                </a:solidFill>
                <a:effectLst/>
                <a:uLnTx/>
                <a:uFillTx/>
                <a:latin typeface="Arial" panose="020B0604020202020204"/>
                <a:ea typeface="Trebuchet MS" panose="020B0603020202020204" pitchFamily="34" charset="0"/>
                <a:cs typeface="Trebuchet MS" panose="020B0603020202020204" pitchFamily="34" charset="0"/>
              </a:rPr>
              <a:t>Modèle d’analyse des scénarios de déploiement</a:t>
            </a:r>
            <a:endParaRPr kumimoji="0" lang="en-US" sz="1600" b="0" i="0" u="none" strike="noStrike" kern="1200" cap="none" spc="0" normalizeH="0" baseline="0" noProof="0" dirty="0">
              <a:ln>
                <a:noFill/>
              </a:ln>
              <a:solidFill>
                <a:srgbClr val="000000"/>
              </a:solidFill>
              <a:effectLst/>
              <a:uLnTx/>
              <a:uFillTx/>
              <a:latin typeface="Arial" panose="020B0604020202020204"/>
              <a:ea typeface="Trebuchet MS" panose="020B0603020202020204" pitchFamily="34" charset="0"/>
              <a:cs typeface="Trebuchet MS" panose="020B0603020202020204" pitchFamily="34" charset="0"/>
            </a:endParaRPr>
          </a:p>
        </p:txBody>
      </p:sp>
      <p:sp>
        <p:nvSpPr>
          <p:cNvPr id="30" name="TextBox 29">
            <a:extLst>
              <a:ext uri="{FF2B5EF4-FFF2-40B4-BE49-F238E27FC236}">
                <a16:creationId xmlns:a16="http://schemas.microsoft.com/office/drawing/2014/main" id="{D0287E71-7529-39F2-2B7D-C21FF80ACDE4}"/>
              </a:ext>
            </a:extLst>
          </p:cNvPr>
          <p:cNvSpPr txBox="1"/>
          <p:nvPr/>
        </p:nvSpPr>
        <p:spPr>
          <a:xfrm>
            <a:off x="4096114" y="2744832"/>
            <a:ext cx="4258177" cy="3301417"/>
          </a:xfrm>
          <a:prstGeom prst="rect">
            <a:avLst/>
          </a:prstGeom>
          <a:noFill/>
        </p:spPr>
        <p:txBody>
          <a:bodyPr wrap="square">
            <a:spAutoFit/>
          </a:bodyPr>
          <a:lstStyle/>
          <a:p>
            <a:pPr marL="285750" marR="228600" lvl="0" indent="-285750" algn="l" defTabSz="914400" rtl="0" eaLnBrk="1" fontAlgn="auto" latinLnBrk="0" hangingPunct="1">
              <a:lnSpc>
                <a:spcPct val="145000"/>
              </a:lnSpc>
              <a:spcBef>
                <a:spcPts val="29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1D9FB8"/>
                </a:solidFill>
                <a:effectLst/>
                <a:uLnTx/>
                <a:uFillTx/>
                <a:latin typeface="Arial" panose="020B0604020202020204"/>
                <a:ea typeface="+mn-ea"/>
                <a:cs typeface="+mn-cs"/>
              </a:rPr>
              <a:t>Modèle d’analyse des canaux de prestations de services </a:t>
            </a:r>
            <a:endParaRPr kumimoji="0" lang="en-US" sz="1600" b="0" i="0" u="none" strike="noStrike" kern="1200" cap="none" spc="0" normalizeH="0" baseline="0" noProof="0" dirty="0">
              <a:ln>
                <a:noFill/>
              </a:ln>
              <a:solidFill>
                <a:srgbClr val="1D9FB8"/>
              </a:solidFill>
              <a:effectLst/>
              <a:uLnTx/>
              <a:uFillTx/>
              <a:latin typeface="Arial" panose="020B0604020202020204"/>
              <a:ea typeface="+mn-ea"/>
              <a:cs typeface="+mn-cs"/>
            </a:endParaRPr>
          </a:p>
          <a:p>
            <a:pPr marL="285750" marR="228600" lvl="0" indent="-285750" algn="l" defTabSz="914400" rtl="0" eaLnBrk="1" fontAlgn="auto" latinLnBrk="0" hangingPunct="1">
              <a:lnSpc>
                <a:spcPct val="145000"/>
              </a:lnSpc>
              <a:spcBef>
                <a:spcPts val="29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1D9FB8"/>
                </a:solidFill>
                <a:effectLst/>
                <a:uLnTx/>
                <a:uFillTx/>
                <a:latin typeface="Arial" panose="020B0604020202020204"/>
                <a:ea typeface="+mn-ea"/>
                <a:cs typeface="+mn-cs"/>
              </a:rPr>
              <a:t>Évaluations de la préparation des établissements</a:t>
            </a:r>
            <a:endParaRPr kumimoji="0" lang="en-US" sz="1600" b="0" i="0" u="none" strike="noStrike" kern="1200" cap="none" spc="0" normalizeH="0" baseline="0" noProof="0" dirty="0">
              <a:ln>
                <a:noFill/>
              </a:ln>
              <a:solidFill>
                <a:srgbClr val="1D9FB8"/>
              </a:solidFill>
              <a:effectLst/>
              <a:uLnTx/>
              <a:uFillTx/>
              <a:latin typeface="Arial" panose="020B0604020202020204"/>
              <a:ea typeface="+mn-ea"/>
              <a:cs typeface="+mn-cs"/>
            </a:endParaRPr>
          </a:p>
          <a:p>
            <a:pPr marL="285750" marR="228600" lvl="0" indent="-285750" algn="l" defTabSz="914400" rtl="0" eaLnBrk="1" fontAlgn="auto" latinLnBrk="0" hangingPunct="1">
              <a:lnSpc>
                <a:spcPct val="145000"/>
              </a:lnSpc>
              <a:spcBef>
                <a:spcPts val="5"/>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1D9FB8"/>
                </a:solidFill>
                <a:effectLst/>
                <a:uLnTx/>
                <a:uFillTx/>
                <a:latin typeface="Arial" panose="020B0604020202020204"/>
                <a:ea typeface="+mn-ea"/>
                <a:cs typeface="+mn-cs"/>
              </a:rPr>
              <a:t>Points à prendre en compte concernant la formation des prestataires de soins de santé</a:t>
            </a:r>
            <a:endParaRPr kumimoji="0" lang="en-US" sz="1600" b="0" i="0" u="none" strike="noStrike" kern="1200" cap="none" spc="0" normalizeH="0" baseline="0" noProof="0" dirty="0">
              <a:ln>
                <a:noFill/>
              </a:ln>
              <a:solidFill>
                <a:srgbClr val="1D9FB8"/>
              </a:solidFill>
              <a:effectLst/>
              <a:uLnTx/>
              <a:uFillTx/>
              <a:latin typeface="Arial" panose="020B0604020202020204"/>
              <a:ea typeface="+mn-ea"/>
              <a:cs typeface="+mn-cs"/>
            </a:endParaRPr>
          </a:p>
          <a:p>
            <a:pPr marL="285750" marR="228600" lvl="0" indent="-285750" algn="l" defTabSz="914400" rtl="0" eaLnBrk="1" fontAlgn="auto" latinLnBrk="0" hangingPunct="1">
              <a:lnSpc>
                <a:spcPct val="145000"/>
              </a:lnSpc>
              <a:spcBef>
                <a:spcPts val="5"/>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1D9FB8"/>
                </a:solidFill>
                <a:effectLst/>
                <a:uLnTx/>
                <a:uFillTx/>
                <a:latin typeface="Arial" panose="020B0604020202020204"/>
                <a:ea typeface="+mn-ea"/>
                <a:cs typeface="+mn-cs"/>
              </a:rPr>
              <a:t>Modèle de protocole d’étude de mise en œuvre</a:t>
            </a:r>
            <a:endParaRPr kumimoji="0" lang="en-US" sz="1600" b="0" i="0" u="none" strike="noStrike" kern="1200" cap="none" spc="0" normalizeH="0" baseline="0" noProof="0" dirty="0">
              <a:ln>
                <a:noFill/>
              </a:ln>
              <a:solidFill>
                <a:srgbClr val="1D9FB8"/>
              </a:solidFill>
              <a:effectLst/>
              <a:uLnTx/>
              <a:uFillTx/>
              <a:latin typeface="Arial" panose="020B0604020202020204"/>
              <a:ea typeface="+mn-ea"/>
              <a:cs typeface="+mn-cs"/>
            </a:endParaRPr>
          </a:p>
        </p:txBody>
      </p:sp>
      <p:sp>
        <p:nvSpPr>
          <p:cNvPr id="31" name="TextBox 30">
            <a:extLst>
              <a:ext uri="{FF2B5EF4-FFF2-40B4-BE49-F238E27FC236}">
                <a16:creationId xmlns:a16="http://schemas.microsoft.com/office/drawing/2014/main" id="{74D6304A-2845-EC54-1BF0-441990C62979}"/>
              </a:ext>
            </a:extLst>
          </p:cNvPr>
          <p:cNvSpPr txBox="1"/>
          <p:nvPr/>
        </p:nvSpPr>
        <p:spPr>
          <a:xfrm>
            <a:off x="8354291" y="2759543"/>
            <a:ext cx="3782291" cy="2294474"/>
          </a:xfrm>
          <a:prstGeom prst="rect">
            <a:avLst/>
          </a:prstGeom>
          <a:noFill/>
        </p:spPr>
        <p:txBody>
          <a:bodyPr wrap="square">
            <a:spAutoFit/>
          </a:bodyPr>
          <a:lstStyle/>
          <a:p>
            <a:pPr marL="285750" marR="228600" lvl="0" indent="-285750" algn="l" defTabSz="914400" rtl="0" eaLnBrk="1" fontAlgn="auto" latinLnBrk="0" hangingPunct="1">
              <a:lnSpc>
                <a:spcPct val="145000"/>
              </a:lnSpc>
              <a:spcBef>
                <a:spcPts val="44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56BACE"/>
                </a:solidFill>
                <a:effectLst/>
                <a:uLnTx/>
                <a:uFillTx/>
                <a:latin typeface="Arial" panose="020B0604020202020204"/>
                <a:ea typeface="Trebuchet MS" panose="020B0603020202020204" pitchFamily="34" charset="0"/>
                <a:cs typeface="Trebuchet MS" panose="020B0603020202020204" pitchFamily="34" charset="0"/>
              </a:rPr>
              <a:t>Guide de conception pour la création de la demande </a:t>
            </a:r>
          </a:p>
          <a:p>
            <a:pPr marL="285750" marR="228600" lvl="0" indent="-285750" algn="l" defTabSz="914400" rtl="0" eaLnBrk="1" fontAlgn="auto" latinLnBrk="0" hangingPunct="1">
              <a:lnSpc>
                <a:spcPct val="145000"/>
              </a:lnSpc>
              <a:spcBef>
                <a:spcPts val="44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56BACE"/>
                </a:solidFill>
                <a:effectLst/>
                <a:uLnTx/>
                <a:uFillTx/>
                <a:latin typeface="Arial" panose="020B0604020202020204"/>
                <a:ea typeface="Trebuchet MS" panose="020B0603020202020204" pitchFamily="34" charset="0"/>
                <a:cs typeface="Trebuchet MS" panose="020B0603020202020204" pitchFamily="34" charset="0"/>
              </a:rPr>
              <a:t>Leçons tirées de la création de la demande</a:t>
            </a:r>
          </a:p>
          <a:p>
            <a:pPr marL="285750" marR="228600" lvl="0" indent="-285750" algn="l" defTabSz="914400" rtl="0" eaLnBrk="1" fontAlgn="auto" latinLnBrk="0" hangingPunct="1">
              <a:lnSpc>
                <a:spcPct val="145000"/>
              </a:lnSpc>
              <a:spcBef>
                <a:spcPts val="44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56BACE"/>
                </a:solidFill>
                <a:effectLst/>
                <a:uLnTx/>
                <a:uFillTx/>
                <a:latin typeface="Arial" panose="020B0604020202020204"/>
                <a:ea typeface="Trebuchet MS" panose="020B0603020202020204" pitchFamily="34" charset="0"/>
                <a:cs typeface="Trebuchet MS" panose="020B0603020202020204" pitchFamily="34" charset="0"/>
              </a:rPr>
              <a:t>Points à prendre en compte pour le suivi et l’évaluation</a:t>
            </a:r>
            <a:endParaRPr kumimoji="0" lang="en-US" sz="1600" b="0" i="0" u="none" strike="noStrike" kern="1200" cap="none" spc="0" normalizeH="0" baseline="0" noProof="0" dirty="0">
              <a:ln>
                <a:noFill/>
              </a:ln>
              <a:solidFill>
                <a:srgbClr val="000000"/>
              </a:solidFill>
              <a:effectLst/>
              <a:uLnTx/>
              <a:uFillTx/>
              <a:latin typeface="Arial" panose="020B0604020202020204"/>
              <a:ea typeface="Trebuchet MS" panose="020B0603020202020204" pitchFamily="34" charset="0"/>
              <a:cs typeface="Trebuchet MS" panose="020B0603020202020204" pitchFamily="34" charset="0"/>
            </a:endParaRPr>
          </a:p>
        </p:txBody>
      </p:sp>
      <p:sp>
        <p:nvSpPr>
          <p:cNvPr id="33" name="TextBox 32">
            <a:extLst>
              <a:ext uri="{FF2B5EF4-FFF2-40B4-BE49-F238E27FC236}">
                <a16:creationId xmlns:a16="http://schemas.microsoft.com/office/drawing/2014/main" id="{3A35D709-0BBC-3DF6-BF91-6AB747E7023F}"/>
              </a:ext>
            </a:extLst>
          </p:cNvPr>
          <p:cNvSpPr txBox="1"/>
          <p:nvPr/>
        </p:nvSpPr>
        <p:spPr>
          <a:xfrm>
            <a:off x="865032" y="6101646"/>
            <a:ext cx="10461935"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56B9CC">
                    <a:lumMod val="50000"/>
                  </a:srgbClr>
                </a:solidFill>
                <a:effectLst/>
                <a:uLnTx/>
                <a:uFillTx/>
                <a:latin typeface="Arial" panose="020B0604020202020204"/>
                <a:ea typeface="+mn-ea"/>
                <a:cs typeface="+mn-cs"/>
              </a:rPr>
              <a:t>Les ressources présentées dans cette boîte à outils ont été rendues possibles grâce au généreux soutien du peuple américain par l’intermédiaire de l’Agence américaine pour le développement international (USAID) et le Plan présidentiel d’urgence d’aide à la lutte contre le sida (PEPFAR), par le biais de plusieurs accords de coopération, notamment le Consortium OPTIONS (AID-OAA-A-15-00035), la Collaboration PROMISE (AID-OAA-A-15-00045) et la Collaboration CHOICE (#7200AA19CA00002 et #7200AA19CA00003). Le contenu relève de la responsabilité de ces projets et ne reflète pas nécessairement les opinions de l’USAID ou du gouvernement des États-Unis.</a:t>
            </a:r>
            <a:endParaRPr kumimoji="0" lang="en-US" sz="1050" b="0" i="0" u="none" strike="noStrike" kern="1200" cap="none" spc="0" normalizeH="0" baseline="0" noProof="0" dirty="0">
              <a:ln>
                <a:noFill/>
              </a:ln>
              <a:solidFill>
                <a:srgbClr val="56B9CC">
                  <a:lumMod val="5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49005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ED4FC2-85C7-BB42-AD71-03FCF9D8E2E5}"/>
              </a:ext>
            </a:extLst>
          </p:cNvPr>
          <p:cNvSpPr>
            <a:spLocks noGrp="1"/>
          </p:cNvSpPr>
          <p:nvPr>
            <p:ph type="title"/>
          </p:nvPr>
        </p:nvSpPr>
        <p:spPr/>
        <p:txBody>
          <a:bodyPr/>
          <a:lstStyle/>
          <a:p>
            <a:r>
              <a:rPr lang="fr-FR"/>
              <a:t>Sommaire</a:t>
            </a:r>
          </a:p>
        </p:txBody>
      </p:sp>
      <p:sp>
        <p:nvSpPr>
          <p:cNvPr id="20" name="Text Placeholder 19">
            <a:extLst>
              <a:ext uri="{FF2B5EF4-FFF2-40B4-BE49-F238E27FC236}">
                <a16:creationId xmlns:a16="http://schemas.microsoft.com/office/drawing/2014/main" id="{6A1A9180-A872-4D4B-A4A1-59FB5F57B5D7}"/>
              </a:ext>
            </a:extLst>
          </p:cNvPr>
          <p:cNvSpPr>
            <a:spLocks noGrp="1"/>
          </p:cNvSpPr>
          <p:nvPr>
            <p:ph type="body" sz="quarter" idx="12"/>
          </p:nvPr>
        </p:nvSpPr>
        <p:spPr/>
        <p:txBody>
          <a:bodyPr/>
          <a:lstStyle/>
          <a:p>
            <a:r>
              <a:rPr lang="fr-FR"/>
              <a:t>But de cet outil</a:t>
            </a:r>
          </a:p>
        </p:txBody>
      </p:sp>
      <p:sp>
        <p:nvSpPr>
          <p:cNvPr id="2" name="Slide Number Placeholder 1">
            <a:extLst>
              <a:ext uri="{FF2B5EF4-FFF2-40B4-BE49-F238E27FC236}">
                <a16:creationId xmlns:a16="http://schemas.microsoft.com/office/drawing/2014/main" id="{E3BF55EF-9A26-B64E-8639-A8D50C287024}"/>
              </a:ext>
            </a:extLst>
          </p:cNvPr>
          <p:cNvSpPr>
            <a:spLocks noGrp="1"/>
          </p:cNvSpPr>
          <p:nvPr>
            <p:ph type="sldNum" sz="quarter" idx="4"/>
          </p:nvPr>
        </p:nvSpPr>
        <p:spPr/>
        <p:txBody>
          <a:bodyPr/>
          <a:lstStyle/>
          <a:p>
            <a:fld id="{282D8E3E-8532-C943-903F-91E14D4CAD95}" type="slidenum">
              <a:rPr lang="en-US" smtClean="0"/>
              <a:pPr/>
              <a:t>3</a:t>
            </a:fld>
            <a:endParaRPr lang="en-US"/>
          </a:p>
        </p:txBody>
      </p:sp>
      <p:sp>
        <p:nvSpPr>
          <p:cNvPr id="14" name="Text Placeholder 13">
            <a:extLst>
              <a:ext uri="{FF2B5EF4-FFF2-40B4-BE49-F238E27FC236}">
                <a16:creationId xmlns:a16="http://schemas.microsoft.com/office/drawing/2014/main" id="{CB098CFB-02F5-094C-A628-3348270133E2}"/>
              </a:ext>
            </a:extLst>
          </p:cNvPr>
          <p:cNvSpPr>
            <a:spLocks noGrp="1"/>
          </p:cNvSpPr>
          <p:nvPr>
            <p:ph type="body" sz="quarter" idx="13"/>
          </p:nvPr>
        </p:nvSpPr>
        <p:spPr>
          <a:xfrm>
            <a:off x="1228726" y="2060520"/>
            <a:ext cx="4518932" cy="4076700"/>
          </a:xfrm>
        </p:spPr>
        <p:txBody>
          <a:bodyPr/>
          <a:lstStyle/>
          <a:p>
            <a:pPr marL="285750" indent="-285750">
              <a:spcBef>
                <a:spcPts val="1800"/>
              </a:spcBef>
              <a:buFont typeface="Arial" panose="020B0604020202020204" pitchFamily="34" charset="0"/>
              <a:buChar char="•"/>
            </a:pPr>
            <a:r>
              <a:rPr lang="fr-FR" sz="1800">
                <a:sym typeface="Calibri"/>
              </a:rPr>
              <a:t>Lorsqu’un pays envisage d’utiliser l’anneau vaginal à la dapivirine (l’anneau de PrEP ou l’anneau), une décision importante consiste à déterminer comment et où l’anneau doit être introduit par rapport à la prophylaxie préexposition (PrEP) orale.</a:t>
            </a:r>
          </a:p>
          <a:p>
            <a:pPr marL="285750" indent="-285750">
              <a:spcBef>
                <a:spcPts val="1800"/>
              </a:spcBef>
              <a:buFont typeface="Arial" panose="020B0604020202020204" pitchFamily="34" charset="0"/>
              <a:buChar char="•"/>
            </a:pPr>
            <a:r>
              <a:rPr lang="fr-FR" sz="1800">
                <a:sym typeface="Calibri"/>
              </a:rPr>
              <a:t>Les décideurs politiques ou autres personnes soutenant le développement de politiques pour l’anneau de PrEP peuvent utiliser l’outil de scénarios de déploiement pour définir une approche de déploiement progressif.</a:t>
            </a:r>
          </a:p>
        </p:txBody>
      </p:sp>
      <p:sp>
        <p:nvSpPr>
          <p:cNvPr id="10" name="Text Placeholder 13">
            <a:extLst>
              <a:ext uri="{FF2B5EF4-FFF2-40B4-BE49-F238E27FC236}">
                <a16:creationId xmlns:a16="http://schemas.microsoft.com/office/drawing/2014/main" id="{4D3D2BA8-9D59-3541-B7E8-E7A3D2AEB589}"/>
              </a:ext>
            </a:extLst>
          </p:cNvPr>
          <p:cNvSpPr txBox="1">
            <a:spLocks/>
          </p:cNvSpPr>
          <p:nvPr/>
        </p:nvSpPr>
        <p:spPr>
          <a:xfrm>
            <a:off x="6375492" y="2060520"/>
            <a:ext cx="5005296" cy="407670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1800"/>
              </a:spcBef>
              <a:buFont typeface="Arial" panose="020B0604020202020204" pitchFamily="34" charset="0"/>
              <a:buChar char="•"/>
            </a:pPr>
            <a:r>
              <a:rPr lang="fr-FR" sz="1800" dirty="0">
                <a:sym typeface="Calibri"/>
              </a:rPr>
              <a:t>L’outil utilise les données existantes, dont les données sur l’incidence du VIH et l’utilisation de la </a:t>
            </a:r>
            <a:r>
              <a:rPr lang="fr-FR" sz="1800" dirty="0" err="1">
                <a:sym typeface="Calibri"/>
              </a:rPr>
              <a:t>PrEP</a:t>
            </a:r>
            <a:r>
              <a:rPr lang="fr-FR" sz="1800" dirty="0">
                <a:sym typeface="Calibri"/>
              </a:rPr>
              <a:t> orale, pour élaborer une analyse qui donne la priorité aux régions infranationales (p. ex., les provinces, les états, les districts ou les comtés) pour le déploiement de l’anneau de </a:t>
            </a:r>
            <a:r>
              <a:rPr lang="fr-FR" sz="1800" dirty="0" err="1">
                <a:sym typeface="Calibri"/>
              </a:rPr>
              <a:t>PrEP</a:t>
            </a:r>
            <a:r>
              <a:rPr lang="fr-FR" sz="1800" dirty="0">
                <a:sym typeface="Calibri"/>
              </a:rPr>
              <a:t> et définit plusieurs scénarios pour son déploiement.</a:t>
            </a:r>
          </a:p>
          <a:p>
            <a:pPr marL="285750" indent="-285750">
              <a:spcBef>
                <a:spcPts val="1800"/>
              </a:spcBef>
              <a:buFont typeface="Arial" panose="020B0604020202020204" pitchFamily="34" charset="0"/>
              <a:buChar char="•"/>
            </a:pPr>
            <a:r>
              <a:rPr lang="fr-FR" sz="1800" dirty="0">
                <a:sym typeface="Calibri"/>
              </a:rPr>
              <a:t>Même si une grande majorité des pays considèrent que cette analyse est utile, elle ne remplace nullement un exercice de modélisation solide qui peut donner des estimations et des comparaisons plus précises de l’impact et des coûts.</a:t>
            </a:r>
          </a:p>
        </p:txBody>
      </p:sp>
    </p:spTree>
    <p:extLst>
      <p:ext uri="{BB962C8B-B14F-4D97-AF65-F5344CB8AC3E}">
        <p14:creationId xmlns:p14="http://schemas.microsoft.com/office/powerpoint/2010/main" val="37705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950B02D-A8AB-EF45-B96F-3EEE0E42D6B4}"/>
              </a:ext>
            </a:extLst>
          </p:cNvPr>
          <p:cNvSpPr>
            <a:spLocks noGrp="1"/>
          </p:cNvSpPr>
          <p:nvPr>
            <p:ph type="title"/>
          </p:nvPr>
        </p:nvSpPr>
        <p:spPr/>
        <p:txBody>
          <a:bodyPr>
            <a:normAutofit fontScale="90000"/>
          </a:bodyPr>
          <a:lstStyle/>
          <a:p>
            <a:r>
              <a:rPr lang="fr-FR"/>
              <a:t>Scénario pour le déploiement de l’anneau de PrEP</a:t>
            </a:r>
          </a:p>
        </p:txBody>
      </p:sp>
      <p:sp>
        <p:nvSpPr>
          <p:cNvPr id="25" name="Text Placeholder 24">
            <a:extLst>
              <a:ext uri="{FF2B5EF4-FFF2-40B4-BE49-F238E27FC236}">
                <a16:creationId xmlns:a16="http://schemas.microsoft.com/office/drawing/2014/main" id="{B7176770-F247-EC44-9C0E-072DCB8AE19B}"/>
              </a:ext>
            </a:extLst>
          </p:cNvPr>
          <p:cNvSpPr>
            <a:spLocks noGrp="1"/>
          </p:cNvSpPr>
          <p:nvPr>
            <p:ph type="body" sz="quarter" idx="12"/>
          </p:nvPr>
        </p:nvSpPr>
        <p:spPr/>
        <p:txBody>
          <a:bodyPr>
            <a:normAutofit fontScale="92500" lnSpcReduction="20000"/>
          </a:bodyPr>
          <a:lstStyle/>
          <a:p>
            <a:r>
              <a:rPr lang="fr-FR"/>
              <a:t>Table des matières</a:t>
            </a:r>
          </a:p>
        </p:txBody>
      </p:sp>
      <p:sp>
        <p:nvSpPr>
          <p:cNvPr id="4" name="Slide Number Placeholder 3">
            <a:extLst>
              <a:ext uri="{FF2B5EF4-FFF2-40B4-BE49-F238E27FC236}">
                <a16:creationId xmlns:a16="http://schemas.microsoft.com/office/drawing/2014/main" id="{5960E8F7-61B7-6D48-8608-5578030824D7}"/>
              </a:ext>
            </a:extLst>
          </p:cNvPr>
          <p:cNvSpPr>
            <a:spLocks noGrp="1"/>
          </p:cNvSpPr>
          <p:nvPr>
            <p:ph type="sldNum" sz="quarter" idx="4"/>
          </p:nvPr>
        </p:nvSpPr>
        <p:spPr/>
        <p:txBody>
          <a:bodyPr/>
          <a:lstStyle/>
          <a:p>
            <a:fld id="{282D8E3E-8532-C943-903F-91E14D4CAD95}" type="slidenum">
              <a:rPr lang="en-US" smtClean="0"/>
              <a:pPr/>
              <a:t>4</a:t>
            </a:fld>
            <a:endParaRPr lang="en-US"/>
          </a:p>
        </p:txBody>
      </p:sp>
      <p:sp>
        <p:nvSpPr>
          <p:cNvPr id="30" name="Text Placeholder 29">
            <a:extLst>
              <a:ext uri="{FF2B5EF4-FFF2-40B4-BE49-F238E27FC236}">
                <a16:creationId xmlns:a16="http://schemas.microsoft.com/office/drawing/2014/main" id="{FC9F742E-D5F6-1A4E-8DA3-9F06597864A4}"/>
              </a:ext>
            </a:extLst>
          </p:cNvPr>
          <p:cNvSpPr>
            <a:spLocks noGrp="1"/>
          </p:cNvSpPr>
          <p:nvPr>
            <p:ph type="body" sz="quarter" idx="13"/>
          </p:nvPr>
        </p:nvSpPr>
        <p:spPr>
          <a:xfrm>
            <a:off x="1228725" y="1877878"/>
            <a:ext cx="10152063" cy="344997"/>
          </a:xfrm>
        </p:spPr>
        <p:txBody>
          <a:bodyPr/>
          <a:lstStyle/>
          <a:p>
            <a:r>
              <a:rPr lang="fr-FR"/>
              <a:t>L’analyse comprend trois étapes:</a:t>
            </a:r>
          </a:p>
        </p:txBody>
      </p:sp>
      <p:sp>
        <p:nvSpPr>
          <p:cNvPr id="20" name="TextBox 19">
            <a:extLst>
              <a:ext uri="{FF2B5EF4-FFF2-40B4-BE49-F238E27FC236}">
                <a16:creationId xmlns:a16="http://schemas.microsoft.com/office/drawing/2014/main" id="{DC9726A5-5D91-EA4B-A29F-2B978D295DE8}"/>
              </a:ext>
            </a:extLst>
          </p:cNvPr>
          <p:cNvSpPr txBox="1"/>
          <p:nvPr/>
        </p:nvSpPr>
        <p:spPr>
          <a:xfrm>
            <a:off x="1228725" y="3512935"/>
            <a:ext cx="2961064" cy="2223686"/>
          </a:xfrm>
          <a:prstGeom prst="rect">
            <a:avLst/>
          </a:prstGeom>
          <a:noFill/>
        </p:spPr>
        <p:txBody>
          <a:bodyPr wrap="square" rtlCol="0">
            <a:spAutoFit/>
          </a:bodyPr>
          <a:lstStyle/>
          <a:p>
            <a:pPr>
              <a:spcAft>
                <a:spcPts val="500"/>
              </a:spcAft>
              <a:buClr>
                <a:srgbClr val="000000"/>
              </a:buClr>
              <a:buSzPts val="1600"/>
            </a:pPr>
            <a:r>
              <a:rPr lang="fr-FR" b="1" dirty="0">
                <a:solidFill>
                  <a:srgbClr val="353535"/>
                </a:solidFill>
                <a:latin typeface="Calibri" panose="020F0502020204030204" pitchFamily="34" charset="0"/>
                <a:ea typeface="Calibri"/>
                <a:cs typeface="Calibri" panose="020F0502020204030204" pitchFamily="34" charset="0"/>
                <a:sym typeface="Calibri"/>
              </a:rPr>
              <a:t>Étape 1 : Collecte de données</a:t>
            </a:r>
          </a:p>
          <a:p>
            <a:pPr>
              <a:spcAft>
                <a:spcPts val="500"/>
              </a:spcAft>
              <a:buClr>
                <a:srgbClr val="000000"/>
              </a:buClr>
              <a:buSzPts val="1600"/>
            </a:pPr>
            <a:r>
              <a:rPr lang="fr-FR" dirty="0">
                <a:solidFill>
                  <a:srgbClr val="353535"/>
                </a:solidFill>
                <a:latin typeface="Calibri" panose="020F0502020204030204" pitchFamily="34" charset="0"/>
                <a:ea typeface="Calibri"/>
                <a:cs typeface="Calibri" panose="020F0502020204030204" pitchFamily="34" charset="0"/>
                <a:sym typeface="Calibri"/>
              </a:rPr>
              <a:t>Collecter des données sur l’incidence du VIH et l’utilisation de la PrEP orale au niveau régional pour les utiliser dans l’analyse.</a:t>
            </a:r>
          </a:p>
          <a:p>
            <a:pPr>
              <a:spcAft>
                <a:spcPts val="500"/>
              </a:spcAft>
              <a:buClr>
                <a:srgbClr val="000000"/>
              </a:buClr>
              <a:buSzPts val="1600"/>
            </a:pPr>
            <a:endParaRPr lang="en-US" dirty="0">
              <a:solidFill>
                <a:srgbClr val="353535"/>
              </a:solidFill>
              <a:latin typeface="Calibri" panose="020F0502020204030204" pitchFamily="34" charset="0"/>
              <a:ea typeface="Calibri"/>
              <a:cs typeface="Calibri" panose="020F0502020204030204" pitchFamily="34" charset="0"/>
              <a:sym typeface="Calibri"/>
            </a:endParaRPr>
          </a:p>
          <a:p>
            <a:pPr>
              <a:spcAft>
                <a:spcPts val="500"/>
              </a:spcAft>
              <a:buClr>
                <a:srgbClr val="000000"/>
              </a:buClr>
              <a:buSzPts val="1600"/>
            </a:pPr>
            <a:r>
              <a:rPr lang="fr-FR" b="1" dirty="0">
                <a:solidFill>
                  <a:schemeClr val="accent2"/>
                </a:solidFill>
                <a:latin typeface="Calibri" panose="020F0502020204030204" pitchFamily="34" charset="0"/>
                <a:ea typeface="Calibri"/>
                <a:cs typeface="Calibri" panose="020F0502020204030204" pitchFamily="34" charset="0"/>
                <a:sym typeface="Calibri"/>
              </a:rPr>
              <a:t>Voir la diapo 4</a:t>
            </a:r>
          </a:p>
        </p:txBody>
      </p:sp>
      <p:sp>
        <p:nvSpPr>
          <p:cNvPr id="21" name="Rectangle 20">
            <a:extLst>
              <a:ext uri="{FF2B5EF4-FFF2-40B4-BE49-F238E27FC236}">
                <a16:creationId xmlns:a16="http://schemas.microsoft.com/office/drawing/2014/main" id="{EBA07A40-280B-C04F-990B-5B792A14FAC3}"/>
              </a:ext>
            </a:extLst>
          </p:cNvPr>
          <p:cNvSpPr/>
          <p:nvPr/>
        </p:nvSpPr>
        <p:spPr>
          <a:xfrm>
            <a:off x="7860928" y="3486034"/>
            <a:ext cx="3259807" cy="2223686"/>
          </a:xfrm>
          <a:prstGeom prst="rect">
            <a:avLst/>
          </a:prstGeom>
        </p:spPr>
        <p:txBody>
          <a:bodyPr wrap="square">
            <a:spAutoFit/>
          </a:bodyPr>
          <a:lstStyle/>
          <a:p>
            <a:pPr>
              <a:spcAft>
                <a:spcPts val="500"/>
              </a:spcAft>
              <a:buClr>
                <a:srgbClr val="000000"/>
              </a:buClr>
              <a:buSzPts val="1600"/>
            </a:pPr>
            <a:r>
              <a:rPr lang="fr-FR" b="1" dirty="0">
                <a:solidFill>
                  <a:srgbClr val="353535"/>
                </a:solidFill>
                <a:latin typeface="Calibri" panose="020F0502020204030204" pitchFamily="34" charset="0"/>
                <a:ea typeface="Calibri"/>
                <a:cs typeface="Calibri" panose="020F0502020204030204" pitchFamily="34" charset="0"/>
                <a:sym typeface="Calibri"/>
              </a:rPr>
              <a:t>Étape 3 : Élaboration du scénario</a:t>
            </a:r>
          </a:p>
          <a:p>
            <a:pPr>
              <a:spcAft>
                <a:spcPts val="500"/>
              </a:spcAft>
              <a:buClr>
                <a:srgbClr val="000000"/>
              </a:buClr>
              <a:buSzPts val="1600"/>
            </a:pPr>
            <a:r>
              <a:rPr lang="fr-FR" dirty="0">
                <a:solidFill>
                  <a:srgbClr val="353535"/>
                </a:solidFill>
                <a:latin typeface="Calibri" panose="020F0502020204030204" pitchFamily="34" charset="0"/>
                <a:ea typeface="Calibri"/>
                <a:cs typeface="Calibri" panose="020F0502020204030204" pitchFamily="34" charset="0"/>
                <a:sym typeface="Calibri"/>
              </a:rPr>
              <a:t>Établir la priorité des canaux de distribution de l’anneau de PrEP en fonction de l’évaluation et planifier les étapes suivantes.</a:t>
            </a:r>
          </a:p>
          <a:p>
            <a:pPr>
              <a:spcAft>
                <a:spcPts val="500"/>
              </a:spcAft>
              <a:buClr>
                <a:srgbClr val="000000"/>
              </a:buClr>
              <a:buSzPts val="1600"/>
            </a:pPr>
            <a:endParaRPr lang="en-US" dirty="0">
              <a:solidFill>
                <a:srgbClr val="353535"/>
              </a:solidFill>
              <a:latin typeface="Calibri" panose="020F0502020204030204" pitchFamily="34" charset="0"/>
              <a:ea typeface="Calibri"/>
              <a:cs typeface="Calibri" panose="020F0502020204030204" pitchFamily="34" charset="0"/>
              <a:sym typeface="Calibri"/>
            </a:endParaRPr>
          </a:p>
          <a:p>
            <a:pPr>
              <a:spcAft>
                <a:spcPts val="500"/>
              </a:spcAft>
              <a:buClr>
                <a:srgbClr val="000000"/>
              </a:buClr>
              <a:buSzPts val="1600"/>
            </a:pPr>
            <a:r>
              <a:rPr lang="fr-FR" b="1" dirty="0">
                <a:solidFill>
                  <a:schemeClr val="accent2"/>
                </a:solidFill>
                <a:latin typeface="Calibri" panose="020F0502020204030204" pitchFamily="34" charset="0"/>
                <a:ea typeface="Calibri"/>
                <a:cs typeface="Calibri" panose="020F0502020204030204" pitchFamily="34" charset="0"/>
                <a:sym typeface="Calibri"/>
              </a:rPr>
              <a:t>Voir les diapos 8 et 9</a:t>
            </a:r>
          </a:p>
        </p:txBody>
      </p:sp>
      <p:sp>
        <p:nvSpPr>
          <p:cNvPr id="22" name="TextBox 21">
            <a:extLst>
              <a:ext uri="{FF2B5EF4-FFF2-40B4-BE49-F238E27FC236}">
                <a16:creationId xmlns:a16="http://schemas.microsoft.com/office/drawing/2014/main" id="{2F45290C-B674-FD4F-B29F-759B04D97B8C}"/>
              </a:ext>
            </a:extLst>
          </p:cNvPr>
          <p:cNvSpPr txBox="1"/>
          <p:nvPr/>
        </p:nvSpPr>
        <p:spPr>
          <a:xfrm>
            <a:off x="4637410" y="3512934"/>
            <a:ext cx="2465489" cy="2159566"/>
          </a:xfrm>
          <a:prstGeom prst="rect">
            <a:avLst/>
          </a:prstGeom>
          <a:noFill/>
        </p:spPr>
        <p:txBody>
          <a:bodyPr wrap="square" rtlCol="0">
            <a:spAutoFit/>
          </a:bodyPr>
          <a:lstStyle/>
          <a:p>
            <a:pPr>
              <a:spcAft>
                <a:spcPts val="500"/>
              </a:spcAft>
              <a:buClr>
                <a:srgbClr val="000000"/>
              </a:buClr>
              <a:buSzPts val="1600"/>
            </a:pPr>
            <a:r>
              <a:rPr lang="fr-FR" b="1">
                <a:solidFill>
                  <a:srgbClr val="353535"/>
                </a:solidFill>
                <a:latin typeface="Calibri" panose="020F0502020204030204" pitchFamily="34" charset="0"/>
                <a:ea typeface="Calibri"/>
                <a:cs typeface="Calibri" panose="020F0502020204030204" pitchFamily="34" charset="0"/>
                <a:sym typeface="Calibri"/>
              </a:rPr>
              <a:t>Étape 2 : Analyse des données</a:t>
            </a:r>
          </a:p>
          <a:p>
            <a:pPr>
              <a:buClr>
                <a:srgbClr val="000000"/>
              </a:buClr>
              <a:buSzPts val="1600"/>
            </a:pPr>
            <a:r>
              <a:rPr lang="fr-FR">
                <a:solidFill>
                  <a:srgbClr val="353535"/>
                </a:solidFill>
                <a:latin typeface="Calibri" panose="020F0502020204030204" pitchFamily="34" charset="0"/>
                <a:ea typeface="Calibri"/>
                <a:cs typeface="Calibri" panose="020F0502020204030204" pitchFamily="34" charset="0"/>
                <a:sym typeface="Calibri"/>
              </a:rPr>
              <a:t>Analyser les données collectées en s’aidant du cadre et des graphiques fournis dans cet outil.</a:t>
            </a:r>
          </a:p>
          <a:p>
            <a:pPr>
              <a:spcAft>
                <a:spcPts val="500"/>
              </a:spcAft>
              <a:buClr>
                <a:srgbClr val="000000"/>
              </a:buClr>
              <a:buSzPts val="1600"/>
            </a:pPr>
            <a:r>
              <a:rPr lang="fr-FR">
                <a:solidFill>
                  <a:srgbClr val="353535"/>
                </a:solidFill>
                <a:latin typeface="Calibri" panose="020F0502020204030204" pitchFamily="34" charset="0"/>
                <a:ea typeface="Calibri"/>
                <a:cs typeface="Calibri" panose="020F0502020204030204" pitchFamily="34" charset="0"/>
                <a:sym typeface="Calibri"/>
              </a:rPr>
              <a:t>  </a:t>
            </a:r>
          </a:p>
          <a:p>
            <a:pPr>
              <a:spcAft>
                <a:spcPts val="500"/>
              </a:spcAft>
              <a:buClr>
                <a:srgbClr val="000000"/>
              </a:buClr>
              <a:buSzPts val="1600"/>
            </a:pPr>
            <a:r>
              <a:rPr lang="fr-FR" b="1">
                <a:solidFill>
                  <a:schemeClr val="accent2"/>
                </a:solidFill>
                <a:latin typeface="Calibri" panose="020F0502020204030204" pitchFamily="34" charset="0"/>
                <a:ea typeface="Calibri"/>
                <a:cs typeface="Calibri" panose="020F0502020204030204" pitchFamily="34" charset="0"/>
                <a:sym typeface="Calibri"/>
              </a:rPr>
              <a:t>Voir les diapos 5 à 7</a:t>
            </a:r>
          </a:p>
        </p:txBody>
      </p:sp>
      <p:grpSp>
        <p:nvGrpSpPr>
          <p:cNvPr id="46" name="Group 45">
            <a:extLst>
              <a:ext uri="{FF2B5EF4-FFF2-40B4-BE49-F238E27FC236}">
                <a16:creationId xmlns:a16="http://schemas.microsoft.com/office/drawing/2014/main" id="{8ABDC4CD-C9C7-F348-9DC1-4DEC75008B43}"/>
              </a:ext>
            </a:extLst>
          </p:cNvPr>
          <p:cNvGrpSpPr/>
          <p:nvPr/>
        </p:nvGrpSpPr>
        <p:grpSpPr>
          <a:xfrm>
            <a:off x="1049584" y="2275266"/>
            <a:ext cx="10092832" cy="1096701"/>
            <a:chOff x="1235075" y="2187543"/>
            <a:chExt cx="9575252" cy="1096701"/>
          </a:xfrm>
        </p:grpSpPr>
        <p:sp>
          <p:nvSpPr>
            <p:cNvPr id="15" name="Pentagon 14">
              <a:extLst>
                <a:ext uri="{FF2B5EF4-FFF2-40B4-BE49-F238E27FC236}">
                  <a16:creationId xmlns:a16="http://schemas.microsoft.com/office/drawing/2014/main" id="{C3FA393A-C7E2-AD4E-98E8-2A5BFE150146}"/>
                </a:ext>
              </a:extLst>
            </p:cNvPr>
            <p:cNvSpPr/>
            <p:nvPr/>
          </p:nvSpPr>
          <p:spPr>
            <a:xfrm>
              <a:off x="7550520" y="2187543"/>
              <a:ext cx="3259807" cy="1096701"/>
            </a:xfrm>
            <a:prstGeom prst="homePlate">
              <a:avLst>
                <a:gd name="adj" fmla="val 13794"/>
              </a:avLst>
            </a:prstGeom>
            <a:solidFill>
              <a:schemeClr val="accent6">
                <a:lumMod val="75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pPr algn="ctr">
                <a:lnSpc>
                  <a:spcPct val="95000"/>
                </a:lnSpc>
              </a:pPr>
              <a:r>
                <a:rPr lang="fr-FR" sz="2000" b="1">
                  <a:solidFill>
                    <a:schemeClr val="bg1"/>
                  </a:solidFill>
                </a:rPr>
                <a:t>Élaboration du scénario</a:t>
              </a:r>
            </a:p>
          </p:txBody>
        </p:sp>
        <p:sp>
          <p:nvSpPr>
            <p:cNvPr id="16" name="Pentagon 15">
              <a:extLst>
                <a:ext uri="{FF2B5EF4-FFF2-40B4-BE49-F238E27FC236}">
                  <a16:creationId xmlns:a16="http://schemas.microsoft.com/office/drawing/2014/main" id="{BF3BA484-23AD-284D-8917-F125B4E689FC}"/>
                </a:ext>
              </a:extLst>
            </p:cNvPr>
            <p:cNvSpPr/>
            <p:nvPr/>
          </p:nvSpPr>
          <p:spPr>
            <a:xfrm>
              <a:off x="4189789" y="2187543"/>
              <a:ext cx="3507331" cy="1096701"/>
            </a:xfrm>
            <a:prstGeom prst="homePlate">
              <a:avLst>
                <a:gd name="adj" fmla="val 13794"/>
              </a:avLst>
            </a:prstGeom>
            <a:solidFill>
              <a:schemeClr val="accent6">
                <a:lumMod val="75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pPr algn="ctr">
                <a:lnSpc>
                  <a:spcPct val="95000"/>
                </a:lnSpc>
              </a:pPr>
              <a:r>
                <a:rPr lang="fr-FR" sz="2000" b="1">
                  <a:solidFill>
                    <a:schemeClr val="bg1"/>
                  </a:solidFill>
                </a:rPr>
                <a:t>Analyse des données</a:t>
              </a:r>
            </a:p>
          </p:txBody>
        </p:sp>
        <p:sp>
          <p:nvSpPr>
            <p:cNvPr id="17" name="Pentagon 16">
              <a:extLst>
                <a:ext uri="{FF2B5EF4-FFF2-40B4-BE49-F238E27FC236}">
                  <a16:creationId xmlns:a16="http://schemas.microsoft.com/office/drawing/2014/main" id="{E35D29FB-DBA4-B74C-9DEA-518ECB1F3B44}"/>
                </a:ext>
              </a:extLst>
            </p:cNvPr>
            <p:cNvSpPr/>
            <p:nvPr/>
          </p:nvSpPr>
          <p:spPr>
            <a:xfrm>
              <a:off x="1235075" y="2187543"/>
              <a:ext cx="3259807" cy="1096701"/>
            </a:xfrm>
            <a:prstGeom prst="homePlate">
              <a:avLst>
                <a:gd name="adj" fmla="val 16379"/>
              </a:avLst>
            </a:prstGeom>
            <a:solidFill>
              <a:schemeClr val="accent6">
                <a:lumMod val="75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gn="ctr">
                <a:lnSpc>
                  <a:spcPct val="95000"/>
                </a:lnSpc>
              </a:pPr>
              <a:r>
                <a:rPr lang="fr-FR" sz="2000" b="1">
                  <a:solidFill>
                    <a:schemeClr val="bg1"/>
                  </a:solidFill>
                </a:rPr>
                <a:t>Collecte de données</a:t>
              </a:r>
            </a:p>
          </p:txBody>
        </p:sp>
        <p:sp>
          <p:nvSpPr>
            <p:cNvPr id="43" name="Oval 42">
              <a:extLst>
                <a:ext uri="{FF2B5EF4-FFF2-40B4-BE49-F238E27FC236}">
                  <a16:creationId xmlns:a16="http://schemas.microsoft.com/office/drawing/2014/main" id="{7F70D30C-632E-3E49-B524-9E1D56507862}"/>
                </a:ext>
              </a:extLst>
            </p:cNvPr>
            <p:cNvSpPr/>
            <p:nvPr/>
          </p:nvSpPr>
          <p:spPr>
            <a:xfrm>
              <a:off x="1334931" y="2552095"/>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r-FR" sz="1600" b="1" dirty="0">
                  <a:solidFill>
                    <a:schemeClr val="accent4"/>
                  </a:solidFill>
                </a:rPr>
                <a:t>1</a:t>
              </a:r>
            </a:p>
          </p:txBody>
        </p:sp>
        <p:sp>
          <p:nvSpPr>
            <p:cNvPr id="44" name="Oval 43">
              <a:extLst>
                <a:ext uri="{FF2B5EF4-FFF2-40B4-BE49-F238E27FC236}">
                  <a16:creationId xmlns:a16="http://schemas.microsoft.com/office/drawing/2014/main" id="{5AEF38A2-E537-D34B-A74B-04663269C913}"/>
                </a:ext>
              </a:extLst>
            </p:cNvPr>
            <p:cNvSpPr/>
            <p:nvPr/>
          </p:nvSpPr>
          <p:spPr>
            <a:xfrm>
              <a:off x="4567848" y="2552095"/>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r-FR" sz="1600" b="1">
                  <a:solidFill>
                    <a:schemeClr val="accent4"/>
                  </a:solidFill>
                </a:rPr>
                <a:t>2</a:t>
              </a:r>
            </a:p>
          </p:txBody>
        </p:sp>
        <p:sp>
          <p:nvSpPr>
            <p:cNvPr id="45" name="Oval 44">
              <a:extLst>
                <a:ext uri="{FF2B5EF4-FFF2-40B4-BE49-F238E27FC236}">
                  <a16:creationId xmlns:a16="http://schemas.microsoft.com/office/drawing/2014/main" id="{033E2FA3-ADF1-DC48-968F-E017B4BD1A1E}"/>
                </a:ext>
              </a:extLst>
            </p:cNvPr>
            <p:cNvSpPr/>
            <p:nvPr/>
          </p:nvSpPr>
          <p:spPr>
            <a:xfrm>
              <a:off x="7808543" y="2552095"/>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r-FR" sz="1600" b="1" dirty="0">
                  <a:solidFill>
                    <a:schemeClr val="accent4"/>
                  </a:solidFill>
                </a:rPr>
                <a:t>3</a:t>
              </a:r>
            </a:p>
          </p:txBody>
        </p:sp>
      </p:grpSp>
      <p:sp>
        <p:nvSpPr>
          <p:cNvPr id="19" name="Rectangle 18">
            <a:extLst>
              <a:ext uri="{FF2B5EF4-FFF2-40B4-BE49-F238E27FC236}">
                <a16:creationId xmlns:a16="http://schemas.microsoft.com/office/drawing/2014/main" id="{7EDD9E04-52D1-4C4F-B992-C54AE23CC39E}"/>
              </a:ext>
            </a:extLst>
          </p:cNvPr>
          <p:cNvSpPr/>
          <p:nvPr/>
        </p:nvSpPr>
        <p:spPr>
          <a:xfrm>
            <a:off x="936198" y="6134395"/>
            <a:ext cx="10092833" cy="497712"/>
          </a:xfrm>
          <a:prstGeom prst="rect">
            <a:avLst/>
          </a:pr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500"/>
              </a:spcAft>
              <a:buClr>
                <a:srgbClr val="000000"/>
              </a:buClr>
              <a:buSzPts val="1600"/>
            </a:pPr>
            <a:r>
              <a:rPr lang="fr-FR" i="1" dirty="0">
                <a:solidFill>
                  <a:srgbClr val="353535"/>
                </a:solidFill>
                <a:latin typeface="Calibri" panose="020F0502020204030204" pitchFamily="34" charset="0"/>
                <a:cs typeface="Calibri" panose="020F0502020204030204" pitchFamily="34" charset="0"/>
              </a:rPr>
              <a:t>Un exemple de l’analyse réalisée pour le Kenya en 2021 est présenté aux diapositives 11 à 13. </a:t>
            </a:r>
          </a:p>
        </p:txBody>
      </p:sp>
    </p:spTree>
    <p:extLst>
      <p:ext uri="{BB962C8B-B14F-4D97-AF65-F5344CB8AC3E}">
        <p14:creationId xmlns:p14="http://schemas.microsoft.com/office/powerpoint/2010/main" val="831801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92;p3">
            <a:extLst>
              <a:ext uri="{FF2B5EF4-FFF2-40B4-BE49-F238E27FC236}">
                <a16:creationId xmlns:a16="http://schemas.microsoft.com/office/drawing/2014/main" id="{901E9D6B-150B-6E4E-9D03-FB8696DC59AD}"/>
              </a:ext>
            </a:extLst>
          </p:cNvPr>
          <p:cNvSpPr txBox="1">
            <a:spLocks noGrp="1"/>
          </p:cNvSpPr>
          <p:nvPr>
            <p:ph type="title"/>
          </p:nvPr>
        </p:nvSpPr>
        <p:spPr/>
        <p:txBody>
          <a:bodyPr>
            <a:normAutofit fontScale="90000"/>
          </a:bodyPr>
          <a:lstStyle/>
          <a:p>
            <a:r>
              <a:rPr lang="fr-FR" dirty="0"/>
              <a:t>Étape 1 : Collecte de données</a:t>
            </a:r>
          </a:p>
        </p:txBody>
      </p:sp>
      <p:sp>
        <p:nvSpPr>
          <p:cNvPr id="16" name="Text Placeholder 15">
            <a:extLst>
              <a:ext uri="{FF2B5EF4-FFF2-40B4-BE49-F238E27FC236}">
                <a16:creationId xmlns:a16="http://schemas.microsoft.com/office/drawing/2014/main" id="{CA9F1299-6B7A-204F-A882-5469F59C2C33}"/>
              </a:ext>
            </a:extLst>
          </p:cNvPr>
          <p:cNvSpPr>
            <a:spLocks noGrp="1"/>
          </p:cNvSpPr>
          <p:nvPr>
            <p:ph type="body" sz="quarter" idx="12"/>
          </p:nvPr>
        </p:nvSpPr>
        <p:spPr/>
        <p:txBody>
          <a:bodyPr/>
          <a:lstStyle/>
          <a:p>
            <a:r>
              <a:rPr lang="fr-FR"/>
              <a:t>Données utilisées pour l’analyse des scénarios de déploiement</a:t>
            </a:r>
          </a:p>
        </p:txBody>
      </p:sp>
      <p:sp>
        <p:nvSpPr>
          <p:cNvPr id="27" name="Slide Number Placeholder 26">
            <a:extLst>
              <a:ext uri="{FF2B5EF4-FFF2-40B4-BE49-F238E27FC236}">
                <a16:creationId xmlns:a16="http://schemas.microsoft.com/office/drawing/2014/main" id="{9495E082-E178-DC40-A4E0-FF1A75353CBA}"/>
              </a:ext>
            </a:extLst>
          </p:cNvPr>
          <p:cNvSpPr>
            <a:spLocks noGrp="1"/>
          </p:cNvSpPr>
          <p:nvPr>
            <p:ph type="sldNum" sz="quarter" idx="4"/>
          </p:nvPr>
        </p:nvSpPr>
        <p:spPr/>
        <p:txBody>
          <a:bodyPr/>
          <a:lstStyle/>
          <a:p>
            <a:fld id="{282D8E3E-8532-C943-903F-91E14D4CAD95}" type="slidenum">
              <a:rPr lang="en-US" smtClean="0"/>
              <a:pPr/>
              <a:t>5</a:t>
            </a:fld>
            <a:endParaRPr lang="en-US"/>
          </a:p>
        </p:txBody>
      </p:sp>
      <p:sp>
        <p:nvSpPr>
          <p:cNvPr id="5" name="Text Placeholder 4">
            <a:extLst>
              <a:ext uri="{FF2B5EF4-FFF2-40B4-BE49-F238E27FC236}">
                <a16:creationId xmlns:a16="http://schemas.microsoft.com/office/drawing/2014/main" id="{0DE48648-7903-5641-BC3B-7EAA8784F232}"/>
              </a:ext>
            </a:extLst>
          </p:cNvPr>
          <p:cNvSpPr>
            <a:spLocks noGrp="1"/>
          </p:cNvSpPr>
          <p:nvPr>
            <p:ph type="body" sz="quarter" idx="13"/>
          </p:nvPr>
        </p:nvSpPr>
        <p:spPr>
          <a:xfrm>
            <a:off x="1228726" y="1957788"/>
            <a:ext cx="8842632" cy="979616"/>
          </a:xfrm>
        </p:spPr>
        <p:txBody>
          <a:bodyPr/>
          <a:lstStyle/>
          <a:p>
            <a:r>
              <a:rPr lang="fr-FR" sz="1400" dirty="0"/>
              <a:t>Une liste des données « indispensables » et des données « souhaitables » à collecter pour l’analyse des scénarios de déploiement est présentée ci-dessous. Les données doivent être collectées au niveau régional (p. ex., au niveau de l’état, du district, de la province ou du comté). Il faut noter que toutes les données sont spécifiques aux femmes puisque l’anneau de </a:t>
            </a:r>
            <a:r>
              <a:rPr lang="fr-FR" sz="1400" dirty="0" err="1"/>
              <a:t>PrEP</a:t>
            </a:r>
            <a:r>
              <a:rPr lang="fr-FR" sz="1400" dirty="0"/>
              <a:t> est conçu pour un usage vaginal. </a:t>
            </a:r>
          </a:p>
        </p:txBody>
      </p:sp>
      <p:sp>
        <p:nvSpPr>
          <p:cNvPr id="40" name="Text Placeholder 4">
            <a:extLst>
              <a:ext uri="{FF2B5EF4-FFF2-40B4-BE49-F238E27FC236}">
                <a16:creationId xmlns:a16="http://schemas.microsoft.com/office/drawing/2014/main" id="{A6C8A7FF-9555-9E4B-8E28-D8522E554030}"/>
              </a:ext>
            </a:extLst>
          </p:cNvPr>
          <p:cNvSpPr txBox="1">
            <a:spLocks/>
          </p:cNvSpPr>
          <p:nvPr/>
        </p:nvSpPr>
        <p:spPr>
          <a:xfrm>
            <a:off x="1228725" y="2982274"/>
            <a:ext cx="4206875" cy="333955"/>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buClr>
                <a:srgbClr val="000000"/>
              </a:buClr>
              <a:buSzPts val="1600"/>
            </a:pPr>
            <a:r>
              <a:rPr lang="fr-FR" sz="1400" b="1" dirty="0">
                <a:solidFill>
                  <a:srgbClr val="353535"/>
                </a:solidFill>
                <a:ea typeface="Calibri"/>
                <a:cs typeface="Calibri"/>
                <a:sym typeface="Calibri"/>
              </a:rPr>
              <a:t>Données « indispensables » pour chaque région infranationale : </a:t>
            </a:r>
          </a:p>
        </p:txBody>
      </p:sp>
      <p:sp>
        <p:nvSpPr>
          <p:cNvPr id="41" name="Text Placeholder 4">
            <a:extLst>
              <a:ext uri="{FF2B5EF4-FFF2-40B4-BE49-F238E27FC236}">
                <a16:creationId xmlns:a16="http://schemas.microsoft.com/office/drawing/2014/main" id="{5A291A4C-6CD6-434B-B831-2E5923AD8DBD}"/>
              </a:ext>
            </a:extLst>
          </p:cNvPr>
          <p:cNvSpPr txBox="1">
            <a:spLocks/>
          </p:cNvSpPr>
          <p:nvPr/>
        </p:nvSpPr>
        <p:spPr>
          <a:xfrm>
            <a:off x="5765533" y="2901739"/>
            <a:ext cx="4613275" cy="366997"/>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buClr>
                <a:srgbClr val="000000"/>
              </a:buClr>
              <a:buSzPts val="1600"/>
            </a:pPr>
            <a:r>
              <a:rPr lang="fr-FR" sz="1400" b="1" dirty="0">
                <a:solidFill>
                  <a:srgbClr val="353535"/>
                </a:solidFill>
                <a:ea typeface="Calibri"/>
                <a:cs typeface="Calibri"/>
                <a:sym typeface="Calibri"/>
              </a:rPr>
              <a:t>Données « souhaitables » pour chaque région infranationale :</a:t>
            </a:r>
            <a:r>
              <a:rPr lang="fr-FR" sz="1400" dirty="0">
                <a:solidFill>
                  <a:srgbClr val="353535"/>
                </a:solidFill>
                <a:ea typeface="Calibri"/>
                <a:cs typeface="Calibri"/>
                <a:sym typeface="Calibri"/>
              </a:rPr>
              <a:t> </a:t>
            </a:r>
          </a:p>
        </p:txBody>
      </p:sp>
      <p:sp>
        <p:nvSpPr>
          <p:cNvPr id="42" name="Text Placeholder 4">
            <a:extLst>
              <a:ext uri="{FF2B5EF4-FFF2-40B4-BE49-F238E27FC236}">
                <a16:creationId xmlns:a16="http://schemas.microsoft.com/office/drawing/2014/main" id="{E97DBEAC-CDF1-5A4E-8464-52A233CDAD96}"/>
              </a:ext>
            </a:extLst>
          </p:cNvPr>
          <p:cNvSpPr txBox="1">
            <a:spLocks/>
          </p:cNvSpPr>
          <p:nvPr/>
        </p:nvSpPr>
        <p:spPr>
          <a:xfrm>
            <a:off x="1056240" y="3482657"/>
            <a:ext cx="4356271" cy="680515"/>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228600">
              <a:spcBef>
                <a:spcPts val="0"/>
              </a:spcBef>
              <a:spcAft>
                <a:spcPts val="300"/>
              </a:spcAft>
              <a:buClr>
                <a:srgbClr val="000000"/>
              </a:buClr>
              <a:buSzPts val="1600"/>
              <a:buFont typeface="Arial" panose="020B0604020202020204" pitchFamily="34" charset="0"/>
              <a:buChar char="•"/>
            </a:pPr>
            <a:r>
              <a:rPr lang="fr-FR" sz="1400" dirty="0">
                <a:solidFill>
                  <a:srgbClr val="353535"/>
                </a:solidFill>
                <a:ea typeface="Calibri"/>
                <a:cs typeface="Calibri"/>
                <a:sym typeface="Calibri"/>
              </a:rPr>
              <a:t>Population (toutes les femmes | adolescentes et jeunes femmes) </a:t>
            </a:r>
          </a:p>
          <a:p>
            <a:pPr marL="457200" indent="-228600">
              <a:spcBef>
                <a:spcPts val="0"/>
              </a:spcBef>
              <a:spcAft>
                <a:spcPts val="300"/>
              </a:spcAft>
              <a:buClr>
                <a:srgbClr val="000000"/>
              </a:buClr>
              <a:buSzPts val="1600"/>
              <a:buFont typeface="Arial" panose="020B0604020202020204" pitchFamily="34" charset="0"/>
              <a:buChar char="•"/>
            </a:pPr>
            <a:r>
              <a:rPr lang="fr-FR" sz="1400" dirty="0">
                <a:solidFill>
                  <a:srgbClr val="353535"/>
                </a:solidFill>
                <a:ea typeface="Calibri"/>
                <a:cs typeface="Calibri"/>
                <a:sym typeface="Calibri"/>
              </a:rPr>
              <a:t>Taux d’incidence du VIH (toutes les femmes | adolescentes et jeunes femmes) </a:t>
            </a:r>
          </a:p>
        </p:txBody>
      </p:sp>
      <p:sp>
        <p:nvSpPr>
          <p:cNvPr id="38" name="Rectangle 37">
            <a:extLst>
              <a:ext uri="{FF2B5EF4-FFF2-40B4-BE49-F238E27FC236}">
                <a16:creationId xmlns:a16="http://schemas.microsoft.com/office/drawing/2014/main" id="{3FAA6768-6DE1-1D40-AE6F-91A2AD2E361A}"/>
              </a:ext>
            </a:extLst>
          </p:cNvPr>
          <p:cNvSpPr/>
          <p:nvPr/>
        </p:nvSpPr>
        <p:spPr>
          <a:xfrm>
            <a:off x="10258949" y="1980639"/>
            <a:ext cx="1540934" cy="1793128"/>
          </a:xfrm>
          <a:prstGeom prst="rect">
            <a:avLst/>
          </a:prstGeom>
          <a:solidFill>
            <a:schemeClr val="accent3">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a:solidFill>
                  <a:srgbClr val="353535"/>
                </a:solidFill>
                <a:ea typeface="Calibri"/>
                <a:cs typeface="Calibri"/>
                <a:sym typeface="Calibri"/>
              </a:rPr>
              <a:t>Un tableur Excel préformaté pour la collecte des données est disponible ici. </a:t>
            </a:r>
          </a:p>
        </p:txBody>
      </p:sp>
      <p:pic>
        <p:nvPicPr>
          <p:cNvPr id="43" name="Graphic 42" descr="Cursor with solid fill">
            <a:extLst>
              <a:ext uri="{FF2B5EF4-FFF2-40B4-BE49-F238E27FC236}">
                <a16:creationId xmlns:a16="http://schemas.microsoft.com/office/drawing/2014/main" id="{80865D6C-5924-0C42-B24A-BA1FDBBE8E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42943">
            <a:off x="10761504" y="3623800"/>
            <a:ext cx="755221" cy="755221"/>
          </a:xfrm>
          <a:prstGeom prst="rect">
            <a:avLst/>
          </a:prstGeom>
        </p:spPr>
      </p:pic>
      <p:sp>
        <p:nvSpPr>
          <p:cNvPr id="45" name="Text Placeholder 4">
            <a:extLst>
              <a:ext uri="{FF2B5EF4-FFF2-40B4-BE49-F238E27FC236}">
                <a16:creationId xmlns:a16="http://schemas.microsoft.com/office/drawing/2014/main" id="{3DC21DB6-64D2-AF45-AC9F-FB035B3A3AB6}"/>
              </a:ext>
            </a:extLst>
          </p:cNvPr>
          <p:cNvSpPr txBox="1">
            <a:spLocks/>
          </p:cNvSpPr>
          <p:nvPr/>
        </p:nvSpPr>
        <p:spPr>
          <a:xfrm>
            <a:off x="908317" y="5057608"/>
            <a:ext cx="10571157" cy="1824613"/>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228600">
              <a:lnSpc>
                <a:spcPct val="100000"/>
              </a:lnSpc>
              <a:spcBef>
                <a:spcPts val="0"/>
              </a:spcBef>
              <a:spcAft>
                <a:spcPts val="600"/>
              </a:spcAft>
              <a:buClr>
                <a:srgbClr val="000000"/>
              </a:buClr>
              <a:buSzPts val="1600"/>
              <a:buFont typeface="Arial" panose="020B0604020202020204" pitchFamily="34" charset="0"/>
              <a:buChar char="•"/>
            </a:pPr>
            <a:r>
              <a:rPr lang="fr-FR" sz="1400" b="1" dirty="0">
                <a:solidFill>
                  <a:srgbClr val="353535"/>
                </a:solidFill>
                <a:cs typeface="Calibri"/>
                <a:sym typeface="Calibri"/>
              </a:rPr>
              <a:t>Dépistage du VIH/connaissance du statut sérologique</a:t>
            </a:r>
            <a:r>
              <a:rPr lang="fr-FR" sz="1400" dirty="0">
                <a:solidFill>
                  <a:srgbClr val="353535"/>
                </a:solidFill>
                <a:cs typeface="Calibri"/>
                <a:sym typeface="Calibri"/>
              </a:rPr>
              <a:t> – </a:t>
            </a:r>
            <a:r>
              <a:rPr lang="fr-FR" sz="1400" i="1" dirty="0">
                <a:solidFill>
                  <a:srgbClr val="353535"/>
                </a:solidFill>
                <a:cs typeface="Calibri"/>
                <a:sym typeface="Calibri"/>
              </a:rPr>
              <a:t>Il peut être utile de prendre ce facteur en compte s’il varie beaucoup d’une région à une autre, car les régions où le taux de dépistage du VIH est plus élevé seront plus « prêtes » à introduire l’anneau. </a:t>
            </a:r>
          </a:p>
          <a:p>
            <a:pPr marL="457200" indent="-228600">
              <a:lnSpc>
                <a:spcPct val="100000"/>
              </a:lnSpc>
              <a:spcBef>
                <a:spcPts val="0"/>
              </a:spcBef>
              <a:spcAft>
                <a:spcPts val="600"/>
              </a:spcAft>
              <a:buClr>
                <a:srgbClr val="000000"/>
              </a:buClr>
              <a:buSzPts val="1600"/>
              <a:buFont typeface="Arial" panose="020B0604020202020204" pitchFamily="34" charset="0"/>
              <a:buChar char="•"/>
            </a:pPr>
            <a:r>
              <a:rPr lang="fr-FR" sz="1400" b="1" dirty="0">
                <a:solidFill>
                  <a:srgbClr val="353535"/>
                </a:solidFill>
                <a:cs typeface="Calibri"/>
                <a:sym typeface="Calibri"/>
              </a:rPr>
              <a:t>Taux d’abandon de la </a:t>
            </a:r>
            <a:r>
              <a:rPr lang="fr-FR" sz="1400" b="1" dirty="0" err="1">
                <a:solidFill>
                  <a:srgbClr val="353535"/>
                </a:solidFill>
                <a:cs typeface="Calibri"/>
                <a:sym typeface="Calibri"/>
              </a:rPr>
              <a:t>PrEP</a:t>
            </a:r>
            <a:r>
              <a:rPr lang="fr-FR" sz="1400" b="1" dirty="0">
                <a:solidFill>
                  <a:srgbClr val="353535"/>
                </a:solidFill>
                <a:cs typeface="Calibri"/>
                <a:sym typeface="Calibri"/>
              </a:rPr>
              <a:t> orale</a:t>
            </a:r>
            <a:r>
              <a:rPr lang="fr-FR" sz="1400" dirty="0">
                <a:solidFill>
                  <a:srgbClr val="353535"/>
                </a:solidFill>
                <a:cs typeface="Calibri"/>
                <a:sym typeface="Calibri"/>
              </a:rPr>
              <a:t> – </a:t>
            </a:r>
            <a:r>
              <a:rPr lang="fr-FR" sz="1400" i="1" dirty="0">
                <a:solidFill>
                  <a:srgbClr val="353535"/>
                </a:solidFill>
                <a:cs typeface="Calibri"/>
                <a:sym typeface="Calibri"/>
              </a:rPr>
              <a:t>Il peut être utile de prendre ce facteur en compte s’il varie beaucoup d’une région à une autre, car les régions où l’abandon de la </a:t>
            </a:r>
            <a:r>
              <a:rPr lang="fr-FR" sz="1400" i="1" dirty="0" err="1">
                <a:solidFill>
                  <a:srgbClr val="353535"/>
                </a:solidFill>
                <a:cs typeface="Calibri"/>
                <a:sym typeface="Calibri"/>
              </a:rPr>
              <a:t>PrEP</a:t>
            </a:r>
            <a:r>
              <a:rPr lang="fr-FR" sz="1400" i="1" dirty="0">
                <a:solidFill>
                  <a:srgbClr val="353535"/>
                </a:solidFill>
                <a:cs typeface="Calibri"/>
                <a:sym typeface="Calibri"/>
              </a:rPr>
              <a:t> orale est élevé peuvent bénéficier de l’anneau comme option alternative.</a:t>
            </a:r>
          </a:p>
          <a:p>
            <a:pPr marL="457200" indent="-228600">
              <a:lnSpc>
                <a:spcPct val="100000"/>
              </a:lnSpc>
              <a:spcBef>
                <a:spcPts val="0"/>
              </a:spcBef>
              <a:spcAft>
                <a:spcPts val="600"/>
              </a:spcAft>
              <a:buClr>
                <a:srgbClr val="000000"/>
              </a:buClr>
              <a:buSzPts val="1600"/>
              <a:buFont typeface="Arial" panose="020B0604020202020204" pitchFamily="34" charset="0"/>
              <a:buChar char="•"/>
            </a:pPr>
            <a:r>
              <a:rPr lang="fr-FR" sz="1400" b="1" dirty="0">
                <a:solidFill>
                  <a:srgbClr val="353535"/>
                </a:solidFill>
                <a:cs typeface="Calibri"/>
                <a:sym typeface="Calibri"/>
              </a:rPr>
              <a:t>Taux d’utilisation de contraceptifs modernes</a:t>
            </a:r>
            <a:r>
              <a:rPr lang="fr-FR" sz="1400" dirty="0">
                <a:solidFill>
                  <a:srgbClr val="353535"/>
                </a:solidFill>
                <a:cs typeface="Calibri"/>
                <a:sym typeface="Calibri"/>
              </a:rPr>
              <a:t> – </a:t>
            </a:r>
            <a:r>
              <a:rPr lang="fr-FR" sz="1400" i="1" dirty="0">
                <a:solidFill>
                  <a:srgbClr val="353535"/>
                </a:solidFill>
                <a:cs typeface="Calibri"/>
                <a:sym typeface="Calibri"/>
              </a:rPr>
              <a:t>Il peut être utile de  prendre ce facteur en compte s’il varie beaucoup d’une région à une autre, car les services de planification familiale sont susceptibles d’être un bon canal de distribution de l’anneau.</a:t>
            </a:r>
          </a:p>
        </p:txBody>
      </p:sp>
      <p:sp>
        <p:nvSpPr>
          <p:cNvPr id="52" name="Text Placeholder 4">
            <a:extLst>
              <a:ext uri="{FF2B5EF4-FFF2-40B4-BE49-F238E27FC236}">
                <a16:creationId xmlns:a16="http://schemas.microsoft.com/office/drawing/2014/main" id="{C7E06125-AA74-1549-8092-BD5B8E8179B2}"/>
              </a:ext>
            </a:extLst>
          </p:cNvPr>
          <p:cNvSpPr txBox="1">
            <a:spLocks/>
          </p:cNvSpPr>
          <p:nvPr/>
        </p:nvSpPr>
        <p:spPr>
          <a:xfrm>
            <a:off x="5506307" y="3418342"/>
            <a:ext cx="4356271" cy="1319379"/>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228600">
              <a:spcBef>
                <a:spcPts val="0"/>
              </a:spcBef>
              <a:spcAft>
                <a:spcPts val="300"/>
              </a:spcAft>
              <a:buClr>
                <a:srgbClr val="000000"/>
              </a:buClr>
              <a:buSzPts val="1600"/>
              <a:buFont typeface="Arial" panose="020B0604020202020204" pitchFamily="34" charset="0"/>
              <a:buChar char="•"/>
            </a:pPr>
            <a:r>
              <a:rPr lang="fr-FR" sz="1400" dirty="0">
                <a:solidFill>
                  <a:srgbClr val="353535"/>
                </a:solidFill>
                <a:ea typeface="Calibri"/>
                <a:cs typeface="Calibri"/>
                <a:sym typeface="Calibri"/>
              </a:rPr>
              <a:t>Nouvelles infections au VIH (toutes les femmes | adolescentes et jeunes femmes) </a:t>
            </a:r>
          </a:p>
          <a:p>
            <a:pPr marL="457200" indent="-228600">
              <a:spcBef>
                <a:spcPts val="0"/>
              </a:spcBef>
              <a:spcAft>
                <a:spcPts val="300"/>
              </a:spcAft>
              <a:buClr>
                <a:srgbClr val="000000"/>
              </a:buClr>
              <a:buSzPts val="1600"/>
              <a:buFont typeface="Arial" panose="020B0604020202020204" pitchFamily="34" charset="0"/>
              <a:buChar char="•"/>
            </a:pPr>
            <a:r>
              <a:rPr lang="fr-FR" sz="1400" dirty="0">
                <a:solidFill>
                  <a:srgbClr val="353535"/>
                </a:solidFill>
                <a:ea typeface="Calibri"/>
                <a:cs typeface="Calibri"/>
                <a:sym typeface="Calibri"/>
              </a:rPr>
              <a:t>Utilisatrices actuelles de la </a:t>
            </a:r>
            <a:r>
              <a:rPr lang="fr-FR" sz="1400" dirty="0" err="1">
                <a:solidFill>
                  <a:srgbClr val="353535"/>
                </a:solidFill>
                <a:ea typeface="Calibri"/>
                <a:cs typeface="Calibri"/>
                <a:sym typeface="Calibri"/>
              </a:rPr>
              <a:t>PrEP</a:t>
            </a:r>
            <a:r>
              <a:rPr lang="fr-FR" sz="1400" dirty="0">
                <a:solidFill>
                  <a:srgbClr val="353535"/>
                </a:solidFill>
                <a:ea typeface="Calibri"/>
                <a:cs typeface="Calibri"/>
                <a:sym typeface="Calibri"/>
              </a:rPr>
              <a:t> orale (toutes les femmes | adolescentes et jeunes femmes) </a:t>
            </a:r>
          </a:p>
          <a:p>
            <a:pPr marL="457200" indent="-228600">
              <a:spcBef>
                <a:spcPts val="0"/>
              </a:spcBef>
              <a:buClr>
                <a:srgbClr val="000000"/>
              </a:buClr>
              <a:buSzPts val="1600"/>
              <a:buFont typeface="Arial" panose="020B0604020202020204" pitchFamily="34" charset="0"/>
              <a:buChar char="•"/>
            </a:pPr>
            <a:r>
              <a:rPr lang="fr-FR" sz="1400" dirty="0">
                <a:solidFill>
                  <a:srgbClr val="353535"/>
                </a:solidFill>
                <a:ea typeface="Calibri"/>
                <a:cs typeface="Calibri"/>
                <a:sym typeface="Calibri"/>
              </a:rPr>
              <a:t>Présence de projets clés de déploiement de la </a:t>
            </a:r>
            <a:r>
              <a:rPr lang="fr-FR" sz="1400" dirty="0" err="1">
                <a:solidFill>
                  <a:srgbClr val="353535"/>
                </a:solidFill>
                <a:ea typeface="Calibri"/>
                <a:cs typeface="Calibri"/>
                <a:sym typeface="Calibri"/>
              </a:rPr>
              <a:t>PrEP</a:t>
            </a:r>
            <a:r>
              <a:rPr lang="fr-FR" sz="1400" dirty="0">
                <a:solidFill>
                  <a:srgbClr val="353535"/>
                </a:solidFill>
                <a:ea typeface="Calibri"/>
                <a:cs typeface="Calibri"/>
                <a:sym typeface="Calibri"/>
              </a:rPr>
              <a:t> orale (p. ex., DREAMS) </a:t>
            </a:r>
          </a:p>
        </p:txBody>
      </p:sp>
    </p:spTree>
    <p:extLst>
      <p:ext uri="{BB962C8B-B14F-4D97-AF65-F5344CB8AC3E}">
        <p14:creationId xmlns:p14="http://schemas.microsoft.com/office/powerpoint/2010/main" val="2651654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92;p3">
            <a:extLst>
              <a:ext uri="{FF2B5EF4-FFF2-40B4-BE49-F238E27FC236}">
                <a16:creationId xmlns:a16="http://schemas.microsoft.com/office/drawing/2014/main" id="{901E9D6B-150B-6E4E-9D03-FB8696DC59AD}"/>
              </a:ext>
            </a:extLst>
          </p:cNvPr>
          <p:cNvSpPr txBox="1">
            <a:spLocks noGrp="1"/>
          </p:cNvSpPr>
          <p:nvPr>
            <p:ph type="title"/>
          </p:nvPr>
        </p:nvSpPr>
        <p:spPr/>
        <p:txBody>
          <a:bodyPr>
            <a:normAutofit fontScale="90000"/>
          </a:bodyPr>
          <a:lstStyle/>
          <a:p>
            <a:r>
              <a:rPr lang="fr-FR"/>
              <a:t>Étape 2 : Cadre d’analyse des données</a:t>
            </a:r>
          </a:p>
        </p:txBody>
      </p:sp>
      <p:sp>
        <p:nvSpPr>
          <p:cNvPr id="16" name="Text Placeholder 15">
            <a:extLst>
              <a:ext uri="{FF2B5EF4-FFF2-40B4-BE49-F238E27FC236}">
                <a16:creationId xmlns:a16="http://schemas.microsoft.com/office/drawing/2014/main" id="{CA9F1299-6B7A-204F-A882-5469F59C2C33}"/>
              </a:ext>
            </a:extLst>
          </p:cNvPr>
          <p:cNvSpPr>
            <a:spLocks noGrp="1"/>
          </p:cNvSpPr>
          <p:nvPr>
            <p:ph type="body" sz="quarter" idx="12"/>
          </p:nvPr>
        </p:nvSpPr>
        <p:spPr>
          <a:xfrm>
            <a:off x="1235075" y="1361077"/>
            <a:ext cx="10145713" cy="477056"/>
          </a:xfrm>
        </p:spPr>
        <p:txBody>
          <a:bodyPr>
            <a:noAutofit/>
          </a:bodyPr>
          <a:lstStyle/>
          <a:p>
            <a:r>
              <a:rPr lang="fr-FR" sz="2000" dirty="0"/>
              <a:t>Ce cadre s’articule autour de deux grandes composantes. Cependant, chaque composante peut être personnalisée selon les besoins.  </a:t>
            </a:r>
          </a:p>
        </p:txBody>
      </p:sp>
      <p:sp>
        <p:nvSpPr>
          <p:cNvPr id="27" name="Slide Number Placeholder 26">
            <a:extLst>
              <a:ext uri="{FF2B5EF4-FFF2-40B4-BE49-F238E27FC236}">
                <a16:creationId xmlns:a16="http://schemas.microsoft.com/office/drawing/2014/main" id="{9495E082-E178-DC40-A4E0-FF1A75353CBA}"/>
              </a:ext>
            </a:extLst>
          </p:cNvPr>
          <p:cNvSpPr>
            <a:spLocks noGrp="1"/>
          </p:cNvSpPr>
          <p:nvPr>
            <p:ph type="sldNum" sz="quarter" idx="4"/>
          </p:nvPr>
        </p:nvSpPr>
        <p:spPr/>
        <p:txBody>
          <a:bodyPr/>
          <a:lstStyle/>
          <a:p>
            <a:fld id="{282D8E3E-8532-C943-903F-91E14D4CAD95}" type="slidenum">
              <a:rPr lang="en-US" smtClean="0"/>
              <a:pPr/>
              <a:t>6</a:t>
            </a:fld>
            <a:endParaRPr lang="en-US"/>
          </a:p>
        </p:txBody>
      </p:sp>
      <p:grpSp>
        <p:nvGrpSpPr>
          <p:cNvPr id="7" name="Group 6">
            <a:extLst>
              <a:ext uri="{FF2B5EF4-FFF2-40B4-BE49-F238E27FC236}">
                <a16:creationId xmlns:a16="http://schemas.microsoft.com/office/drawing/2014/main" id="{43193D04-C8EC-AA42-9ED4-58C6783F919E}"/>
              </a:ext>
            </a:extLst>
          </p:cNvPr>
          <p:cNvGrpSpPr/>
          <p:nvPr/>
        </p:nvGrpSpPr>
        <p:grpSpPr>
          <a:xfrm>
            <a:off x="1312639" y="3127066"/>
            <a:ext cx="9288686" cy="3200400"/>
            <a:chOff x="1226914" y="3241335"/>
            <a:chExt cx="9288686" cy="3200400"/>
          </a:xfrm>
        </p:grpSpPr>
        <p:cxnSp>
          <p:nvCxnSpPr>
            <p:cNvPr id="9" name="Straight Connector 8">
              <a:extLst>
                <a:ext uri="{FF2B5EF4-FFF2-40B4-BE49-F238E27FC236}">
                  <a16:creationId xmlns:a16="http://schemas.microsoft.com/office/drawing/2014/main" id="{E29399FE-17CE-AC42-A6BF-925DB471BB37}"/>
                </a:ext>
              </a:extLst>
            </p:cNvPr>
            <p:cNvCxnSpPr>
              <a:cxnSpLocks/>
            </p:cNvCxnSpPr>
            <p:nvPr/>
          </p:nvCxnSpPr>
          <p:spPr>
            <a:xfrm>
              <a:off x="1226914" y="3241335"/>
              <a:ext cx="0" cy="3200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4D3B272-3F4F-C345-9C62-7DAB7BFD1E36}"/>
                </a:ext>
              </a:extLst>
            </p:cNvPr>
            <p:cNvCxnSpPr>
              <a:cxnSpLocks/>
            </p:cNvCxnSpPr>
            <p:nvPr/>
          </p:nvCxnSpPr>
          <p:spPr>
            <a:xfrm flipH="1">
              <a:off x="1226914" y="6441735"/>
              <a:ext cx="92886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itle 1">
            <a:extLst>
              <a:ext uri="{FF2B5EF4-FFF2-40B4-BE49-F238E27FC236}">
                <a16:creationId xmlns:a16="http://schemas.microsoft.com/office/drawing/2014/main" id="{1DCDAA9B-5BA2-8C43-99F2-C917D336850C}"/>
              </a:ext>
            </a:extLst>
          </p:cNvPr>
          <p:cNvSpPr txBox="1">
            <a:spLocks/>
          </p:cNvSpPr>
          <p:nvPr>
            <p:custDataLst>
              <p:tags r:id="rId1"/>
            </p:custDataLst>
          </p:nvPr>
        </p:nvSpPr>
        <p:spPr>
          <a:xfrm>
            <a:off x="1234808" y="2110771"/>
            <a:ext cx="10332720" cy="731059"/>
          </a:xfrm>
          <a:prstGeom prst="rect">
            <a:avLst/>
          </a:prstGeom>
        </p:spPr>
        <p:txBody>
          <a:bodyPr vert="horz"/>
          <a:lstStyle>
            <a:lvl1pPr algn="l" defTabSz="457200" rtl="0" eaLnBrk="1" latinLnBrk="0" hangingPunct="1">
              <a:lnSpc>
                <a:spcPts val="4480"/>
              </a:lnSpc>
              <a:spcBef>
                <a:spcPct val="0"/>
              </a:spcBef>
              <a:spcAft>
                <a:spcPts val="0"/>
              </a:spcAft>
              <a:buNone/>
              <a:defRPr sz="4400" kern="1200" baseline="0">
                <a:solidFill>
                  <a:srgbClr val="595959"/>
                </a:solidFill>
                <a:latin typeface="+mj-lt"/>
                <a:ea typeface="+mj-ea"/>
                <a:cs typeface="+mj-cs"/>
              </a:defRPr>
            </a:lvl1pPr>
          </a:lstStyle>
          <a:p>
            <a:pPr>
              <a:lnSpc>
                <a:spcPct val="110000"/>
              </a:lnSpc>
            </a:pPr>
            <a:r>
              <a:rPr lang="fr-FR" sz="1800" b="1" dirty="0">
                <a:solidFill>
                  <a:schemeClr val="tx1"/>
                </a:solidFill>
                <a:latin typeface="Calibri" panose="020F0502020204030204" pitchFamily="34" charset="0"/>
                <a:ea typeface="+mn-ea"/>
                <a:cs typeface="Calibri" panose="020F0502020204030204" pitchFamily="34" charset="0"/>
              </a:rPr>
              <a:t>Cadre du scénario de déploiement - </a:t>
            </a:r>
            <a:r>
              <a:rPr lang="fr-FR" sz="1800" dirty="0">
                <a:solidFill>
                  <a:srgbClr val="353535"/>
                </a:solidFill>
                <a:latin typeface="Calibri" panose="020F0502020204030204" pitchFamily="34" charset="0"/>
                <a:ea typeface="+mn-ea"/>
                <a:cs typeface="Calibri" panose="020F0502020204030204" pitchFamily="34" charset="0"/>
              </a:rPr>
              <a:t>Placez les régions infranationales le long de </a:t>
            </a:r>
            <a:r>
              <a:rPr lang="fr-FR" sz="1800" b="1" dirty="0">
                <a:solidFill>
                  <a:srgbClr val="353535"/>
                </a:solidFill>
                <a:latin typeface="Calibri" panose="020F0502020204030204" pitchFamily="34" charset="0"/>
                <a:ea typeface="+mn-ea"/>
                <a:cs typeface="Calibri" panose="020F0502020204030204" pitchFamily="34" charset="0"/>
              </a:rPr>
              <a:t>deux axes</a:t>
            </a:r>
            <a:r>
              <a:rPr lang="fr-FR" sz="1800" dirty="0">
                <a:solidFill>
                  <a:srgbClr val="353535"/>
                </a:solidFill>
                <a:latin typeface="Calibri" panose="020F0502020204030204" pitchFamily="34" charset="0"/>
                <a:ea typeface="+mn-ea"/>
                <a:cs typeface="Calibri" panose="020F0502020204030204" pitchFamily="34" charset="0"/>
              </a:rPr>
              <a:t> : l’incidence du VIH et la taille des populations clés, tel que décrit ci-dessous. La taille du cercle peut représenter le nombre absolu de nouvelles infections au VIH. </a:t>
            </a:r>
          </a:p>
        </p:txBody>
      </p:sp>
      <p:grpSp>
        <p:nvGrpSpPr>
          <p:cNvPr id="26" name="Group 25">
            <a:extLst>
              <a:ext uri="{FF2B5EF4-FFF2-40B4-BE49-F238E27FC236}">
                <a16:creationId xmlns:a16="http://schemas.microsoft.com/office/drawing/2014/main" id="{C3C553C3-2C0F-6C4D-B02B-E5BC200763D8}"/>
              </a:ext>
            </a:extLst>
          </p:cNvPr>
          <p:cNvGrpSpPr/>
          <p:nvPr/>
        </p:nvGrpSpPr>
        <p:grpSpPr>
          <a:xfrm>
            <a:off x="930494" y="3127066"/>
            <a:ext cx="335116" cy="3115015"/>
            <a:chOff x="722849" y="3241335"/>
            <a:chExt cx="335116" cy="3115015"/>
          </a:xfrm>
        </p:grpSpPr>
        <p:cxnSp>
          <p:nvCxnSpPr>
            <p:cNvPr id="25" name="Straight Arrow Connector 24">
              <a:extLst>
                <a:ext uri="{FF2B5EF4-FFF2-40B4-BE49-F238E27FC236}">
                  <a16:creationId xmlns:a16="http://schemas.microsoft.com/office/drawing/2014/main" id="{498ED9C0-2B51-744F-80AD-3476A52753AF}"/>
                </a:ext>
              </a:extLst>
            </p:cNvPr>
            <p:cNvCxnSpPr/>
            <p:nvPr/>
          </p:nvCxnSpPr>
          <p:spPr>
            <a:xfrm>
              <a:off x="890406" y="3241335"/>
              <a:ext cx="0" cy="3115015"/>
            </a:xfrm>
            <a:prstGeom prst="straightConnector1">
              <a:avLst/>
            </a:prstGeom>
            <a:ln w="15875">
              <a:solidFill>
                <a:schemeClr val="accent3">
                  <a:lumMod val="75000"/>
                </a:schemeClr>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0ADE8FB-5F89-E942-B315-DC5E8D056EA1}"/>
                </a:ext>
              </a:extLst>
            </p:cNvPr>
            <p:cNvSpPr/>
            <p:nvPr/>
          </p:nvSpPr>
          <p:spPr>
            <a:xfrm rot="16200000">
              <a:off x="57418" y="5143904"/>
              <a:ext cx="1665978" cy="3351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fr-FR" sz="1400" b="1" i="1">
                  <a:solidFill>
                    <a:srgbClr val="353535"/>
                  </a:solidFill>
                  <a:cs typeface="Calibri"/>
                </a:rPr>
                <a:t>Adoption de la PrEP orale</a:t>
              </a:r>
            </a:p>
          </p:txBody>
        </p:sp>
      </p:grpSp>
      <p:grpSp>
        <p:nvGrpSpPr>
          <p:cNvPr id="30" name="Group 29">
            <a:extLst>
              <a:ext uri="{FF2B5EF4-FFF2-40B4-BE49-F238E27FC236}">
                <a16:creationId xmlns:a16="http://schemas.microsoft.com/office/drawing/2014/main" id="{49AA54DB-5FF6-3440-98E9-761ED9902216}"/>
              </a:ext>
            </a:extLst>
          </p:cNvPr>
          <p:cNvGrpSpPr/>
          <p:nvPr/>
        </p:nvGrpSpPr>
        <p:grpSpPr>
          <a:xfrm rot="16200000">
            <a:off x="5607636" y="1997862"/>
            <a:ext cx="335116" cy="9080770"/>
            <a:chOff x="722849" y="2654266"/>
            <a:chExt cx="335116" cy="9080770"/>
          </a:xfrm>
        </p:grpSpPr>
        <p:cxnSp>
          <p:nvCxnSpPr>
            <p:cNvPr id="31" name="Straight Arrow Connector 30">
              <a:extLst>
                <a:ext uri="{FF2B5EF4-FFF2-40B4-BE49-F238E27FC236}">
                  <a16:creationId xmlns:a16="http://schemas.microsoft.com/office/drawing/2014/main" id="{A9F54C8B-165B-FC4B-824D-2CC6B8E69116}"/>
                </a:ext>
              </a:extLst>
            </p:cNvPr>
            <p:cNvCxnSpPr>
              <a:cxnSpLocks/>
            </p:cNvCxnSpPr>
            <p:nvPr/>
          </p:nvCxnSpPr>
          <p:spPr>
            <a:xfrm rot="5400000" flipV="1">
              <a:off x="-3356445" y="7488185"/>
              <a:ext cx="8493701" cy="1"/>
            </a:xfrm>
            <a:prstGeom prst="straightConnector1">
              <a:avLst/>
            </a:prstGeom>
            <a:ln w="15875">
              <a:solidFill>
                <a:schemeClr val="accent4"/>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D9D3B7E0-DD50-A843-AF67-4681D7F18C1E}"/>
                </a:ext>
              </a:extLst>
            </p:cNvPr>
            <p:cNvSpPr/>
            <p:nvPr/>
          </p:nvSpPr>
          <p:spPr>
            <a:xfrm rot="5400000">
              <a:off x="57418" y="3319697"/>
              <a:ext cx="1665978" cy="3351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fr-FR" sz="1400" b="1" i="1">
                  <a:solidFill>
                    <a:srgbClr val="353535"/>
                  </a:solidFill>
                  <a:cs typeface="Calibri"/>
                </a:rPr>
                <a:t>Incidence du VIH</a:t>
              </a:r>
            </a:p>
          </p:txBody>
        </p:sp>
      </p:grpSp>
      <p:grpSp>
        <p:nvGrpSpPr>
          <p:cNvPr id="43" name="Group 42">
            <a:extLst>
              <a:ext uri="{FF2B5EF4-FFF2-40B4-BE49-F238E27FC236}">
                <a16:creationId xmlns:a16="http://schemas.microsoft.com/office/drawing/2014/main" id="{157B04DB-FD8C-CE43-BE3D-5E8F53F2FDE7}"/>
              </a:ext>
            </a:extLst>
          </p:cNvPr>
          <p:cNvGrpSpPr/>
          <p:nvPr/>
        </p:nvGrpSpPr>
        <p:grpSpPr>
          <a:xfrm>
            <a:off x="3042050" y="2916272"/>
            <a:ext cx="8832178" cy="3256852"/>
            <a:chOff x="1946825" y="3030541"/>
            <a:chExt cx="8832178" cy="3256852"/>
          </a:xfrm>
        </p:grpSpPr>
        <p:sp>
          <p:nvSpPr>
            <p:cNvPr id="41" name="Freeform 40">
              <a:extLst>
                <a:ext uri="{FF2B5EF4-FFF2-40B4-BE49-F238E27FC236}">
                  <a16:creationId xmlns:a16="http://schemas.microsoft.com/office/drawing/2014/main" id="{1A637535-EFE3-DE46-9071-ABFEBBD65DED}"/>
                </a:ext>
              </a:extLst>
            </p:cNvPr>
            <p:cNvSpPr/>
            <p:nvPr/>
          </p:nvSpPr>
          <p:spPr>
            <a:xfrm>
              <a:off x="2161413" y="3166742"/>
              <a:ext cx="8617590" cy="3120651"/>
            </a:xfrm>
            <a:custGeom>
              <a:avLst/>
              <a:gdLst>
                <a:gd name="connsiteX0" fmla="*/ 0 w 9661991"/>
                <a:gd name="connsiteY0" fmla="*/ 0 h 3234700"/>
                <a:gd name="connsiteX1" fmla="*/ 9661991 w 9661991"/>
                <a:gd name="connsiteY1" fmla="*/ 0 h 3234700"/>
                <a:gd name="connsiteX2" fmla="*/ 9661991 w 9661991"/>
                <a:gd name="connsiteY2" fmla="*/ 973191 h 3234700"/>
                <a:gd name="connsiteX3" fmla="*/ 8509104 w 9661991"/>
                <a:gd name="connsiteY3" fmla="*/ 973191 h 3234700"/>
                <a:gd name="connsiteX4" fmla="*/ 7869173 w 9661991"/>
                <a:gd name="connsiteY4" fmla="*/ 3234700 h 3234700"/>
                <a:gd name="connsiteX5" fmla="*/ 7869173 w 9661991"/>
                <a:gd name="connsiteY5" fmla="*/ 973191 h 3234700"/>
                <a:gd name="connsiteX6" fmla="*/ 0 w 9661991"/>
                <a:gd name="connsiteY6" fmla="*/ 973191 h 323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1991" h="3234700">
                  <a:moveTo>
                    <a:pt x="0" y="0"/>
                  </a:moveTo>
                  <a:lnTo>
                    <a:pt x="9661991" y="0"/>
                  </a:lnTo>
                  <a:lnTo>
                    <a:pt x="9661991" y="973191"/>
                  </a:lnTo>
                  <a:lnTo>
                    <a:pt x="8509104" y="973191"/>
                  </a:lnTo>
                  <a:lnTo>
                    <a:pt x="7869173" y="3234700"/>
                  </a:lnTo>
                  <a:lnTo>
                    <a:pt x="7869173" y="973191"/>
                  </a:lnTo>
                  <a:lnTo>
                    <a:pt x="0" y="973191"/>
                  </a:lnTo>
                  <a:close/>
                </a:path>
              </a:pathLst>
            </a:custGeom>
            <a:solidFill>
              <a:schemeClr val="bg1"/>
            </a:solidFill>
            <a:ln w="31750">
              <a:solidFill>
                <a:schemeClr val="accent6"/>
              </a:solidFill>
              <a:prstDash val="solid"/>
            </a:ln>
            <a:effectLst/>
          </p:spPr>
          <p:style>
            <a:lnRef idx="1">
              <a:schemeClr val="accent1"/>
            </a:lnRef>
            <a:fillRef idx="3">
              <a:schemeClr val="accent1"/>
            </a:fillRef>
            <a:effectRef idx="2">
              <a:schemeClr val="accent1"/>
            </a:effectRef>
            <a:fontRef idx="minor">
              <a:schemeClr val="lt1"/>
            </a:fontRef>
          </p:style>
          <p:txBody>
            <a:bodyPr vert="horz" wrap="square" lIns="182880" tIns="182880" rIns="91440" bIns="182880" rtlCol="0" anchor="t" anchorCtr="0">
              <a:noAutofit/>
            </a:bodyPr>
            <a:lstStyle/>
            <a:p>
              <a:endParaRPr lang="en-US" sz="1400" dirty="0">
                <a:solidFill>
                  <a:srgbClr val="353535"/>
                </a:solidFill>
                <a:cs typeface="Calibri"/>
              </a:endParaRPr>
            </a:p>
          </p:txBody>
        </p:sp>
        <p:sp>
          <p:nvSpPr>
            <p:cNvPr id="15" name="Rectangle 14">
              <a:extLst>
                <a:ext uri="{FF2B5EF4-FFF2-40B4-BE49-F238E27FC236}">
                  <a16:creationId xmlns:a16="http://schemas.microsoft.com/office/drawing/2014/main" id="{A1529543-8566-B44E-94AA-4E8AB3652D53}"/>
                </a:ext>
              </a:extLst>
            </p:cNvPr>
            <p:cNvSpPr/>
            <p:nvPr/>
          </p:nvSpPr>
          <p:spPr>
            <a:xfrm>
              <a:off x="1946825" y="3146833"/>
              <a:ext cx="457200" cy="4572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a:solidFill>
                    <a:schemeClr val="bg1"/>
                  </a:solidFill>
                  <a:cs typeface="Calibri"/>
                </a:rPr>
                <a:t>1</a:t>
              </a:r>
            </a:p>
          </p:txBody>
        </p:sp>
        <p:sp>
          <p:nvSpPr>
            <p:cNvPr id="20" name="Rectangle 19">
              <a:extLst>
                <a:ext uri="{FF2B5EF4-FFF2-40B4-BE49-F238E27FC236}">
                  <a16:creationId xmlns:a16="http://schemas.microsoft.com/office/drawing/2014/main" id="{D1008D87-2996-E043-AF38-B5666F3F2705}"/>
                </a:ext>
              </a:extLst>
            </p:cNvPr>
            <p:cNvSpPr/>
            <p:nvPr/>
          </p:nvSpPr>
          <p:spPr>
            <a:xfrm>
              <a:off x="5444946" y="3030541"/>
              <a:ext cx="5325794" cy="973191"/>
            </a:xfrm>
            <a:prstGeom prst="rect">
              <a:avLst/>
            </a:prstGeom>
            <a:noFill/>
            <a:ln>
              <a:noFill/>
              <a:prstDash val="sysDot"/>
            </a:ln>
            <a:effectLst/>
          </p:spPr>
          <p:style>
            <a:lnRef idx="1">
              <a:schemeClr val="accent1"/>
            </a:lnRef>
            <a:fillRef idx="3">
              <a:schemeClr val="accent1"/>
            </a:fillRef>
            <a:effectRef idx="2">
              <a:schemeClr val="accent1"/>
            </a:effectRef>
            <a:fontRef idx="minor">
              <a:schemeClr val="lt1"/>
            </a:fontRef>
          </p:style>
          <p:txBody>
            <a:bodyPr vert="horz" lIns="182880" tIns="182880" rIns="91440" bIns="182880" rtlCol="0" anchor="t" anchorCtr="0"/>
            <a:lstStyle/>
            <a:p>
              <a:pPr>
                <a:spcAft>
                  <a:spcPts val="600"/>
                </a:spcAft>
              </a:pPr>
              <a:r>
                <a:rPr lang="fr-FR" sz="1100" dirty="0">
                  <a:solidFill>
                    <a:srgbClr val="353535"/>
                  </a:solidFill>
                  <a:cs typeface="Calibri"/>
                </a:rPr>
                <a:t>Cela permet de déterminer le besoin d’investissement d’une région dans de nouvelles solutions de prévention du VIH, y compris l’anneau, et d’établir la priorité entre les localités pour le déploiement de l’anneau. </a:t>
              </a:r>
            </a:p>
            <a:p>
              <a:r>
                <a:rPr lang="fr-FR" sz="1100" b="1" dirty="0">
                  <a:solidFill>
                    <a:srgbClr val="353535"/>
                  </a:solidFill>
                  <a:cs typeface="Calibri"/>
                </a:rPr>
                <a:t>Les régions où l’incidence du VIH est plus élevée sont prioritaires pour le déploiement de l’anneau.</a:t>
              </a:r>
            </a:p>
          </p:txBody>
        </p:sp>
        <p:sp>
          <p:nvSpPr>
            <p:cNvPr id="29" name="TextBox 28">
              <a:extLst>
                <a:ext uri="{FF2B5EF4-FFF2-40B4-BE49-F238E27FC236}">
                  <a16:creationId xmlns:a16="http://schemas.microsoft.com/office/drawing/2014/main" id="{DB9B6F2A-C592-7C47-A927-30D645B9E66C}"/>
                </a:ext>
              </a:extLst>
            </p:cNvPr>
            <p:cNvSpPr txBox="1"/>
            <p:nvPr/>
          </p:nvSpPr>
          <p:spPr>
            <a:xfrm>
              <a:off x="2420556" y="3210430"/>
              <a:ext cx="3016127" cy="938719"/>
            </a:xfrm>
            <a:prstGeom prst="rect">
              <a:avLst/>
            </a:prstGeom>
            <a:noFill/>
          </p:spPr>
          <p:txBody>
            <a:bodyPr wrap="square" rtlCol="0">
              <a:spAutoFit/>
            </a:bodyPr>
            <a:lstStyle/>
            <a:p>
              <a:r>
                <a:rPr lang="fr-FR" sz="1100" dirty="0">
                  <a:solidFill>
                    <a:srgbClr val="353535"/>
                  </a:solidFill>
                  <a:cs typeface="Calibri"/>
                </a:rPr>
                <a:t>Placez les régions infranationales sur l’axe des abscisses en fonction de l’</a:t>
              </a:r>
              <a:r>
                <a:rPr lang="fr-FR" sz="1100" b="1" dirty="0">
                  <a:solidFill>
                    <a:srgbClr val="353535"/>
                  </a:solidFill>
                  <a:cs typeface="Calibri"/>
                </a:rPr>
                <a:t>incidence du VIH</a:t>
              </a:r>
              <a:r>
                <a:rPr lang="fr-FR" sz="1100" dirty="0">
                  <a:solidFill>
                    <a:srgbClr val="353535"/>
                  </a:solidFill>
                  <a:cs typeface="Calibri"/>
                </a:rPr>
                <a:t> (c’est-à-dire le taux de nouvelles infections au VIH chez les femmes ou les adolescentes et les jeunes femmes). </a:t>
              </a:r>
            </a:p>
          </p:txBody>
        </p:sp>
      </p:grpSp>
      <p:grpSp>
        <p:nvGrpSpPr>
          <p:cNvPr id="37" name="Group 36">
            <a:extLst>
              <a:ext uri="{FF2B5EF4-FFF2-40B4-BE49-F238E27FC236}">
                <a16:creationId xmlns:a16="http://schemas.microsoft.com/office/drawing/2014/main" id="{36CB9A5B-E158-9544-9D90-3964A3692DE7}"/>
              </a:ext>
            </a:extLst>
          </p:cNvPr>
          <p:cNvGrpSpPr/>
          <p:nvPr/>
        </p:nvGrpSpPr>
        <p:grpSpPr>
          <a:xfrm>
            <a:off x="1655361" y="4143891"/>
            <a:ext cx="8309775" cy="1803979"/>
            <a:chOff x="1941111" y="4258160"/>
            <a:chExt cx="8309775" cy="1803979"/>
          </a:xfrm>
        </p:grpSpPr>
        <p:sp>
          <p:nvSpPr>
            <p:cNvPr id="35" name="Rectangular Callout 34">
              <a:extLst>
                <a:ext uri="{FF2B5EF4-FFF2-40B4-BE49-F238E27FC236}">
                  <a16:creationId xmlns:a16="http://schemas.microsoft.com/office/drawing/2014/main" id="{D225A785-6AA4-3446-A6B0-750BBB43DAC9}"/>
                </a:ext>
              </a:extLst>
            </p:cNvPr>
            <p:cNvSpPr/>
            <p:nvPr/>
          </p:nvSpPr>
          <p:spPr>
            <a:xfrm>
              <a:off x="2161413" y="4417768"/>
              <a:ext cx="8089473" cy="1644371"/>
            </a:xfrm>
            <a:prstGeom prst="wedgeRectCallout">
              <a:avLst>
                <a:gd name="adj1" fmla="val -55899"/>
                <a:gd name="adj2" fmla="val 1083"/>
              </a:avLst>
            </a:prstGeom>
            <a:solidFill>
              <a:schemeClr val="bg1"/>
            </a:solidFill>
            <a:ln w="25400">
              <a:solidFill>
                <a:schemeClr val="accent3"/>
              </a:solidFill>
              <a:prstDash val="solid"/>
            </a:ln>
            <a:effectLst/>
          </p:spPr>
          <p:style>
            <a:lnRef idx="1">
              <a:schemeClr val="accent1"/>
            </a:lnRef>
            <a:fillRef idx="3">
              <a:schemeClr val="accent1"/>
            </a:fillRef>
            <a:effectRef idx="2">
              <a:schemeClr val="accent1"/>
            </a:effectRef>
            <a:fontRef idx="minor">
              <a:schemeClr val="lt1"/>
            </a:fontRef>
          </p:style>
          <p:txBody>
            <a:bodyPr vert="horz" lIns="182880" tIns="182880" rIns="91440" bIns="182880" rtlCol="0" anchor="t" anchorCtr="0"/>
            <a:lstStyle/>
            <a:p>
              <a:endParaRPr lang="en-US" sz="1400" dirty="0">
                <a:solidFill>
                  <a:srgbClr val="353535"/>
                </a:solidFill>
                <a:cs typeface="Calibri"/>
              </a:endParaRPr>
            </a:p>
          </p:txBody>
        </p:sp>
        <p:sp>
          <p:nvSpPr>
            <p:cNvPr id="17" name="Rectangle 16">
              <a:extLst>
                <a:ext uri="{FF2B5EF4-FFF2-40B4-BE49-F238E27FC236}">
                  <a16:creationId xmlns:a16="http://schemas.microsoft.com/office/drawing/2014/main" id="{2F86C93A-4F93-6D43-A7C4-FAD88729EDFD}"/>
                </a:ext>
              </a:extLst>
            </p:cNvPr>
            <p:cNvSpPr/>
            <p:nvPr/>
          </p:nvSpPr>
          <p:spPr>
            <a:xfrm>
              <a:off x="1941111" y="4403480"/>
              <a:ext cx="457200" cy="4572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a:solidFill>
                    <a:schemeClr val="bg1"/>
                  </a:solidFill>
                  <a:cs typeface="Calibri"/>
                </a:rPr>
                <a:t>2</a:t>
              </a:r>
            </a:p>
          </p:txBody>
        </p:sp>
        <p:sp>
          <p:nvSpPr>
            <p:cNvPr id="18" name="Rectangle 17">
              <a:extLst>
                <a:ext uri="{FF2B5EF4-FFF2-40B4-BE49-F238E27FC236}">
                  <a16:creationId xmlns:a16="http://schemas.microsoft.com/office/drawing/2014/main" id="{8D37986B-E376-AF4E-BD91-F73CAAD15382}"/>
                </a:ext>
              </a:extLst>
            </p:cNvPr>
            <p:cNvSpPr/>
            <p:nvPr/>
          </p:nvSpPr>
          <p:spPr>
            <a:xfrm>
              <a:off x="2305551" y="4258160"/>
              <a:ext cx="1897441" cy="1727801"/>
            </a:xfrm>
            <a:prstGeom prst="rect">
              <a:avLst/>
            </a:prstGeom>
            <a:noFill/>
            <a:ln>
              <a:noFill/>
              <a:prstDash val="sysDot"/>
            </a:ln>
            <a:effectLst/>
          </p:spPr>
          <p:style>
            <a:lnRef idx="1">
              <a:schemeClr val="accent1"/>
            </a:lnRef>
            <a:fillRef idx="3">
              <a:schemeClr val="accent1"/>
            </a:fillRef>
            <a:effectRef idx="2">
              <a:schemeClr val="accent1"/>
            </a:effectRef>
            <a:fontRef idx="minor">
              <a:schemeClr val="lt1"/>
            </a:fontRef>
          </p:style>
          <p:txBody>
            <a:bodyPr vert="horz" lIns="182880" tIns="182880" rIns="91440" bIns="182880" rtlCol="0" anchor="t" anchorCtr="0"/>
            <a:lstStyle/>
            <a:p>
              <a:r>
                <a:rPr lang="fr-FR" sz="1100" dirty="0">
                  <a:solidFill>
                    <a:srgbClr val="353535"/>
                  </a:solidFill>
                  <a:cs typeface="Calibri"/>
                </a:rPr>
                <a:t>Placez les régions infranationales le long de l’axe des ordonnées en fonction de l’</a:t>
              </a:r>
              <a:r>
                <a:rPr lang="fr-FR" sz="1100" b="1" dirty="0">
                  <a:solidFill>
                    <a:srgbClr val="353535"/>
                  </a:solidFill>
                  <a:cs typeface="Calibri"/>
                </a:rPr>
                <a:t>adoption actuelle de la </a:t>
              </a:r>
              <a:r>
                <a:rPr lang="fr-FR" sz="1100" b="1" dirty="0" err="1">
                  <a:solidFill>
                    <a:srgbClr val="353535"/>
                  </a:solidFill>
                  <a:cs typeface="Calibri"/>
                </a:rPr>
                <a:t>PrEP</a:t>
              </a:r>
              <a:r>
                <a:rPr lang="fr-FR" sz="1100" b="1" dirty="0">
                  <a:solidFill>
                    <a:srgbClr val="353535"/>
                  </a:solidFill>
                  <a:cs typeface="Calibri"/>
                </a:rPr>
                <a:t> orale</a:t>
              </a:r>
              <a:r>
                <a:rPr lang="fr-FR" sz="1100" dirty="0">
                  <a:solidFill>
                    <a:srgbClr val="353535"/>
                  </a:solidFill>
                  <a:cs typeface="Calibri"/>
                </a:rPr>
                <a:t>. Cela permet de détermine </a:t>
              </a:r>
              <a:r>
                <a:rPr lang="fr-FR" sz="1100" i="1" dirty="0">
                  <a:solidFill>
                    <a:srgbClr val="353535"/>
                  </a:solidFill>
                  <a:cs typeface="Calibri"/>
                </a:rPr>
                <a:t>comment</a:t>
              </a:r>
              <a:r>
                <a:rPr lang="fr-FR" sz="1100" dirty="0">
                  <a:solidFill>
                    <a:srgbClr val="353535"/>
                  </a:solidFill>
                  <a:cs typeface="Calibri"/>
                </a:rPr>
                <a:t> une région doit déployer l’anneau de </a:t>
              </a:r>
              <a:r>
                <a:rPr lang="fr-FR" sz="1100" dirty="0" err="1">
                  <a:solidFill>
                    <a:srgbClr val="353535"/>
                  </a:solidFill>
                  <a:cs typeface="Calibri"/>
                </a:rPr>
                <a:t>PrEP</a:t>
              </a:r>
              <a:r>
                <a:rPr lang="fr-FR" sz="1100" dirty="0">
                  <a:solidFill>
                    <a:srgbClr val="353535"/>
                  </a:solidFill>
                  <a:cs typeface="Calibri"/>
                </a:rPr>
                <a:t>. </a:t>
              </a:r>
            </a:p>
          </p:txBody>
        </p:sp>
        <p:sp>
          <p:nvSpPr>
            <p:cNvPr id="22" name="Rectangle 21">
              <a:extLst>
                <a:ext uri="{FF2B5EF4-FFF2-40B4-BE49-F238E27FC236}">
                  <a16:creationId xmlns:a16="http://schemas.microsoft.com/office/drawing/2014/main" id="{BE6C6E0B-32AD-154C-ACEB-4A4F8A805F92}"/>
                </a:ext>
              </a:extLst>
            </p:cNvPr>
            <p:cNvSpPr/>
            <p:nvPr/>
          </p:nvSpPr>
          <p:spPr>
            <a:xfrm>
              <a:off x="4104501" y="4377903"/>
              <a:ext cx="6146385" cy="1684236"/>
            </a:xfrm>
            <a:prstGeom prst="rect">
              <a:avLst/>
            </a:prstGeom>
            <a:noFill/>
            <a:ln>
              <a:noFill/>
              <a:prstDash val="sysDot"/>
            </a:ln>
            <a:effectLst/>
          </p:spPr>
          <p:style>
            <a:lnRef idx="1">
              <a:schemeClr val="accent1"/>
            </a:lnRef>
            <a:fillRef idx="3">
              <a:schemeClr val="accent1"/>
            </a:fillRef>
            <a:effectRef idx="2">
              <a:schemeClr val="accent1"/>
            </a:effectRef>
            <a:fontRef idx="minor">
              <a:schemeClr val="lt1"/>
            </a:fontRef>
          </p:style>
          <p:txBody>
            <a:bodyPr vert="horz" lIns="182880" tIns="182880" rIns="91440" bIns="182880" rtlCol="0" anchor="t" anchorCtr="0"/>
            <a:lstStyle/>
            <a:p>
              <a:pPr>
                <a:spcAft>
                  <a:spcPts val="600"/>
                </a:spcAft>
              </a:pPr>
              <a:r>
                <a:rPr lang="fr-FR" sz="1100" dirty="0">
                  <a:solidFill>
                    <a:srgbClr val="353535"/>
                  </a:solidFill>
                  <a:cs typeface="Calibri"/>
                </a:rPr>
                <a:t>Dans les régions où le taux d’adoption de la </a:t>
              </a:r>
              <a:r>
                <a:rPr lang="fr-FR" sz="1100" dirty="0" err="1">
                  <a:solidFill>
                    <a:srgbClr val="353535"/>
                  </a:solidFill>
                  <a:cs typeface="Calibri"/>
                </a:rPr>
                <a:t>PrEP</a:t>
              </a:r>
              <a:r>
                <a:rPr lang="fr-FR" sz="1100" dirty="0">
                  <a:solidFill>
                    <a:srgbClr val="353535"/>
                  </a:solidFill>
                  <a:cs typeface="Calibri"/>
                </a:rPr>
                <a:t> orale est élevé, l’anneau de </a:t>
              </a:r>
              <a:r>
                <a:rPr lang="fr-FR" sz="1100" dirty="0" err="1">
                  <a:solidFill>
                    <a:srgbClr val="353535"/>
                  </a:solidFill>
                  <a:cs typeface="Calibri"/>
                </a:rPr>
                <a:t>PrEP</a:t>
              </a:r>
              <a:r>
                <a:rPr lang="fr-FR" sz="1100" dirty="0">
                  <a:solidFill>
                    <a:srgbClr val="353535"/>
                  </a:solidFill>
                  <a:cs typeface="Calibri"/>
                </a:rPr>
                <a:t> peut être intégré aux systèmes, processus et canaux existants développés pour le déploiement et la mise à l’échelle de la </a:t>
              </a:r>
              <a:r>
                <a:rPr lang="fr-FR" sz="1100" dirty="0" err="1">
                  <a:solidFill>
                    <a:srgbClr val="353535"/>
                  </a:solidFill>
                  <a:cs typeface="Calibri"/>
                </a:rPr>
                <a:t>PrEP</a:t>
              </a:r>
              <a:r>
                <a:rPr lang="fr-FR" sz="1100" dirty="0">
                  <a:solidFill>
                    <a:srgbClr val="353535"/>
                  </a:solidFill>
                  <a:cs typeface="Calibri"/>
                </a:rPr>
                <a:t> orale. </a:t>
              </a:r>
            </a:p>
            <a:p>
              <a:pPr>
                <a:spcAft>
                  <a:spcPts val="600"/>
                </a:spcAft>
              </a:pPr>
              <a:r>
                <a:rPr lang="fr-FR" sz="1100" b="1" dirty="0">
                  <a:solidFill>
                    <a:srgbClr val="353535"/>
                  </a:solidFill>
                  <a:cs typeface="Calibri"/>
                </a:rPr>
                <a:t>Dans les régions où l’adoption de la </a:t>
              </a:r>
              <a:r>
                <a:rPr lang="fr-FR" sz="1100" b="1" dirty="0" err="1">
                  <a:solidFill>
                    <a:srgbClr val="353535"/>
                  </a:solidFill>
                  <a:cs typeface="Calibri"/>
                </a:rPr>
                <a:t>PrEP</a:t>
              </a:r>
              <a:r>
                <a:rPr lang="fr-FR" sz="1100" b="1" dirty="0">
                  <a:solidFill>
                    <a:srgbClr val="353535"/>
                  </a:solidFill>
                  <a:cs typeface="Calibri"/>
                </a:rPr>
                <a:t> orale est faible, l’anneau peut être une option complémentaire</a:t>
              </a:r>
              <a:r>
                <a:rPr lang="fr-FR" sz="1100" dirty="0">
                  <a:solidFill>
                    <a:srgbClr val="353535"/>
                  </a:solidFill>
                  <a:cs typeface="Calibri"/>
                </a:rPr>
                <a:t> pouvant être fournie par le biais de canaux alternatifs afin d’étendre la portée de la prévention biomédicale du VIH aux populations qui n’ont pas ou qui ne peuvent pas avoir accès à la </a:t>
              </a:r>
              <a:r>
                <a:rPr lang="fr-FR" sz="1100" dirty="0" err="1">
                  <a:solidFill>
                    <a:srgbClr val="353535"/>
                  </a:solidFill>
                  <a:cs typeface="Calibri"/>
                </a:rPr>
                <a:t>PrEP</a:t>
              </a:r>
              <a:r>
                <a:rPr lang="fr-FR" sz="1100" dirty="0">
                  <a:solidFill>
                    <a:srgbClr val="353535"/>
                  </a:solidFill>
                  <a:cs typeface="Calibri"/>
                </a:rPr>
                <a:t> orale. </a:t>
              </a:r>
            </a:p>
          </p:txBody>
        </p:sp>
      </p:grpSp>
    </p:spTree>
    <p:extLst>
      <p:ext uri="{BB962C8B-B14F-4D97-AF65-F5344CB8AC3E}">
        <p14:creationId xmlns:p14="http://schemas.microsoft.com/office/powerpoint/2010/main" val="2702523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8445B66-C63D-5A40-AEDD-A56DC7357AEB}"/>
              </a:ext>
            </a:extLst>
          </p:cNvPr>
          <p:cNvSpPr>
            <a:spLocks noGrp="1"/>
          </p:cNvSpPr>
          <p:nvPr>
            <p:ph type="body" sz="quarter" idx="12"/>
          </p:nvPr>
        </p:nvSpPr>
        <p:spPr/>
        <p:txBody>
          <a:bodyPr/>
          <a:lstStyle/>
          <a:p>
            <a:r>
              <a:rPr lang="fr-FR" sz="2000"/>
              <a:t>Le graphique ci-dessous est un exemple de résultat d’analyse. Les diapositives 13 et 14 donnent plus de détails. </a:t>
            </a:r>
          </a:p>
        </p:txBody>
      </p:sp>
      <p:sp>
        <p:nvSpPr>
          <p:cNvPr id="2" name="Title 1">
            <a:extLst>
              <a:ext uri="{FF2B5EF4-FFF2-40B4-BE49-F238E27FC236}">
                <a16:creationId xmlns:a16="http://schemas.microsoft.com/office/drawing/2014/main" id="{C46B9694-0275-074E-A4B4-5DB1BADF4E35}"/>
              </a:ext>
            </a:extLst>
          </p:cNvPr>
          <p:cNvSpPr>
            <a:spLocks noGrp="1"/>
          </p:cNvSpPr>
          <p:nvPr>
            <p:ph type="title"/>
          </p:nvPr>
        </p:nvSpPr>
        <p:spPr/>
        <p:txBody>
          <a:bodyPr>
            <a:normAutofit fontScale="90000"/>
          </a:bodyPr>
          <a:lstStyle/>
          <a:p>
            <a:r>
              <a:rPr lang="fr-FR"/>
              <a:t>Étape 2 : Exemple d’analyse des données</a:t>
            </a:r>
          </a:p>
        </p:txBody>
      </p:sp>
      <p:pic>
        <p:nvPicPr>
          <p:cNvPr id="38" name="Picture 37">
            <a:extLst>
              <a:ext uri="{FF2B5EF4-FFF2-40B4-BE49-F238E27FC236}">
                <a16:creationId xmlns:a16="http://schemas.microsoft.com/office/drawing/2014/main" id="{F137AEE3-3BDC-7F46-A576-B7F6D267B2C6}"/>
              </a:ext>
            </a:extLst>
          </p:cNvPr>
          <p:cNvPicPr>
            <a:picLocks noChangeAspect="1"/>
          </p:cNvPicPr>
          <p:nvPr/>
        </p:nvPicPr>
        <p:blipFill>
          <a:blip r:embed="rId3"/>
          <a:stretch>
            <a:fillRect/>
          </a:stretch>
        </p:blipFill>
        <p:spPr>
          <a:xfrm>
            <a:off x="811213" y="1838133"/>
            <a:ext cx="10932282" cy="4645047"/>
          </a:xfrm>
          <a:prstGeom prst="rect">
            <a:avLst/>
          </a:prstGeom>
        </p:spPr>
      </p:pic>
      <p:graphicFrame>
        <p:nvGraphicFramePr>
          <p:cNvPr id="3" name="Chart 2">
            <a:extLst>
              <a:ext uri="{FF2B5EF4-FFF2-40B4-BE49-F238E27FC236}">
                <a16:creationId xmlns:a16="http://schemas.microsoft.com/office/drawing/2014/main" id="{BD9426FA-E212-7F97-D03E-541DE4A41D1A}"/>
              </a:ext>
            </a:extLst>
          </p:cNvPr>
          <p:cNvGraphicFramePr/>
          <p:nvPr>
            <p:extLst>
              <p:ext uri="{D42A27DB-BD31-4B8C-83A1-F6EECF244321}">
                <p14:modId xmlns:p14="http://schemas.microsoft.com/office/powerpoint/2010/main" val="2441210943"/>
              </p:ext>
            </p:extLst>
          </p:nvPr>
        </p:nvGraphicFramePr>
        <p:xfrm>
          <a:off x="410465" y="2003516"/>
          <a:ext cx="11647535" cy="43712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44491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724F-59F9-CD4A-8AC5-433D76DFF06D}"/>
              </a:ext>
            </a:extLst>
          </p:cNvPr>
          <p:cNvSpPr>
            <a:spLocks noGrp="1"/>
          </p:cNvSpPr>
          <p:nvPr>
            <p:ph type="title"/>
          </p:nvPr>
        </p:nvSpPr>
        <p:spPr/>
        <p:txBody>
          <a:bodyPr>
            <a:normAutofit fontScale="90000"/>
          </a:bodyPr>
          <a:lstStyle/>
          <a:p>
            <a:r>
              <a:rPr lang="fr-FR"/>
              <a:t>Étape 2 : Graphique d’analyse des données</a:t>
            </a:r>
          </a:p>
        </p:txBody>
      </p:sp>
      <p:sp>
        <p:nvSpPr>
          <p:cNvPr id="20" name="Text Placeholder 19">
            <a:extLst>
              <a:ext uri="{FF2B5EF4-FFF2-40B4-BE49-F238E27FC236}">
                <a16:creationId xmlns:a16="http://schemas.microsoft.com/office/drawing/2014/main" id="{E461C754-10C0-2948-9520-09FE7F06F393}"/>
              </a:ext>
            </a:extLst>
          </p:cNvPr>
          <p:cNvSpPr>
            <a:spLocks noGrp="1"/>
          </p:cNvSpPr>
          <p:nvPr>
            <p:ph type="body" sz="quarter" idx="12"/>
          </p:nvPr>
        </p:nvSpPr>
        <p:spPr/>
        <p:txBody>
          <a:bodyPr/>
          <a:lstStyle/>
          <a:p>
            <a:r>
              <a:rPr lang="fr-FR" sz="2000"/>
              <a:t>On peut remplir le graphique ci-dessous pour l’analyse du scénario de déploiement.  </a:t>
            </a:r>
          </a:p>
        </p:txBody>
      </p:sp>
      <p:sp>
        <p:nvSpPr>
          <p:cNvPr id="4" name="Slide Number Placeholder 3">
            <a:extLst>
              <a:ext uri="{FF2B5EF4-FFF2-40B4-BE49-F238E27FC236}">
                <a16:creationId xmlns:a16="http://schemas.microsoft.com/office/drawing/2014/main" id="{EA2BAE5B-E293-2245-B2B1-BEF1734169C8}"/>
              </a:ext>
            </a:extLst>
          </p:cNvPr>
          <p:cNvSpPr>
            <a:spLocks noGrp="1"/>
          </p:cNvSpPr>
          <p:nvPr>
            <p:ph type="sldNum" sz="quarter" idx="4"/>
          </p:nvPr>
        </p:nvSpPr>
        <p:spPr/>
        <p:txBody>
          <a:bodyPr/>
          <a:lstStyle/>
          <a:p>
            <a:fld id="{282D8E3E-8532-C943-903F-91E14D4CAD95}" type="slidenum">
              <a:rPr lang="en-US" smtClean="0"/>
              <a:pPr/>
              <a:t>8</a:t>
            </a:fld>
            <a:endParaRPr lang="en-US"/>
          </a:p>
        </p:txBody>
      </p:sp>
      <p:graphicFrame>
        <p:nvGraphicFramePr>
          <p:cNvPr id="22" name="Chart 21">
            <a:extLst>
              <a:ext uri="{FF2B5EF4-FFF2-40B4-BE49-F238E27FC236}">
                <a16:creationId xmlns:a16="http://schemas.microsoft.com/office/drawing/2014/main" id="{41E0DEAE-ECEA-5640-8FED-EC24E69A56FB}"/>
              </a:ext>
            </a:extLst>
          </p:cNvPr>
          <p:cNvGraphicFramePr/>
          <p:nvPr>
            <p:extLst>
              <p:ext uri="{D42A27DB-BD31-4B8C-83A1-F6EECF244321}">
                <p14:modId xmlns:p14="http://schemas.microsoft.com/office/powerpoint/2010/main" val="567277900"/>
              </p:ext>
            </p:extLst>
          </p:nvPr>
        </p:nvGraphicFramePr>
        <p:xfrm>
          <a:off x="1235075" y="2165291"/>
          <a:ext cx="10299528" cy="4191059"/>
        </p:xfrm>
        <a:graphic>
          <a:graphicData uri="http://schemas.openxmlformats.org/drawingml/2006/chart">
            <c:chart xmlns:c="http://schemas.openxmlformats.org/drawingml/2006/chart" xmlns:r="http://schemas.openxmlformats.org/officeDocument/2006/relationships" r:id="rId2"/>
          </a:graphicData>
        </a:graphic>
      </p:graphicFrame>
      <p:sp>
        <p:nvSpPr>
          <p:cNvPr id="24" name="Rectangle 23">
            <a:extLst>
              <a:ext uri="{FF2B5EF4-FFF2-40B4-BE49-F238E27FC236}">
                <a16:creationId xmlns:a16="http://schemas.microsoft.com/office/drawing/2014/main" id="{A68A4AD4-F617-4E47-8A9E-402A8B051CE3}"/>
              </a:ext>
            </a:extLst>
          </p:cNvPr>
          <p:cNvSpPr/>
          <p:nvPr/>
        </p:nvSpPr>
        <p:spPr>
          <a:xfrm>
            <a:off x="7076731" y="1825307"/>
            <a:ext cx="4841875" cy="3671616"/>
          </a:xfrm>
          <a:prstGeom prst="rect">
            <a:avLst/>
          </a:prstGeom>
          <a:solidFill>
            <a:schemeClr val="accent3">
              <a:lumMod val="40000"/>
              <a:lumOff val="60000"/>
            </a:schemeClr>
          </a:solidFill>
          <a:ln w="12700">
            <a:noFill/>
          </a:ln>
          <a:effectLst/>
        </p:spPr>
        <p:txBody>
          <a:bodyPr wrap="square" lIns="182880" tIns="91440">
            <a:noAutofit/>
          </a:bodyPr>
          <a:lstStyle/>
          <a:p>
            <a:r>
              <a:rPr lang="fr-FR" sz="1600" dirty="0">
                <a:cs typeface="Calibri"/>
              </a:rPr>
              <a:t>Cliquez sur le graphique avec le bouton droit de la souris pour « Éditer les données dans Excel » et copier les données du tableur de collecte de données dans le fichier. </a:t>
            </a:r>
          </a:p>
          <a:p>
            <a:endParaRPr lang="en-US" sz="1600" dirty="0">
              <a:cs typeface="Calibri"/>
            </a:endParaRPr>
          </a:p>
          <a:p>
            <a:r>
              <a:rPr lang="fr-FR" sz="1600" dirty="0">
                <a:cs typeface="Calibri"/>
              </a:rPr>
              <a:t>Les colonnes comprennent le nom de la région infranationale, les données sur l’incidence du VIH (axe des abscisses), les données sur l’utilisation de la PrEP (axe des ordonnées) et les données sur le nombre annuel de nouvelles infections par le VIH (taille des bulles). </a:t>
            </a:r>
          </a:p>
          <a:p>
            <a:endParaRPr lang="en-US" sz="1600" dirty="0">
              <a:cs typeface="Calibri"/>
            </a:endParaRPr>
          </a:p>
          <a:p>
            <a:r>
              <a:rPr lang="fr-FR" sz="1600" dirty="0">
                <a:cs typeface="Calibri"/>
              </a:rPr>
              <a:t>On obtiendra ainsi un graphique à bulles (</a:t>
            </a:r>
            <a:r>
              <a:rPr lang="fr-FR" sz="1600" i="1" dirty="0">
                <a:cs typeface="Calibri"/>
              </a:rPr>
              <a:t>voir d’autres exemples aux diapositives 12 à 14</a:t>
            </a:r>
            <a:r>
              <a:rPr lang="fr-FR" sz="1600" dirty="0">
                <a:cs typeface="Calibri"/>
              </a:rPr>
              <a:t>). </a:t>
            </a:r>
          </a:p>
        </p:txBody>
      </p:sp>
      <p:sp>
        <p:nvSpPr>
          <p:cNvPr id="25" name="TextBox 24">
            <a:extLst>
              <a:ext uri="{FF2B5EF4-FFF2-40B4-BE49-F238E27FC236}">
                <a16:creationId xmlns:a16="http://schemas.microsoft.com/office/drawing/2014/main" id="{4DC83998-01A1-454A-B0EA-EF9860CEF939}"/>
              </a:ext>
            </a:extLst>
          </p:cNvPr>
          <p:cNvSpPr txBox="1"/>
          <p:nvPr/>
        </p:nvSpPr>
        <p:spPr>
          <a:xfrm rot="16200000">
            <a:off x="-882249" y="3842512"/>
            <a:ext cx="4010911" cy="276999"/>
          </a:xfrm>
          <a:prstGeom prst="rect">
            <a:avLst/>
          </a:prstGeom>
          <a:noFill/>
        </p:spPr>
        <p:txBody>
          <a:bodyPr wrap="square" rtlCol="0">
            <a:spAutoFit/>
          </a:bodyPr>
          <a:lstStyle/>
          <a:p>
            <a:r>
              <a:rPr lang="fr-FR" sz="1200" b="1" i="1" dirty="0"/>
              <a:t>Total des utilisatrices actuelles de la </a:t>
            </a:r>
            <a:r>
              <a:rPr lang="fr-FR" sz="1200" b="1" i="1" dirty="0" err="1"/>
              <a:t>PrEP</a:t>
            </a:r>
            <a:endParaRPr lang="fr-FR" sz="1200" b="1" i="1" dirty="0"/>
          </a:p>
        </p:txBody>
      </p:sp>
      <p:sp>
        <p:nvSpPr>
          <p:cNvPr id="27" name="TextBox 26">
            <a:extLst>
              <a:ext uri="{FF2B5EF4-FFF2-40B4-BE49-F238E27FC236}">
                <a16:creationId xmlns:a16="http://schemas.microsoft.com/office/drawing/2014/main" id="{7FA37AD3-4122-C24A-BD41-5212A11D974C}"/>
              </a:ext>
            </a:extLst>
          </p:cNvPr>
          <p:cNvSpPr txBox="1"/>
          <p:nvPr/>
        </p:nvSpPr>
        <p:spPr>
          <a:xfrm>
            <a:off x="2042494" y="6356351"/>
            <a:ext cx="9216056" cy="276998"/>
          </a:xfrm>
          <a:prstGeom prst="rect">
            <a:avLst/>
          </a:prstGeom>
          <a:noFill/>
        </p:spPr>
        <p:txBody>
          <a:bodyPr wrap="square" rtlCol="0">
            <a:spAutoFit/>
          </a:bodyPr>
          <a:lstStyle/>
          <a:p>
            <a:r>
              <a:rPr lang="fr-FR" sz="1200" b="1" i="1"/>
              <a:t>Incidence du VIH</a:t>
            </a:r>
          </a:p>
        </p:txBody>
      </p:sp>
    </p:spTree>
    <p:extLst>
      <p:ext uri="{BB962C8B-B14F-4D97-AF65-F5344CB8AC3E}">
        <p14:creationId xmlns:p14="http://schemas.microsoft.com/office/powerpoint/2010/main" val="1539369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987DABD-AF7F-854F-B8B8-E366DCA7CBCD}"/>
              </a:ext>
            </a:extLst>
          </p:cNvPr>
          <p:cNvGrpSpPr/>
          <p:nvPr/>
        </p:nvGrpSpPr>
        <p:grpSpPr>
          <a:xfrm>
            <a:off x="984706" y="2403121"/>
            <a:ext cx="10549897" cy="4418922"/>
            <a:chOff x="984706" y="2214427"/>
            <a:chExt cx="10549897" cy="4418922"/>
          </a:xfrm>
        </p:grpSpPr>
        <p:graphicFrame>
          <p:nvGraphicFramePr>
            <p:cNvPr id="22" name="Chart 21">
              <a:extLst>
                <a:ext uri="{FF2B5EF4-FFF2-40B4-BE49-F238E27FC236}">
                  <a16:creationId xmlns:a16="http://schemas.microsoft.com/office/drawing/2014/main" id="{41E0DEAE-ECEA-5640-8FED-EC24E69A56FB}"/>
                </a:ext>
              </a:extLst>
            </p:cNvPr>
            <p:cNvGraphicFramePr/>
            <p:nvPr>
              <p:extLst>
                <p:ext uri="{D42A27DB-BD31-4B8C-83A1-F6EECF244321}">
                  <p14:modId xmlns:p14="http://schemas.microsoft.com/office/powerpoint/2010/main" val="1600925795"/>
                </p:ext>
              </p:extLst>
            </p:nvPr>
          </p:nvGraphicFramePr>
          <p:xfrm>
            <a:off x="1235075" y="2214427"/>
            <a:ext cx="10299528" cy="4191059"/>
          </p:xfrm>
          <a:graphic>
            <a:graphicData uri="http://schemas.openxmlformats.org/drawingml/2006/chart">
              <c:chart xmlns:c="http://schemas.openxmlformats.org/drawingml/2006/chart" xmlns:r="http://schemas.openxmlformats.org/officeDocument/2006/relationships" r:id="rId2"/>
            </a:graphicData>
          </a:graphic>
        </p:graphicFrame>
        <p:sp>
          <p:nvSpPr>
            <p:cNvPr id="25" name="TextBox 24">
              <a:extLst>
                <a:ext uri="{FF2B5EF4-FFF2-40B4-BE49-F238E27FC236}">
                  <a16:creationId xmlns:a16="http://schemas.microsoft.com/office/drawing/2014/main" id="{4DC83998-01A1-454A-B0EA-EF9860CEF939}"/>
                </a:ext>
              </a:extLst>
            </p:cNvPr>
            <p:cNvSpPr txBox="1"/>
            <p:nvPr/>
          </p:nvSpPr>
          <p:spPr>
            <a:xfrm rot="16200000">
              <a:off x="-712739" y="4012022"/>
              <a:ext cx="3671890" cy="276999"/>
            </a:xfrm>
            <a:prstGeom prst="rect">
              <a:avLst/>
            </a:prstGeom>
            <a:noFill/>
          </p:spPr>
          <p:txBody>
            <a:bodyPr wrap="square" rtlCol="0">
              <a:spAutoFit/>
            </a:bodyPr>
            <a:lstStyle/>
            <a:p>
              <a:r>
                <a:rPr lang="fr-FR" sz="1200" b="1" i="1"/>
                <a:t>Total des utilisatrices actuelles de la PrEP</a:t>
              </a:r>
            </a:p>
          </p:txBody>
        </p:sp>
        <p:sp>
          <p:nvSpPr>
            <p:cNvPr id="27" name="TextBox 26">
              <a:extLst>
                <a:ext uri="{FF2B5EF4-FFF2-40B4-BE49-F238E27FC236}">
                  <a16:creationId xmlns:a16="http://schemas.microsoft.com/office/drawing/2014/main" id="{7FA37AD3-4122-C24A-BD41-5212A11D974C}"/>
                </a:ext>
              </a:extLst>
            </p:cNvPr>
            <p:cNvSpPr txBox="1"/>
            <p:nvPr/>
          </p:nvSpPr>
          <p:spPr>
            <a:xfrm>
              <a:off x="2042494" y="6356351"/>
              <a:ext cx="9216056" cy="276998"/>
            </a:xfrm>
            <a:prstGeom prst="rect">
              <a:avLst/>
            </a:prstGeom>
            <a:noFill/>
          </p:spPr>
          <p:txBody>
            <a:bodyPr wrap="square" rtlCol="0">
              <a:spAutoFit/>
            </a:bodyPr>
            <a:lstStyle/>
            <a:p>
              <a:r>
                <a:rPr lang="fr-FR" sz="1200" b="1" i="1"/>
                <a:t>Incidence du</a:t>
              </a:r>
              <a:r>
                <a:rPr lang="fr-FR" sz="1200" b="1"/>
                <a:t> VIH</a:t>
              </a:r>
            </a:p>
          </p:txBody>
        </p:sp>
      </p:grpSp>
      <p:sp>
        <p:nvSpPr>
          <p:cNvPr id="2" name="Title 1">
            <a:extLst>
              <a:ext uri="{FF2B5EF4-FFF2-40B4-BE49-F238E27FC236}">
                <a16:creationId xmlns:a16="http://schemas.microsoft.com/office/drawing/2014/main" id="{4F7B724F-59F9-CD4A-8AC5-433D76DFF06D}"/>
              </a:ext>
            </a:extLst>
          </p:cNvPr>
          <p:cNvSpPr>
            <a:spLocks noGrp="1"/>
          </p:cNvSpPr>
          <p:nvPr>
            <p:ph type="title"/>
          </p:nvPr>
        </p:nvSpPr>
        <p:spPr/>
        <p:txBody>
          <a:bodyPr>
            <a:normAutofit fontScale="90000"/>
          </a:bodyPr>
          <a:lstStyle/>
          <a:p>
            <a:r>
              <a:rPr lang="fr-FR" dirty="0"/>
              <a:t>Étape 3 : Évaluation régionale</a:t>
            </a:r>
          </a:p>
        </p:txBody>
      </p:sp>
      <p:sp>
        <p:nvSpPr>
          <p:cNvPr id="20" name="Text Placeholder 19">
            <a:extLst>
              <a:ext uri="{FF2B5EF4-FFF2-40B4-BE49-F238E27FC236}">
                <a16:creationId xmlns:a16="http://schemas.microsoft.com/office/drawing/2014/main" id="{E461C754-10C0-2948-9520-09FE7F06F393}"/>
              </a:ext>
            </a:extLst>
          </p:cNvPr>
          <p:cNvSpPr>
            <a:spLocks noGrp="1"/>
          </p:cNvSpPr>
          <p:nvPr>
            <p:ph type="body" sz="quarter" idx="12"/>
          </p:nvPr>
        </p:nvSpPr>
        <p:spPr>
          <a:xfrm>
            <a:off x="1187039" y="1274756"/>
            <a:ext cx="10235433" cy="477056"/>
          </a:xfrm>
        </p:spPr>
        <p:txBody>
          <a:bodyPr/>
          <a:lstStyle/>
          <a:p>
            <a:r>
              <a:rPr lang="fr-FR" sz="1800" dirty="0"/>
              <a:t>Une fois terminée, l’analyse permettra de classer les régions en quatre catégories qui peuvent venir étayer les scénarios de déploiement. </a:t>
            </a:r>
          </a:p>
        </p:txBody>
      </p:sp>
      <p:sp>
        <p:nvSpPr>
          <p:cNvPr id="4" name="Slide Number Placeholder 3">
            <a:extLst>
              <a:ext uri="{FF2B5EF4-FFF2-40B4-BE49-F238E27FC236}">
                <a16:creationId xmlns:a16="http://schemas.microsoft.com/office/drawing/2014/main" id="{EA2BAE5B-E293-2245-B2B1-BEF1734169C8}"/>
              </a:ext>
            </a:extLst>
          </p:cNvPr>
          <p:cNvSpPr>
            <a:spLocks noGrp="1"/>
          </p:cNvSpPr>
          <p:nvPr>
            <p:ph type="sldNum" sz="quarter" idx="4"/>
          </p:nvPr>
        </p:nvSpPr>
        <p:spPr/>
        <p:txBody>
          <a:bodyPr/>
          <a:lstStyle/>
          <a:p>
            <a:fld id="{282D8E3E-8532-C943-903F-91E14D4CAD95}" type="slidenum">
              <a:rPr lang="en-US" smtClean="0"/>
              <a:pPr/>
              <a:t>9</a:t>
            </a:fld>
            <a:endParaRPr lang="en-US"/>
          </a:p>
        </p:txBody>
      </p:sp>
      <p:sp>
        <p:nvSpPr>
          <p:cNvPr id="3" name="Text Placeholder 2">
            <a:extLst>
              <a:ext uri="{FF2B5EF4-FFF2-40B4-BE49-F238E27FC236}">
                <a16:creationId xmlns:a16="http://schemas.microsoft.com/office/drawing/2014/main" id="{9F4B08E5-E052-F14D-B38C-62DEA8F63139}"/>
              </a:ext>
            </a:extLst>
          </p:cNvPr>
          <p:cNvSpPr>
            <a:spLocks noGrp="1"/>
          </p:cNvSpPr>
          <p:nvPr>
            <p:ph type="body" sz="quarter" idx="13"/>
          </p:nvPr>
        </p:nvSpPr>
        <p:spPr>
          <a:xfrm>
            <a:off x="1187039" y="1864770"/>
            <a:ext cx="10152063" cy="625692"/>
          </a:xfrm>
        </p:spPr>
        <p:txBody>
          <a:bodyPr/>
          <a:lstStyle/>
          <a:p>
            <a:r>
              <a:rPr lang="fr-FR" dirty="0">
                <a:solidFill>
                  <a:srgbClr val="353535"/>
                </a:solidFill>
                <a:cs typeface="Calibri"/>
              </a:rPr>
              <a:t>Définir des seuils pour chaque quadrant en fonction de la distribution des régions sur le graphique. Identifier les régions infranationales qui se trouvent dans chaque quadrant.  </a:t>
            </a:r>
          </a:p>
        </p:txBody>
      </p:sp>
      <p:cxnSp>
        <p:nvCxnSpPr>
          <p:cNvPr id="7" name="Straight Connector 6">
            <a:extLst>
              <a:ext uri="{FF2B5EF4-FFF2-40B4-BE49-F238E27FC236}">
                <a16:creationId xmlns:a16="http://schemas.microsoft.com/office/drawing/2014/main" id="{5EC5C0FF-0B80-4E45-9613-6A4BDD730E0E}"/>
              </a:ext>
            </a:extLst>
          </p:cNvPr>
          <p:cNvCxnSpPr>
            <a:cxnSpLocks/>
          </p:cNvCxnSpPr>
          <p:nvPr/>
        </p:nvCxnSpPr>
        <p:spPr>
          <a:xfrm flipV="1">
            <a:off x="6415088" y="2574710"/>
            <a:ext cx="0" cy="36718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703A14-7D46-B148-AB73-FAB0AA175911}"/>
              </a:ext>
            </a:extLst>
          </p:cNvPr>
          <p:cNvCxnSpPr>
            <a:cxnSpLocks/>
          </p:cNvCxnSpPr>
          <p:nvPr/>
        </p:nvCxnSpPr>
        <p:spPr>
          <a:xfrm>
            <a:off x="1999630" y="4398749"/>
            <a:ext cx="92589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A68A4AD4-F617-4E47-8A9E-402A8B051CE3}"/>
              </a:ext>
            </a:extLst>
          </p:cNvPr>
          <p:cNvSpPr/>
          <p:nvPr/>
        </p:nvSpPr>
        <p:spPr>
          <a:xfrm>
            <a:off x="2256306" y="2686656"/>
            <a:ext cx="3630144" cy="1481201"/>
          </a:xfrm>
          <a:prstGeom prst="rect">
            <a:avLst/>
          </a:prstGeom>
          <a:solidFill>
            <a:schemeClr val="accent1">
              <a:lumMod val="40000"/>
              <a:lumOff val="60000"/>
              <a:alpha val="55000"/>
            </a:schemeClr>
          </a:solidFill>
          <a:ln w="12700">
            <a:noFill/>
          </a:ln>
          <a:effectLst/>
        </p:spPr>
        <p:txBody>
          <a:bodyPr wrap="square" lIns="182880" tIns="91440">
            <a:noAutofit/>
          </a:bodyPr>
          <a:lstStyle/>
          <a:p>
            <a:pPr>
              <a:spcAft>
                <a:spcPts val="600"/>
              </a:spcAft>
            </a:pPr>
            <a:r>
              <a:rPr lang="fr-FR" sz="1600" b="1">
                <a:latin typeface="Calibri" panose="020F0502020204030204" pitchFamily="34" charset="0"/>
                <a:cs typeface="Calibri" panose="020F0502020204030204" pitchFamily="34" charset="0"/>
              </a:rPr>
              <a:t>Priorité modérée</a:t>
            </a:r>
            <a:r>
              <a:rPr lang="fr-FR" sz="1600">
                <a:latin typeface="Calibri" panose="020F0502020204030204" pitchFamily="34" charset="0"/>
                <a:cs typeface="Calibri" panose="020F0502020204030204" pitchFamily="34" charset="0"/>
              </a:rPr>
              <a:t> </a:t>
            </a:r>
          </a:p>
          <a:p>
            <a:pPr>
              <a:spcAft>
                <a:spcPts val="600"/>
              </a:spcAft>
            </a:pPr>
            <a:r>
              <a:rPr lang="fr-FR" sz="1400">
                <a:latin typeface="Calibri" panose="020F0502020204030204" pitchFamily="34" charset="0"/>
                <a:cs typeface="Calibri" panose="020F0502020204030204" pitchFamily="34" charset="0"/>
              </a:rPr>
              <a:t>Déployer l’anneau de PrEP dans ces régions en s’appuyant sur le déploiement de la PrEP orale dans les régions où l’introduction de l’anneau ne nécessite pas d’investissement supplémentaire significatif.</a:t>
            </a:r>
          </a:p>
        </p:txBody>
      </p:sp>
      <p:sp>
        <p:nvSpPr>
          <p:cNvPr id="18" name="Rectangle 17">
            <a:extLst>
              <a:ext uri="{FF2B5EF4-FFF2-40B4-BE49-F238E27FC236}">
                <a16:creationId xmlns:a16="http://schemas.microsoft.com/office/drawing/2014/main" id="{F92495C2-3755-0341-8A5F-859F434A9D4B}"/>
              </a:ext>
            </a:extLst>
          </p:cNvPr>
          <p:cNvSpPr/>
          <p:nvPr/>
        </p:nvSpPr>
        <p:spPr>
          <a:xfrm>
            <a:off x="6816228" y="2686657"/>
            <a:ext cx="4014319" cy="1297772"/>
          </a:xfrm>
          <a:prstGeom prst="rect">
            <a:avLst/>
          </a:prstGeom>
          <a:solidFill>
            <a:schemeClr val="bg2">
              <a:alpha val="39000"/>
            </a:schemeClr>
          </a:solidFill>
          <a:ln w="38100">
            <a:noFill/>
          </a:ln>
          <a:effectLst/>
        </p:spPr>
        <p:txBody>
          <a:bodyPr wrap="square" lIns="182880" tIns="91440">
            <a:noAutofit/>
          </a:bodyPr>
          <a:lstStyle/>
          <a:p>
            <a:pPr>
              <a:spcAft>
                <a:spcPts val="600"/>
              </a:spcAft>
            </a:pPr>
            <a:r>
              <a:rPr lang="fr-FR" sz="1600" b="1">
                <a:latin typeface="Calibri" panose="020F0502020204030204" pitchFamily="34" charset="0"/>
                <a:cs typeface="Calibri" panose="020F0502020204030204" pitchFamily="34" charset="0"/>
              </a:rPr>
              <a:t>Priorité élevée</a:t>
            </a:r>
            <a:r>
              <a:rPr lang="fr-FR" sz="1600">
                <a:latin typeface="Calibri" panose="020F0502020204030204" pitchFamily="34" charset="0"/>
                <a:cs typeface="Calibri" panose="020F0502020204030204" pitchFamily="34" charset="0"/>
              </a:rPr>
              <a:t> </a:t>
            </a:r>
          </a:p>
          <a:p>
            <a:pPr>
              <a:spcAft>
                <a:spcPts val="600"/>
              </a:spcAft>
            </a:pPr>
            <a:r>
              <a:rPr lang="fr-FR" sz="1400">
                <a:latin typeface="Calibri" panose="020F0502020204030204" pitchFamily="34" charset="0"/>
                <a:cs typeface="Calibri" panose="020F0502020204030204" pitchFamily="34" charset="0"/>
              </a:rPr>
              <a:t>Privilégier l’introduction de l’anneau dans ces régions en s’appuyant largement sur les processus et les systèmes développés pour le déploiement et la mise à l’échelle de la PrEP orale.</a:t>
            </a:r>
          </a:p>
        </p:txBody>
      </p:sp>
      <p:sp>
        <p:nvSpPr>
          <p:cNvPr id="19" name="Rectangle 18">
            <a:extLst>
              <a:ext uri="{FF2B5EF4-FFF2-40B4-BE49-F238E27FC236}">
                <a16:creationId xmlns:a16="http://schemas.microsoft.com/office/drawing/2014/main" id="{56496864-743D-A242-A546-6FD0E3C75786}"/>
              </a:ext>
            </a:extLst>
          </p:cNvPr>
          <p:cNvSpPr/>
          <p:nvPr/>
        </p:nvSpPr>
        <p:spPr>
          <a:xfrm>
            <a:off x="2256306" y="4558320"/>
            <a:ext cx="3630144" cy="1153858"/>
          </a:xfrm>
          <a:prstGeom prst="rect">
            <a:avLst/>
          </a:prstGeom>
          <a:solidFill>
            <a:schemeClr val="accent1">
              <a:lumMod val="40000"/>
              <a:lumOff val="60000"/>
              <a:alpha val="25000"/>
            </a:schemeClr>
          </a:solidFill>
          <a:ln w="12700">
            <a:noFill/>
          </a:ln>
          <a:effectLst/>
        </p:spPr>
        <p:txBody>
          <a:bodyPr wrap="square" lIns="182880" tIns="91440">
            <a:noAutofit/>
          </a:bodyPr>
          <a:lstStyle/>
          <a:p>
            <a:pPr>
              <a:spcAft>
                <a:spcPts val="600"/>
              </a:spcAft>
            </a:pPr>
            <a:r>
              <a:rPr lang="fr-FR" sz="1600" b="1" dirty="0">
                <a:latin typeface="Calibri" panose="020F0502020204030204" pitchFamily="34" charset="0"/>
                <a:cs typeface="Calibri" panose="020F0502020204030204" pitchFamily="34" charset="0"/>
              </a:rPr>
              <a:t>Faible priorité</a:t>
            </a:r>
            <a:r>
              <a:rPr lang="fr-FR" sz="1600" dirty="0">
                <a:latin typeface="Calibri" panose="020F0502020204030204" pitchFamily="34" charset="0"/>
                <a:cs typeface="Calibri" panose="020F0502020204030204" pitchFamily="34" charset="0"/>
              </a:rPr>
              <a:t> </a:t>
            </a:r>
          </a:p>
          <a:p>
            <a:r>
              <a:rPr lang="fr-FR" sz="1400" dirty="0">
                <a:latin typeface="Calibri" panose="020F0502020204030204" pitchFamily="34" charset="0"/>
                <a:cs typeface="Calibri" panose="020F0502020204030204" pitchFamily="34" charset="0"/>
              </a:rPr>
              <a:t>Abaisser la priorité de ces régions pour le déploiement initial de l’anneau lorsque les ressources sont limitées.</a:t>
            </a:r>
          </a:p>
        </p:txBody>
      </p:sp>
      <p:sp>
        <p:nvSpPr>
          <p:cNvPr id="21" name="Rectangle 20">
            <a:extLst>
              <a:ext uri="{FF2B5EF4-FFF2-40B4-BE49-F238E27FC236}">
                <a16:creationId xmlns:a16="http://schemas.microsoft.com/office/drawing/2014/main" id="{74C2C0AB-E690-BB46-A245-1FD2031909E3}"/>
              </a:ext>
            </a:extLst>
          </p:cNvPr>
          <p:cNvSpPr/>
          <p:nvPr/>
        </p:nvSpPr>
        <p:spPr>
          <a:xfrm>
            <a:off x="6829660" y="4558319"/>
            <a:ext cx="4014319" cy="1616837"/>
          </a:xfrm>
          <a:prstGeom prst="rect">
            <a:avLst/>
          </a:prstGeom>
          <a:solidFill>
            <a:schemeClr val="bg2">
              <a:alpha val="39000"/>
            </a:schemeClr>
          </a:solidFill>
          <a:ln w="38100">
            <a:noFill/>
          </a:ln>
          <a:effectLst/>
        </p:spPr>
        <p:txBody>
          <a:bodyPr wrap="square" lIns="182880" tIns="91440">
            <a:noAutofit/>
          </a:bodyPr>
          <a:lstStyle/>
          <a:p>
            <a:pPr>
              <a:spcAft>
                <a:spcPts val="600"/>
              </a:spcAft>
            </a:pPr>
            <a:r>
              <a:rPr lang="fr-FR" sz="1600" b="1" dirty="0">
                <a:latin typeface="Calibri" panose="020F0502020204030204" pitchFamily="34" charset="0"/>
                <a:cs typeface="Calibri" panose="020F0502020204030204" pitchFamily="34" charset="0"/>
              </a:rPr>
              <a:t>Priorité élevée</a:t>
            </a:r>
            <a:r>
              <a:rPr lang="fr-FR" sz="1600" dirty="0">
                <a:latin typeface="Calibri" panose="020F0502020204030204" pitchFamily="34" charset="0"/>
                <a:cs typeface="Calibri" panose="020F0502020204030204" pitchFamily="34" charset="0"/>
              </a:rPr>
              <a:t> </a:t>
            </a:r>
          </a:p>
          <a:p>
            <a:r>
              <a:rPr lang="fr-FR" sz="1400" dirty="0">
                <a:latin typeface="Calibri" panose="020F0502020204030204" pitchFamily="34" charset="0"/>
                <a:cs typeface="Calibri" panose="020F0502020204030204" pitchFamily="34" charset="0"/>
              </a:rPr>
              <a:t>Privilégier l’introduction de l’anneau dans ces régions, mais explorer de nouveaux canaux qui viendront compléter les points de distribution de la </a:t>
            </a:r>
            <a:r>
              <a:rPr lang="fr-FR" sz="1400" dirty="0" err="1">
                <a:latin typeface="Calibri" panose="020F0502020204030204" pitchFamily="34" charset="0"/>
                <a:cs typeface="Calibri" panose="020F0502020204030204" pitchFamily="34" charset="0"/>
              </a:rPr>
              <a:t>PrEP</a:t>
            </a:r>
            <a:r>
              <a:rPr lang="fr-FR" sz="1400" dirty="0">
                <a:latin typeface="Calibri" panose="020F0502020204030204" pitchFamily="34" charset="0"/>
                <a:cs typeface="Calibri" panose="020F0502020204030204" pitchFamily="34" charset="0"/>
              </a:rPr>
              <a:t> orale existants afin d’étendre la portée de la prévention du VIH à de nouvelles utilisatrices.  </a:t>
            </a:r>
          </a:p>
        </p:txBody>
      </p:sp>
    </p:spTree>
    <p:extLst>
      <p:ext uri="{BB962C8B-B14F-4D97-AF65-F5344CB8AC3E}">
        <p14:creationId xmlns:p14="http://schemas.microsoft.com/office/powerpoint/2010/main" val="30853509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bd44HZsaSUaYoHX1KZuAA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nNHVT3f4SfS_VngBtB0yX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nNHVT3f4SfS_VngBtB0yX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b0yS25lQdGTJXD4JT7x3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heme/theme1.xml><?xml version="1.0" encoding="utf-8"?>
<a:theme xmlns:a="http://schemas.openxmlformats.org/drawingml/2006/main" name="Plan 4 Ring Theme">
  <a:themeElements>
    <a:clrScheme name="Plan 4 Ring - v3 4">
      <a:dk1>
        <a:srgbClr val="000000"/>
      </a:dk1>
      <a:lt1>
        <a:srgbClr val="FFFFFF"/>
      </a:lt1>
      <a:dk2>
        <a:srgbClr val="B9E2EB"/>
      </a:dk2>
      <a:lt2>
        <a:srgbClr val="56B9CC"/>
      </a:lt2>
      <a:accent1>
        <a:srgbClr val="537887"/>
      </a:accent1>
      <a:accent2>
        <a:srgbClr val="0495B0"/>
      </a:accent2>
      <a:accent3>
        <a:srgbClr val="C2CD46"/>
      </a:accent3>
      <a:accent4>
        <a:srgbClr val="F4701E"/>
      </a:accent4>
      <a:accent5>
        <a:srgbClr val="00374B"/>
      </a:accent5>
      <a:accent6>
        <a:srgbClr val="F9B082"/>
      </a:accent6>
      <a:hlink>
        <a:srgbClr val="0097AE"/>
      </a:hlink>
      <a:folHlink>
        <a:srgbClr val="D7A13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spPr>
      <a:bodyPr lIns="91440" tIns="91440" rIns="91440" bIns="91440" rtlCol="0" anchor="t" anchorCtr="0"/>
      <a:lstStyle>
        <a:defPPr algn="l">
          <a:lnSpc>
            <a:spcPct val="115000"/>
          </a:lnSpc>
          <a:buSzPts val="1800"/>
          <a:defRPr sz="16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T default styled">
  <a:themeElements>
    <a:clrScheme name="Plan 4 Ring - v3">
      <a:dk1>
        <a:srgbClr val="000000"/>
      </a:dk1>
      <a:lt1>
        <a:srgbClr val="FFFFFF"/>
      </a:lt1>
      <a:dk2>
        <a:srgbClr val="01526B"/>
      </a:dk2>
      <a:lt2>
        <a:srgbClr val="BAE3EB"/>
      </a:lt2>
      <a:accent1>
        <a:srgbClr val="56BACD"/>
      </a:accent1>
      <a:accent2>
        <a:srgbClr val="0495B0"/>
      </a:accent2>
      <a:accent3>
        <a:srgbClr val="D7A235"/>
      </a:accent3>
      <a:accent4>
        <a:srgbClr val="F4701E"/>
      </a:accent4>
      <a:accent5>
        <a:srgbClr val="00374B"/>
      </a:accent5>
      <a:accent6>
        <a:srgbClr val="F9B082"/>
      </a:accent6>
      <a:hlink>
        <a:srgbClr val="0097AE"/>
      </a:hlink>
      <a:folHlink>
        <a:srgbClr val="C1CC43"/>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lan 4 Ring Theme">
  <a:themeElements>
    <a:clrScheme name="Plan 4 Ring - v3 4">
      <a:dk1>
        <a:srgbClr val="000000"/>
      </a:dk1>
      <a:lt1>
        <a:srgbClr val="FFFFFF"/>
      </a:lt1>
      <a:dk2>
        <a:srgbClr val="B9E2EB"/>
      </a:dk2>
      <a:lt2>
        <a:srgbClr val="56B9CC"/>
      </a:lt2>
      <a:accent1>
        <a:srgbClr val="537887"/>
      </a:accent1>
      <a:accent2>
        <a:srgbClr val="0495B0"/>
      </a:accent2>
      <a:accent3>
        <a:srgbClr val="C2CD46"/>
      </a:accent3>
      <a:accent4>
        <a:srgbClr val="F4701E"/>
      </a:accent4>
      <a:accent5>
        <a:srgbClr val="00374B"/>
      </a:accent5>
      <a:accent6>
        <a:srgbClr val="F9B082"/>
      </a:accent6>
      <a:hlink>
        <a:srgbClr val="0097AE"/>
      </a:hlink>
      <a:folHlink>
        <a:srgbClr val="D7A13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spPr>
      <a:bodyPr lIns="91440" tIns="91440" rIns="91440" bIns="91440" rtlCol="0" anchor="t" anchorCtr="0"/>
      <a:lstStyle>
        <a:defPPr algn="l">
          <a:lnSpc>
            <a:spcPct val="115000"/>
          </a:lnSpc>
          <a:buSzPts val="1800"/>
          <a:defRPr sz="16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2470</TotalTime>
  <Words>2696</Words>
  <Application>Microsoft Office PowerPoint</Application>
  <PresentationFormat>Widescreen</PresentationFormat>
  <Paragraphs>301</Paragraphs>
  <Slides>15</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Arial</vt:lpstr>
      <vt:lpstr>Arial Black</vt:lpstr>
      <vt:lpstr>Calibri</vt:lpstr>
      <vt:lpstr>Franklin Gothic Book</vt:lpstr>
      <vt:lpstr>Franklin Gothic Demi</vt:lpstr>
      <vt:lpstr>Franklin Gothic Medium</vt:lpstr>
      <vt:lpstr>Plan 4 Ring Theme</vt:lpstr>
      <vt:lpstr>PPT default styled</vt:lpstr>
      <vt:lpstr>1_Plan 4 Ring Theme</vt:lpstr>
      <vt:lpstr>Analyse des scénarios de déploiement   pour l’introduction de l’anneau de PrEP</vt:lpstr>
      <vt:lpstr>Ce document fait partie de la BOÎTE À OUTILS PLAN 4 RING un ensemble de ressources et d’outils conçus pour aider à planifier l’introduction et la mise à l’échelle de l’anneau à la dapivirine. Il est possible de télécharger la table des matières de la boîte à outils détaillée ci-dessous sur: </vt:lpstr>
      <vt:lpstr>Sommaire</vt:lpstr>
      <vt:lpstr>Scénario pour le déploiement de l’anneau de PrEP</vt:lpstr>
      <vt:lpstr>Étape 1 : Collecte de données</vt:lpstr>
      <vt:lpstr>Étape 2 : Cadre d’analyse des données</vt:lpstr>
      <vt:lpstr>Étape 2 : Exemple d’analyse des données</vt:lpstr>
      <vt:lpstr>Étape 2 : Graphique d’analyse des données</vt:lpstr>
      <vt:lpstr>Étape 3 : Évaluation régionale</vt:lpstr>
      <vt:lpstr>Étape 3 : Élaboration du scénario</vt:lpstr>
      <vt:lpstr>PowerPoint Presentation</vt:lpstr>
      <vt:lpstr>Présentation des scénarios de déploiement au Kenya</vt:lpstr>
      <vt:lpstr>Scénarios de déploiement au Kenya – Par comtés</vt:lpstr>
      <vt:lpstr>Scénarios 1 et 2</vt:lpstr>
      <vt:lpstr>Scénario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Garcia</dc:creator>
  <cp:lastModifiedBy>Casey Bishopp</cp:lastModifiedBy>
  <cp:revision>152</cp:revision>
  <dcterms:created xsi:type="dcterms:W3CDTF">2021-10-12T16:02:07Z</dcterms:created>
  <dcterms:modified xsi:type="dcterms:W3CDTF">2022-10-27T19:53:18Z</dcterms:modified>
</cp:coreProperties>
</file>