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7"/>
  </p:notesMasterIdLst>
  <p:sldIdLst>
    <p:sldId id="259" r:id="rId3"/>
    <p:sldId id="258" r:id="rId4"/>
    <p:sldId id="261" r:id="rId5"/>
    <p:sldId id="538" r:id="rId6"/>
    <p:sldId id="262" r:id="rId7"/>
    <p:sldId id="539" r:id="rId8"/>
    <p:sldId id="540" r:id="rId9"/>
    <p:sldId id="541" r:id="rId10"/>
    <p:sldId id="542" r:id="rId11"/>
    <p:sldId id="543" r:id="rId12"/>
    <p:sldId id="544" r:id="rId13"/>
    <p:sldId id="545" r:id="rId14"/>
    <p:sldId id="546" r:id="rId15"/>
    <p:sldId id="5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p:restoredTop sz="96942"/>
  </p:normalViewPr>
  <p:slideViewPr>
    <p:cSldViewPr snapToGrid="0" snapToObjects="1">
      <p:cViewPr varScale="1">
        <p:scale>
          <a:sx n="110" d="100"/>
          <a:sy n="110" d="100"/>
        </p:scale>
        <p:origin x="2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3</a:t>
            </a:fld>
            <a:endParaRPr lang="en-US"/>
          </a:p>
        </p:txBody>
      </p:sp>
    </p:spTree>
    <p:extLst>
      <p:ext uri="{BB962C8B-B14F-4D97-AF65-F5344CB8AC3E}">
        <p14:creationId xmlns:p14="http://schemas.microsoft.com/office/powerpoint/2010/main" val="366923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5</a:t>
            </a:fld>
            <a:endParaRPr lang="en-US"/>
          </a:p>
        </p:txBody>
      </p:sp>
    </p:spTree>
    <p:extLst>
      <p:ext uri="{BB962C8B-B14F-4D97-AF65-F5344CB8AC3E}">
        <p14:creationId xmlns:p14="http://schemas.microsoft.com/office/powerpoint/2010/main" val="38329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6</a:t>
            </a:fld>
            <a:endParaRPr lang="en-US"/>
          </a:p>
        </p:txBody>
      </p:sp>
    </p:spTree>
    <p:extLst>
      <p:ext uri="{BB962C8B-B14F-4D97-AF65-F5344CB8AC3E}">
        <p14:creationId xmlns:p14="http://schemas.microsoft.com/office/powerpoint/2010/main" val="203018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8</a:t>
            </a:fld>
            <a:endParaRPr lang="en-US"/>
          </a:p>
        </p:txBody>
      </p:sp>
    </p:spTree>
    <p:extLst>
      <p:ext uri="{BB962C8B-B14F-4D97-AF65-F5344CB8AC3E}">
        <p14:creationId xmlns:p14="http://schemas.microsoft.com/office/powerpoint/2010/main" val="21759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 Delivery Analysis- Step 3-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entagon 23">
            <a:extLst>
              <a:ext uri="{FF2B5EF4-FFF2-40B4-BE49-F238E27FC236}">
                <a16:creationId xmlns:a16="http://schemas.microsoft.com/office/drawing/2014/main" id="{1A413965-E651-EC47-AB08-C54018A49B05}"/>
              </a:ext>
            </a:extLst>
          </p:cNvPr>
          <p:cNvSpPr/>
          <p:nvPr userDrawn="1"/>
        </p:nvSpPr>
        <p:spPr>
          <a:xfrm>
            <a:off x="8874714" y="132565"/>
            <a:ext cx="274320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Delivery channel prioritization</a:t>
            </a:r>
          </a:p>
        </p:txBody>
      </p:sp>
      <p:sp>
        <p:nvSpPr>
          <p:cNvPr id="25" name="Oval 24">
            <a:extLst>
              <a:ext uri="{FF2B5EF4-FFF2-40B4-BE49-F238E27FC236}">
                <a16:creationId xmlns:a16="http://schemas.microsoft.com/office/drawing/2014/main" id="{523382C6-AA06-224C-868A-512DD732B074}"/>
              </a:ext>
            </a:extLst>
          </p:cNvPr>
          <p:cNvSpPr/>
          <p:nvPr userDrawn="1"/>
        </p:nvSpPr>
        <p:spPr>
          <a:xfrm>
            <a:off x="9048405" y="205243"/>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sp>
        <p:nvSpPr>
          <p:cNvPr id="26" name="Pentagon 25">
            <a:extLst>
              <a:ext uri="{FF2B5EF4-FFF2-40B4-BE49-F238E27FC236}">
                <a16:creationId xmlns:a16="http://schemas.microsoft.com/office/drawing/2014/main" id="{C5D5A603-97C9-EE43-8C3D-707B44D2274E}"/>
              </a:ext>
            </a:extLst>
          </p:cNvPr>
          <p:cNvSpPr/>
          <p:nvPr userDrawn="1"/>
        </p:nvSpPr>
        <p:spPr>
          <a:xfrm>
            <a:off x="845226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27" name="Oval 26">
            <a:extLst>
              <a:ext uri="{FF2B5EF4-FFF2-40B4-BE49-F238E27FC236}">
                <a16:creationId xmlns:a16="http://schemas.microsoft.com/office/drawing/2014/main" id="{4405CE37-84DF-9046-9BC3-08093E4BA8A8}"/>
              </a:ext>
            </a:extLst>
          </p:cNvPr>
          <p:cNvSpPr/>
          <p:nvPr userDrawn="1"/>
        </p:nvSpPr>
        <p:spPr>
          <a:xfrm>
            <a:off x="862440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sp>
        <p:nvSpPr>
          <p:cNvPr id="28" name="Pentagon 27">
            <a:extLst>
              <a:ext uri="{FF2B5EF4-FFF2-40B4-BE49-F238E27FC236}">
                <a16:creationId xmlns:a16="http://schemas.microsoft.com/office/drawing/2014/main" id="{D8461855-7605-A442-96EA-2942F96EE64A}"/>
              </a:ext>
            </a:extLst>
          </p:cNvPr>
          <p:cNvSpPr/>
          <p:nvPr userDrawn="1"/>
        </p:nvSpPr>
        <p:spPr>
          <a:xfrm>
            <a:off x="8033521" y="132566"/>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9" name="Oval 28">
            <a:extLst>
              <a:ext uri="{FF2B5EF4-FFF2-40B4-BE49-F238E27FC236}">
                <a16:creationId xmlns:a16="http://schemas.microsoft.com/office/drawing/2014/main" id="{4E1D1DCC-36BF-0C45-BD96-0979CAAA439E}"/>
              </a:ext>
            </a:extLst>
          </p:cNvPr>
          <p:cNvSpPr/>
          <p:nvPr userDrawn="1"/>
        </p:nvSpPr>
        <p:spPr>
          <a:xfrm>
            <a:off x="814561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1</a:t>
            </a:r>
          </a:p>
        </p:txBody>
      </p:sp>
    </p:spTree>
    <p:extLst>
      <p:ext uri="{BB962C8B-B14F-4D97-AF65-F5344CB8AC3E}">
        <p14:creationId xmlns:p14="http://schemas.microsoft.com/office/powerpoint/2010/main" val="37550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6AFCA7-ED13-BF4F-9B6C-D767EDA4DD20}"/>
              </a:ext>
            </a:extLst>
          </p:cNvPr>
          <p:cNvSpPr>
            <a:spLocks noGrp="1"/>
          </p:cNvSpPr>
          <p:nvPr>
            <p:ph type="body" sz="quarter" idx="10" hasCustomPrompt="1"/>
          </p:nvPr>
        </p:nvSpPr>
        <p:spPr>
          <a:xfrm>
            <a:off x="1439333" y="2828925"/>
            <a:ext cx="6705600" cy="1200150"/>
          </a:xfrm>
        </p:spPr>
        <p:txBody>
          <a:bodyPr/>
          <a:lstStyle>
            <a:lvl1pPr marL="0" indent="0">
              <a:buNone/>
              <a:defRPr sz="8000" b="1">
                <a:solidFill>
                  <a:schemeClr val="accent5"/>
                </a:solidFill>
                <a:latin typeface="Arial" panose="020B0604020202020204" pitchFamily="34" charset="0"/>
                <a:cs typeface="Arial" panose="020B0604020202020204" pitchFamily="34" charset="0"/>
              </a:defRPr>
            </a:lvl1pPr>
          </a:lstStyle>
          <a:p>
            <a:pPr lvl="0"/>
            <a:r>
              <a:rPr lang="en-US" dirty="0"/>
              <a:t>Title</a:t>
            </a:r>
          </a:p>
        </p:txBody>
      </p:sp>
      <p:sp>
        <p:nvSpPr>
          <p:cNvPr id="7" name="Text Placeholder 6">
            <a:extLst>
              <a:ext uri="{FF2B5EF4-FFF2-40B4-BE49-F238E27FC236}">
                <a16:creationId xmlns:a16="http://schemas.microsoft.com/office/drawing/2014/main" id="{5FBA1856-9634-204D-83A0-5C2B3FC36E79}"/>
              </a:ext>
            </a:extLst>
          </p:cNvPr>
          <p:cNvSpPr>
            <a:spLocks noGrp="1"/>
          </p:cNvSpPr>
          <p:nvPr>
            <p:ph type="body" sz="quarter" idx="11" hasCustomPrompt="1"/>
          </p:nvPr>
        </p:nvSpPr>
        <p:spPr>
          <a:xfrm>
            <a:off x="1439863" y="4248738"/>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36551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rm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 Delivery Analysi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B1225A4-0256-0C47-91EE-3472A6BEBD63}"/>
              </a:ext>
            </a:extLst>
          </p:cNvPr>
          <p:cNvGrpSpPr/>
          <p:nvPr userDrawn="1"/>
        </p:nvGrpSpPr>
        <p:grpSpPr>
          <a:xfrm>
            <a:off x="11146521" y="132565"/>
            <a:ext cx="477330" cy="333187"/>
            <a:chOff x="11151469" y="132565"/>
            <a:chExt cx="477330" cy="333187"/>
          </a:xfrm>
        </p:grpSpPr>
        <p:sp>
          <p:nvSpPr>
            <p:cNvPr id="7" name="Pentagon 6">
              <a:extLst>
                <a:ext uri="{FF2B5EF4-FFF2-40B4-BE49-F238E27FC236}">
                  <a16:creationId xmlns:a16="http://schemas.microsoft.com/office/drawing/2014/main" id="{54962C91-B940-4C43-AF69-B46A82A67837}"/>
                </a:ext>
              </a:extLst>
            </p:cNvPr>
            <p:cNvSpPr/>
            <p:nvPr/>
          </p:nvSpPr>
          <p:spPr>
            <a:xfrm>
              <a:off x="11151469"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7142"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grpSp>
      <p:grpSp>
        <p:nvGrpSpPr>
          <p:cNvPr id="9" name="Group 8">
            <a:extLst>
              <a:ext uri="{FF2B5EF4-FFF2-40B4-BE49-F238E27FC236}">
                <a16:creationId xmlns:a16="http://schemas.microsoft.com/office/drawing/2014/main" id="{BB366C3F-09A3-DF45-BDD5-6291A0454BD9}"/>
              </a:ext>
            </a:extLst>
          </p:cNvPr>
          <p:cNvGrpSpPr/>
          <p:nvPr userDrawn="1"/>
        </p:nvGrpSpPr>
        <p:grpSpPr>
          <a:xfrm>
            <a:off x="10728569" y="132565"/>
            <a:ext cx="477330" cy="333187"/>
            <a:chOff x="10739455" y="132565"/>
            <a:chExt cx="477330" cy="333187"/>
          </a:xfrm>
        </p:grpSpPr>
        <p:sp>
          <p:nvSpPr>
            <p:cNvPr id="11" name="Pentagon 10">
              <a:extLst>
                <a:ext uri="{FF2B5EF4-FFF2-40B4-BE49-F238E27FC236}">
                  <a16:creationId xmlns:a16="http://schemas.microsoft.com/office/drawing/2014/main" id="{E273C470-396E-C84C-A70C-E4AA9D8910E6}"/>
                </a:ext>
              </a:extLst>
            </p:cNvPr>
            <p:cNvSpPr/>
            <p:nvPr/>
          </p:nvSpPr>
          <p:spPr>
            <a:xfrm>
              <a:off x="1073945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909185"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grpSp>
      <p:grpSp>
        <p:nvGrpSpPr>
          <p:cNvPr id="13" name="Group 12">
            <a:extLst>
              <a:ext uri="{FF2B5EF4-FFF2-40B4-BE49-F238E27FC236}">
                <a16:creationId xmlns:a16="http://schemas.microsoft.com/office/drawing/2014/main" id="{4813D041-66ED-AD4E-A5A9-276DC35BBF35}"/>
              </a:ext>
            </a:extLst>
          </p:cNvPr>
          <p:cNvGrpSpPr/>
          <p:nvPr userDrawn="1"/>
        </p:nvGrpSpPr>
        <p:grpSpPr>
          <a:xfrm>
            <a:off x="9404393" y="132565"/>
            <a:ext cx="1398524" cy="333187"/>
            <a:chOff x="9404393" y="132566"/>
            <a:chExt cx="1398524" cy="333187"/>
          </a:xfrm>
        </p:grpSpPr>
        <p:sp>
          <p:nvSpPr>
            <p:cNvPr id="14" name="Pentagon 13">
              <a:extLst>
                <a:ext uri="{FF2B5EF4-FFF2-40B4-BE49-F238E27FC236}">
                  <a16:creationId xmlns:a16="http://schemas.microsoft.com/office/drawing/2014/main" id="{88CA3163-5D9E-B34B-9C45-8C3EE7B13199}"/>
                </a:ext>
              </a:extLst>
            </p:cNvPr>
            <p:cNvSpPr/>
            <p:nvPr/>
          </p:nvSpPr>
          <p:spPr>
            <a:xfrm>
              <a:off x="9404393" y="132566"/>
              <a:ext cx="1398524" cy="333187"/>
            </a:xfrm>
            <a:prstGeom prst="homePlate">
              <a:avLst>
                <a:gd name="adj" fmla="val 16379"/>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tx1"/>
                  </a:solidFill>
                </a:rPr>
                <a:t>Identification</a:t>
              </a:r>
            </a:p>
          </p:txBody>
        </p:sp>
        <p:sp>
          <p:nvSpPr>
            <p:cNvPr id="15" name="Oval 14">
              <a:extLst>
                <a:ext uri="{FF2B5EF4-FFF2-40B4-BE49-F238E27FC236}">
                  <a16:creationId xmlns:a16="http://schemas.microsoft.com/office/drawing/2014/main" id="{1B0AEA96-32F6-CC4D-A837-595733CBC1D9}"/>
                </a:ext>
              </a:extLst>
            </p:cNvPr>
            <p:cNvSpPr/>
            <p:nvPr/>
          </p:nvSpPr>
          <p:spPr>
            <a:xfrm>
              <a:off x="9495402"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1</a:t>
              </a:r>
            </a:p>
          </p:txBody>
        </p:sp>
      </p:grpSp>
    </p:spTree>
    <p:extLst>
      <p:ext uri="{BB962C8B-B14F-4D97-AF65-F5344CB8AC3E}">
        <p14:creationId xmlns:p14="http://schemas.microsoft.com/office/powerpoint/2010/main" val="153006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 Delivery Analysis - Step 1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a:extLst>
              <a:ext uri="{FF2B5EF4-FFF2-40B4-BE49-F238E27FC236}">
                <a16:creationId xmlns:a16="http://schemas.microsoft.com/office/drawing/2014/main" id="{4B5FF422-C149-3947-9683-F217A93D2B22}"/>
              </a:ext>
            </a:extLst>
          </p:cNvPr>
          <p:cNvGrpSpPr/>
          <p:nvPr userDrawn="1"/>
        </p:nvGrpSpPr>
        <p:grpSpPr>
          <a:xfrm>
            <a:off x="11146521" y="132565"/>
            <a:ext cx="477330" cy="333187"/>
            <a:chOff x="11151469" y="132565"/>
            <a:chExt cx="477330" cy="333187"/>
          </a:xfrm>
        </p:grpSpPr>
        <p:sp>
          <p:nvSpPr>
            <p:cNvPr id="28" name="Pentagon 27">
              <a:extLst>
                <a:ext uri="{FF2B5EF4-FFF2-40B4-BE49-F238E27FC236}">
                  <a16:creationId xmlns:a16="http://schemas.microsoft.com/office/drawing/2014/main" id="{16DDB485-F99B-5640-A3A1-FF48FDBE3EE0}"/>
                </a:ext>
              </a:extLst>
            </p:cNvPr>
            <p:cNvSpPr/>
            <p:nvPr/>
          </p:nvSpPr>
          <p:spPr>
            <a:xfrm>
              <a:off x="11151469"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9" name="Oval 28">
              <a:extLst>
                <a:ext uri="{FF2B5EF4-FFF2-40B4-BE49-F238E27FC236}">
                  <a16:creationId xmlns:a16="http://schemas.microsoft.com/office/drawing/2014/main" id="{79E142B5-1A6D-6D47-A48D-09408DB236A9}"/>
                </a:ext>
              </a:extLst>
            </p:cNvPr>
            <p:cNvSpPr/>
            <p:nvPr/>
          </p:nvSpPr>
          <p:spPr>
            <a:xfrm>
              <a:off x="11317142"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grpSp>
      <p:grpSp>
        <p:nvGrpSpPr>
          <p:cNvPr id="30" name="Group 29">
            <a:extLst>
              <a:ext uri="{FF2B5EF4-FFF2-40B4-BE49-F238E27FC236}">
                <a16:creationId xmlns:a16="http://schemas.microsoft.com/office/drawing/2014/main" id="{BD5324E4-DDF2-3441-BE2E-095CD03D677D}"/>
              </a:ext>
            </a:extLst>
          </p:cNvPr>
          <p:cNvGrpSpPr/>
          <p:nvPr userDrawn="1"/>
        </p:nvGrpSpPr>
        <p:grpSpPr>
          <a:xfrm>
            <a:off x="10728569" y="132565"/>
            <a:ext cx="477330" cy="333187"/>
            <a:chOff x="10739455" y="132565"/>
            <a:chExt cx="477330" cy="333187"/>
          </a:xfrm>
        </p:grpSpPr>
        <p:sp>
          <p:nvSpPr>
            <p:cNvPr id="31" name="Pentagon 30">
              <a:extLst>
                <a:ext uri="{FF2B5EF4-FFF2-40B4-BE49-F238E27FC236}">
                  <a16:creationId xmlns:a16="http://schemas.microsoft.com/office/drawing/2014/main" id="{E800A532-6360-FC47-81C9-B61D6C6FBB92}"/>
                </a:ext>
              </a:extLst>
            </p:cNvPr>
            <p:cNvSpPr/>
            <p:nvPr/>
          </p:nvSpPr>
          <p:spPr>
            <a:xfrm>
              <a:off x="1073945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32" name="Oval 31">
              <a:extLst>
                <a:ext uri="{FF2B5EF4-FFF2-40B4-BE49-F238E27FC236}">
                  <a16:creationId xmlns:a16="http://schemas.microsoft.com/office/drawing/2014/main" id="{643F8ABE-5028-CF44-BBBA-92DFC94233D9}"/>
                </a:ext>
              </a:extLst>
            </p:cNvPr>
            <p:cNvSpPr/>
            <p:nvPr/>
          </p:nvSpPr>
          <p:spPr>
            <a:xfrm>
              <a:off x="10909185"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grpSp>
      <p:grpSp>
        <p:nvGrpSpPr>
          <p:cNvPr id="33" name="Group 32">
            <a:extLst>
              <a:ext uri="{FF2B5EF4-FFF2-40B4-BE49-F238E27FC236}">
                <a16:creationId xmlns:a16="http://schemas.microsoft.com/office/drawing/2014/main" id="{A361FFA9-707E-9E43-920F-246CA9813D49}"/>
              </a:ext>
            </a:extLst>
          </p:cNvPr>
          <p:cNvGrpSpPr/>
          <p:nvPr userDrawn="1"/>
        </p:nvGrpSpPr>
        <p:grpSpPr>
          <a:xfrm>
            <a:off x="9404393" y="132565"/>
            <a:ext cx="1398524" cy="333187"/>
            <a:chOff x="9404393" y="132566"/>
            <a:chExt cx="1398524" cy="333187"/>
          </a:xfrm>
        </p:grpSpPr>
        <p:sp>
          <p:nvSpPr>
            <p:cNvPr id="34" name="Pentagon 33">
              <a:extLst>
                <a:ext uri="{FF2B5EF4-FFF2-40B4-BE49-F238E27FC236}">
                  <a16:creationId xmlns:a16="http://schemas.microsoft.com/office/drawing/2014/main" id="{BF58BC13-F6FB-F146-B791-194738D6EB8B}"/>
                </a:ext>
              </a:extLst>
            </p:cNvPr>
            <p:cNvSpPr/>
            <p:nvPr/>
          </p:nvSpPr>
          <p:spPr>
            <a:xfrm>
              <a:off x="9404393" y="132566"/>
              <a:ext cx="1398524" cy="333187"/>
            </a:xfrm>
            <a:prstGeom prst="homePlate">
              <a:avLst>
                <a:gd name="adj" fmla="val 16379"/>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tx1"/>
                  </a:solidFill>
                </a:rPr>
                <a:t>Identification</a:t>
              </a:r>
            </a:p>
          </p:txBody>
        </p:sp>
        <p:sp>
          <p:nvSpPr>
            <p:cNvPr id="35" name="Oval 34">
              <a:extLst>
                <a:ext uri="{FF2B5EF4-FFF2-40B4-BE49-F238E27FC236}">
                  <a16:creationId xmlns:a16="http://schemas.microsoft.com/office/drawing/2014/main" id="{D9881BF5-B6F4-7542-831A-0BD12E9A684A}"/>
                </a:ext>
              </a:extLst>
            </p:cNvPr>
            <p:cNvSpPr/>
            <p:nvPr/>
          </p:nvSpPr>
          <p:spPr>
            <a:xfrm>
              <a:off x="9495402"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1</a:t>
              </a:r>
            </a:p>
          </p:txBody>
        </p:sp>
      </p:grpSp>
    </p:spTree>
    <p:extLst>
      <p:ext uri="{BB962C8B-B14F-4D97-AF65-F5344CB8AC3E}">
        <p14:creationId xmlns:p14="http://schemas.microsoft.com/office/powerpoint/2010/main" val="179339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rvice Delivery Analysi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8769730" y="132565"/>
            <a:ext cx="242944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Data collection &amp; analysis</a:t>
            </a:r>
          </a:p>
        </p:txBody>
      </p:sp>
      <p:sp>
        <p:nvSpPr>
          <p:cNvPr id="12" name="Oval 11">
            <a:extLst>
              <a:ext uri="{FF2B5EF4-FFF2-40B4-BE49-F238E27FC236}">
                <a16:creationId xmlns:a16="http://schemas.microsoft.com/office/drawing/2014/main" id="{B445FA05-C5B9-9F42-B0B9-D93DF35875B5}"/>
              </a:ext>
            </a:extLst>
          </p:cNvPr>
          <p:cNvSpPr/>
          <p:nvPr/>
        </p:nvSpPr>
        <p:spPr>
          <a:xfrm>
            <a:off x="8938051"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352697" y="132565"/>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464793"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9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rvice Delivery Analysis- Step 2-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entagon 23">
            <a:extLst>
              <a:ext uri="{FF2B5EF4-FFF2-40B4-BE49-F238E27FC236}">
                <a16:creationId xmlns:a16="http://schemas.microsoft.com/office/drawing/2014/main" id="{25806C68-B735-F048-BBEE-B18257DB8F04}"/>
              </a:ext>
            </a:extLst>
          </p:cNvPr>
          <p:cNvSpPr/>
          <p:nvPr userDrawn="1"/>
        </p:nvSpPr>
        <p:spPr>
          <a:xfrm>
            <a:off x="11140583"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5" name="Oval 24">
            <a:extLst>
              <a:ext uri="{FF2B5EF4-FFF2-40B4-BE49-F238E27FC236}">
                <a16:creationId xmlns:a16="http://schemas.microsoft.com/office/drawing/2014/main" id="{DE6DA8DD-BF93-424A-A933-89DED4E6CC24}"/>
              </a:ext>
            </a:extLst>
          </p:cNvPr>
          <p:cNvSpPr/>
          <p:nvPr userDrawn="1"/>
        </p:nvSpPr>
        <p:spPr>
          <a:xfrm>
            <a:off x="11312194"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3</a:t>
            </a:r>
          </a:p>
        </p:txBody>
      </p:sp>
      <p:sp>
        <p:nvSpPr>
          <p:cNvPr id="26" name="Pentagon 25">
            <a:extLst>
              <a:ext uri="{FF2B5EF4-FFF2-40B4-BE49-F238E27FC236}">
                <a16:creationId xmlns:a16="http://schemas.microsoft.com/office/drawing/2014/main" id="{4ABE171B-9D3E-B843-9A26-0CA4F48E5BD5}"/>
              </a:ext>
            </a:extLst>
          </p:cNvPr>
          <p:cNvSpPr/>
          <p:nvPr userDrawn="1"/>
        </p:nvSpPr>
        <p:spPr>
          <a:xfrm>
            <a:off x="8769730" y="132565"/>
            <a:ext cx="242944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Data collection &amp; analysis</a:t>
            </a:r>
          </a:p>
        </p:txBody>
      </p:sp>
      <p:sp>
        <p:nvSpPr>
          <p:cNvPr id="27" name="Oval 26">
            <a:extLst>
              <a:ext uri="{FF2B5EF4-FFF2-40B4-BE49-F238E27FC236}">
                <a16:creationId xmlns:a16="http://schemas.microsoft.com/office/drawing/2014/main" id="{FA2220B9-4EE0-C643-98B3-CD625EF6163C}"/>
              </a:ext>
            </a:extLst>
          </p:cNvPr>
          <p:cNvSpPr/>
          <p:nvPr userDrawn="1"/>
        </p:nvSpPr>
        <p:spPr>
          <a:xfrm>
            <a:off x="8938051" y="205244"/>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solidFill>
              </a:rPr>
              <a:t>2</a:t>
            </a:r>
          </a:p>
        </p:txBody>
      </p:sp>
      <p:sp>
        <p:nvSpPr>
          <p:cNvPr id="28" name="Pentagon 27">
            <a:extLst>
              <a:ext uri="{FF2B5EF4-FFF2-40B4-BE49-F238E27FC236}">
                <a16:creationId xmlns:a16="http://schemas.microsoft.com/office/drawing/2014/main" id="{19736415-610F-664F-8B96-105EF0C7E7C8}"/>
              </a:ext>
            </a:extLst>
          </p:cNvPr>
          <p:cNvSpPr/>
          <p:nvPr userDrawn="1"/>
        </p:nvSpPr>
        <p:spPr>
          <a:xfrm>
            <a:off x="8352697" y="132565"/>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9" name="Oval 28">
            <a:extLst>
              <a:ext uri="{FF2B5EF4-FFF2-40B4-BE49-F238E27FC236}">
                <a16:creationId xmlns:a16="http://schemas.microsoft.com/office/drawing/2014/main" id="{F8196220-3BCD-434C-99AB-6C2E3E9E9FC0}"/>
              </a:ext>
            </a:extLst>
          </p:cNvPr>
          <p:cNvSpPr/>
          <p:nvPr userDrawn="1"/>
        </p:nvSpPr>
        <p:spPr>
          <a:xfrm>
            <a:off x="8464793" y="205243"/>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20000"/>
                    <a:lumOff val="80000"/>
                  </a:schemeClr>
                </a:solidFill>
              </a:rPr>
              <a:t>1</a:t>
            </a:r>
          </a:p>
        </p:txBody>
      </p:sp>
    </p:spTree>
    <p:extLst>
      <p:ext uri="{BB962C8B-B14F-4D97-AF65-F5344CB8AC3E}">
        <p14:creationId xmlns:p14="http://schemas.microsoft.com/office/powerpoint/2010/main" val="6684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rvice Delivery Analysi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8874714" y="132565"/>
            <a:ext cx="2743200" cy="333187"/>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Delivery channel prioritization</a:t>
            </a:r>
          </a:p>
        </p:txBody>
      </p:sp>
      <p:sp>
        <p:nvSpPr>
          <p:cNvPr id="8" name="Oval 7">
            <a:extLst>
              <a:ext uri="{FF2B5EF4-FFF2-40B4-BE49-F238E27FC236}">
                <a16:creationId xmlns:a16="http://schemas.microsoft.com/office/drawing/2014/main" id="{D198D118-90B6-6A49-BABB-D385D91520DA}"/>
              </a:ext>
            </a:extLst>
          </p:cNvPr>
          <p:cNvSpPr/>
          <p:nvPr/>
        </p:nvSpPr>
        <p:spPr>
          <a:xfrm>
            <a:off x="9048405" y="205243"/>
            <a:ext cx="187827" cy="187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8452265" y="132565"/>
            <a:ext cx="477330" cy="333187"/>
          </a:xfrm>
          <a:prstGeom prst="homePlate">
            <a:avLst>
              <a:gd name="adj" fmla="val 13794"/>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862440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033521" y="132566"/>
            <a:ext cx="477330" cy="333187"/>
          </a:xfrm>
          <a:prstGeom prst="homePlate">
            <a:avLst>
              <a:gd name="adj" fmla="val 16379"/>
            </a:avLst>
          </a:prstGeom>
          <a:solidFill>
            <a:schemeClr val="accent3">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145617" y="205244"/>
            <a:ext cx="187827" cy="1878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3">
                    <a:lumMod val="40000"/>
                    <a:lumOff val="60000"/>
                  </a:schemeClr>
                </a:solidFill>
              </a:rPr>
              <a:t>1</a:t>
            </a:r>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99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sp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3057769" y="198768"/>
            <a:ext cx="2497799" cy="253916"/>
          </a:xfrm>
          <a:prstGeom prst="rect">
            <a:avLst/>
          </a:prstGeom>
        </p:spPr>
        <p:txBody>
          <a:bodyPr wrap="none">
            <a:spAutoFit/>
          </a:bodyPr>
          <a:lstStyle/>
          <a:p>
            <a:pPr algn="l"/>
            <a:r>
              <a:rPr lang="en-US" sz="1050" spc="50" baseline="0" dirty="0">
                <a:solidFill>
                  <a:schemeClr val="bg2">
                    <a:lumMod val="60000"/>
                    <a:lumOff val="40000"/>
                  </a:schemeClr>
                </a:solidFill>
              </a:rPr>
              <a:t>Service Delivery Channel Analysis</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76" r:id="rId5"/>
    <p:sldLayoutId id="2147483679" r:id="rId6"/>
    <p:sldLayoutId id="2147483677" r:id="rId7"/>
    <p:sldLayoutId id="2147483680" r:id="rId8"/>
    <p:sldLayoutId id="2147483678" r:id="rId9"/>
    <p:sldLayoutId id="2147483681" r:id="rId10"/>
    <p:sldLayoutId id="2147483651" r:id="rId11"/>
    <p:sldLayoutId id="2147483674" r:id="rId12"/>
    <p:sldLayoutId id="2147483650"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1" r:id="rId22"/>
    <p:sldLayoutId id="2147483682" r:id="rId23"/>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fr-FR"/>
              <a:t>Analyse de la situation pour l’introduction de l’anneau de PrEP</a:t>
            </a:r>
          </a:p>
        </p:txBody>
      </p:sp>
      <p:sp>
        <p:nvSpPr>
          <p:cNvPr id="30" name="Subtitle 29">
            <a:extLst>
              <a:ext uri="{FF2B5EF4-FFF2-40B4-BE49-F238E27FC236}">
                <a16:creationId xmlns:a16="http://schemas.microsoft.com/office/drawing/2014/main" id="{0C5CBFBB-E10B-184C-B3C3-A263F4786B44}"/>
              </a:ext>
            </a:extLst>
          </p:cNvPr>
          <p:cNvSpPr>
            <a:spLocks noGrp="1"/>
          </p:cNvSpPr>
          <p:nvPr>
            <p:ph type="subTitle" idx="1"/>
          </p:nvPr>
        </p:nvSpPr>
        <p:spPr>
          <a:xfrm>
            <a:off x="1524000" y="2738964"/>
            <a:ext cx="9144000" cy="1119096"/>
          </a:xfrm>
        </p:spPr>
        <p:txBody>
          <a:bodyPr/>
          <a:lstStyle/>
          <a:p>
            <a:r>
              <a:rPr lang="fr-FR">
                <a:solidFill>
                  <a:schemeClr val="accent1"/>
                </a:solidFill>
              </a:rPr>
              <a:t>Version initiale pour examen</a:t>
            </a:r>
          </a:p>
        </p:txBody>
      </p:sp>
      <p:sp>
        <p:nvSpPr>
          <p:cNvPr id="5" name="TextBox 4">
            <a:extLst>
              <a:ext uri="{FF2B5EF4-FFF2-40B4-BE49-F238E27FC236}">
                <a16:creationId xmlns:a16="http://schemas.microsoft.com/office/drawing/2014/main" id="{1801A794-E066-4049-8981-B6B81C5B0559}"/>
              </a:ext>
            </a:extLst>
          </p:cNvPr>
          <p:cNvSpPr txBox="1"/>
          <p:nvPr/>
        </p:nvSpPr>
        <p:spPr>
          <a:xfrm>
            <a:off x="8738807" y="162869"/>
            <a:ext cx="2665153" cy="369332"/>
          </a:xfrm>
          <a:prstGeom prst="rect">
            <a:avLst/>
          </a:prstGeom>
          <a:noFill/>
        </p:spPr>
        <p:txBody>
          <a:bodyPr wrap="none" rtlCol="0">
            <a:spAutoFit/>
          </a:bodyPr>
          <a:lstStyle/>
          <a:p>
            <a:r>
              <a:rPr lang="fr-FR" dirty="0">
                <a:solidFill>
                  <a:schemeClr val="bg2"/>
                </a:solidFill>
              </a:rPr>
              <a:t>BOÎTE À OUTILS </a:t>
            </a:r>
            <a:r>
              <a:rPr lang="fr-FR" b="1" dirty="0">
                <a:solidFill>
                  <a:schemeClr val="bg2"/>
                </a:solidFill>
                <a:latin typeface="Franklin Gothic Demi" panose="020B0603020102020204" pitchFamily="34" charset="0"/>
              </a:rPr>
              <a:t>PLAN</a:t>
            </a:r>
            <a:r>
              <a:rPr lang="fr-FR" dirty="0">
                <a:solidFill>
                  <a:schemeClr val="bg2"/>
                </a:solidFill>
              </a:rPr>
              <a:t> 4 </a:t>
            </a:r>
            <a:r>
              <a:rPr lang="fr-FR" b="1" dirty="0">
                <a:solidFill>
                  <a:schemeClr val="bg2"/>
                </a:solidFill>
                <a:latin typeface="Franklin Gothic Demi" panose="020B0603020102020204" pitchFamily="34" charset="0"/>
              </a:rPr>
              <a:t>RING</a:t>
            </a:r>
          </a:p>
        </p:txBody>
      </p:sp>
      <p:grpSp>
        <p:nvGrpSpPr>
          <p:cNvPr id="14" name="Group 13">
            <a:extLst>
              <a:ext uri="{FF2B5EF4-FFF2-40B4-BE49-F238E27FC236}">
                <a16:creationId xmlns:a16="http://schemas.microsoft.com/office/drawing/2014/main" id="{916A31E4-BF38-6B49-8184-EB0BD4E1D47E}"/>
              </a:ext>
            </a:extLst>
          </p:cNvPr>
          <p:cNvGrpSpPr/>
          <p:nvPr/>
        </p:nvGrpSpPr>
        <p:grpSpPr>
          <a:xfrm>
            <a:off x="1480216" y="5248804"/>
            <a:ext cx="10406983" cy="266700"/>
            <a:chOff x="3077682" y="5485628"/>
            <a:chExt cx="9536650" cy="266700"/>
          </a:xfrm>
        </p:grpSpPr>
        <p:sp>
          <p:nvSpPr>
            <p:cNvPr id="15" name="Text Box 3">
              <a:extLst>
                <a:ext uri="{FF2B5EF4-FFF2-40B4-BE49-F238E27FC236}">
                  <a16:creationId xmlns:a16="http://schemas.microsoft.com/office/drawing/2014/main" id="{00F80D1D-E182-9C42-866F-5619F4FFD439}"/>
                </a:ext>
              </a:extLst>
            </p:cNvPr>
            <p:cNvSpPr txBox="1"/>
            <p:nvPr userDrawn="1"/>
          </p:nvSpPr>
          <p:spPr>
            <a:xfrm>
              <a:off x="3077682" y="5485628"/>
              <a:ext cx="1483318"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fr-FR" sz="1600" b="1" baseline="0" dirty="0">
                  <a:solidFill>
                    <a:schemeClr val="tx2"/>
                  </a:solidFill>
                  <a:latin typeface="Arial Black" panose="020B0A04020102020204" pitchFamily="34" charset="0"/>
                  <a:ea typeface="DengXian" panose="02010600030101010101" pitchFamily="2" charset="-122"/>
                  <a:cs typeface="Arial" panose="020B0604020202020204" pitchFamily="34" charset="0"/>
                </a:rPr>
                <a:t>PROMESSE</a:t>
              </a:r>
            </a:p>
          </p:txBody>
        </p:sp>
        <p:sp>
          <p:nvSpPr>
            <p:cNvPr id="16" name="Text Box 3">
              <a:extLst>
                <a:ext uri="{FF2B5EF4-FFF2-40B4-BE49-F238E27FC236}">
                  <a16:creationId xmlns:a16="http://schemas.microsoft.com/office/drawing/2014/main" id="{19B844DF-2933-244F-85EC-C0303E81A745}"/>
                </a:ext>
              </a:extLst>
            </p:cNvPr>
            <p:cNvSpPr txBox="1"/>
            <p:nvPr userDrawn="1"/>
          </p:nvSpPr>
          <p:spPr>
            <a:xfrm>
              <a:off x="4561000" y="5485628"/>
              <a:ext cx="80533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fr-FR" sz="1200">
                  <a:solidFill>
                    <a:srgbClr val="FFFFFF"/>
                  </a:solidFill>
                  <a:latin typeface="Arial" panose="020B0604020202020204" pitchFamily="34" charset="0"/>
                  <a:ea typeface="DengXian" panose="02010600030101010101" pitchFamily="2" charset="-122"/>
                  <a:cs typeface="Arial" panose="020B0604020202020204" pitchFamily="34" charset="0"/>
                </a:rPr>
                <a:t>Préparation aux opportunités qu’offre l’anneau par le soutien à l’introduction sur le marché et l’échange de connaissances</a:t>
              </a:r>
            </a:p>
          </p:txBody>
        </p:sp>
      </p:grpSp>
      <p:grpSp>
        <p:nvGrpSpPr>
          <p:cNvPr id="12" name="Group 11">
            <a:extLst>
              <a:ext uri="{FF2B5EF4-FFF2-40B4-BE49-F238E27FC236}">
                <a16:creationId xmlns:a16="http://schemas.microsoft.com/office/drawing/2014/main" id="{C2A51F23-D8E4-32B1-6E65-16025C51F61E}"/>
              </a:ext>
            </a:extLst>
          </p:cNvPr>
          <p:cNvGrpSpPr/>
          <p:nvPr/>
        </p:nvGrpSpPr>
        <p:grpSpPr>
          <a:xfrm>
            <a:off x="1510268" y="5880121"/>
            <a:ext cx="8188843" cy="790362"/>
            <a:chOff x="1510268" y="5880121"/>
            <a:chExt cx="8188843" cy="790362"/>
          </a:xfrm>
        </p:grpSpPr>
        <p:pic>
          <p:nvPicPr>
            <p:cNvPr id="13" name="Picture 12">
              <a:extLst>
                <a:ext uri="{FF2B5EF4-FFF2-40B4-BE49-F238E27FC236}">
                  <a16:creationId xmlns:a16="http://schemas.microsoft.com/office/drawing/2014/main" id="{C1F95D3E-8CDC-7D10-0695-DD850A2843BC}"/>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7" name="Picture 16">
              <a:extLst>
                <a:ext uri="{FF2B5EF4-FFF2-40B4-BE49-F238E27FC236}">
                  <a16:creationId xmlns:a16="http://schemas.microsoft.com/office/drawing/2014/main" id="{0A4D8CD5-1783-1931-6B90-C69E918F11D8}"/>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8" name="Picture 17">
              <a:extLst>
                <a:ext uri="{FF2B5EF4-FFF2-40B4-BE49-F238E27FC236}">
                  <a16:creationId xmlns:a16="http://schemas.microsoft.com/office/drawing/2014/main" id="{CE44ACAD-0C0B-82EB-264C-CCAC8611C446}"/>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19" name="Picture 18">
              <a:extLst>
                <a:ext uri="{FF2B5EF4-FFF2-40B4-BE49-F238E27FC236}">
                  <a16:creationId xmlns:a16="http://schemas.microsoft.com/office/drawing/2014/main" id="{2FAD0652-1ACE-CA2C-625E-E58EC8622CCB}"/>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oogle Shape;288;p26">
            <a:extLst>
              <a:ext uri="{FF2B5EF4-FFF2-40B4-BE49-F238E27FC236}">
                <a16:creationId xmlns:a16="http://schemas.microsoft.com/office/drawing/2014/main" id="{9E4C8ADB-A1C9-BC49-86BA-DF5FE52628C3}"/>
              </a:ext>
            </a:extLst>
          </p:cNvPr>
          <p:cNvGraphicFramePr/>
          <p:nvPr>
            <p:extLst>
              <p:ext uri="{D42A27DB-BD31-4B8C-83A1-F6EECF244321}">
                <p14:modId xmlns:p14="http://schemas.microsoft.com/office/powerpoint/2010/main" val="3628224967"/>
              </p:ext>
            </p:extLst>
          </p:nvPr>
        </p:nvGraphicFramePr>
        <p:xfrm>
          <a:off x="419100" y="1506853"/>
          <a:ext cx="11331307" cy="4770140"/>
        </p:xfrm>
        <a:graphic>
          <a:graphicData uri="http://schemas.openxmlformats.org/drawingml/2006/table">
            <a:tbl>
              <a:tblPr firstRow="1" bandRow="1">
                <a:noFill/>
              </a:tblPr>
              <a:tblGrid>
                <a:gridCol w="985767">
                  <a:extLst>
                    <a:ext uri="{9D8B030D-6E8A-4147-A177-3AD203B41FA5}">
                      <a16:colId xmlns:a16="http://schemas.microsoft.com/office/drawing/2014/main" val="20000"/>
                    </a:ext>
                  </a:extLst>
                </a:gridCol>
                <a:gridCol w="4657266">
                  <a:extLst>
                    <a:ext uri="{9D8B030D-6E8A-4147-A177-3AD203B41FA5}">
                      <a16:colId xmlns:a16="http://schemas.microsoft.com/office/drawing/2014/main" val="20001"/>
                    </a:ext>
                  </a:extLst>
                </a:gridCol>
                <a:gridCol w="3636705">
                  <a:extLst>
                    <a:ext uri="{9D8B030D-6E8A-4147-A177-3AD203B41FA5}">
                      <a16:colId xmlns:a16="http://schemas.microsoft.com/office/drawing/2014/main" val="20002"/>
                    </a:ext>
                  </a:extLst>
                </a:gridCol>
                <a:gridCol w="2051569">
                  <a:extLst>
                    <a:ext uri="{9D8B030D-6E8A-4147-A177-3AD203B41FA5}">
                      <a16:colId xmlns:a16="http://schemas.microsoft.com/office/drawing/2014/main" val="20003"/>
                    </a:ext>
                  </a:extLst>
                </a:gridCol>
              </a:tblGrid>
              <a:tr h="202100">
                <a:tc>
                  <a:txBody>
                    <a:bodyPr/>
                    <a:lstStyle/>
                    <a:p>
                      <a:pPr marL="0" marR="0" lvl="0" indent="0" algn="l" rtl="0">
                        <a:spcBef>
                          <a:spcPts val="0"/>
                        </a:spcBef>
                        <a:spcAft>
                          <a:spcPts val="0"/>
                        </a:spcAft>
                        <a:buClr>
                          <a:schemeClr val="dk1"/>
                        </a:buClr>
                        <a:buSzPts val="100"/>
                        <a:buFont typeface="Calibri"/>
                        <a:buNone/>
                      </a:pPr>
                      <a:endParaRPr sz="1000" b="1" u="none" strike="noStrike" cap="none" dirty="0">
                        <a:solidFill>
                          <a:srgbClr val="F5FBFF"/>
                        </a:solidFill>
                      </a:endParaRPr>
                    </a:p>
                  </a:txBody>
                  <a:tcPr marL="91450" marR="91450" marT="45725" marB="45725" anchor="ctr">
                    <a:lnL w="9525" cap="flat" cmpd="sng">
                      <a:noFill/>
                      <a:prstDash val="solid"/>
                      <a:round/>
                      <a:headEnd type="none" w="sm" len="sm"/>
                      <a:tailEnd type="none" w="sm" len="sm"/>
                    </a:lnL>
                    <a:lnR w="19050" cap="flat" cmpd="sng" algn="ctr">
                      <a:solidFill>
                        <a:schemeClr val="tx2">
                          <a:lumMod val="20000"/>
                          <a:lumOff val="80000"/>
                        </a:schemeClr>
                      </a:solidFill>
                      <a:prstDash val="solid"/>
                      <a:round/>
                      <a:headEnd type="none" w="med" len="med"/>
                      <a:tailEnd type="none" w="med" len="med"/>
                    </a:lnR>
                    <a:lnT w="9525"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Clr>
                          <a:srgbClr val="F5FBFF"/>
                        </a:buClr>
                        <a:buSzPts val="1200"/>
                        <a:buFont typeface="Calibri"/>
                        <a:buNone/>
                      </a:pPr>
                      <a:r>
                        <a:rPr lang="fr-FR" sz="1100" b="1" u="none" strike="noStrike" cap="none">
                          <a:solidFill>
                            <a:srgbClr val="F5FBFF"/>
                          </a:solidFill>
                        </a:rPr>
                        <a:t>HTS</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rtl="0">
                        <a:spcBef>
                          <a:spcPts val="0"/>
                        </a:spcBef>
                        <a:spcAft>
                          <a:spcPts val="0"/>
                        </a:spcAft>
                        <a:buClr>
                          <a:srgbClr val="F5FBFF"/>
                        </a:buClr>
                        <a:buSzPts val="1200"/>
                        <a:buFont typeface="Calibri"/>
                        <a:buNone/>
                      </a:pPr>
                      <a:r>
                        <a:rPr lang="fr-FR" sz="1100" b="1" u="none" strike="noStrike" cap="none">
                          <a:solidFill>
                            <a:srgbClr val="F5FBFF"/>
                          </a:solidFill>
                        </a:rPr>
                        <a:t>Capacités des professionnels de la santé</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spcBef>
                          <a:spcPts val="0"/>
                        </a:spcBef>
                        <a:spcAft>
                          <a:spcPts val="0"/>
                        </a:spcAft>
                        <a:buClr>
                          <a:srgbClr val="F5FBFF"/>
                        </a:buClr>
                        <a:buSzPts val="1300"/>
                        <a:buFont typeface="Calibri"/>
                        <a:buNone/>
                      </a:pPr>
                      <a:r>
                        <a:rPr lang="fr-FR" sz="1100" b="1" u="none" strike="noStrike" cap="none">
                          <a:solidFill>
                            <a:srgbClr val="F5FBFF"/>
                          </a:solidFill>
                        </a:rPr>
                        <a:t>Espace privé </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22579">
                <a:tc>
                  <a:txBody>
                    <a:bodyPr/>
                    <a:lstStyle/>
                    <a:p>
                      <a:pPr marL="0" marR="0" lvl="0" indent="0" algn="l" rtl="0">
                        <a:spcBef>
                          <a:spcPts val="0"/>
                        </a:spcBef>
                        <a:spcAft>
                          <a:spcPts val="0"/>
                        </a:spcAft>
                        <a:buClr>
                          <a:schemeClr val="dk1"/>
                        </a:buClr>
                        <a:buSzPts val="1200"/>
                        <a:buFont typeface="Calibri"/>
                        <a:buNone/>
                      </a:pPr>
                      <a:r>
                        <a:rPr lang="fr-FR" sz="1000" b="1">
                          <a:solidFill>
                            <a:schemeClr val="tx1"/>
                          </a:solidFill>
                          <a:latin typeface="Calibri"/>
                          <a:ea typeface="Calibri"/>
                          <a:cs typeface="Calibri"/>
                          <a:sym typeface="Calibri"/>
                        </a:rPr>
                        <a:t>Services de VIH du secteur public </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i="1">
                          <a:solidFill>
                            <a:schemeClr val="tx1"/>
                          </a:solidFill>
                          <a:latin typeface="+mn-lt"/>
                          <a:ea typeface="Calibri"/>
                          <a:cs typeface="Calibri"/>
                          <a:sym typeface="Calibri"/>
                        </a:rPr>
                        <a:t>Exemple</a:t>
                      </a: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pPr>
                      <a:r>
                        <a:rPr lang="fr-FR" sz="1000" b="0" i="0" u="none" strike="noStrike" cap="none">
                          <a:solidFill>
                            <a:schemeClr val="tx1"/>
                          </a:solidFill>
                          <a:latin typeface="Calibri"/>
                          <a:ea typeface="Calibri"/>
                          <a:cs typeface="Calibri"/>
                          <a:sym typeface="Calibri"/>
                        </a:rPr>
                        <a:t>Canal le plus fréquent pour les HTS dans les établissements de santé ou les sites mobiles  </a:t>
                      </a:r>
                    </a:p>
                  </a:txBody>
                  <a:tcPr marL="91450" marR="91450" marT="45725" marB="45725">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i="1">
                          <a:solidFill>
                            <a:schemeClr val="tx1"/>
                          </a:solidFill>
                          <a:latin typeface="+mn-lt"/>
                          <a:ea typeface="Calibri"/>
                          <a:cs typeface="Calibri"/>
                          <a:sym typeface="Calibri"/>
                        </a:rPr>
                        <a:t>Exemple</a:t>
                      </a:r>
                    </a:p>
                    <a:p>
                      <a:pPr marL="171450" marR="0" lvl="0" indent="-1714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lang="fr-FR" sz="1000" b="0" i="0" u="none" strike="noStrike" cap="none">
                          <a:solidFill>
                            <a:schemeClr val="tx1"/>
                          </a:solidFill>
                          <a:latin typeface="Calibri"/>
                          <a:cs typeface="Calibri"/>
                          <a:sym typeface="Arial"/>
                        </a:rPr>
                        <a:t>Fournir un produit à insérer dans le vagin serait une nouveauté et les parties prenantes ont posé la question de savoir si les professionnels de la santé formés aux soins du VIH seront à l’aise pour donner des conseils sur l’insertion de l’anneau et/ou s’ils y seront préparés. </a:t>
                      </a:r>
                    </a:p>
                  </a:txBody>
                  <a:tcPr marL="91450" marR="91450" marT="45725" marB="45725">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i="1">
                          <a:solidFill>
                            <a:schemeClr val="tx1"/>
                          </a:solidFill>
                          <a:latin typeface="+mn-lt"/>
                          <a:ea typeface="Calibri"/>
                          <a:cs typeface="Calibri"/>
                          <a:sym typeface="Calibri"/>
                        </a:rPr>
                        <a:t>Exemple</a:t>
                      </a:r>
                    </a:p>
                    <a:p>
                      <a:pPr marL="171450" marR="0" lvl="0" indent="-171450" algn="l" rtl="0">
                        <a:lnSpc>
                          <a:spcPct val="100000"/>
                        </a:lnSpc>
                        <a:spcBef>
                          <a:spcPts val="0"/>
                        </a:spcBef>
                        <a:spcAft>
                          <a:spcPts val="0"/>
                        </a:spcAft>
                        <a:buClr>
                          <a:srgbClr val="595959"/>
                        </a:buClr>
                        <a:buSzPts val="1400"/>
                        <a:buFont typeface="Arial" panose="020B0604020202020204" pitchFamily="34" charset="0"/>
                        <a:buChar char="•"/>
                        <a:tabLst/>
                      </a:pPr>
                      <a:r>
                        <a:rPr lang="fr-FR" sz="1000" b="0" i="0" u="none" strike="noStrike" cap="none">
                          <a:solidFill>
                            <a:schemeClr val="tx1"/>
                          </a:solidFill>
                          <a:latin typeface="Calibri"/>
                          <a:ea typeface="Calibri"/>
                          <a:cs typeface="Calibri"/>
                          <a:sym typeface="Calibri"/>
                        </a:rPr>
                        <a:t>Les services disposent généralement d’espaces privés ou semi-privés.</a:t>
                      </a:r>
                    </a:p>
                  </a:txBody>
                  <a:tcPr marL="91450" marR="91450" marT="45725" marB="45725">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502920">
                <a:tc>
                  <a:txBody>
                    <a:bodyPr/>
                    <a:lstStyle/>
                    <a:p>
                      <a:pPr marL="0" marR="0" lvl="0" indent="0" algn="l" rtl="0">
                        <a:spcBef>
                          <a:spcPts val="0"/>
                        </a:spcBef>
                        <a:spcAft>
                          <a:spcPts val="0"/>
                        </a:spcAft>
                        <a:buClr>
                          <a:schemeClr val="dk1"/>
                        </a:buClr>
                        <a:buSzPts val="1200"/>
                        <a:buFont typeface="Calibri"/>
                        <a:buNone/>
                      </a:pPr>
                      <a:r>
                        <a:rPr lang="fr-FR" sz="1000" b="1">
                          <a:solidFill>
                            <a:schemeClr val="tx1"/>
                          </a:solidFill>
                          <a:latin typeface="Calibri"/>
                          <a:ea typeface="Calibri"/>
                          <a:cs typeface="Calibri"/>
                          <a:sym typeface="Calibri"/>
                        </a:rPr>
                        <a:t>Canal n</a:t>
                      </a:r>
                      <a:r>
                        <a:rPr lang="fr-FR" sz="1000" b="1" baseline="30000">
                          <a:solidFill>
                            <a:schemeClr val="tx1"/>
                          </a:solidFill>
                          <a:latin typeface="Calibri"/>
                          <a:ea typeface="Calibri"/>
                          <a:cs typeface="Calibri"/>
                          <a:sym typeface="Calibri"/>
                        </a:rPr>
                        <a:t>o</a:t>
                      </a:r>
                      <a:r>
                        <a:rPr lang="fr-FR" sz="1000" b="1">
                          <a:solidFill>
                            <a:schemeClr val="tx1"/>
                          </a:solidFill>
                          <a:latin typeface="Calibri"/>
                          <a:ea typeface="Calibri"/>
                          <a:cs typeface="Calibri"/>
                          <a:sym typeface="Calibri"/>
                        </a:rPr>
                        <a:t> 2</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3</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4</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5996378"/>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5</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0292725"/>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6</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8575" marR="0" lvl="0" indent="0" algn="l" rtl="0">
                        <a:lnSpc>
                          <a:spcPct val="100000"/>
                        </a:lnSpc>
                        <a:spcBef>
                          <a:spcPts val="0"/>
                        </a:spcBef>
                        <a:spcAft>
                          <a:spcPts val="0"/>
                        </a:spcAft>
                        <a:buClr>
                          <a:srgbClr val="595959"/>
                        </a:buClr>
                        <a:buSzPts val="950"/>
                        <a:buFont typeface="Noto Sans Symbols"/>
                        <a:buNone/>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3976038"/>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7</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537729"/>
                  </a:ext>
                </a:extLst>
              </a:tr>
              <a:tr h="502920">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8</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a:xfrm>
            <a:off x="3229876" y="811045"/>
            <a:ext cx="8608111" cy="513544"/>
          </a:xfrm>
        </p:spPr>
        <p:txBody>
          <a:bodyPr>
            <a:normAutofit fontScale="90000"/>
          </a:bodyPr>
          <a:lstStyle/>
          <a:p>
            <a:r>
              <a:rPr lang="fr-FR"/>
              <a:t>Évaluation de la </a:t>
            </a:r>
            <a:r>
              <a:rPr lang="fr-FR">
                <a:solidFill>
                  <a:schemeClr val="accent3"/>
                </a:solidFill>
              </a:rPr>
              <a:t>capacité</a:t>
            </a:r>
            <a:r>
              <a:rPr lang="fr-FR"/>
              <a:t> des canaux de distribution</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10</a:t>
            </a:fld>
            <a:endParaRPr lang="en-US"/>
          </a:p>
        </p:txBody>
      </p:sp>
      <p:sp>
        <p:nvSpPr>
          <p:cNvPr id="6" name="Google Shape;270;p25">
            <a:extLst>
              <a:ext uri="{FF2B5EF4-FFF2-40B4-BE49-F238E27FC236}">
                <a16:creationId xmlns:a16="http://schemas.microsoft.com/office/drawing/2014/main" id="{0C4C536E-BA34-9D42-96A4-E36657915049}"/>
              </a:ext>
            </a:extLst>
          </p:cNvPr>
          <p:cNvSpPr/>
          <p:nvPr/>
        </p:nvSpPr>
        <p:spPr>
          <a:xfrm>
            <a:off x="2772676" y="839217"/>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000" b="1">
                <a:solidFill>
                  <a:srgbClr val="FFFFFF"/>
                </a:solidFill>
                <a:latin typeface="Calibri"/>
                <a:ea typeface="Calibri"/>
                <a:cs typeface="Calibri"/>
                <a:sym typeface="Calibri"/>
              </a:rPr>
              <a:t>1</a:t>
            </a:r>
          </a:p>
        </p:txBody>
      </p:sp>
      <p:sp>
        <p:nvSpPr>
          <p:cNvPr id="8" name="TextBox 7">
            <a:extLst>
              <a:ext uri="{FF2B5EF4-FFF2-40B4-BE49-F238E27FC236}">
                <a16:creationId xmlns:a16="http://schemas.microsoft.com/office/drawing/2014/main" id="{0C7BB676-9BDE-1645-93CA-70B797EB15A0}"/>
              </a:ext>
            </a:extLst>
          </p:cNvPr>
          <p:cNvSpPr txBox="1"/>
          <p:nvPr/>
        </p:nvSpPr>
        <p:spPr>
          <a:xfrm>
            <a:off x="1755140" y="3204679"/>
            <a:ext cx="9898151" cy="1631216"/>
          </a:xfrm>
          <a:prstGeom prst="homePlate">
            <a:avLst>
              <a:gd name="adj" fmla="val 18571"/>
            </a:avLst>
          </a:prstGeom>
          <a:solidFill>
            <a:srgbClr val="8064A2">
              <a:alpha val="75000"/>
            </a:srgbClr>
          </a:solidFill>
        </p:spPr>
        <p:txBody>
          <a:bodyPr wrap="square" lIns="274320" tIns="182880" rIns="365760" bIns="182880" rtlCol="0">
            <a:spAutoFit/>
          </a:bodyPr>
          <a:lstStyle/>
          <a:p>
            <a:pPr lvl="0">
              <a:spcBef>
                <a:spcPts val="300"/>
              </a:spcBef>
              <a:spcAft>
                <a:spcPts val="300"/>
              </a:spcAft>
              <a:buClr>
                <a:srgbClr val="F79646"/>
              </a:buClr>
              <a:buSzPct val="100000"/>
              <a:defRPr/>
            </a:pPr>
            <a:r>
              <a:rPr lang="fr-FR" sz="1200" b="1" dirty="0">
                <a:solidFill>
                  <a:srgbClr val="FFFFFF"/>
                </a:solidFill>
              </a:rPr>
              <a:t>Inclure une évaluation de chaque canal pour les canaux pertinents dans votre contexte (identifiés dans la liste de la diapositive 5) (ensemble, pas pour des organisations spécifiques) selon les trois critères liés aux capacités de distribution de l’anneau de </a:t>
            </a:r>
            <a:r>
              <a:rPr lang="fr-FR" sz="1200" b="1" dirty="0" err="1">
                <a:solidFill>
                  <a:srgbClr val="FFFFFF"/>
                </a:solidFill>
              </a:rPr>
              <a:t>PrEP</a:t>
            </a:r>
            <a:r>
              <a:rPr lang="fr-FR" sz="1200" b="1" dirty="0">
                <a:solidFill>
                  <a:srgbClr val="FFFFFF"/>
                </a:solidFill>
              </a:rPr>
              <a:t> : </a:t>
            </a:r>
            <a:r>
              <a:rPr lang="fr-FR" sz="1200" b="1" dirty="0" err="1">
                <a:solidFill>
                  <a:srgbClr val="FFFFFF"/>
                </a:solidFill>
              </a:rPr>
              <a:t>HTS</a:t>
            </a:r>
            <a:r>
              <a:rPr lang="fr-FR" sz="1200" b="1" dirty="0">
                <a:solidFill>
                  <a:srgbClr val="FFFFFF"/>
                </a:solidFill>
              </a:rPr>
              <a:t>, capacités des professionnels de la santé et un espace privé pour l’initiation à l’anneau. </a:t>
            </a:r>
          </a:p>
          <a:p>
            <a:pPr lvl="0">
              <a:spcBef>
                <a:spcPts val="300"/>
              </a:spcBef>
              <a:spcAft>
                <a:spcPts val="300"/>
              </a:spcAft>
              <a:buClr>
                <a:srgbClr val="F79646"/>
              </a:buClr>
              <a:buSzPct val="100000"/>
              <a:defRPr/>
            </a:pPr>
            <a:endParaRPr lang="fr-FR" sz="1200" b="1" dirty="0">
              <a:solidFill>
                <a:srgbClr val="FFFFFF"/>
              </a:solidFill>
            </a:endParaRPr>
          </a:p>
          <a:p>
            <a:pPr lvl="0">
              <a:spcBef>
                <a:spcPts val="300"/>
              </a:spcBef>
              <a:spcAft>
                <a:spcPts val="300"/>
              </a:spcAft>
              <a:buClr>
                <a:srgbClr val="F79646"/>
              </a:buClr>
              <a:buSzPct val="100000"/>
              <a:defRPr/>
            </a:pPr>
            <a:r>
              <a:rPr lang="fr-FR" sz="1200" b="1" dirty="0">
                <a:solidFill>
                  <a:srgbClr val="FFFFFF"/>
                </a:solidFill>
              </a:rPr>
              <a:t>Après avoir obtenu les données sur ces critères pour les canaux pertinents, coder les cellules par  couleur en suivant la légende ci-dessous. </a:t>
            </a:r>
          </a:p>
        </p:txBody>
      </p:sp>
      <p:grpSp>
        <p:nvGrpSpPr>
          <p:cNvPr id="19" name="Group 18">
            <a:extLst>
              <a:ext uri="{FF2B5EF4-FFF2-40B4-BE49-F238E27FC236}">
                <a16:creationId xmlns:a16="http://schemas.microsoft.com/office/drawing/2014/main" id="{21DE4761-D165-8A42-9E13-B7005CC553BF}"/>
              </a:ext>
            </a:extLst>
          </p:cNvPr>
          <p:cNvGrpSpPr/>
          <p:nvPr/>
        </p:nvGrpSpPr>
        <p:grpSpPr>
          <a:xfrm>
            <a:off x="1291472" y="6336572"/>
            <a:ext cx="10039547" cy="316287"/>
            <a:chOff x="41501" y="6354858"/>
            <a:chExt cx="8610917" cy="316287"/>
          </a:xfrm>
        </p:grpSpPr>
        <p:sp>
          <p:nvSpPr>
            <p:cNvPr id="9" name="Google Shape;355;p31">
              <a:extLst>
                <a:ext uri="{FF2B5EF4-FFF2-40B4-BE49-F238E27FC236}">
                  <a16:creationId xmlns:a16="http://schemas.microsoft.com/office/drawing/2014/main" id="{623FF007-D3DA-6144-BB1F-7930A1DCA8A4}"/>
                </a:ext>
              </a:extLst>
            </p:cNvPr>
            <p:cNvSpPr/>
            <p:nvPr/>
          </p:nvSpPr>
          <p:spPr>
            <a:xfrm>
              <a:off x="41501" y="6354858"/>
              <a:ext cx="851783"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fr-FR" sz="1000" b="1" i="0" u="none" strike="noStrike" cap="none" dirty="0">
                  <a:solidFill>
                    <a:srgbClr val="434343"/>
                  </a:solidFill>
                  <a:latin typeface="Arial" panose="020B0604020202020204" pitchFamily="34" charset="0"/>
                  <a:ea typeface="Calibri"/>
                  <a:cs typeface="Arial" panose="020B0604020202020204" pitchFamily="34" charset="0"/>
                  <a:sym typeface="Calibri"/>
                </a:rPr>
                <a:t>LÉGENDE</a:t>
              </a:r>
            </a:p>
          </p:txBody>
        </p:sp>
        <p:grpSp>
          <p:nvGrpSpPr>
            <p:cNvPr id="10" name="Group 9">
              <a:extLst>
                <a:ext uri="{FF2B5EF4-FFF2-40B4-BE49-F238E27FC236}">
                  <a16:creationId xmlns:a16="http://schemas.microsoft.com/office/drawing/2014/main" id="{456969D6-21A0-8E4E-9032-7B10655E91C3}"/>
                </a:ext>
              </a:extLst>
            </p:cNvPr>
            <p:cNvGrpSpPr/>
            <p:nvPr/>
          </p:nvGrpSpPr>
          <p:grpSpPr>
            <a:xfrm>
              <a:off x="1039640" y="6368989"/>
              <a:ext cx="2438852" cy="265596"/>
              <a:chOff x="939345" y="5936418"/>
              <a:chExt cx="2438852" cy="265596"/>
            </a:xfrm>
          </p:grpSpPr>
          <p:sp>
            <p:nvSpPr>
              <p:cNvPr id="11" name="Google Shape;352;p31">
                <a:extLst>
                  <a:ext uri="{FF2B5EF4-FFF2-40B4-BE49-F238E27FC236}">
                    <a16:creationId xmlns:a16="http://schemas.microsoft.com/office/drawing/2014/main" id="{65DB3FBE-49FA-754C-87A4-2D3EF1B18E6E}"/>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2" name="Google Shape;355;p31">
                <a:extLst>
                  <a:ext uri="{FF2B5EF4-FFF2-40B4-BE49-F238E27FC236}">
                    <a16:creationId xmlns:a16="http://schemas.microsoft.com/office/drawing/2014/main" id="{71D00C5F-0B93-A64D-9228-759A28BA837E}"/>
                  </a:ext>
                </a:extLst>
              </p:cNvPr>
              <p:cNvSpPr/>
              <p:nvPr/>
            </p:nvSpPr>
            <p:spPr>
              <a:xfrm>
                <a:off x="1130139" y="5936418"/>
                <a:ext cx="2248058" cy="265596"/>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latin typeface="Arial" panose="020B0604020202020204" pitchFamily="34" charset="0"/>
                    <a:ea typeface="Calibri"/>
                    <a:cs typeface="Arial" panose="020B0604020202020204" pitchFamily="34" charset="0"/>
                    <a:sym typeface="Calibri"/>
                  </a:rPr>
                  <a:t>Les sites disposent systématiquement de l’infrastructure ou des capacités nécessaires pour distribuer l’anneau</a:t>
                </a:r>
              </a:p>
            </p:txBody>
          </p:sp>
        </p:grpSp>
        <p:grpSp>
          <p:nvGrpSpPr>
            <p:cNvPr id="13" name="Group 12">
              <a:extLst>
                <a:ext uri="{FF2B5EF4-FFF2-40B4-BE49-F238E27FC236}">
                  <a16:creationId xmlns:a16="http://schemas.microsoft.com/office/drawing/2014/main" id="{27977FA4-0868-8D4F-B18A-31561AD6620D}"/>
                </a:ext>
              </a:extLst>
            </p:cNvPr>
            <p:cNvGrpSpPr/>
            <p:nvPr/>
          </p:nvGrpSpPr>
          <p:grpSpPr>
            <a:xfrm>
              <a:off x="3695560" y="6355511"/>
              <a:ext cx="2545190" cy="240218"/>
              <a:chOff x="2046886" y="5922433"/>
              <a:chExt cx="2545190" cy="240218"/>
            </a:xfrm>
          </p:grpSpPr>
          <p:sp>
            <p:nvSpPr>
              <p:cNvPr id="14" name="Google Shape;354;p31">
                <a:extLst>
                  <a:ext uri="{FF2B5EF4-FFF2-40B4-BE49-F238E27FC236}">
                    <a16:creationId xmlns:a16="http://schemas.microsoft.com/office/drawing/2014/main" id="{53DDE7B1-906D-0947-A4F7-EF2BB83CD26A}"/>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5" name="Google Shape;356;p31">
                <a:extLst>
                  <a:ext uri="{FF2B5EF4-FFF2-40B4-BE49-F238E27FC236}">
                    <a16:creationId xmlns:a16="http://schemas.microsoft.com/office/drawing/2014/main" id="{5DCB2102-323C-1047-BE71-7D0169B17B30}"/>
                  </a:ext>
                </a:extLst>
              </p:cNvPr>
              <p:cNvSpPr/>
              <p:nvPr/>
            </p:nvSpPr>
            <p:spPr>
              <a:xfrm>
                <a:off x="2237680" y="5922433"/>
                <a:ext cx="2354396" cy="240218"/>
              </a:xfrm>
              <a:prstGeom prst="rect">
                <a:avLst/>
              </a:prstGeom>
              <a:noFill/>
              <a:ln>
                <a:noFill/>
              </a:ln>
            </p:spPr>
            <p:txBody>
              <a:bodyPr spcFirstLastPara="1" wrap="square" lIns="91425" tIns="0" rIns="91425" bIns="45700" anchor="t" anchorCtr="0">
                <a:noAutofit/>
              </a:bodyPr>
              <a:lstStyle/>
              <a:p>
                <a:pPr lvl="0"/>
                <a:r>
                  <a:rPr lang="fr-FR" sz="900">
                    <a:solidFill>
                      <a:srgbClr val="595959"/>
                    </a:solidFill>
                    <a:latin typeface="Arial" panose="020B0604020202020204" pitchFamily="34" charset="0"/>
                    <a:ea typeface="Calibri"/>
                    <a:cs typeface="Arial" panose="020B0604020202020204" pitchFamily="34" charset="0"/>
                    <a:sym typeface="Calibri"/>
                  </a:rPr>
                  <a:t>Certains sites disposent de l’infrastructure ou des capacités nécessaires pour distribuer l’anneau</a:t>
                </a:r>
              </a:p>
            </p:txBody>
          </p:sp>
        </p:grpSp>
        <p:grpSp>
          <p:nvGrpSpPr>
            <p:cNvPr id="16" name="Group 15">
              <a:extLst>
                <a:ext uri="{FF2B5EF4-FFF2-40B4-BE49-F238E27FC236}">
                  <a16:creationId xmlns:a16="http://schemas.microsoft.com/office/drawing/2014/main" id="{FCDC9E7A-902C-E642-B27B-39430BFAE815}"/>
                </a:ext>
              </a:extLst>
            </p:cNvPr>
            <p:cNvGrpSpPr/>
            <p:nvPr/>
          </p:nvGrpSpPr>
          <p:grpSpPr>
            <a:xfrm>
              <a:off x="6376753" y="6368989"/>
              <a:ext cx="2275665" cy="265596"/>
              <a:chOff x="3287839" y="5925856"/>
              <a:chExt cx="2275665" cy="265596"/>
            </a:xfrm>
          </p:grpSpPr>
          <p:sp>
            <p:nvSpPr>
              <p:cNvPr id="17" name="Google Shape;353;p31">
                <a:extLst>
                  <a:ext uri="{FF2B5EF4-FFF2-40B4-BE49-F238E27FC236}">
                    <a16:creationId xmlns:a16="http://schemas.microsoft.com/office/drawing/2014/main" id="{F67DD053-F94D-BE47-9D45-A5170BCD0C6E}"/>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8" name="Google Shape;357;p31">
                <a:extLst>
                  <a:ext uri="{FF2B5EF4-FFF2-40B4-BE49-F238E27FC236}">
                    <a16:creationId xmlns:a16="http://schemas.microsoft.com/office/drawing/2014/main" id="{8A7508CF-A32C-EC43-AFAD-76CFC97F8F37}"/>
                  </a:ext>
                </a:extLst>
              </p:cNvPr>
              <p:cNvSpPr txBox="1"/>
              <p:nvPr/>
            </p:nvSpPr>
            <p:spPr>
              <a:xfrm>
                <a:off x="3478632" y="5925856"/>
                <a:ext cx="2084872" cy="265596"/>
              </a:xfrm>
              <a:prstGeom prst="rect">
                <a:avLst/>
              </a:prstGeom>
              <a:noFill/>
              <a:ln>
                <a:noFill/>
              </a:ln>
            </p:spPr>
            <p:txBody>
              <a:bodyPr spcFirstLastPara="1" wrap="square" lIns="91425" tIns="0" rIns="91425" bIns="45700" anchor="t" anchorCtr="0">
                <a:noAutofit/>
              </a:bodyPr>
              <a:lstStyle/>
              <a:p>
                <a:pPr lvl="0"/>
                <a:r>
                  <a:rPr lang="fr-FR" sz="900">
                    <a:solidFill>
                      <a:srgbClr val="595959"/>
                    </a:solidFill>
                    <a:latin typeface="Arial" panose="020B0604020202020204" pitchFamily="34" charset="0"/>
                    <a:ea typeface="Calibri"/>
                    <a:cs typeface="Arial" panose="020B0604020202020204" pitchFamily="34" charset="0"/>
                    <a:sym typeface="Calibri"/>
                  </a:rPr>
                  <a:t>Les sites disposent rarement de l’infrastructure ou des capacités nécessaires pour distribuer l’anneau</a:t>
                </a:r>
              </a:p>
            </p:txBody>
          </p:sp>
        </p:grpSp>
      </p:grpSp>
    </p:spTree>
    <p:extLst>
      <p:ext uri="{BB962C8B-B14F-4D97-AF65-F5344CB8AC3E}">
        <p14:creationId xmlns:p14="http://schemas.microsoft.com/office/powerpoint/2010/main" val="269778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83FE2F-4232-354A-9855-877303FEEDA3}"/>
              </a:ext>
            </a:extLst>
          </p:cNvPr>
          <p:cNvSpPr>
            <a:spLocks noGrp="1"/>
          </p:cNvSpPr>
          <p:nvPr>
            <p:ph type="body" sz="quarter" idx="10"/>
          </p:nvPr>
        </p:nvSpPr>
        <p:spPr>
          <a:xfrm>
            <a:off x="1439333" y="2976357"/>
            <a:ext cx="6705600" cy="1200150"/>
          </a:xfrm>
        </p:spPr>
        <p:txBody>
          <a:bodyPr/>
          <a:lstStyle/>
          <a:p>
            <a:r>
              <a:rPr lang="fr-FR">
                <a:solidFill>
                  <a:schemeClr val="bg2">
                    <a:lumMod val="20000"/>
                    <a:lumOff val="80000"/>
                  </a:schemeClr>
                </a:solidFill>
              </a:rPr>
              <a:t>Étape 3</a:t>
            </a:r>
          </a:p>
        </p:txBody>
      </p:sp>
      <p:sp>
        <p:nvSpPr>
          <p:cNvPr id="9" name="Text Placeholder 8">
            <a:extLst>
              <a:ext uri="{FF2B5EF4-FFF2-40B4-BE49-F238E27FC236}">
                <a16:creationId xmlns:a16="http://schemas.microsoft.com/office/drawing/2014/main" id="{218C63BC-0D28-5C4E-85BB-44106F0B17E9}"/>
              </a:ext>
            </a:extLst>
          </p:cNvPr>
          <p:cNvSpPr>
            <a:spLocks noGrp="1"/>
          </p:cNvSpPr>
          <p:nvPr>
            <p:ph type="body" sz="quarter" idx="11"/>
          </p:nvPr>
        </p:nvSpPr>
        <p:spPr>
          <a:xfrm>
            <a:off x="1439863" y="4248738"/>
            <a:ext cx="9589498" cy="1055687"/>
          </a:xfrm>
        </p:spPr>
        <p:txBody>
          <a:bodyPr/>
          <a:lstStyle/>
          <a:p>
            <a:r>
              <a:rPr lang="fr-FR" dirty="0"/>
              <a:t>Priorisation des canaux de distribution</a:t>
            </a:r>
          </a:p>
        </p:txBody>
      </p:sp>
      <p:sp>
        <p:nvSpPr>
          <p:cNvPr id="4" name="Slide Number Placeholder 3">
            <a:extLst>
              <a:ext uri="{FF2B5EF4-FFF2-40B4-BE49-F238E27FC236}">
                <a16:creationId xmlns:a16="http://schemas.microsoft.com/office/drawing/2014/main" id="{3BD55600-079B-BC47-AD59-83C243916789}"/>
              </a:ext>
            </a:extLst>
          </p:cNvPr>
          <p:cNvSpPr>
            <a:spLocks noGrp="1"/>
          </p:cNvSpPr>
          <p:nvPr>
            <p:ph type="sldNum" sz="quarter" idx="4294967295"/>
          </p:nvPr>
        </p:nvSpPr>
        <p:spPr>
          <a:xfrm>
            <a:off x="9448800" y="6356350"/>
            <a:ext cx="2743200" cy="365125"/>
          </a:xfrm>
        </p:spPr>
        <p:txBody>
          <a:bodyPr/>
          <a:lstStyle/>
          <a:p>
            <a:fld id="{282D8E3E-8532-C943-903F-91E14D4CAD95}" type="slidenum">
              <a:rPr lang="en-US" smtClean="0"/>
              <a:pPr/>
              <a:t>11</a:t>
            </a:fld>
            <a:endParaRPr lang="en-US"/>
          </a:p>
        </p:txBody>
      </p:sp>
      <p:sp>
        <p:nvSpPr>
          <p:cNvPr id="12" name="Pentagon 11">
            <a:extLst>
              <a:ext uri="{FF2B5EF4-FFF2-40B4-BE49-F238E27FC236}">
                <a16:creationId xmlns:a16="http://schemas.microsoft.com/office/drawing/2014/main" id="{8C94D088-3F0A-D941-A7D8-06196C2591B6}"/>
              </a:ext>
            </a:extLst>
          </p:cNvPr>
          <p:cNvSpPr/>
          <p:nvPr/>
        </p:nvSpPr>
        <p:spPr>
          <a:xfrm>
            <a:off x="1" y="3281478"/>
            <a:ext cx="1270000" cy="76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245412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5DC6-77C0-3B4A-A664-FA99D5B2633D}"/>
              </a:ext>
            </a:extLst>
          </p:cNvPr>
          <p:cNvSpPr>
            <a:spLocks noGrp="1"/>
          </p:cNvSpPr>
          <p:nvPr>
            <p:ph type="title"/>
          </p:nvPr>
        </p:nvSpPr>
        <p:spPr/>
        <p:txBody>
          <a:bodyPr>
            <a:normAutofit fontScale="90000"/>
          </a:bodyPr>
          <a:lstStyle/>
          <a:p>
            <a:r>
              <a:rPr lang="fr-FR"/>
              <a:t>Cadre de priorisation des canaux de distribution</a:t>
            </a:r>
          </a:p>
        </p:txBody>
      </p:sp>
      <p:sp>
        <p:nvSpPr>
          <p:cNvPr id="4" name="Slide Number Placeholder 3">
            <a:extLst>
              <a:ext uri="{FF2B5EF4-FFF2-40B4-BE49-F238E27FC236}">
                <a16:creationId xmlns:a16="http://schemas.microsoft.com/office/drawing/2014/main" id="{7D847887-2D05-6E49-B39B-0A89D5F3CB44}"/>
              </a:ext>
            </a:extLst>
          </p:cNvPr>
          <p:cNvSpPr>
            <a:spLocks noGrp="1"/>
          </p:cNvSpPr>
          <p:nvPr>
            <p:ph type="sldNum" sz="quarter" idx="4"/>
          </p:nvPr>
        </p:nvSpPr>
        <p:spPr/>
        <p:txBody>
          <a:bodyPr/>
          <a:lstStyle/>
          <a:p>
            <a:fld id="{282D8E3E-8532-C943-903F-91E14D4CAD95}" type="slidenum">
              <a:rPr lang="en-US" smtClean="0"/>
              <a:pPr/>
              <a:t>12</a:t>
            </a:fld>
            <a:endParaRPr lang="en-US"/>
          </a:p>
        </p:txBody>
      </p:sp>
      <p:sp>
        <p:nvSpPr>
          <p:cNvPr id="6" name="Rectangle 5">
            <a:extLst>
              <a:ext uri="{FF2B5EF4-FFF2-40B4-BE49-F238E27FC236}">
                <a16:creationId xmlns:a16="http://schemas.microsoft.com/office/drawing/2014/main" id="{413E3190-5EAC-5E44-A02A-D52D235FC389}"/>
              </a:ext>
            </a:extLst>
          </p:cNvPr>
          <p:cNvSpPr/>
          <p:nvPr/>
        </p:nvSpPr>
        <p:spPr>
          <a:xfrm>
            <a:off x="1234808" y="1458496"/>
            <a:ext cx="3888571" cy="4724820"/>
          </a:xfrm>
          <a:prstGeom prst="rect">
            <a:avLst/>
          </a:prstGeom>
        </p:spPr>
        <p:txBody>
          <a:bodyPr wrap="square">
            <a:spAutoFit/>
          </a:bodyPr>
          <a:lstStyle/>
          <a:p>
            <a:pPr marL="185738" indent="-185738">
              <a:lnSpc>
                <a:spcPct val="110000"/>
              </a:lnSpc>
              <a:spcAft>
                <a:spcPts val="1200"/>
              </a:spcAft>
              <a:buFont typeface="Arial" panose="020B0604020202020204" pitchFamily="34" charset="0"/>
              <a:buChar char="•"/>
            </a:pPr>
            <a:r>
              <a:rPr lang="fr-FR" sz="1400" dirty="0">
                <a:latin typeface="Calibri" panose="020F0502020204030204" pitchFamily="34" charset="0"/>
                <a:cs typeface="Calibri" panose="020F0502020204030204" pitchFamily="34" charset="0"/>
                <a:sym typeface="Calibri"/>
              </a:rPr>
              <a:t>Réunir les deux dimensions, accès et capacités, nous permet d’évaluer les canaux de distribution en fonction de ces </a:t>
            </a:r>
            <a:r>
              <a:rPr lang="fr-FR" sz="1400" b="1" dirty="0">
                <a:latin typeface="Calibri" panose="020F0502020204030204" pitchFamily="34" charset="0"/>
                <a:cs typeface="Calibri" panose="020F0502020204030204" pitchFamily="34" charset="0"/>
                <a:sym typeface="Calibri"/>
              </a:rPr>
              <a:t>deux critères</a:t>
            </a:r>
            <a:r>
              <a:rPr lang="fr-FR" sz="1400" dirty="0">
                <a:latin typeface="Calibri" panose="020F0502020204030204" pitchFamily="34" charset="0"/>
                <a:cs typeface="Calibri" panose="020F0502020204030204" pitchFamily="34" charset="0"/>
                <a:sym typeface="Calibri"/>
              </a:rPr>
              <a:t>.</a:t>
            </a:r>
          </a:p>
          <a:p>
            <a:pPr marL="185738" indent="-185738">
              <a:lnSpc>
                <a:spcPct val="110000"/>
              </a:lnSpc>
              <a:spcAft>
                <a:spcPts val="1200"/>
              </a:spcAft>
              <a:buFont typeface="Arial" panose="020B0604020202020204" pitchFamily="34" charset="0"/>
              <a:buChar char="•"/>
            </a:pPr>
            <a:r>
              <a:rPr lang="fr-FR" sz="1400" dirty="0">
                <a:latin typeface="Calibri" panose="020F0502020204030204" pitchFamily="34" charset="0"/>
                <a:cs typeface="Calibri" panose="020F0502020204030204" pitchFamily="34" charset="0"/>
                <a:sym typeface="Calibri"/>
              </a:rPr>
              <a:t>Les canaux situés dans le </a:t>
            </a:r>
            <a:r>
              <a:rPr lang="fr-FR" sz="1400" b="1" dirty="0">
                <a:latin typeface="Calibri" panose="020F0502020204030204" pitchFamily="34" charset="0"/>
                <a:cs typeface="Calibri" panose="020F0502020204030204" pitchFamily="34" charset="0"/>
                <a:sym typeface="Calibri"/>
              </a:rPr>
              <a:t>coin supérieur droit</a:t>
            </a:r>
            <a:r>
              <a:rPr lang="fr-FR" sz="1400" dirty="0">
                <a:latin typeface="Calibri" panose="020F0502020204030204" pitchFamily="34" charset="0"/>
                <a:cs typeface="Calibri" panose="020F0502020204030204" pitchFamily="34" charset="0"/>
                <a:sym typeface="Calibri"/>
              </a:rPr>
              <a:t> disposent à la fois d’une grande capacité pour la distribution de l’anneau et d’un accès élevé aux femmes et aux adolescentes et jeunes femmes qui pourraient tirer partie de l’anneau. </a:t>
            </a:r>
          </a:p>
          <a:p>
            <a:pPr marL="185738" indent="-185738">
              <a:lnSpc>
                <a:spcPct val="110000"/>
              </a:lnSpc>
              <a:spcAft>
                <a:spcPts val="1200"/>
              </a:spcAft>
              <a:buFont typeface="Arial" panose="020B0604020202020204" pitchFamily="34" charset="0"/>
              <a:buChar char="•"/>
            </a:pPr>
            <a:r>
              <a:rPr lang="fr-FR" sz="1400" dirty="0">
                <a:latin typeface="Calibri" panose="020F0502020204030204" pitchFamily="34" charset="0"/>
                <a:cs typeface="Calibri" panose="020F0502020204030204" pitchFamily="34" charset="0"/>
                <a:sym typeface="Calibri"/>
              </a:rPr>
              <a:t>Les canaux en </a:t>
            </a:r>
            <a:r>
              <a:rPr lang="fr-FR" sz="1400" b="1" dirty="0">
                <a:latin typeface="Calibri" panose="020F0502020204030204" pitchFamily="34" charset="0"/>
                <a:cs typeface="Calibri" panose="020F0502020204030204" pitchFamily="34" charset="0"/>
                <a:sym typeface="Calibri"/>
              </a:rPr>
              <a:t>haut à gauche</a:t>
            </a:r>
            <a:r>
              <a:rPr lang="fr-FR" sz="1400" dirty="0">
                <a:latin typeface="Calibri" panose="020F0502020204030204" pitchFamily="34" charset="0"/>
                <a:cs typeface="Calibri" panose="020F0502020204030204" pitchFamily="34" charset="0"/>
                <a:sym typeface="Calibri"/>
              </a:rPr>
              <a:t> disposent de moins de capacités pour distribuer l’anneau mais ont un accès élevé aux populations prioritaires.</a:t>
            </a:r>
          </a:p>
          <a:p>
            <a:pPr marL="185738" indent="-185738">
              <a:lnSpc>
                <a:spcPct val="110000"/>
              </a:lnSpc>
              <a:spcAft>
                <a:spcPts val="1200"/>
              </a:spcAft>
              <a:buFont typeface="Arial" panose="020B0604020202020204" pitchFamily="34" charset="0"/>
              <a:buChar char="•"/>
            </a:pPr>
            <a:r>
              <a:rPr lang="fr-FR" sz="1400" dirty="0">
                <a:latin typeface="Calibri" panose="020F0502020204030204" pitchFamily="34" charset="0"/>
                <a:cs typeface="Calibri" panose="020F0502020204030204" pitchFamily="34" charset="0"/>
                <a:sym typeface="Calibri"/>
              </a:rPr>
              <a:t>Les canaux en </a:t>
            </a:r>
            <a:r>
              <a:rPr lang="fr-FR" sz="1400" b="1" dirty="0">
                <a:latin typeface="Calibri" panose="020F0502020204030204" pitchFamily="34" charset="0"/>
                <a:cs typeface="Calibri" panose="020F0502020204030204" pitchFamily="34" charset="0"/>
                <a:sym typeface="Calibri"/>
              </a:rPr>
              <a:t>bas à droite</a:t>
            </a:r>
            <a:r>
              <a:rPr lang="fr-FR" sz="1400" dirty="0">
                <a:latin typeface="Calibri" panose="020F0502020204030204" pitchFamily="34" charset="0"/>
                <a:cs typeface="Calibri" panose="020F0502020204030204" pitchFamily="34" charset="0"/>
                <a:sym typeface="Calibri"/>
              </a:rPr>
              <a:t> ont moins accès aux populations prioritaires mais ils disposent d’une grande capacité pour distribuer l’anneau.</a:t>
            </a:r>
          </a:p>
          <a:p>
            <a:pPr marL="185738" indent="-185738">
              <a:lnSpc>
                <a:spcPct val="110000"/>
              </a:lnSpc>
              <a:spcAft>
                <a:spcPts val="1200"/>
              </a:spcAft>
              <a:buFont typeface="Arial" panose="020B0604020202020204" pitchFamily="34" charset="0"/>
              <a:buChar char="•"/>
            </a:pPr>
            <a:r>
              <a:rPr lang="fr-FR" sz="1400" dirty="0">
                <a:latin typeface="Calibri" panose="020F0502020204030204" pitchFamily="34" charset="0"/>
                <a:cs typeface="Calibri" panose="020F0502020204030204" pitchFamily="34" charset="0"/>
                <a:sym typeface="Calibri"/>
              </a:rPr>
              <a:t>Les canaux dans le </a:t>
            </a:r>
            <a:r>
              <a:rPr lang="fr-FR" sz="1400" b="1" dirty="0">
                <a:latin typeface="Calibri" panose="020F0502020204030204" pitchFamily="34" charset="0"/>
                <a:cs typeface="Calibri" panose="020F0502020204030204" pitchFamily="34" charset="0"/>
                <a:sym typeface="Calibri"/>
              </a:rPr>
              <a:t>coin inférieur gauche</a:t>
            </a:r>
            <a:r>
              <a:rPr lang="fr-FR" sz="1400" dirty="0">
                <a:latin typeface="Calibri" panose="020F0502020204030204" pitchFamily="34" charset="0"/>
                <a:cs typeface="Calibri" panose="020F0502020204030204" pitchFamily="34" charset="0"/>
                <a:sym typeface="Calibri"/>
              </a:rPr>
              <a:t> n’ont ni la capacité ni la portée nécessaires pour assurer efficacement la distribution de l’anneau.</a:t>
            </a:r>
          </a:p>
        </p:txBody>
      </p:sp>
      <p:grpSp>
        <p:nvGrpSpPr>
          <p:cNvPr id="7" name="Group 6">
            <a:extLst>
              <a:ext uri="{FF2B5EF4-FFF2-40B4-BE49-F238E27FC236}">
                <a16:creationId xmlns:a16="http://schemas.microsoft.com/office/drawing/2014/main" id="{3B9D5963-3E93-C24B-96A1-55D4B211693E}"/>
              </a:ext>
            </a:extLst>
          </p:cNvPr>
          <p:cNvGrpSpPr/>
          <p:nvPr/>
        </p:nvGrpSpPr>
        <p:grpSpPr>
          <a:xfrm>
            <a:off x="5208222" y="1658310"/>
            <a:ext cx="6627027" cy="4628222"/>
            <a:chOff x="4843483" y="1788065"/>
            <a:chExt cx="6627027" cy="4628222"/>
          </a:xfrm>
        </p:grpSpPr>
        <p:graphicFrame>
          <p:nvGraphicFramePr>
            <p:cNvPr id="8" name="Google Shape;303;p28">
              <a:extLst>
                <a:ext uri="{FF2B5EF4-FFF2-40B4-BE49-F238E27FC236}">
                  <a16:creationId xmlns:a16="http://schemas.microsoft.com/office/drawing/2014/main" id="{5D53DA39-6190-DF4E-8B5A-11A540C070C0}"/>
                </a:ext>
              </a:extLst>
            </p:cNvPr>
            <p:cNvGraphicFramePr/>
            <p:nvPr>
              <p:extLst>
                <p:ext uri="{D42A27DB-BD31-4B8C-83A1-F6EECF244321}">
                  <p14:modId xmlns:p14="http://schemas.microsoft.com/office/powerpoint/2010/main" val="2759118095"/>
                </p:ext>
              </p:extLst>
            </p:nvPr>
          </p:nvGraphicFramePr>
          <p:xfrm>
            <a:off x="5214140" y="1788065"/>
            <a:ext cx="6256370" cy="4225950"/>
          </p:xfrm>
          <a:graphic>
            <a:graphicData uri="http://schemas.openxmlformats.org/drawingml/2006/table">
              <a:tbl>
                <a:tblPr firstRow="1" bandRow="1">
                  <a:noFill/>
                </a:tblPr>
                <a:tblGrid>
                  <a:gridCol w="3128185">
                    <a:extLst>
                      <a:ext uri="{9D8B030D-6E8A-4147-A177-3AD203B41FA5}">
                        <a16:colId xmlns:a16="http://schemas.microsoft.com/office/drawing/2014/main" val="20000"/>
                      </a:ext>
                    </a:extLst>
                  </a:gridCol>
                  <a:gridCol w="3128185">
                    <a:extLst>
                      <a:ext uri="{9D8B030D-6E8A-4147-A177-3AD203B41FA5}">
                        <a16:colId xmlns:a16="http://schemas.microsoft.com/office/drawing/2014/main" val="20001"/>
                      </a:ext>
                    </a:extLst>
                  </a:gridCol>
                </a:tblGrid>
                <a:tr h="2112975">
                  <a:tc>
                    <a:txBody>
                      <a:bodyPr/>
                      <a:lstStyle/>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Accès élevé, faible capacité</a:t>
                        </a:r>
                      </a:p>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&gt; Canaux d’information et d’orientation</a:t>
                        </a:r>
                      </a:p>
                    </a:txBody>
                    <a:tcPr marL="91450" marR="91450" marT="45725" marB="45725">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rgbClr val="F3F5D8"/>
                      </a:solidFill>
                    </a:tcPr>
                  </a:tc>
                  <a:tc>
                    <a:txBody>
                      <a:bodyPr/>
                      <a:lstStyle/>
                      <a:p>
                        <a:pPr marL="0" marR="0" lvl="0" indent="0" algn="r" rtl="0">
                          <a:spcBef>
                            <a:spcPts val="0"/>
                          </a:spcBef>
                          <a:spcAft>
                            <a:spcPts val="0"/>
                          </a:spcAft>
                          <a:buNone/>
                        </a:pPr>
                        <a:r>
                          <a:rPr lang="fr-FR" sz="1400" b="0">
                            <a:solidFill>
                              <a:schemeClr val="tx1"/>
                            </a:solidFill>
                            <a:latin typeface="Arial" panose="020B0604020202020204" pitchFamily="34" charset="0"/>
                            <a:ea typeface="Calibri"/>
                            <a:cs typeface="Arial" panose="020B0604020202020204" pitchFamily="34" charset="0"/>
                            <a:sym typeface="Calibri"/>
                          </a:rPr>
                          <a:t>Accès élevé, capacité élevée</a:t>
                        </a:r>
                      </a:p>
                      <a:p>
                        <a:pPr marL="0" marR="0" lvl="0" indent="0" algn="r" rtl="0">
                          <a:spcBef>
                            <a:spcPts val="0"/>
                          </a:spcBef>
                          <a:spcAft>
                            <a:spcPts val="0"/>
                          </a:spcAft>
                          <a:buNone/>
                        </a:pPr>
                        <a:r>
                          <a:rPr lang="fr-FR" sz="1400" b="0">
                            <a:solidFill>
                              <a:schemeClr val="tx1"/>
                            </a:solidFill>
                            <a:latin typeface="Arial" panose="020B0604020202020204" pitchFamily="34" charset="0"/>
                            <a:ea typeface="Calibri"/>
                            <a:cs typeface="Arial" panose="020B0604020202020204" pitchFamily="34" charset="0"/>
                            <a:sym typeface="Calibri"/>
                          </a:rPr>
                          <a:t>&gt; Priorité pour la distribution de l’anneau</a:t>
                        </a:r>
                      </a:p>
                    </a:txBody>
                    <a:tcPr marL="91450" marR="91450" marT="45725" marB="45725">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chemeClr val="accent3"/>
                      </a:solidFill>
                    </a:tcPr>
                  </a:tc>
                  <a:extLst>
                    <a:ext uri="{0D108BD9-81ED-4DB2-BD59-A6C34878D82A}">
                      <a16:rowId xmlns:a16="http://schemas.microsoft.com/office/drawing/2014/main" val="10000"/>
                    </a:ext>
                  </a:extLst>
                </a:tr>
                <a:tr h="2112975">
                  <a:tc>
                    <a:txBody>
                      <a:bodyPr/>
                      <a:lstStyle/>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Faible accès, faible capacité</a:t>
                        </a:r>
                      </a:p>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&gt; Réduire la priorité de la distribution de l’anneau</a:t>
                        </a:r>
                      </a:p>
                    </a:txBody>
                    <a:tcPr marL="91450" marR="91450" marT="45725" marB="45725" anchor="b">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Faible accès, capacité élevée </a:t>
                        </a:r>
                      </a:p>
                      <a:p>
                        <a:pPr marL="0" marR="0" lvl="0" indent="0" algn="r" rtl="0">
                          <a:spcBef>
                            <a:spcPts val="0"/>
                          </a:spcBef>
                          <a:spcAft>
                            <a:spcPts val="0"/>
                          </a:spcAft>
                          <a:buNone/>
                        </a:pPr>
                        <a:r>
                          <a:rPr lang="fr-FR" sz="1400" b="0">
                            <a:solidFill>
                              <a:schemeClr val="tx1"/>
                            </a:solidFill>
                            <a:latin typeface="Arial" panose="020B0604020202020204" pitchFamily="34" charset="0"/>
                            <a:ea typeface="Calibri"/>
                            <a:cs typeface="Arial" panose="020B0604020202020204" pitchFamily="34" charset="0"/>
                            <a:sym typeface="Calibri"/>
                          </a:rPr>
                          <a:t>&gt; Faible priorité pour la distribution de l’anneau</a:t>
                        </a:r>
                      </a:p>
                    </a:txBody>
                    <a:tcPr marL="91450" marR="91450" marT="45725" marB="45725" anchor="b">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3F5D8"/>
                      </a:solidFill>
                    </a:tcPr>
                  </a:tc>
                  <a:extLst>
                    <a:ext uri="{0D108BD9-81ED-4DB2-BD59-A6C34878D82A}">
                      <a16:rowId xmlns:a16="http://schemas.microsoft.com/office/drawing/2014/main" val="10001"/>
                    </a:ext>
                  </a:extLst>
                </a:tr>
              </a:tbl>
            </a:graphicData>
          </a:graphic>
        </p:graphicFrame>
        <p:sp>
          <p:nvSpPr>
            <p:cNvPr id="9" name="Google Shape;304;p28">
              <a:extLst>
                <a:ext uri="{FF2B5EF4-FFF2-40B4-BE49-F238E27FC236}">
                  <a16:creationId xmlns:a16="http://schemas.microsoft.com/office/drawing/2014/main" id="{76A265C9-632E-CE44-934C-A067B012E7E2}"/>
                </a:ext>
              </a:extLst>
            </p:cNvPr>
            <p:cNvSpPr txBox="1"/>
            <p:nvPr/>
          </p:nvSpPr>
          <p:spPr>
            <a:xfrm rot="16200000">
              <a:off x="3613859" y="3716373"/>
              <a:ext cx="282857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600" b="1">
                  <a:solidFill>
                    <a:schemeClr val="bg1">
                      <a:lumMod val="65000"/>
                    </a:schemeClr>
                  </a:solidFill>
                  <a:latin typeface="Calibri"/>
                  <a:ea typeface="Calibri"/>
                  <a:cs typeface="Calibri"/>
                  <a:sym typeface="Calibri"/>
                </a:rPr>
                <a:t>Évaluation de l’accès</a:t>
              </a:r>
            </a:p>
          </p:txBody>
        </p:sp>
        <p:sp>
          <p:nvSpPr>
            <p:cNvPr id="10" name="Google Shape;305;p28">
              <a:extLst>
                <a:ext uri="{FF2B5EF4-FFF2-40B4-BE49-F238E27FC236}">
                  <a16:creationId xmlns:a16="http://schemas.microsoft.com/office/drawing/2014/main" id="{64F2F6E4-E078-A144-9F75-6EDDB3B73E38}"/>
                </a:ext>
              </a:extLst>
            </p:cNvPr>
            <p:cNvSpPr txBox="1"/>
            <p:nvPr/>
          </p:nvSpPr>
          <p:spPr>
            <a:xfrm>
              <a:off x="7199434" y="6046955"/>
              <a:ext cx="228578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600" b="1">
                  <a:solidFill>
                    <a:schemeClr val="bg1">
                      <a:lumMod val="65000"/>
                    </a:schemeClr>
                  </a:solidFill>
                  <a:latin typeface="Calibri"/>
                  <a:ea typeface="Calibri"/>
                  <a:cs typeface="Calibri"/>
                  <a:sym typeface="Calibri"/>
                </a:rPr>
                <a:t>Évaluation des capacités</a:t>
              </a:r>
            </a:p>
          </p:txBody>
        </p:sp>
      </p:grpSp>
    </p:spTree>
    <p:extLst>
      <p:ext uri="{BB962C8B-B14F-4D97-AF65-F5344CB8AC3E}">
        <p14:creationId xmlns:p14="http://schemas.microsoft.com/office/powerpoint/2010/main" val="23903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5DC6-77C0-3B4A-A664-FA99D5B2633D}"/>
              </a:ext>
            </a:extLst>
          </p:cNvPr>
          <p:cNvSpPr>
            <a:spLocks noGrp="1"/>
          </p:cNvSpPr>
          <p:nvPr>
            <p:ph type="title"/>
          </p:nvPr>
        </p:nvSpPr>
        <p:spPr/>
        <p:txBody>
          <a:bodyPr>
            <a:normAutofit fontScale="90000"/>
          </a:bodyPr>
          <a:lstStyle/>
          <a:p>
            <a:r>
              <a:rPr lang="fr-FR"/>
              <a:t>Exercice de priorisation des canaux de distribution</a:t>
            </a:r>
          </a:p>
        </p:txBody>
      </p:sp>
      <p:sp>
        <p:nvSpPr>
          <p:cNvPr id="4" name="Slide Number Placeholder 3">
            <a:extLst>
              <a:ext uri="{FF2B5EF4-FFF2-40B4-BE49-F238E27FC236}">
                <a16:creationId xmlns:a16="http://schemas.microsoft.com/office/drawing/2014/main" id="{7D847887-2D05-6E49-B39B-0A89D5F3CB44}"/>
              </a:ext>
            </a:extLst>
          </p:cNvPr>
          <p:cNvSpPr>
            <a:spLocks noGrp="1"/>
          </p:cNvSpPr>
          <p:nvPr>
            <p:ph type="sldNum" sz="quarter" idx="4"/>
          </p:nvPr>
        </p:nvSpPr>
        <p:spPr/>
        <p:txBody>
          <a:bodyPr/>
          <a:lstStyle/>
          <a:p>
            <a:fld id="{282D8E3E-8532-C943-903F-91E14D4CAD95}" type="slidenum">
              <a:rPr lang="en-US" smtClean="0"/>
              <a:pPr/>
              <a:t>13</a:t>
            </a:fld>
            <a:endParaRPr lang="en-US"/>
          </a:p>
        </p:txBody>
      </p:sp>
      <p:grpSp>
        <p:nvGrpSpPr>
          <p:cNvPr id="7" name="Group 6">
            <a:extLst>
              <a:ext uri="{FF2B5EF4-FFF2-40B4-BE49-F238E27FC236}">
                <a16:creationId xmlns:a16="http://schemas.microsoft.com/office/drawing/2014/main" id="{3B9D5963-3E93-C24B-96A1-55D4B211693E}"/>
              </a:ext>
            </a:extLst>
          </p:cNvPr>
          <p:cNvGrpSpPr/>
          <p:nvPr/>
        </p:nvGrpSpPr>
        <p:grpSpPr>
          <a:xfrm>
            <a:off x="1031612" y="1658310"/>
            <a:ext cx="10235702" cy="4666431"/>
            <a:chOff x="4843483" y="1788065"/>
            <a:chExt cx="10235702" cy="4666431"/>
          </a:xfrm>
        </p:grpSpPr>
        <p:graphicFrame>
          <p:nvGraphicFramePr>
            <p:cNvPr id="8" name="Google Shape;303;p28">
              <a:extLst>
                <a:ext uri="{FF2B5EF4-FFF2-40B4-BE49-F238E27FC236}">
                  <a16:creationId xmlns:a16="http://schemas.microsoft.com/office/drawing/2014/main" id="{5D53DA39-6190-DF4E-8B5A-11A540C070C0}"/>
                </a:ext>
              </a:extLst>
            </p:cNvPr>
            <p:cNvGraphicFramePr/>
            <p:nvPr>
              <p:extLst>
                <p:ext uri="{D42A27DB-BD31-4B8C-83A1-F6EECF244321}">
                  <p14:modId xmlns:p14="http://schemas.microsoft.com/office/powerpoint/2010/main" val="2864219278"/>
                </p:ext>
              </p:extLst>
            </p:nvPr>
          </p:nvGraphicFramePr>
          <p:xfrm>
            <a:off x="5214139" y="1788065"/>
            <a:ext cx="9865046" cy="4225950"/>
          </p:xfrm>
          <a:graphic>
            <a:graphicData uri="http://schemas.openxmlformats.org/drawingml/2006/table">
              <a:tbl>
                <a:tblPr firstRow="1" bandRow="1">
                  <a:noFill/>
                </a:tblPr>
                <a:tblGrid>
                  <a:gridCol w="4932523">
                    <a:extLst>
                      <a:ext uri="{9D8B030D-6E8A-4147-A177-3AD203B41FA5}">
                        <a16:colId xmlns:a16="http://schemas.microsoft.com/office/drawing/2014/main" val="20000"/>
                      </a:ext>
                    </a:extLst>
                  </a:gridCol>
                  <a:gridCol w="4932523">
                    <a:extLst>
                      <a:ext uri="{9D8B030D-6E8A-4147-A177-3AD203B41FA5}">
                        <a16:colId xmlns:a16="http://schemas.microsoft.com/office/drawing/2014/main" val="20001"/>
                      </a:ext>
                    </a:extLst>
                  </a:gridCol>
                </a:tblGrid>
                <a:tr h="2112975">
                  <a:tc>
                    <a:txBody>
                      <a:bodyPr/>
                      <a:lstStyle/>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Accès élevé, faible capacité</a:t>
                        </a:r>
                      </a:p>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&gt; Canaux d’information et d’orientation</a:t>
                        </a:r>
                      </a:p>
                    </a:txBody>
                    <a:tcPr marL="91450" marR="91450" marT="45725" marB="45725">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rgbClr val="F3F5D8"/>
                      </a:solidFill>
                    </a:tcPr>
                  </a:tc>
                  <a:tc>
                    <a:txBody>
                      <a:bodyPr/>
                      <a:lstStyle/>
                      <a:p>
                        <a:pPr marL="0" marR="0" lvl="0" indent="0" algn="r" rtl="0">
                          <a:spcBef>
                            <a:spcPts val="0"/>
                          </a:spcBef>
                          <a:spcAft>
                            <a:spcPts val="0"/>
                          </a:spcAft>
                          <a:buNone/>
                        </a:pPr>
                        <a:r>
                          <a:rPr lang="fr-FR" sz="1400" b="0">
                            <a:solidFill>
                              <a:schemeClr val="tx1"/>
                            </a:solidFill>
                            <a:latin typeface="Arial" panose="020B0604020202020204" pitchFamily="34" charset="0"/>
                            <a:ea typeface="Calibri"/>
                            <a:cs typeface="Arial" panose="020B0604020202020204" pitchFamily="34" charset="0"/>
                            <a:sym typeface="Calibri"/>
                          </a:rPr>
                          <a:t>Accès élevé, capacité élevée</a:t>
                        </a:r>
                      </a:p>
                      <a:p>
                        <a:pPr marL="0" marR="0" lvl="0" indent="0" algn="r" rtl="0">
                          <a:spcBef>
                            <a:spcPts val="0"/>
                          </a:spcBef>
                          <a:spcAft>
                            <a:spcPts val="0"/>
                          </a:spcAft>
                          <a:buNone/>
                        </a:pPr>
                        <a:r>
                          <a:rPr lang="fr-FR" sz="1400" b="0">
                            <a:solidFill>
                              <a:schemeClr val="tx1"/>
                            </a:solidFill>
                            <a:latin typeface="Arial" panose="020B0604020202020204" pitchFamily="34" charset="0"/>
                            <a:ea typeface="Calibri"/>
                            <a:cs typeface="Arial" panose="020B0604020202020204" pitchFamily="34" charset="0"/>
                            <a:sym typeface="Calibri"/>
                          </a:rPr>
                          <a:t>&gt; Priorité pour la distribution de l’anneau</a:t>
                        </a:r>
                      </a:p>
                    </a:txBody>
                    <a:tcPr marL="91450" marR="91450" marT="45725" marB="45725">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2"/>
                        </a:solidFill>
                        <a:prstDash val="dash"/>
                        <a:round/>
                        <a:headEnd type="none" w="sm" len="sm"/>
                        <a:tailEnd type="none" w="sm" len="sm"/>
                      </a:lnB>
                      <a:solidFill>
                        <a:schemeClr val="accent3"/>
                      </a:solidFill>
                    </a:tcPr>
                  </a:tc>
                  <a:extLst>
                    <a:ext uri="{0D108BD9-81ED-4DB2-BD59-A6C34878D82A}">
                      <a16:rowId xmlns:a16="http://schemas.microsoft.com/office/drawing/2014/main" val="10000"/>
                    </a:ext>
                  </a:extLst>
                </a:tr>
                <a:tr h="2112975">
                  <a:tc>
                    <a:txBody>
                      <a:bodyPr/>
                      <a:lstStyle/>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Faible accès, faible capacité</a:t>
                        </a:r>
                      </a:p>
                      <a:p>
                        <a:pPr marL="0" marR="0" lvl="0" indent="0" algn="l"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&gt; Réduire la priorité de la distribution de l’anneau</a:t>
                        </a:r>
                      </a:p>
                    </a:txBody>
                    <a:tcPr marL="91450" marR="91450" marT="45725" marB="45725" anchor="b">
                      <a:lnL w="9525" cap="flat" cmpd="sng">
                        <a:solidFill>
                          <a:srgbClr val="000000">
                            <a:alpha val="0"/>
                          </a:srgbClr>
                        </a:solidFill>
                        <a:prstDash val="solid"/>
                        <a:round/>
                        <a:headEnd type="none" w="sm" len="sm"/>
                        <a:tailEnd type="none" w="sm" len="sm"/>
                      </a:lnL>
                      <a:lnR w="19050" cap="flat" cmpd="sng">
                        <a:solidFill>
                          <a:schemeClr val="dk2"/>
                        </a:solidFill>
                        <a:prstDash val="dash"/>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fr-FR" sz="1400" b="0">
                            <a:solidFill>
                              <a:schemeClr val="tx1"/>
                            </a:solidFill>
                            <a:latin typeface="Arial" panose="020B0604020202020204" pitchFamily="34" charset="0"/>
                            <a:cs typeface="Arial" panose="020B0604020202020204" pitchFamily="34" charset="0"/>
                          </a:rPr>
                          <a:t>Faible accès, capacité élevée </a:t>
                        </a:r>
                      </a:p>
                      <a:p>
                        <a:pPr marL="0" marR="0" lvl="0" indent="0" algn="r" rtl="0">
                          <a:spcBef>
                            <a:spcPts val="0"/>
                          </a:spcBef>
                          <a:spcAft>
                            <a:spcPts val="0"/>
                          </a:spcAft>
                          <a:buNone/>
                        </a:pPr>
                        <a:r>
                          <a:rPr lang="fr-FR" sz="1400" b="0">
                            <a:solidFill>
                              <a:schemeClr val="tx1"/>
                            </a:solidFill>
                            <a:latin typeface="Arial" panose="020B0604020202020204" pitchFamily="34" charset="0"/>
                            <a:ea typeface="Calibri"/>
                            <a:cs typeface="Arial" panose="020B0604020202020204" pitchFamily="34" charset="0"/>
                            <a:sym typeface="Calibri"/>
                          </a:rPr>
                          <a:t>&gt; Faible priorité pour la distribution de l’anneau</a:t>
                        </a:r>
                      </a:p>
                    </a:txBody>
                    <a:tcPr marL="91450" marR="91450" marT="45725" marB="45725" anchor="b">
                      <a:lnL w="19050" cap="flat" cmpd="sng">
                        <a:solidFill>
                          <a:schemeClr val="dk2"/>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2"/>
                        </a:solidFill>
                        <a:prstDash val="dash"/>
                        <a:round/>
                        <a:headEnd type="none" w="sm" len="sm"/>
                        <a:tailEnd type="none" w="sm" len="sm"/>
                      </a:lnT>
                      <a:lnB w="9525" cap="flat" cmpd="sng">
                        <a:solidFill>
                          <a:srgbClr val="000000">
                            <a:alpha val="0"/>
                          </a:srgbClr>
                        </a:solidFill>
                        <a:prstDash val="solid"/>
                        <a:round/>
                        <a:headEnd type="none" w="sm" len="sm"/>
                        <a:tailEnd type="none" w="sm" len="sm"/>
                      </a:lnB>
                      <a:solidFill>
                        <a:srgbClr val="F3F5D8"/>
                      </a:solidFill>
                    </a:tcPr>
                  </a:tc>
                  <a:extLst>
                    <a:ext uri="{0D108BD9-81ED-4DB2-BD59-A6C34878D82A}">
                      <a16:rowId xmlns:a16="http://schemas.microsoft.com/office/drawing/2014/main" val="10001"/>
                    </a:ext>
                  </a:extLst>
                </a:tr>
              </a:tbl>
            </a:graphicData>
          </a:graphic>
        </p:graphicFrame>
        <p:sp>
          <p:nvSpPr>
            <p:cNvPr id="9" name="Google Shape;304;p28">
              <a:extLst>
                <a:ext uri="{FF2B5EF4-FFF2-40B4-BE49-F238E27FC236}">
                  <a16:creationId xmlns:a16="http://schemas.microsoft.com/office/drawing/2014/main" id="{76A265C9-632E-CE44-934C-A067B012E7E2}"/>
                </a:ext>
              </a:extLst>
            </p:cNvPr>
            <p:cNvSpPr txBox="1"/>
            <p:nvPr/>
          </p:nvSpPr>
          <p:spPr>
            <a:xfrm rot="16200000">
              <a:off x="3613859" y="3716373"/>
              <a:ext cx="282857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a:solidFill>
                    <a:schemeClr val="bg1">
                      <a:lumMod val="65000"/>
                    </a:schemeClr>
                  </a:solidFill>
                  <a:latin typeface="Arial" panose="020B0604020202020204" pitchFamily="34" charset="0"/>
                  <a:ea typeface="Calibri"/>
                  <a:cs typeface="Arial" panose="020B0604020202020204" pitchFamily="34" charset="0"/>
                  <a:sym typeface="Calibri"/>
                </a:rPr>
                <a:t>Évaluation de l’accès</a:t>
              </a:r>
            </a:p>
          </p:txBody>
        </p:sp>
        <p:sp>
          <p:nvSpPr>
            <p:cNvPr id="10" name="Google Shape;305;p28">
              <a:extLst>
                <a:ext uri="{FF2B5EF4-FFF2-40B4-BE49-F238E27FC236}">
                  <a16:creationId xmlns:a16="http://schemas.microsoft.com/office/drawing/2014/main" id="{64F2F6E4-E078-A144-9F75-6EDDB3B73E38}"/>
                </a:ext>
              </a:extLst>
            </p:cNvPr>
            <p:cNvSpPr txBox="1"/>
            <p:nvPr/>
          </p:nvSpPr>
          <p:spPr>
            <a:xfrm>
              <a:off x="8582277" y="6085164"/>
              <a:ext cx="267721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chemeClr val="bg1">
                      <a:lumMod val="65000"/>
                    </a:schemeClr>
                  </a:solidFill>
                  <a:latin typeface="Arial" panose="020B0604020202020204" pitchFamily="34" charset="0"/>
                  <a:ea typeface="Calibri"/>
                  <a:cs typeface="Arial" panose="020B0604020202020204" pitchFamily="34" charset="0"/>
                  <a:sym typeface="Calibri"/>
                </a:rPr>
                <a:t>Évaluation des capacités</a:t>
              </a:r>
            </a:p>
          </p:txBody>
        </p:sp>
      </p:grpSp>
      <p:sp>
        <p:nvSpPr>
          <p:cNvPr id="11" name="TextBox 10">
            <a:extLst>
              <a:ext uri="{FF2B5EF4-FFF2-40B4-BE49-F238E27FC236}">
                <a16:creationId xmlns:a16="http://schemas.microsoft.com/office/drawing/2014/main" id="{8F90A165-722D-A141-96EF-0DD8EA9FEADE}"/>
              </a:ext>
            </a:extLst>
          </p:cNvPr>
          <p:cNvSpPr txBox="1"/>
          <p:nvPr/>
        </p:nvSpPr>
        <p:spPr>
          <a:xfrm>
            <a:off x="1691447" y="2689234"/>
            <a:ext cx="3078959" cy="1892826"/>
          </a:xfrm>
          <a:prstGeom prst="homePlate">
            <a:avLst>
              <a:gd name="adj" fmla="val 18571"/>
            </a:avLst>
          </a:prstGeom>
          <a:solidFill>
            <a:srgbClr val="8064A2">
              <a:alpha val="75000"/>
            </a:srgbClr>
          </a:solidFill>
        </p:spPr>
        <p:txBody>
          <a:bodyPr wrap="square" rtlCol="0">
            <a:spAutoFit/>
          </a:bodyPr>
          <a:lstStyle/>
          <a:p>
            <a:pPr lvl="0">
              <a:spcBef>
                <a:spcPts val="300"/>
              </a:spcBef>
              <a:spcAft>
                <a:spcPts val="300"/>
              </a:spcAft>
              <a:buClr>
                <a:srgbClr val="F79646"/>
              </a:buClr>
              <a:buSzPct val="100000"/>
              <a:defRPr/>
            </a:pPr>
            <a:r>
              <a:rPr lang="fr-FR" sz="1600" b="1" dirty="0">
                <a:solidFill>
                  <a:srgbClr val="FFFFFF"/>
                </a:solidFill>
              </a:rPr>
              <a:t>Placer les canaux de distribution dans le cadre en fonction des évaluations effectuées par rapport aux critères des diapositives 9 et 10. </a:t>
            </a:r>
          </a:p>
          <a:p>
            <a:pPr lvl="0">
              <a:spcBef>
                <a:spcPts val="300"/>
              </a:spcBef>
              <a:spcAft>
                <a:spcPts val="300"/>
              </a:spcAft>
              <a:buClr>
                <a:srgbClr val="F79646"/>
              </a:buClr>
              <a:buSzPct val="100000"/>
              <a:defRPr/>
            </a:pPr>
            <a:r>
              <a:rPr lang="fr-FR" sz="1600" b="1" dirty="0">
                <a:solidFill>
                  <a:srgbClr val="FFFFFF"/>
                </a:solidFill>
              </a:rPr>
              <a:t>Voir les exemples inclus ici. </a:t>
            </a:r>
          </a:p>
        </p:txBody>
      </p:sp>
      <p:sp>
        <p:nvSpPr>
          <p:cNvPr id="12" name="Google Shape;231;p24">
            <a:extLst>
              <a:ext uri="{FF2B5EF4-FFF2-40B4-BE49-F238E27FC236}">
                <a16:creationId xmlns:a16="http://schemas.microsoft.com/office/drawing/2014/main" id="{C8295F83-8998-1D4E-8956-5DBD6A557690}"/>
              </a:ext>
            </a:extLst>
          </p:cNvPr>
          <p:cNvSpPr/>
          <p:nvPr/>
        </p:nvSpPr>
        <p:spPr>
          <a:xfrm>
            <a:off x="8012784" y="2502634"/>
            <a:ext cx="3204718"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fr-FR" b="1" dirty="0">
                <a:latin typeface="Calibri"/>
                <a:ea typeface="Calibri"/>
                <a:cs typeface="Calibri"/>
                <a:sym typeface="Calibri"/>
              </a:rPr>
              <a:t>Services de PF du secteur public</a:t>
            </a:r>
          </a:p>
        </p:txBody>
      </p:sp>
      <p:sp>
        <p:nvSpPr>
          <p:cNvPr id="13" name="Google Shape;232;p24">
            <a:extLst>
              <a:ext uri="{FF2B5EF4-FFF2-40B4-BE49-F238E27FC236}">
                <a16:creationId xmlns:a16="http://schemas.microsoft.com/office/drawing/2014/main" id="{20C9C2AC-6BED-A644-A528-789D29E20F0F}"/>
              </a:ext>
            </a:extLst>
          </p:cNvPr>
          <p:cNvSpPr/>
          <p:nvPr/>
        </p:nvSpPr>
        <p:spPr>
          <a:xfrm>
            <a:off x="4869202" y="2708720"/>
            <a:ext cx="2436571"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L="12700" marR="0" lvl="0" indent="-12700" algn="ctr" rtl="0">
              <a:spcBef>
                <a:spcPts val="0"/>
              </a:spcBef>
              <a:spcAft>
                <a:spcPts val="0"/>
              </a:spcAft>
              <a:buNone/>
            </a:pPr>
            <a:r>
              <a:rPr lang="fr-FR" b="1" dirty="0">
                <a:latin typeface="Calibri"/>
                <a:ea typeface="Calibri"/>
                <a:cs typeface="Calibri"/>
                <a:sym typeface="Calibri"/>
              </a:rPr>
              <a:t>Pharmacies</a:t>
            </a:r>
          </a:p>
        </p:txBody>
      </p:sp>
      <p:sp>
        <p:nvSpPr>
          <p:cNvPr id="14" name="Google Shape;234;p24">
            <a:extLst>
              <a:ext uri="{FF2B5EF4-FFF2-40B4-BE49-F238E27FC236}">
                <a16:creationId xmlns:a16="http://schemas.microsoft.com/office/drawing/2014/main" id="{2762DE07-C916-FD4E-8EE2-D8CF4CDD11C7}"/>
              </a:ext>
            </a:extLst>
          </p:cNvPr>
          <p:cNvSpPr/>
          <p:nvPr/>
        </p:nvSpPr>
        <p:spPr>
          <a:xfrm>
            <a:off x="4753475" y="4455269"/>
            <a:ext cx="2887500"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fr-FR" b="1">
                <a:latin typeface="Calibri"/>
                <a:ea typeface="Calibri"/>
                <a:cs typeface="Calibri"/>
                <a:sym typeface="Calibri"/>
              </a:rPr>
              <a:t>Soins de santé commerciaux</a:t>
            </a:r>
          </a:p>
        </p:txBody>
      </p:sp>
      <p:sp>
        <p:nvSpPr>
          <p:cNvPr id="15" name="Google Shape;235;p24">
            <a:extLst>
              <a:ext uri="{FF2B5EF4-FFF2-40B4-BE49-F238E27FC236}">
                <a16:creationId xmlns:a16="http://schemas.microsoft.com/office/drawing/2014/main" id="{98FB6ECB-88CF-B440-A9BD-03C4CEBB6EFF}"/>
              </a:ext>
            </a:extLst>
          </p:cNvPr>
          <p:cNvSpPr/>
          <p:nvPr/>
        </p:nvSpPr>
        <p:spPr>
          <a:xfrm>
            <a:off x="5322641" y="5169838"/>
            <a:ext cx="3204717" cy="373200"/>
          </a:xfrm>
          <a:prstGeom prst="rect">
            <a:avLst/>
          </a:prstGeom>
          <a:solidFill>
            <a:schemeClr val="bg1">
              <a:lumMod val="85000"/>
            </a:schemeClr>
          </a:solidFill>
          <a:ln>
            <a:solidFill>
              <a:schemeClr val="bg1"/>
            </a:solidFill>
          </a:ln>
          <a:effectLst/>
        </p:spPr>
        <p:txBody>
          <a:bodyPr spcFirstLastPara="1" wrap="square" lIns="91425" tIns="45700" rIns="91425" bIns="45700" anchor="ctr" anchorCtr="0">
            <a:noAutofit/>
          </a:bodyPr>
          <a:lstStyle/>
          <a:p>
            <a:pPr marR="0" lvl="0" algn="l" rtl="0">
              <a:spcBef>
                <a:spcPts val="0"/>
              </a:spcBef>
              <a:spcAft>
                <a:spcPts val="0"/>
              </a:spcAft>
              <a:buNone/>
            </a:pPr>
            <a:r>
              <a:rPr lang="fr-FR" b="1" dirty="0">
                <a:latin typeface="Calibri"/>
                <a:ea typeface="Calibri"/>
                <a:cs typeface="Calibri"/>
                <a:sym typeface="Calibri"/>
              </a:rPr>
              <a:t>Organisations confessionnelles</a:t>
            </a:r>
          </a:p>
        </p:txBody>
      </p:sp>
    </p:spTree>
    <p:extLst>
      <p:ext uri="{BB962C8B-B14F-4D97-AF65-F5344CB8AC3E}">
        <p14:creationId xmlns:p14="http://schemas.microsoft.com/office/powerpoint/2010/main" val="276595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3CA16-C581-744A-9EAD-DD5679FC78C2}"/>
              </a:ext>
            </a:extLst>
          </p:cNvPr>
          <p:cNvSpPr>
            <a:spLocks noGrp="1"/>
          </p:cNvSpPr>
          <p:nvPr>
            <p:ph type="title"/>
          </p:nvPr>
        </p:nvSpPr>
        <p:spPr/>
        <p:txBody>
          <a:bodyPr>
            <a:normAutofit fontScale="90000"/>
          </a:bodyPr>
          <a:lstStyle/>
          <a:p>
            <a:r>
              <a:rPr lang="fr-FR"/>
              <a:t>Planification pour les canaux prioritaires </a:t>
            </a:r>
          </a:p>
        </p:txBody>
      </p:sp>
      <p:sp>
        <p:nvSpPr>
          <p:cNvPr id="4" name="Slide Number Placeholder 3">
            <a:extLst>
              <a:ext uri="{FF2B5EF4-FFF2-40B4-BE49-F238E27FC236}">
                <a16:creationId xmlns:a16="http://schemas.microsoft.com/office/drawing/2014/main" id="{C6FA1FF8-52E1-2B4D-B027-D9F3885A5024}"/>
              </a:ext>
            </a:extLst>
          </p:cNvPr>
          <p:cNvSpPr>
            <a:spLocks noGrp="1"/>
          </p:cNvSpPr>
          <p:nvPr>
            <p:ph type="sldNum" sz="quarter" idx="4"/>
          </p:nvPr>
        </p:nvSpPr>
        <p:spPr/>
        <p:txBody>
          <a:bodyPr/>
          <a:lstStyle/>
          <a:p>
            <a:fld id="{282D8E3E-8532-C943-903F-91E14D4CAD95}" type="slidenum">
              <a:rPr lang="en-US" smtClean="0"/>
              <a:pPr/>
              <a:t>14</a:t>
            </a:fld>
            <a:endParaRPr lang="en-US"/>
          </a:p>
        </p:txBody>
      </p:sp>
      <p:sp>
        <p:nvSpPr>
          <p:cNvPr id="8" name="Text Placeholder 7">
            <a:extLst>
              <a:ext uri="{FF2B5EF4-FFF2-40B4-BE49-F238E27FC236}">
                <a16:creationId xmlns:a16="http://schemas.microsoft.com/office/drawing/2014/main" id="{87419A24-1000-D74F-97CA-E95A9CE29D20}"/>
              </a:ext>
            </a:extLst>
          </p:cNvPr>
          <p:cNvSpPr>
            <a:spLocks noGrp="1"/>
          </p:cNvSpPr>
          <p:nvPr>
            <p:ph type="body" sz="quarter" idx="13"/>
          </p:nvPr>
        </p:nvSpPr>
        <p:spPr>
          <a:xfrm>
            <a:off x="1228725" y="1390650"/>
            <a:ext cx="10152063" cy="641350"/>
          </a:xfrm>
        </p:spPr>
        <p:txBody>
          <a:bodyPr/>
          <a:lstStyle/>
          <a:p>
            <a:r>
              <a:rPr lang="fr-FR"/>
              <a:t>D’après l’analyse effectuée, remplir le tableau ci-dessous pour définir les points à prendre en compte et les étapes suivantes pour soutenir l’introduction de l’anneau de PrEP dans les canaux prioritaires. </a:t>
            </a:r>
          </a:p>
        </p:txBody>
      </p:sp>
      <p:graphicFrame>
        <p:nvGraphicFramePr>
          <p:cNvPr id="9" name="Table 2">
            <a:extLst>
              <a:ext uri="{FF2B5EF4-FFF2-40B4-BE49-F238E27FC236}">
                <a16:creationId xmlns:a16="http://schemas.microsoft.com/office/drawing/2014/main" id="{8DBF7621-310D-A14A-99EA-70CDACE85EAF}"/>
              </a:ext>
            </a:extLst>
          </p:cNvPr>
          <p:cNvGraphicFramePr>
            <a:graphicFrameLocks noGrp="1"/>
          </p:cNvGraphicFramePr>
          <p:nvPr>
            <p:extLst>
              <p:ext uri="{D42A27DB-BD31-4B8C-83A1-F6EECF244321}">
                <p14:modId xmlns:p14="http://schemas.microsoft.com/office/powerpoint/2010/main" val="824546518"/>
              </p:ext>
            </p:extLst>
          </p:nvPr>
        </p:nvGraphicFramePr>
        <p:xfrm>
          <a:off x="950675" y="2377934"/>
          <a:ext cx="10970392" cy="3945219"/>
        </p:xfrm>
        <a:graphic>
          <a:graphicData uri="http://schemas.openxmlformats.org/drawingml/2006/table">
            <a:tbl>
              <a:tblPr firstRow="1" bandRow="1">
                <a:tableStyleId>{5C22544A-7EE6-4342-B048-85BDC9FD1C3A}</a:tableStyleId>
              </a:tblPr>
              <a:tblGrid>
                <a:gridCol w="1545167">
                  <a:extLst>
                    <a:ext uri="{9D8B030D-6E8A-4147-A177-3AD203B41FA5}">
                      <a16:colId xmlns:a16="http://schemas.microsoft.com/office/drawing/2014/main" val="3270018975"/>
                    </a:ext>
                  </a:extLst>
                </a:gridCol>
                <a:gridCol w="2235200">
                  <a:extLst>
                    <a:ext uri="{9D8B030D-6E8A-4147-A177-3AD203B41FA5}">
                      <a16:colId xmlns:a16="http://schemas.microsoft.com/office/drawing/2014/main" val="1324293603"/>
                    </a:ext>
                  </a:extLst>
                </a:gridCol>
                <a:gridCol w="2252133">
                  <a:extLst>
                    <a:ext uri="{9D8B030D-6E8A-4147-A177-3AD203B41FA5}">
                      <a16:colId xmlns:a16="http://schemas.microsoft.com/office/drawing/2014/main" val="1752888590"/>
                    </a:ext>
                  </a:extLst>
                </a:gridCol>
                <a:gridCol w="2590800">
                  <a:extLst>
                    <a:ext uri="{9D8B030D-6E8A-4147-A177-3AD203B41FA5}">
                      <a16:colId xmlns:a16="http://schemas.microsoft.com/office/drawing/2014/main" val="1377372886"/>
                    </a:ext>
                  </a:extLst>
                </a:gridCol>
                <a:gridCol w="2347092">
                  <a:extLst>
                    <a:ext uri="{9D8B030D-6E8A-4147-A177-3AD203B41FA5}">
                      <a16:colId xmlns:a16="http://schemas.microsoft.com/office/drawing/2014/main" val="2528727400"/>
                    </a:ext>
                  </a:extLst>
                </a:gridCol>
              </a:tblGrid>
              <a:tr h="417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nchor="ctr">
                    <a:lnL w="38100" cap="flat" cmpd="sng" algn="ctr">
                      <a:noFill/>
                      <a:prstDash val="solid"/>
                      <a:round/>
                      <a:headEnd type="none" w="med" len="med"/>
                      <a:tailEnd type="none" w="med" len="med"/>
                    </a:lnL>
                    <a:lnB w="19050" cap="flat" cmpd="sng" algn="ctr">
                      <a:solidFill>
                        <a:schemeClr val="accent2"/>
                      </a:solidFill>
                      <a:prstDash val="solid"/>
                      <a:round/>
                      <a:headEnd type="none" w="med" len="med"/>
                      <a:tailEnd type="none" w="med" len="med"/>
                    </a:lnB>
                    <a:noFill/>
                  </a:tcPr>
                </a:tc>
                <a:tc>
                  <a:txBody>
                    <a:bodyPr/>
                    <a:lstStyle/>
                    <a:p>
                      <a:r>
                        <a:rPr lang="fr-FR" sz="1200">
                          <a:solidFill>
                            <a:schemeClr val="accent2"/>
                          </a:solidFill>
                        </a:rPr>
                        <a:t>Populations prioritaires que ce canal atteint </a:t>
                      </a:r>
                    </a:p>
                  </a:txBody>
                  <a:tcPr anchor="ctr">
                    <a:lnR w="28575" cap="flat" cmpd="sng" algn="ctr">
                      <a:solidFill>
                        <a:schemeClr val="accent1">
                          <a:lumMod val="40000"/>
                          <a:lumOff val="60000"/>
                        </a:schemeClr>
                      </a:solidFill>
                      <a:prstDash val="solid"/>
                      <a:round/>
                      <a:headEnd type="none" w="med" len="med"/>
                      <a:tailEnd type="none" w="med" len="med"/>
                    </a:lnR>
                    <a:lnB w="1905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r>
                        <a:rPr lang="fr-FR" sz="1200">
                          <a:solidFill>
                            <a:schemeClr val="accent2"/>
                          </a:solidFill>
                        </a:rPr>
                        <a:t>Distribution actuelle de la PrEP orale dans ce canal </a:t>
                      </a:r>
                    </a:p>
                  </a:txBody>
                  <a:tcPr anchor="ct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B w="1905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r>
                        <a:rPr lang="fr-FR" sz="1200">
                          <a:solidFill>
                            <a:schemeClr val="accent2"/>
                          </a:solidFill>
                        </a:rPr>
                        <a:t>Engagement des parties prenantes clés pour l’introduction de l’anneau de PrEP </a:t>
                      </a:r>
                    </a:p>
                  </a:txBody>
                  <a:tcPr anchor="ct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B w="19050" cap="flat" cmpd="sng" algn="ctr">
                      <a:solidFill>
                        <a:schemeClr val="accent2"/>
                      </a:solidFill>
                      <a:prstDash val="solid"/>
                      <a:round/>
                      <a:headEnd type="none" w="med" len="med"/>
                      <a:tailEnd type="none" w="med" len="med"/>
                    </a:lnB>
                    <a:solidFill>
                      <a:schemeClr val="bg2">
                        <a:lumMod val="20000"/>
                        <a:lumOff val="80000"/>
                      </a:schemeClr>
                    </a:solidFill>
                  </a:tcPr>
                </a:tc>
                <a:tc>
                  <a:txBody>
                    <a:bodyPr/>
                    <a:lstStyle/>
                    <a:p>
                      <a:r>
                        <a:rPr lang="fr-FR" sz="1200">
                          <a:solidFill>
                            <a:schemeClr val="accent2"/>
                          </a:solidFill>
                        </a:rPr>
                        <a:t>Points clés à prendre en compte pour l’introduction de l’anneau de PrEP </a:t>
                      </a:r>
                    </a:p>
                  </a:txBody>
                  <a:tcPr anchor="ctr">
                    <a:lnL w="28575" cap="flat" cmpd="sng" algn="ctr">
                      <a:solidFill>
                        <a:schemeClr val="accent1">
                          <a:lumMod val="40000"/>
                          <a:lumOff val="60000"/>
                        </a:schemeClr>
                      </a:solidFill>
                      <a:prstDash val="solid"/>
                      <a:round/>
                      <a:headEnd type="none" w="med" len="med"/>
                      <a:tailEnd type="none" w="med" len="med"/>
                    </a:lnL>
                    <a:lnB w="19050" cap="flat" cmpd="sng" algn="ctr">
                      <a:solidFill>
                        <a:schemeClr val="accent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87807915"/>
                  </a:ext>
                </a:extLst>
              </a:tr>
              <a:tr h="1040753">
                <a:tc>
                  <a:txBody>
                    <a:bodyPr/>
                    <a:lstStyle/>
                    <a:p>
                      <a:r>
                        <a:rPr lang="fr-FR" sz="1400" b="0" dirty="0"/>
                        <a:t>Canal prioritaire n</a:t>
                      </a:r>
                      <a:r>
                        <a:rPr lang="fr-FR" sz="1400" b="0" baseline="30000" dirty="0"/>
                        <a:t>o</a:t>
                      </a:r>
                      <a:r>
                        <a:rPr lang="fr-FR" sz="1400" b="0" dirty="0"/>
                        <a:t> 1</a:t>
                      </a:r>
                    </a:p>
                  </a:txBody>
                  <a:tcPr anchor="ct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R w="28575" cap="flat" cmpd="sng" algn="ctr">
                      <a:solidFill>
                        <a:schemeClr val="accent1">
                          <a:lumMod val="40000"/>
                          <a:lumOff val="60000"/>
                        </a:schemeClr>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i="1"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i="1"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i="1" dirty="0"/>
                    </a:p>
                  </a:txBody>
                  <a:tcPr>
                    <a:lnL w="28575" cap="flat" cmpd="sng" algn="ctr">
                      <a:solidFill>
                        <a:schemeClr val="accent1">
                          <a:lumMod val="40000"/>
                          <a:lumOff val="60000"/>
                        </a:schemeClr>
                      </a:solidFill>
                      <a:prstDash val="solid"/>
                      <a:round/>
                      <a:headEnd type="none" w="med" len="med"/>
                      <a:tailEnd type="none" w="med" len="med"/>
                    </a:lnL>
                    <a:lnT w="19050" cap="flat" cmpd="sng" algn="ctr">
                      <a:solidFill>
                        <a:schemeClr val="accent2"/>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224684368"/>
                  </a:ext>
                </a:extLst>
              </a:tr>
              <a:tr h="1040753">
                <a:tc>
                  <a:txBody>
                    <a:bodyPr/>
                    <a:lstStyle/>
                    <a:p>
                      <a:r>
                        <a:rPr lang="fr-FR" sz="1400" b="0" dirty="0"/>
                        <a:t>Canal prioritaire n</a:t>
                      </a:r>
                      <a:r>
                        <a:rPr lang="fr-FR" sz="1400" b="0" baseline="30000" dirty="0"/>
                        <a:t>o</a:t>
                      </a:r>
                      <a:r>
                        <a:rPr lang="fr-FR" sz="1400" b="0" dirty="0"/>
                        <a:t> 2</a:t>
                      </a:r>
                    </a:p>
                  </a:txBody>
                  <a:tcPr anchor="ct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T w="38100" cap="flat" cmpd="sng" algn="ctr">
                      <a:solidFill>
                        <a:schemeClr val="accent1">
                          <a:lumMod val="20000"/>
                          <a:lumOff val="80000"/>
                        </a:schemeClr>
                      </a:solidFill>
                      <a:prstDash val="solid"/>
                      <a:round/>
                      <a:headEnd type="none" w="med" len="med"/>
                      <a:tailEnd type="none" w="med" len="med"/>
                    </a:lnT>
                    <a:lnB w="38100" cap="flat" cmpd="sng" algn="ctr">
                      <a:solidFill>
                        <a:schemeClr val="accent1">
                          <a:lumMod val="20000"/>
                          <a:lumOff val="80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804800039"/>
                  </a:ext>
                </a:extLst>
              </a:tr>
              <a:tr h="1040753">
                <a:tc>
                  <a:txBody>
                    <a:bodyPr/>
                    <a:lstStyle/>
                    <a:p>
                      <a:r>
                        <a:rPr lang="fr-FR" sz="1400" b="0"/>
                        <a:t>Canal prioritaire n</a:t>
                      </a:r>
                      <a:r>
                        <a:rPr lang="fr-FR" sz="1400" b="0" baseline="30000"/>
                        <a:t>o</a:t>
                      </a:r>
                      <a:r>
                        <a:rPr lang="fr-FR" sz="1400" b="0"/>
                        <a:t> 3</a:t>
                      </a:r>
                    </a:p>
                  </a:txBody>
                  <a:tcPr anchor="ct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R w="28575" cap="flat" cmpd="sng" algn="ctr">
                      <a:solidFill>
                        <a:schemeClr val="accent1">
                          <a:lumMod val="40000"/>
                          <a:lumOff val="60000"/>
                        </a:schemeClr>
                      </a:solidFill>
                      <a:prstDash val="solid"/>
                      <a:round/>
                      <a:headEnd type="none" w="med" len="med"/>
                      <a:tailEnd type="none" w="med" len="med"/>
                    </a:lnR>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tc>
                  <a:txBody>
                    <a:bodyPr/>
                    <a:lstStyle/>
                    <a:p>
                      <a:endParaRPr lang="en-US" sz="1400" dirty="0"/>
                    </a:p>
                  </a:txBody>
                  <a:tcPr>
                    <a:lnL w="28575" cap="flat" cmpd="sng" algn="ctr">
                      <a:solidFill>
                        <a:schemeClr val="accent1">
                          <a:lumMod val="40000"/>
                          <a:lumOff val="60000"/>
                        </a:schemeClr>
                      </a:solidFill>
                      <a:prstDash val="solid"/>
                      <a:round/>
                      <a:headEnd type="none" w="med" len="med"/>
                      <a:tailEnd type="none" w="med" len="med"/>
                    </a:lnL>
                    <a:lnT w="38100" cap="flat" cmpd="sng" algn="ctr">
                      <a:solidFill>
                        <a:schemeClr val="accent1">
                          <a:lumMod val="20000"/>
                          <a:lumOff val="80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3962328"/>
                  </a:ext>
                </a:extLst>
              </a:tr>
            </a:tbl>
          </a:graphicData>
        </a:graphic>
      </p:graphicFrame>
      <p:sp>
        <p:nvSpPr>
          <p:cNvPr id="10" name="TextBox 9">
            <a:extLst>
              <a:ext uri="{FF2B5EF4-FFF2-40B4-BE49-F238E27FC236}">
                <a16:creationId xmlns:a16="http://schemas.microsoft.com/office/drawing/2014/main" id="{3A1E1C04-EE54-F34C-B475-34202D90F240}"/>
              </a:ext>
            </a:extLst>
          </p:cNvPr>
          <p:cNvSpPr txBox="1"/>
          <p:nvPr/>
        </p:nvSpPr>
        <p:spPr>
          <a:xfrm>
            <a:off x="3296632" y="3564466"/>
            <a:ext cx="6695780" cy="1752251"/>
          </a:xfrm>
          <a:prstGeom prst="homePlate">
            <a:avLst>
              <a:gd name="adj" fmla="val 18571"/>
            </a:avLst>
          </a:prstGeom>
          <a:solidFill>
            <a:srgbClr val="8064A2">
              <a:alpha val="75000"/>
            </a:srgbClr>
          </a:solidFill>
        </p:spPr>
        <p:txBody>
          <a:bodyPr wrap="square" rtlCol="0">
            <a:spAutoFit/>
          </a:bodyPr>
          <a:lstStyle/>
          <a:p>
            <a:pPr lvl="0">
              <a:spcBef>
                <a:spcPts val="300"/>
              </a:spcBef>
              <a:spcAft>
                <a:spcPts val="300"/>
              </a:spcAft>
              <a:buClr>
                <a:srgbClr val="F79646"/>
              </a:buClr>
              <a:buSzPct val="100000"/>
              <a:defRPr/>
            </a:pPr>
            <a:r>
              <a:rPr lang="fr-FR" sz="1600" b="1" dirty="0">
                <a:solidFill>
                  <a:srgbClr val="FFFFFF"/>
                </a:solidFill>
              </a:rPr>
              <a:t>Remplir ce tableau pour les canaux qui ont été évalués comme étant « hautement prioritaires » pour l’anneau à la diapositive 13. </a:t>
            </a:r>
          </a:p>
          <a:p>
            <a:pPr>
              <a:spcBef>
                <a:spcPts val="300"/>
              </a:spcBef>
              <a:spcAft>
                <a:spcPts val="300"/>
              </a:spcAft>
              <a:buClr>
                <a:srgbClr val="F79646"/>
              </a:buClr>
              <a:buSzPct val="100000"/>
              <a:defRPr/>
            </a:pPr>
            <a:endParaRPr lang="en-US" sz="1600" b="1" dirty="0">
              <a:solidFill>
                <a:srgbClr val="FFFFFF"/>
              </a:solidFill>
            </a:endParaRPr>
          </a:p>
          <a:p>
            <a:pPr>
              <a:spcBef>
                <a:spcPts val="300"/>
              </a:spcBef>
              <a:spcAft>
                <a:spcPts val="300"/>
              </a:spcAft>
              <a:buClr>
                <a:srgbClr val="F79646"/>
              </a:buClr>
              <a:buSzPct val="100000"/>
              <a:defRPr/>
            </a:pPr>
            <a:r>
              <a:rPr lang="fr-FR" sz="1600" b="1" dirty="0">
                <a:solidFill>
                  <a:srgbClr val="FFFFFF"/>
                </a:solidFill>
              </a:rPr>
              <a:t>La recherche complémentaire et les entretiens avec les parties prenantes peuvent contribuer à étayer cette planification et cette analyse.</a:t>
            </a:r>
          </a:p>
        </p:txBody>
      </p:sp>
    </p:spTree>
    <p:extLst>
      <p:ext uri="{BB962C8B-B14F-4D97-AF65-F5344CB8AC3E}">
        <p14:creationId xmlns:p14="http://schemas.microsoft.com/office/powerpoint/2010/main" val="248954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D4FC2-85C7-BB42-AD71-03FCF9D8E2E5}"/>
              </a:ext>
            </a:extLst>
          </p:cNvPr>
          <p:cNvSpPr>
            <a:spLocks noGrp="1"/>
          </p:cNvSpPr>
          <p:nvPr>
            <p:ph type="title"/>
          </p:nvPr>
        </p:nvSpPr>
        <p:spPr/>
        <p:txBody>
          <a:bodyPr>
            <a:normAutofit fontScale="90000"/>
          </a:bodyPr>
          <a:lstStyle/>
          <a:p>
            <a:r>
              <a:rPr lang="fr-FR"/>
              <a:t>Sommaire</a:t>
            </a:r>
          </a:p>
        </p:txBody>
      </p:sp>
      <p:sp>
        <p:nvSpPr>
          <p:cNvPr id="20" name="Text Placeholder 19">
            <a:extLst>
              <a:ext uri="{FF2B5EF4-FFF2-40B4-BE49-F238E27FC236}">
                <a16:creationId xmlns:a16="http://schemas.microsoft.com/office/drawing/2014/main" id="{6A1A9180-A872-4D4B-A4A1-59FB5F57B5D7}"/>
              </a:ext>
            </a:extLst>
          </p:cNvPr>
          <p:cNvSpPr>
            <a:spLocks noGrp="1"/>
          </p:cNvSpPr>
          <p:nvPr>
            <p:ph type="body" sz="quarter" idx="12"/>
          </p:nvPr>
        </p:nvSpPr>
        <p:spPr/>
        <p:txBody>
          <a:bodyPr>
            <a:normAutofit fontScale="92500" lnSpcReduction="20000"/>
          </a:bodyPr>
          <a:lstStyle/>
          <a:p>
            <a:r>
              <a:rPr lang="fr-FR"/>
              <a:t>But de cet outil</a:t>
            </a:r>
          </a:p>
        </p:txBody>
      </p:sp>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p:txBody>
          <a:bodyPr/>
          <a:lstStyle/>
          <a:p>
            <a:fld id="{282D8E3E-8532-C943-903F-91E14D4CAD95}" type="slidenum">
              <a:rPr lang="en-US" smtClean="0"/>
              <a:pPr/>
              <a:t>2</a:t>
            </a:fld>
            <a:endParaRPr lang="en-US"/>
          </a:p>
        </p:txBody>
      </p:sp>
      <p:sp>
        <p:nvSpPr>
          <p:cNvPr id="14" name="Text Placeholder 13">
            <a:extLst>
              <a:ext uri="{FF2B5EF4-FFF2-40B4-BE49-F238E27FC236}">
                <a16:creationId xmlns:a16="http://schemas.microsoft.com/office/drawing/2014/main" id="{CB098CFB-02F5-094C-A628-3348270133E2}"/>
              </a:ext>
            </a:extLst>
          </p:cNvPr>
          <p:cNvSpPr>
            <a:spLocks noGrp="1"/>
          </p:cNvSpPr>
          <p:nvPr>
            <p:ph type="body" sz="quarter" idx="13"/>
          </p:nvPr>
        </p:nvSpPr>
        <p:spPr>
          <a:xfrm>
            <a:off x="1235075" y="1841390"/>
            <a:ext cx="10152063" cy="4076700"/>
          </a:xfrm>
        </p:spPr>
        <p:txBody>
          <a:bodyPr>
            <a:normAutofit fontScale="92500"/>
          </a:bodyPr>
          <a:lstStyle/>
          <a:p>
            <a:pPr marL="285750" indent="-285750">
              <a:spcBef>
                <a:spcPts val="1800"/>
              </a:spcBef>
              <a:buSzPts val="1600"/>
              <a:buFont typeface="Arial" panose="020B0604020202020204" pitchFamily="34" charset="0"/>
              <a:buChar char="•"/>
            </a:pPr>
            <a:r>
              <a:rPr lang="fr-FR" sz="1800" dirty="0">
                <a:solidFill>
                  <a:srgbClr val="353535"/>
                </a:solidFill>
                <a:ea typeface="Calibri"/>
                <a:cs typeface="Calibri"/>
                <a:sym typeface="Calibri"/>
              </a:rPr>
              <a:t>L’anneau vaginal mensuel à la </a:t>
            </a:r>
            <a:r>
              <a:rPr lang="fr-FR" sz="1800" dirty="0" err="1">
                <a:solidFill>
                  <a:srgbClr val="353535"/>
                </a:solidFill>
                <a:ea typeface="Calibri"/>
                <a:cs typeface="Calibri"/>
                <a:sym typeface="Calibri"/>
              </a:rPr>
              <a:t>dapivirine</a:t>
            </a:r>
            <a:r>
              <a:rPr lang="fr-FR" sz="1800" dirty="0">
                <a:solidFill>
                  <a:srgbClr val="353535"/>
                </a:solidFill>
                <a:ea typeface="Calibri"/>
                <a:cs typeface="Calibri"/>
                <a:sym typeface="Calibri"/>
              </a:rPr>
              <a:t> (« l’anneau de </a:t>
            </a:r>
            <a:r>
              <a:rPr lang="fr-FR" sz="1800" dirty="0" err="1">
                <a:solidFill>
                  <a:srgbClr val="353535"/>
                </a:solidFill>
                <a:ea typeface="Calibri"/>
                <a:cs typeface="Calibri"/>
                <a:sym typeface="Calibri"/>
              </a:rPr>
              <a:t>PrEP</a:t>
            </a:r>
            <a:r>
              <a:rPr lang="fr-FR" sz="1800" dirty="0">
                <a:solidFill>
                  <a:srgbClr val="353535"/>
                </a:solidFill>
                <a:ea typeface="Calibri"/>
                <a:cs typeface="Calibri"/>
                <a:sym typeface="Calibri"/>
              </a:rPr>
              <a:t> » ou « l’anneau ») est une nouvelle méthode de prévention du VIH pour les femmes. L’anneau peut être distribué par le biais d’une série de canaux de prestation de services, notamment les services de VIH du secteur public, les services de planification familiale (PF) et/ou de santé sexuelle et reproductive (</a:t>
            </a:r>
            <a:r>
              <a:rPr lang="fr-FR" sz="1800" dirty="0" err="1">
                <a:solidFill>
                  <a:srgbClr val="353535"/>
                </a:solidFill>
                <a:ea typeface="Calibri"/>
                <a:cs typeface="Calibri"/>
                <a:sym typeface="Calibri"/>
              </a:rPr>
              <a:t>SSR</a:t>
            </a:r>
            <a:r>
              <a:rPr lang="fr-FR" sz="1800" dirty="0">
                <a:solidFill>
                  <a:srgbClr val="353535"/>
                </a:solidFill>
                <a:ea typeface="Calibri"/>
                <a:cs typeface="Calibri"/>
                <a:sym typeface="Calibri"/>
              </a:rPr>
              <a:t>) du secteur public, les soins de santé du secteur privé, les pharmacies, les programmes scolaires et professionnels, et les programmes communautaires.  </a:t>
            </a:r>
          </a:p>
          <a:p>
            <a:pPr marL="285750" indent="-285750">
              <a:spcBef>
                <a:spcPts val="1800"/>
              </a:spcBef>
              <a:buSzPts val="1600"/>
              <a:buFont typeface="Arial" panose="020B0604020202020204" pitchFamily="34" charset="0"/>
              <a:buChar char="•"/>
            </a:pPr>
            <a:r>
              <a:rPr lang="fr-FR" sz="1800" dirty="0">
                <a:solidFill>
                  <a:srgbClr val="353535"/>
                </a:solidFill>
                <a:ea typeface="Calibri"/>
                <a:cs typeface="Calibri"/>
                <a:sym typeface="Calibri"/>
              </a:rPr>
              <a:t>Les décideurs politiques ou autres personnes soutenant le développement de politiques pour l’anneau peuvent utiliser cette analyse pour définir une approche de déploiement en établissant des priorités entre ces différents canaux. </a:t>
            </a:r>
          </a:p>
          <a:p>
            <a:pPr marL="285750" indent="-285750">
              <a:spcBef>
                <a:spcPts val="1800"/>
              </a:spcBef>
              <a:buSzPts val="1600"/>
              <a:buFont typeface="Arial" panose="020B0604020202020204" pitchFamily="34" charset="0"/>
              <a:buChar char="•"/>
            </a:pPr>
            <a:r>
              <a:rPr lang="fr-FR" sz="1800" dirty="0">
                <a:solidFill>
                  <a:srgbClr val="353535"/>
                </a:solidFill>
                <a:ea typeface="Calibri"/>
                <a:cs typeface="Calibri"/>
                <a:sym typeface="Calibri"/>
              </a:rPr>
              <a:t>Même si une grande majorité des pays peuvent considérer cette analyse utile, elle ne remplace nullement les évaluations plus détaillées et plus solides de l’état de préparation. Des évaluations détaillées de la préparation à la distribution de l’anneau de </a:t>
            </a:r>
            <a:r>
              <a:rPr lang="fr-FR" sz="1800" dirty="0" err="1">
                <a:solidFill>
                  <a:srgbClr val="353535"/>
                </a:solidFill>
                <a:ea typeface="Calibri"/>
                <a:cs typeface="Calibri"/>
                <a:sym typeface="Calibri"/>
              </a:rPr>
              <a:t>PrEP</a:t>
            </a:r>
            <a:r>
              <a:rPr lang="fr-FR" sz="1800" dirty="0">
                <a:solidFill>
                  <a:srgbClr val="353535"/>
                </a:solidFill>
                <a:ea typeface="Calibri"/>
                <a:cs typeface="Calibri"/>
                <a:sym typeface="Calibri"/>
              </a:rPr>
              <a:t> dans les établissements publics et privés et dans les pharmacies sont disponibles dans l’outil d’</a:t>
            </a:r>
            <a:r>
              <a:rPr lang="fr-FR" sz="1800" dirty="0">
                <a:solidFill>
                  <a:srgbClr val="353535"/>
                </a:solidFill>
                <a:highlight>
                  <a:srgbClr val="FFFF00"/>
                </a:highlight>
                <a:ea typeface="Calibri"/>
                <a:cs typeface="Calibri"/>
                <a:sym typeface="Calibri"/>
              </a:rPr>
              <a:t>évaluation de la préparation de l’anneau de </a:t>
            </a:r>
            <a:r>
              <a:rPr lang="fr-FR" sz="1800" dirty="0" err="1">
                <a:solidFill>
                  <a:srgbClr val="353535"/>
                </a:solidFill>
                <a:highlight>
                  <a:srgbClr val="FFFF00"/>
                </a:highlight>
                <a:ea typeface="Calibri"/>
                <a:cs typeface="Calibri"/>
                <a:sym typeface="Calibri"/>
              </a:rPr>
              <a:t>PrEP</a:t>
            </a:r>
            <a:r>
              <a:rPr lang="fr-FR" sz="1800" dirty="0">
                <a:solidFill>
                  <a:srgbClr val="353535"/>
                </a:solidFill>
                <a:ea typeface="Calibri"/>
                <a:cs typeface="Calibri"/>
                <a:sym typeface="Calibri"/>
              </a:rPr>
              <a:t>.  </a:t>
            </a:r>
          </a:p>
        </p:txBody>
      </p:sp>
    </p:spTree>
    <p:extLst>
      <p:ext uri="{BB962C8B-B14F-4D97-AF65-F5344CB8AC3E}">
        <p14:creationId xmlns:p14="http://schemas.microsoft.com/office/powerpoint/2010/main" val="41772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950B02D-A8AB-EF45-B96F-3EEE0E42D6B4}"/>
              </a:ext>
            </a:extLst>
          </p:cNvPr>
          <p:cNvSpPr>
            <a:spLocks noGrp="1"/>
          </p:cNvSpPr>
          <p:nvPr>
            <p:ph type="title"/>
          </p:nvPr>
        </p:nvSpPr>
        <p:spPr/>
        <p:txBody>
          <a:bodyPr>
            <a:normAutofit fontScale="90000"/>
          </a:bodyPr>
          <a:lstStyle/>
          <a:p>
            <a:r>
              <a:rPr lang="fr-FR"/>
              <a:t>Analyse de la prestation de services pour l’anneau de PrEP</a:t>
            </a:r>
          </a:p>
        </p:txBody>
      </p:sp>
      <p:sp>
        <p:nvSpPr>
          <p:cNvPr id="25" name="Text Placeholder 24">
            <a:extLst>
              <a:ext uri="{FF2B5EF4-FFF2-40B4-BE49-F238E27FC236}">
                <a16:creationId xmlns:a16="http://schemas.microsoft.com/office/drawing/2014/main" id="{B7176770-F247-EC44-9C0E-072DCB8AE19B}"/>
              </a:ext>
            </a:extLst>
          </p:cNvPr>
          <p:cNvSpPr>
            <a:spLocks noGrp="1"/>
          </p:cNvSpPr>
          <p:nvPr>
            <p:ph type="body" sz="quarter" idx="12"/>
          </p:nvPr>
        </p:nvSpPr>
        <p:spPr>
          <a:xfrm>
            <a:off x="1235075" y="1448765"/>
            <a:ext cx="10145713" cy="477056"/>
          </a:xfrm>
        </p:spPr>
        <p:txBody>
          <a:bodyPr>
            <a:normAutofit fontScale="92500" lnSpcReduction="20000"/>
          </a:bodyPr>
          <a:lstStyle/>
          <a:p>
            <a:r>
              <a:rPr lang="fr-FR" dirty="0"/>
              <a:t>Table des matières</a:t>
            </a:r>
          </a:p>
        </p:txBody>
      </p:sp>
      <p:sp>
        <p:nvSpPr>
          <p:cNvPr id="4" name="Slide Number Placeholder 3">
            <a:extLst>
              <a:ext uri="{FF2B5EF4-FFF2-40B4-BE49-F238E27FC236}">
                <a16:creationId xmlns:a16="http://schemas.microsoft.com/office/drawing/2014/main" id="{5960E8F7-61B7-6D48-8608-5578030824D7}"/>
              </a:ext>
            </a:extLst>
          </p:cNvPr>
          <p:cNvSpPr>
            <a:spLocks noGrp="1"/>
          </p:cNvSpPr>
          <p:nvPr>
            <p:ph type="sldNum" sz="quarter" idx="4"/>
          </p:nvPr>
        </p:nvSpPr>
        <p:spPr/>
        <p:txBody>
          <a:bodyPr/>
          <a:lstStyle/>
          <a:p>
            <a:fld id="{282D8E3E-8532-C943-903F-91E14D4CAD95}" type="slidenum">
              <a:rPr lang="en-US" smtClean="0"/>
              <a:pPr/>
              <a:t>3</a:t>
            </a:fld>
            <a:endParaRPr lang="en-US"/>
          </a:p>
        </p:txBody>
      </p:sp>
      <p:sp>
        <p:nvSpPr>
          <p:cNvPr id="30" name="Text Placeholder 29">
            <a:extLst>
              <a:ext uri="{FF2B5EF4-FFF2-40B4-BE49-F238E27FC236}">
                <a16:creationId xmlns:a16="http://schemas.microsoft.com/office/drawing/2014/main" id="{FC9F742E-D5F6-1A4E-8DA3-9F06597864A4}"/>
              </a:ext>
            </a:extLst>
          </p:cNvPr>
          <p:cNvSpPr>
            <a:spLocks noGrp="1"/>
          </p:cNvSpPr>
          <p:nvPr>
            <p:ph type="body" sz="quarter" idx="13"/>
          </p:nvPr>
        </p:nvSpPr>
        <p:spPr>
          <a:xfrm>
            <a:off x="1228725" y="1877878"/>
            <a:ext cx="10152063" cy="344997"/>
          </a:xfrm>
        </p:spPr>
        <p:txBody>
          <a:bodyPr/>
          <a:lstStyle/>
          <a:p>
            <a:r>
              <a:rPr lang="fr-FR"/>
              <a:t>L’analyse comprend trois étapes:</a:t>
            </a:r>
          </a:p>
        </p:txBody>
      </p:sp>
      <p:sp>
        <p:nvSpPr>
          <p:cNvPr id="20" name="TextBox 19">
            <a:extLst>
              <a:ext uri="{FF2B5EF4-FFF2-40B4-BE49-F238E27FC236}">
                <a16:creationId xmlns:a16="http://schemas.microsoft.com/office/drawing/2014/main" id="{DC9726A5-5D91-EA4B-A29F-2B978D295DE8}"/>
              </a:ext>
            </a:extLst>
          </p:cNvPr>
          <p:cNvSpPr txBox="1"/>
          <p:nvPr/>
        </p:nvSpPr>
        <p:spPr>
          <a:xfrm>
            <a:off x="1228725" y="3512935"/>
            <a:ext cx="2685549" cy="2585323"/>
          </a:xfrm>
          <a:prstGeom prst="rect">
            <a:avLst/>
          </a:prstGeom>
          <a:noFill/>
        </p:spPr>
        <p:txBody>
          <a:bodyPr wrap="square" rtlCol="0">
            <a:spAutoFit/>
          </a:bodyPr>
          <a:lstStyle/>
          <a:p>
            <a:pPr>
              <a:spcAft>
                <a:spcPts val="500"/>
              </a:spcAft>
              <a:buClr>
                <a:srgbClr val="000000"/>
              </a:buClr>
              <a:buSzPts val="1600"/>
            </a:pPr>
            <a:r>
              <a:rPr lang="fr-FR" b="1">
                <a:solidFill>
                  <a:srgbClr val="353535"/>
                </a:solidFill>
                <a:latin typeface="Calibri" panose="020F0502020204030204" pitchFamily="34" charset="0"/>
                <a:ea typeface="Calibri"/>
                <a:cs typeface="Calibri" panose="020F0502020204030204" pitchFamily="34" charset="0"/>
                <a:sym typeface="Calibri"/>
              </a:rPr>
              <a:t>Étape 1 : Identification des canaux de distribution</a:t>
            </a:r>
          </a:p>
          <a:p>
            <a:pPr>
              <a:spcAft>
                <a:spcPts val="500"/>
              </a:spcAft>
              <a:buClr>
                <a:srgbClr val="000000"/>
              </a:buClr>
              <a:buSzPts val="1600"/>
            </a:pPr>
            <a:r>
              <a:rPr lang="fr-FR">
                <a:solidFill>
                  <a:srgbClr val="353535"/>
                </a:solidFill>
                <a:latin typeface="Calibri" panose="020F0502020204030204" pitchFamily="34" charset="0"/>
                <a:ea typeface="Calibri"/>
                <a:cs typeface="Calibri" panose="020F0502020204030204" pitchFamily="34" charset="0"/>
                <a:sym typeface="Calibri"/>
              </a:rPr>
              <a:t>Identifier un ensemble de canaux de distribution qui pourraient être appropriés pour l’anneau de PrEP dans votre contexte. </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fr-FR" b="1">
                <a:solidFill>
                  <a:schemeClr val="accent2"/>
                </a:solidFill>
                <a:latin typeface="Calibri" panose="020F0502020204030204" pitchFamily="34" charset="0"/>
                <a:ea typeface="Calibri"/>
                <a:cs typeface="Calibri" panose="020F0502020204030204" pitchFamily="34" charset="0"/>
                <a:sym typeface="Calibri"/>
              </a:rPr>
              <a:t>Voir les diapos 5 et 6  </a:t>
            </a:r>
          </a:p>
        </p:txBody>
      </p:sp>
      <p:sp>
        <p:nvSpPr>
          <p:cNvPr id="21" name="Rectangle 20">
            <a:extLst>
              <a:ext uri="{FF2B5EF4-FFF2-40B4-BE49-F238E27FC236}">
                <a16:creationId xmlns:a16="http://schemas.microsoft.com/office/drawing/2014/main" id="{EBA07A40-280B-C04F-990B-5B792A14FAC3}"/>
              </a:ext>
            </a:extLst>
          </p:cNvPr>
          <p:cNvSpPr/>
          <p:nvPr/>
        </p:nvSpPr>
        <p:spPr>
          <a:xfrm>
            <a:off x="7838894" y="3512934"/>
            <a:ext cx="2743201" cy="2500685"/>
          </a:xfrm>
          <a:prstGeom prst="rect">
            <a:avLst/>
          </a:prstGeom>
        </p:spPr>
        <p:txBody>
          <a:bodyPr wrap="square">
            <a:spAutoFit/>
          </a:bodyPr>
          <a:lstStyle/>
          <a:p>
            <a:pPr>
              <a:spcAft>
                <a:spcPts val="500"/>
              </a:spcAft>
              <a:buClr>
                <a:srgbClr val="000000"/>
              </a:buClr>
              <a:buSzPts val="1600"/>
            </a:pPr>
            <a:r>
              <a:rPr lang="fr-FR" b="1" dirty="0">
                <a:solidFill>
                  <a:srgbClr val="353535"/>
                </a:solidFill>
                <a:latin typeface="Calibri" panose="020F0502020204030204" pitchFamily="34" charset="0"/>
                <a:ea typeface="Calibri"/>
                <a:cs typeface="Calibri" panose="020F0502020204030204" pitchFamily="34" charset="0"/>
                <a:sym typeface="Calibri"/>
              </a:rPr>
              <a:t>Étape 3 : Priorisation des canaux de distribution</a:t>
            </a:r>
          </a:p>
          <a:p>
            <a:pPr>
              <a:spcAft>
                <a:spcPts val="500"/>
              </a:spcAft>
              <a:buClr>
                <a:srgbClr val="000000"/>
              </a:buClr>
              <a:buSzPts val="1600"/>
            </a:pPr>
            <a:r>
              <a:rPr lang="fr-FR" dirty="0">
                <a:solidFill>
                  <a:srgbClr val="353535"/>
                </a:solidFill>
                <a:latin typeface="Calibri" panose="020F0502020204030204" pitchFamily="34" charset="0"/>
                <a:ea typeface="Calibri"/>
                <a:cs typeface="Calibri" panose="020F0502020204030204" pitchFamily="34" charset="0"/>
                <a:sym typeface="Calibri"/>
              </a:rPr>
              <a:t>Établir la priorité des canaux de distribution de l’anneau de </a:t>
            </a:r>
            <a:r>
              <a:rPr lang="fr-FR" dirty="0" err="1">
                <a:solidFill>
                  <a:srgbClr val="353535"/>
                </a:solidFill>
                <a:latin typeface="Calibri" panose="020F0502020204030204" pitchFamily="34" charset="0"/>
                <a:ea typeface="Calibri"/>
                <a:cs typeface="Calibri" panose="020F0502020204030204" pitchFamily="34" charset="0"/>
                <a:sym typeface="Calibri"/>
              </a:rPr>
              <a:t>PrEP</a:t>
            </a:r>
            <a:r>
              <a:rPr lang="fr-FR" dirty="0">
                <a:solidFill>
                  <a:srgbClr val="353535"/>
                </a:solidFill>
                <a:latin typeface="Calibri" panose="020F0502020204030204" pitchFamily="34" charset="0"/>
                <a:ea typeface="Calibri"/>
                <a:cs typeface="Calibri" panose="020F0502020204030204" pitchFamily="34" charset="0"/>
                <a:sym typeface="Calibri"/>
              </a:rPr>
              <a:t> en fonction de l’évaluation et planifier les étapes suivantes.</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fr-FR" b="1" dirty="0">
                <a:solidFill>
                  <a:schemeClr val="accent2"/>
                </a:solidFill>
                <a:latin typeface="Calibri" panose="020F0502020204030204" pitchFamily="34" charset="0"/>
                <a:ea typeface="Calibri"/>
                <a:cs typeface="Calibri" panose="020F0502020204030204" pitchFamily="34" charset="0"/>
                <a:sym typeface="Calibri"/>
              </a:rPr>
              <a:t>Voir les diapos 12 à 14 </a:t>
            </a:r>
          </a:p>
        </p:txBody>
      </p:sp>
      <p:sp>
        <p:nvSpPr>
          <p:cNvPr id="22" name="TextBox 21">
            <a:extLst>
              <a:ext uri="{FF2B5EF4-FFF2-40B4-BE49-F238E27FC236}">
                <a16:creationId xmlns:a16="http://schemas.microsoft.com/office/drawing/2014/main" id="{2F45290C-B674-FD4F-B29F-759B04D97B8C}"/>
              </a:ext>
            </a:extLst>
          </p:cNvPr>
          <p:cNvSpPr txBox="1"/>
          <p:nvPr/>
        </p:nvSpPr>
        <p:spPr>
          <a:xfrm>
            <a:off x="4287003" y="3512934"/>
            <a:ext cx="3410117" cy="2159566"/>
          </a:xfrm>
          <a:prstGeom prst="rect">
            <a:avLst/>
          </a:prstGeom>
          <a:noFill/>
        </p:spPr>
        <p:txBody>
          <a:bodyPr wrap="square" rtlCol="0">
            <a:spAutoFit/>
          </a:bodyPr>
          <a:lstStyle/>
          <a:p>
            <a:pPr>
              <a:spcAft>
                <a:spcPts val="500"/>
              </a:spcAft>
              <a:buClr>
                <a:srgbClr val="000000"/>
              </a:buClr>
              <a:buSzPts val="1600"/>
            </a:pPr>
            <a:r>
              <a:rPr lang="fr-FR" b="1">
                <a:solidFill>
                  <a:srgbClr val="353535"/>
                </a:solidFill>
                <a:latin typeface="Calibri" panose="020F0502020204030204" pitchFamily="34" charset="0"/>
                <a:ea typeface="Calibri"/>
                <a:cs typeface="Calibri" panose="020F0502020204030204" pitchFamily="34" charset="0"/>
                <a:sym typeface="Calibri"/>
              </a:rPr>
              <a:t>Étape 2 : Collecte et analyse des données</a:t>
            </a:r>
          </a:p>
          <a:p>
            <a:pPr>
              <a:buClr>
                <a:srgbClr val="000000"/>
              </a:buClr>
              <a:buSzPts val="1600"/>
            </a:pPr>
            <a:r>
              <a:rPr lang="fr-FR">
                <a:solidFill>
                  <a:srgbClr val="353535"/>
                </a:solidFill>
                <a:latin typeface="Calibri" panose="020F0502020204030204" pitchFamily="34" charset="0"/>
                <a:ea typeface="Calibri"/>
                <a:cs typeface="Calibri" panose="020F0502020204030204" pitchFamily="34" charset="0"/>
                <a:sym typeface="Calibri"/>
              </a:rPr>
              <a:t>Collecter des données par le biais de recherches complémentaires et d’entretiens avec les parties prenantes afin d’évaluer chaque canal. </a:t>
            </a:r>
          </a:p>
          <a:p>
            <a:pPr>
              <a:spcAft>
                <a:spcPts val="500"/>
              </a:spcAft>
              <a:buClr>
                <a:srgbClr val="000000"/>
              </a:buClr>
              <a:buSzPts val="1600"/>
            </a:pPr>
            <a:r>
              <a:rPr lang="fr-FR">
                <a:solidFill>
                  <a:srgbClr val="353535"/>
                </a:solidFill>
                <a:latin typeface="Calibri" panose="020F0502020204030204" pitchFamily="34" charset="0"/>
                <a:ea typeface="Calibri"/>
                <a:cs typeface="Calibri" panose="020F0502020204030204" pitchFamily="34" charset="0"/>
                <a:sym typeface="Calibri"/>
              </a:rPr>
              <a:t>  </a:t>
            </a:r>
          </a:p>
          <a:p>
            <a:pPr>
              <a:spcAft>
                <a:spcPts val="500"/>
              </a:spcAft>
              <a:buClr>
                <a:srgbClr val="000000"/>
              </a:buClr>
              <a:buSzPts val="1600"/>
            </a:pPr>
            <a:r>
              <a:rPr lang="fr-FR" b="1">
                <a:solidFill>
                  <a:schemeClr val="accent2"/>
                </a:solidFill>
                <a:latin typeface="Calibri" panose="020F0502020204030204" pitchFamily="34" charset="0"/>
                <a:ea typeface="Calibri"/>
                <a:cs typeface="Calibri" panose="020F0502020204030204" pitchFamily="34" charset="0"/>
                <a:sym typeface="Calibri"/>
              </a:rPr>
              <a:t>Voir les diapos 8 à 10 </a:t>
            </a:r>
          </a:p>
        </p:txBody>
      </p:sp>
      <p:grpSp>
        <p:nvGrpSpPr>
          <p:cNvPr id="46" name="Group 45">
            <a:extLst>
              <a:ext uri="{FF2B5EF4-FFF2-40B4-BE49-F238E27FC236}">
                <a16:creationId xmlns:a16="http://schemas.microsoft.com/office/drawing/2014/main" id="{8ABDC4CD-C9C7-F348-9DC1-4DEC75008B43}"/>
              </a:ext>
            </a:extLst>
          </p:cNvPr>
          <p:cNvGrpSpPr/>
          <p:nvPr/>
        </p:nvGrpSpPr>
        <p:grpSpPr>
          <a:xfrm>
            <a:off x="1235075" y="2275266"/>
            <a:ext cx="9575252" cy="1096701"/>
            <a:chOff x="1235075" y="2187543"/>
            <a:chExt cx="9575252" cy="1096701"/>
          </a:xfrm>
        </p:grpSpPr>
        <p:sp>
          <p:nvSpPr>
            <p:cNvPr id="15" name="Pentagon 14">
              <a:extLst>
                <a:ext uri="{FF2B5EF4-FFF2-40B4-BE49-F238E27FC236}">
                  <a16:creationId xmlns:a16="http://schemas.microsoft.com/office/drawing/2014/main" id="{C3FA393A-C7E2-AD4E-98E8-2A5BFE150146}"/>
                </a:ext>
              </a:extLst>
            </p:cNvPr>
            <p:cNvSpPr/>
            <p:nvPr/>
          </p:nvSpPr>
          <p:spPr>
            <a:xfrm>
              <a:off x="7550520" y="2187543"/>
              <a:ext cx="3259807" cy="1096701"/>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lnSpc>
                  <a:spcPct val="95000"/>
                </a:lnSpc>
              </a:pPr>
              <a:r>
                <a:rPr lang="fr-FR" sz="2000" b="1">
                  <a:solidFill>
                    <a:schemeClr val="tx1"/>
                  </a:solidFill>
                </a:rPr>
                <a:t>Priorisation des canaux de distribution</a:t>
              </a:r>
            </a:p>
          </p:txBody>
        </p:sp>
        <p:sp>
          <p:nvSpPr>
            <p:cNvPr id="16" name="Pentagon 15">
              <a:extLst>
                <a:ext uri="{FF2B5EF4-FFF2-40B4-BE49-F238E27FC236}">
                  <a16:creationId xmlns:a16="http://schemas.microsoft.com/office/drawing/2014/main" id="{BF3BA484-23AD-284D-8917-F125B4E689FC}"/>
                </a:ext>
              </a:extLst>
            </p:cNvPr>
            <p:cNvSpPr/>
            <p:nvPr/>
          </p:nvSpPr>
          <p:spPr>
            <a:xfrm>
              <a:off x="4189789" y="2187543"/>
              <a:ext cx="3507331" cy="1096701"/>
            </a:xfrm>
            <a:prstGeom prst="homePlate">
              <a:avLst>
                <a:gd name="adj" fmla="val 13794"/>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ctr">
                <a:lnSpc>
                  <a:spcPct val="95000"/>
                </a:lnSpc>
              </a:pPr>
              <a:r>
                <a:rPr lang="fr-FR" sz="2000" b="1">
                  <a:solidFill>
                    <a:schemeClr val="tx1"/>
                  </a:solidFill>
                </a:rPr>
                <a:t>Collecte et analyse des données</a:t>
              </a:r>
            </a:p>
          </p:txBody>
        </p:sp>
        <p:sp>
          <p:nvSpPr>
            <p:cNvPr id="17" name="Pentagon 16">
              <a:extLst>
                <a:ext uri="{FF2B5EF4-FFF2-40B4-BE49-F238E27FC236}">
                  <a16:creationId xmlns:a16="http://schemas.microsoft.com/office/drawing/2014/main" id="{E35D29FB-DBA4-B74C-9DEA-518ECB1F3B44}"/>
                </a:ext>
              </a:extLst>
            </p:cNvPr>
            <p:cNvSpPr/>
            <p:nvPr/>
          </p:nvSpPr>
          <p:spPr>
            <a:xfrm>
              <a:off x="1235075" y="2187543"/>
              <a:ext cx="3259807" cy="1096701"/>
            </a:xfrm>
            <a:prstGeom prst="homePlate">
              <a:avLst>
                <a:gd name="adj" fmla="val 16379"/>
              </a:avLst>
            </a:prstGeom>
            <a:solidFill>
              <a:schemeClr val="accent3"/>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lnSpc>
                  <a:spcPct val="95000"/>
                </a:lnSpc>
              </a:pPr>
              <a:r>
                <a:rPr lang="fr-FR" sz="2000" b="1">
                  <a:solidFill>
                    <a:schemeClr val="tx1"/>
                  </a:solidFill>
                </a:rPr>
                <a:t>Identification des canaux de distribution</a:t>
              </a:r>
            </a:p>
          </p:txBody>
        </p:sp>
        <p:sp>
          <p:nvSpPr>
            <p:cNvPr id="43" name="Oval 42">
              <a:extLst>
                <a:ext uri="{FF2B5EF4-FFF2-40B4-BE49-F238E27FC236}">
                  <a16:creationId xmlns:a16="http://schemas.microsoft.com/office/drawing/2014/main" id="{7F70D30C-632E-3E49-B524-9E1D56507862}"/>
                </a:ext>
              </a:extLst>
            </p:cNvPr>
            <p:cNvSpPr/>
            <p:nvPr/>
          </p:nvSpPr>
          <p:spPr>
            <a:xfrm>
              <a:off x="1477784" y="2552095"/>
              <a:ext cx="370114" cy="3701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b="1">
                  <a:solidFill>
                    <a:schemeClr val="accent3">
                      <a:lumMod val="40000"/>
                      <a:lumOff val="60000"/>
                    </a:schemeClr>
                  </a:solidFill>
                </a:rPr>
                <a:t>1</a:t>
              </a:r>
            </a:p>
          </p:txBody>
        </p:sp>
        <p:sp>
          <p:nvSpPr>
            <p:cNvPr id="44" name="Oval 43">
              <a:extLst>
                <a:ext uri="{FF2B5EF4-FFF2-40B4-BE49-F238E27FC236}">
                  <a16:creationId xmlns:a16="http://schemas.microsoft.com/office/drawing/2014/main" id="{5AEF38A2-E537-D34B-A74B-04663269C913}"/>
                </a:ext>
              </a:extLst>
            </p:cNvPr>
            <p:cNvSpPr/>
            <p:nvPr/>
          </p:nvSpPr>
          <p:spPr>
            <a:xfrm>
              <a:off x="4705229" y="2552095"/>
              <a:ext cx="370114" cy="3701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b="1">
                  <a:solidFill>
                    <a:schemeClr val="accent3">
                      <a:lumMod val="40000"/>
                      <a:lumOff val="60000"/>
                    </a:schemeClr>
                  </a:solidFill>
                </a:rPr>
                <a:t>2</a:t>
              </a:r>
            </a:p>
          </p:txBody>
        </p:sp>
        <p:sp>
          <p:nvSpPr>
            <p:cNvPr id="45" name="Oval 44">
              <a:extLst>
                <a:ext uri="{FF2B5EF4-FFF2-40B4-BE49-F238E27FC236}">
                  <a16:creationId xmlns:a16="http://schemas.microsoft.com/office/drawing/2014/main" id="{033E2FA3-ADF1-DC48-968F-E017B4BD1A1E}"/>
                </a:ext>
              </a:extLst>
            </p:cNvPr>
            <p:cNvSpPr/>
            <p:nvPr/>
          </p:nvSpPr>
          <p:spPr>
            <a:xfrm>
              <a:off x="7844327" y="2552095"/>
              <a:ext cx="370114" cy="3701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b="1">
                  <a:solidFill>
                    <a:schemeClr val="accent3">
                      <a:lumMod val="40000"/>
                      <a:lumOff val="60000"/>
                    </a:schemeClr>
                  </a:solidFill>
                </a:rPr>
                <a:t>3</a:t>
              </a:r>
            </a:p>
          </p:txBody>
        </p:sp>
      </p:grpSp>
    </p:spTree>
    <p:extLst>
      <p:ext uri="{BB962C8B-B14F-4D97-AF65-F5344CB8AC3E}">
        <p14:creationId xmlns:p14="http://schemas.microsoft.com/office/powerpoint/2010/main" val="83180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83FE2F-4232-354A-9855-877303FEEDA3}"/>
              </a:ext>
            </a:extLst>
          </p:cNvPr>
          <p:cNvSpPr>
            <a:spLocks noGrp="1"/>
          </p:cNvSpPr>
          <p:nvPr>
            <p:ph type="body" sz="quarter" idx="10"/>
          </p:nvPr>
        </p:nvSpPr>
        <p:spPr>
          <a:xfrm>
            <a:off x="1439333" y="2976357"/>
            <a:ext cx="6705600" cy="1200150"/>
          </a:xfrm>
        </p:spPr>
        <p:txBody>
          <a:bodyPr/>
          <a:lstStyle/>
          <a:p>
            <a:r>
              <a:rPr lang="fr-FR">
                <a:solidFill>
                  <a:schemeClr val="bg2">
                    <a:lumMod val="20000"/>
                    <a:lumOff val="80000"/>
                  </a:schemeClr>
                </a:solidFill>
              </a:rPr>
              <a:t>Étape 1</a:t>
            </a:r>
          </a:p>
        </p:txBody>
      </p:sp>
      <p:sp>
        <p:nvSpPr>
          <p:cNvPr id="9" name="Text Placeholder 8">
            <a:extLst>
              <a:ext uri="{FF2B5EF4-FFF2-40B4-BE49-F238E27FC236}">
                <a16:creationId xmlns:a16="http://schemas.microsoft.com/office/drawing/2014/main" id="{218C63BC-0D28-5C4E-85BB-44106F0B17E9}"/>
              </a:ext>
            </a:extLst>
          </p:cNvPr>
          <p:cNvSpPr>
            <a:spLocks noGrp="1"/>
          </p:cNvSpPr>
          <p:nvPr>
            <p:ph type="body" sz="quarter" idx="11"/>
          </p:nvPr>
        </p:nvSpPr>
        <p:spPr>
          <a:xfrm>
            <a:off x="1439863" y="4248738"/>
            <a:ext cx="10029326" cy="1055687"/>
          </a:xfrm>
        </p:spPr>
        <p:txBody>
          <a:bodyPr/>
          <a:lstStyle/>
          <a:p>
            <a:r>
              <a:rPr lang="fr-FR" dirty="0"/>
              <a:t>Identification des canaux de distribution</a:t>
            </a:r>
          </a:p>
        </p:txBody>
      </p:sp>
      <p:sp>
        <p:nvSpPr>
          <p:cNvPr id="4" name="Slide Number Placeholder 3">
            <a:extLst>
              <a:ext uri="{FF2B5EF4-FFF2-40B4-BE49-F238E27FC236}">
                <a16:creationId xmlns:a16="http://schemas.microsoft.com/office/drawing/2014/main" id="{3BD55600-079B-BC47-AD59-83C243916789}"/>
              </a:ext>
            </a:extLst>
          </p:cNvPr>
          <p:cNvSpPr>
            <a:spLocks noGrp="1"/>
          </p:cNvSpPr>
          <p:nvPr>
            <p:ph type="sldNum" sz="quarter" idx="4294967295"/>
          </p:nvPr>
        </p:nvSpPr>
        <p:spPr>
          <a:xfrm>
            <a:off x="9448800" y="6356350"/>
            <a:ext cx="2743200" cy="365125"/>
          </a:xfrm>
        </p:spPr>
        <p:txBody>
          <a:bodyPr/>
          <a:lstStyle/>
          <a:p>
            <a:fld id="{282D8E3E-8532-C943-903F-91E14D4CAD95}" type="slidenum">
              <a:rPr lang="en-US" smtClean="0"/>
              <a:pPr/>
              <a:t>4</a:t>
            </a:fld>
            <a:endParaRPr lang="en-US"/>
          </a:p>
        </p:txBody>
      </p:sp>
      <p:sp>
        <p:nvSpPr>
          <p:cNvPr id="12" name="Pentagon 11">
            <a:extLst>
              <a:ext uri="{FF2B5EF4-FFF2-40B4-BE49-F238E27FC236}">
                <a16:creationId xmlns:a16="http://schemas.microsoft.com/office/drawing/2014/main" id="{8C94D088-3F0A-D941-A7D8-06196C2591B6}"/>
              </a:ext>
            </a:extLst>
          </p:cNvPr>
          <p:cNvSpPr/>
          <p:nvPr/>
        </p:nvSpPr>
        <p:spPr>
          <a:xfrm>
            <a:off x="1" y="3281478"/>
            <a:ext cx="1270000" cy="76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305558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fr-FR" dirty="0"/>
              <a:t>Étape 1 : Canaux potentiels pour l’anneau de </a:t>
            </a:r>
            <a:r>
              <a:rPr lang="fr-FR" dirty="0" err="1"/>
              <a:t>PrEP</a:t>
            </a:r>
            <a:r>
              <a:rPr lang="fr-FR" dirty="0"/>
              <a:t> </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a:xfrm>
            <a:off x="1235074" y="1361077"/>
            <a:ext cx="10515333" cy="477056"/>
          </a:xfrm>
        </p:spPr>
        <p:txBody>
          <a:bodyPr>
            <a:noAutofit/>
          </a:bodyPr>
          <a:lstStyle/>
          <a:p>
            <a:pPr>
              <a:spcBef>
                <a:spcPts val="0"/>
              </a:spcBef>
            </a:pPr>
            <a:r>
              <a:rPr lang="fr-FR" sz="2400" dirty="0"/>
              <a:t>Différents canaux seront appropriés dans différents pays, mais les canaux de prestation de services suivants s’avèrent très pertinents dans nombre d’entre eux. </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5</a:t>
            </a:fld>
            <a:endParaRPr lang="en-US"/>
          </a:p>
        </p:txBody>
      </p:sp>
      <p:grpSp>
        <p:nvGrpSpPr>
          <p:cNvPr id="11" name="Group 10">
            <a:extLst>
              <a:ext uri="{FF2B5EF4-FFF2-40B4-BE49-F238E27FC236}">
                <a16:creationId xmlns:a16="http://schemas.microsoft.com/office/drawing/2014/main" id="{37FD4C89-E92E-8B48-8C45-3A138A1F2DB3}"/>
              </a:ext>
            </a:extLst>
          </p:cNvPr>
          <p:cNvGrpSpPr/>
          <p:nvPr/>
        </p:nvGrpSpPr>
        <p:grpSpPr>
          <a:xfrm>
            <a:off x="456542" y="4186937"/>
            <a:ext cx="11415412" cy="843310"/>
            <a:chOff x="449911" y="4247589"/>
            <a:chExt cx="11415412" cy="843310"/>
          </a:xfrm>
        </p:grpSpPr>
        <p:sp>
          <p:nvSpPr>
            <p:cNvPr id="12" name="Google Shape;232;p24">
              <a:extLst>
                <a:ext uri="{FF2B5EF4-FFF2-40B4-BE49-F238E27FC236}">
                  <a16:creationId xmlns:a16="http://schemas.microsoft.com/office/drawing/2014/main" id="{9AE55800-D360-4246-B453-AAAD2CA43929}"/>
                </a:ext>
              </a:extLst>
            </p:cNvPr>
            <p:cNvSpPr/>
            <p:nvPr/>
          </p:nvSpPr>
          <p:spPr>
            <a:xfrm>
              <a:off x="1169811" y="4672339"/>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fr-FR" sz="1200" b="1">
                  <a:solidFill>
                    <a:srgbClr val="FFFFFF"/>
                  </a:solidFill>
                  <a:latin typeface="Calibri"/>
                  <a:ea typeface="Calibri"/>
                  <a:cs typeface="Calibri"/>
                  <a:sym typeface="Calibri"/>
                </a:rPr>
                <a:t>Pharmacies</a:t>
              </a:r>
            </a:p>
          </p:txBody>
        </p:sp>
        <p:sp>
          <p:nvSpPr>
            <p:cNvPr id="13" name="Google Shape;234;p24">
              <a:extLst>
                <a:ext uri="{FF2B5EF4-FFF2-40B4-BE49-F238E27FC236}">
                  <a16:creationId xmlns:a16="http://schemas.microsoft.com/office/drawing/2014/main" id="{A74C54CC-65A4-F741-A1C7-A13FE92D7254}"/>
                </a:ext>
              </a:extLst>
            </p:cNvPr>
            <p:cNvSpPr/>
            <p:nvPr/>
          </p:nvSpPr>
          <p:spPr>
            <a:xfrm>
              <a:off x="1169811" y="4247590"/>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fr-FR" sz="1200" b="1">
                  <a:solidFill>
                    <a:srgbClr val="FFFFFF"/>
                  </a:solidFill>
                  <a:latin typeface="Calibri"/>
                  <a:ea typeface="Calibri"/>
                  <a:cs typeface="Calibri"/>
                  <a:sym typeface="Calibri"/>
                </a:rPr>
                <a:t>Soins de santé commerciaux</a:t>
              </a:r>
            </a:p>
          </p:txBody>
        </p:sp>
        <p:sp>
          <p:nvSpPr>
            <p:cNvPr id="15" name="Google Shape;248;p24">
              <a:extLst>
                <a:ext uri="{FF2B5EF4-FFF2-40B4-BE49-F238E27FC236}">
                  <a16:creationId xmlns:a16="http://schemas.microsoft.com/office/drawing/2014/main" id="{B886E715-04D9-C24B-BE57-A9245E50F3B8}"/>
                </a:ext>
              </a:extLst>
            </p:cNvPr>
            <p:cNvSpPr/>
            <p:nvPr/>
          </p:nvSpPr>
          <p:spPr>
            <a:xfrm>
              <a:off x="4171060" y="4620799"/>
              <a:ext cx="7694263" cy="470100"/>
            </a:xfrm>
            <a:prstGeom prst="rect">
              <a:avLst/>
            </a:prstGeom>
            <a:noFill/>
            <a:ln>
              <a:noFill/>
            </a:ln>
          </p:spPr>
          <p:txBody>
            <a:bodyPr spcFirstLastPara="1" wrap="square" lIns="91425" tIns="45700" rIns="91425" bIns="45700" anchor="ctr" anchorCtr="0">
              <a:noAutofit/>
            </a:bodyPr>
            <a:lstStyle/>
            <a:p>
              <a:pPr lvl="0"/>
              <a:r>
                <a:rPr lang="fr-FR" sz="1100">
                  <a:solidFill>
                    <a:srgbClr val="595959"/>
                  </a:solidFill>
                  <a:latin typeface="Calibri"/>
                  <a:ea typeface="Calibri"/>
                  <a:cs typeface="Calibri"/>
                  <a:sym typeface="Calibri"/>
                </a:rPr>
                <a:t>Comprend les grands réseaux de pharmacies ainsi que les petites pharmacies communautaires ; certaines sont gérées par des professionnels de la santé formés</a:t>
              </a:r>
            </a:p>
          </p:txBody>
        </p:sp>
        <p:sp>
          <p:nvSpPr>
            <p:cNvPr id="17" name="Google Shape;249;p24">
              <a:extLst>
                <a:ext uri="{FF2B5EF4-FFF2-40B4-BE49-F238E27FC236}">
                  <a16:creationId xmlns:a16="http://schemas.microsoft.com/office/drawing/2014/main" id="{C8FEC579-246A-6145-A7D8-5830DEEB934B}"/>
                </a:ext>
              </a:extLst>
            </p:cNvPr>
            <p:cNvSpPr/>
            <p:nvPr/>
          </p:nvSpPr>
          <p:spPr>
            <a:xfrm>
              <a:off x="4171061" y="4284686"/>
              <a:ext cx="7359162"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100">
                  <a:solidFill>
                    <a:srgbClr val="595959"/>
                  </a:solidFill>
                  <a:latin typeface="Calibri"/>
                  <a:ea typeface="Calibri"/>
                  <a:cs typeface="Calibri"/>
                  <a:sym typeface="Calibri"/>
                </a:rPr>
                <a:t>Médecins, cliniques ou hôpitaux privés qui fournissent des services de santé à des personnes qui paient de leur poche ou utilisent une assurance maladie </a:t>
              </a:r>
            </a:p>
          </p:txBody>
        </p:sp>
        <p:sp>
          <p:nvSpPr>
            <p:cNvPr id="18" name="Google Shape;259;p24">
              <a:extLst>
                <a:ext uri="{FF2B5EF4-FFF2-40B4-BE49-F238E27FC236}">
                  <a16:creationId xmlns:a16="http://schemas.microsoft.com/office/drawing/2014/main" id="{A1A9DA89-BDE9-604E-9CFF-E093632DF298}"/>
                </a:ext>
              </a:extLst>
            </p:cNvPr>
            <p:cNvSpPr/>
            <p:nvPr/>
          </p:nvSpPr>
          <p:spPr>
            <a:xfrm rot="-5400000">
              <a:off x="366386" y="4331114"/>
              <a:ext cx="797949" cy="630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Calibri"/>
                  <a:ea typeface="Calibri"/>
                  <a:cs typeface="Calibri"/>
                  <a:sym typeface="Calibri"/>
                </a:rPr>
                <a:t>Privé à but lucratif</a:t>
              </a:r>
            </a:p>
          </p:txBody>
        </p:sp>
      </p:grpSp>
      <p:grpSp>
        <p:nvGrpSpPr>
          <p:cNvPr id="19" name="Group 18">
            <a:extLst>
              <a:ext uri="{FF2B5EF4-FFF2-40B4-BE49-F238E27FC236}">
                <a16:creationId xmlns:a16="http://schemas.microsoft.com/office/drawing/2014/main" id="{2D308AA3-93E8-9D43-8D9D-658DBD11C786}"/>
              </a:ext>
            </a:extLst>
          </p:cNvPr>
          <p:cNvGrpSpPr/>
          <p:nvPr/>
        </p:nvGrpSpPr>
        <p:grpSpPr>
          <a:xfrm>
            <a:off x="456542" y="2317572"/>
            <a:ext cx="11415413" cy="1815362"/>
            <a:chOff x="449911" y="2378224"/>
            <a:chExt cx="11415413" cy="1815362"/>
          </a:xfrm>
        </p:grpSpPr>
        <p:sp>
          <p:nvSpPr>
            <p:cNvPr id="20" name="Google Shape;231;p24">
              <a:extLst>
                <a:ext uri="{FF2B5EF4-FFF2-40B4-BE49-F238E27FC236}">
                  <a16:creationId xmlns:a16="http://schemas.microsoft.com/office/drawing/2014/main" id="{68894063-B380-0C4C-AF39-13CAA12C89E6}"/>
                </a:ext>
              </a:extLst>
            </p:cNvPr>
            <p:cNvSpPr/>
            <p:nvPr/>
          </p:nvSpPr>
          <p:spPr>
            <a:xfrm>
              <a:off x="1169811" y="2924575"/>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fr-FR" sz="1200" b="1">
                  <a:solidFill>
                    <a:srgbClr val="FFFFFF"/>
                  </a:solidFill>
                  <a:latin typeface="Calibri"/>
                  <a:ea typeface="Calibri"/>
                  <a:cs typeface="Calibri"/>
                  <a:sym typeface="Calibri"/>
                </a:rPr>
                <a:t>Services de PF du secteur public</a:t>
              </a:r>
            </a:p>
          </p:txBody>
        </p:sp>
        <p:sp>
          <p:nvSpPr>
            <p:cNvPr id="21" name="Google Shape;233;p24">
              <a:extLst>
                <a:ext uri="{FF2B5EF4-FFF2-40B4-BE49-F238E27FC236}">
                  <a16:creationId xmlns:a16="http://schemas.microsoft.com/office/drawing/2014/main" id="{DE7E7428-9FE1-FB40-A2A5-1C6D44C8738D}"/>
                </a:ext>
              </a:extLst>
            </p:cNvPr>
            <p:cNvSpPr/>
            <p:nvPr/>
          </p:nvSpPr>
          <p:spPr>
            <a:xfrm>
              <a:off x="1169811" y="3349324"/>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fr-FR" sz="1200" b="1">
                  <a:solidFill>
                    <a:srgbClr val="FFFFFF"/>
                  </a:solidFill>
                  <a:latin typeface="Calibri"/>
                  <a:ea typeface="Calibri"/>
                  <a:cs typeface="Calibri"/>
                  <a:sym typeface="Calibri"/>
                </a:rPr>
                <a:t>Services de santé maternelle et infantile (SMI)</a:t>
              </a:r>
            </a:p>
          </p:txBody>
        </p:sp>
        <p:sp>
          <p:nvSpPr>
            <p:cNvPr id="22" name="Google Shape;243;p24">
              <a:extLst>
                <a:ext uri="{FF2B5EF4-FFF2-40B4-BE49-F238E27FC236}">
                  <a16:creationId xmlns:a16="http://schemas.microsoft.com/office/drawing/2014/main" id="{FAF030A0-4D3E-9B44-A8B7-9432A3C91F4A}"/>
                </a:ext>
              </a:extLst>
            </p:cNvPr>
            <p:cNvSpPr/>
            <p:nvPr/>
          </p:nvSpPr>
          <p:spPr>
            <a:xfrm>
              <a:off x="4171061" y="2378224"/>
              <a:ext cx="7694263" cy="5982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100" dirty="0">
                  <a:solidFill>
                    <a:srgbClr val="595959"/>
                  </a:solidFill>
                  <a:latin typeface="Calibri"/>
                  <a:ea typeface="Calibri"/>
                  <a:cs typeface="Calibri"/>
                  <a:sym typeface="Calibri"/>
                </a:rPr>
                <a:t>Services des établissements du secteur public qui offrent des services de dépistage du VIH, de prophylaxie </a:t>
              </a:r>
              <a:r>
                <a:rPr lang="fr-FR" sz="1100" dirty="0" err="1">
                  <a:solidFill>
                    <a:srgbClr val="595959"/>
                  </a:solidFill>
                  <a:latin typeface="Calibri"/>
                  <a:ea typeface="Calibri"/>
                  <a:cs typeface="Calibri"/>
                  <a:sym typeface="Calibri"/>
                </a:rPr>
                <a:t>pré-exposition</a:t>
              </a:r>
              <a:r>
                <a:rPr lang="fr-FR" sz="1100" dirty="0">
                  <a:solidFill>
                    <a:srgbClr val="595959"/>
                  </a:solidFill>
                  <a:latin typeface="Calibri"/>
                  <a:ea typeface="Calibri"/>
                  <a:cs typeface="Calibri"/>
                  <a:sym typeface="Calibri"/>
                </a:rPr>
                <a:t> (</a:t>
              </a:r>
              <a:r>
                <a:rPr lang="fr-FR" sz="1100" dirty="0" err="1">
                  <a:solidFill>
                    <a:srgbClr val="595959"/>
                  </a:solidFill>
                  <a:latin typeface="Calibri"/>
                  <a:ea typeface="Calibri"/>
                  <a:cs typeface="Calibri"/>
                  <a:sym typeface="Calibri"/>
                </a:rPr>
                <a:t>PrEP</a:t>
              </a:r>
              <a:r>
                <a:rPr lang="fr-FR" sz="1100" dirty="0">
                  <a:solidFill>
                    <a:srgbClr val="595959"/>
                  </a:solidFill>
                  <a:latin typeface="Calibri"/>
                  <a:ea typeface="Calibri"/>
                  <a:cs typeface="Calibri"/>
                  <a:sym typeface="Calibri"/>
                </a:rPr>
                <a:t>) orale et de traitement antirétroviral (ART) gérés par les ministères de la Santé nationaux et infranationaux</a:t>
              </a:r>
            </a:p>
          </p:txBody>
        </p:sp>
        <p:sp>
          <p:nvSpPr>
            <p:cNvPr id="23" name="Google Shape;244;p24">
              <a:extLst>
                <a:ext uri="{FF2B5EF4-FFF2-40B4-BE49-F238E27FC236}">
                  <a16:creationId xmlns:a16="http://schemas.microsoft.com/office/drawing/2014/main" id="{F7E87A75-96C1-4547-903E-327775FF9B99}"/>
                </a:ext>
              </a:extLst>
            </p:cNvPr>
            <p:cNvSpPr/>
            <p:nvPr/>
          </p:nvSpPr>
          <p:spPr>
            <a:xfrm>
              <a:off x="1169811" y="2499826"/>
              <a:ext cx="2887500" cy="373200"/>
            </a:xfrm>
            <a:prstGeom prst="rect">
              <a:avLst/>
            </a:prstGeom>
            <a:solidFill>
              <a:srgbClr val="BCBCBC"/>
            </a:solidFill>
            <a:ln>
              <a:noFill/>
            </a:ln>
          </p:spPr>
          <p:txBody>
            <a:bodyPr spcFirstLastPara="1" wrap="square" lIns="91440" tIns="45720" rIns="0" bIns="45700" anchor="ctr" anchorCtr="0">
              <a:noAutofit/>
            </a:bodyPr>
            <a:lstStyle/>
            <a:p>
              <a:pPr marL="12700" marR="0" lvl="0" rtl="0">
                <a:spcBef>
                  <a:spcPts val="0"/>
                </a:spcBef>
                <a:spcAft>
                  <a:spcPts val="0"/>
                </a:spcAft>
                <a:buNone/>
              </a:pPr>
              <a:r>
                <a:rPr lang="fr-FR" sz="1200" b="1">
                  <a:solidFill>
                    <a:srgbClr val="FFFFFF"/>
                  </a:solidFill>
                  <a:latin typeface="Calibri"/>
                  <a:ea typeface="Calibri"/>
                  <a:cs typeface="Calibri"/>
                  <a:sym typeface="Calibri"/>
                </a:rPr>
                <a:t>Services de VIH du secteur public</a:t>
              </a:r>
            </a:p>
          </p:txBody>
        </p:sp>
        <p:sp>
          <p:nvSpPr>
            <p:cNvPr id="24" name="Google Shape;245;p24">
              <a:extLst>
                <a:ext uri="{FF2B5EF4-FFF2-40B4-BE49-F238E27FC236}">
                  <a16:creationId xmlns:a16="http://schemas.microsoft.com/office/drawing/2014/main" id="{8AF517DB-6A09-5840-B542-915EE5FB94F3}"/>
                </a:ext>
              </a:extLst>
            </p:cNvPr>
            <p:cNvSpPr/>
            <p:nvPr/>
          </p:nvSpPr>
          <p:spPr>
            <a:xfrm>
              <a:off x="4171061" y="2961707"/>
              <a:ext cx="7481700" cy="28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100" dirty="0">
                  <a:solidFill>
                    <a:srgbClr val="595959"/>
                  </a:solidFill>
                  <a:latin typeface="Calibri"/>
                  <a:ea typeface="Calibri"/>
                  <a:cs typeface="Calibri"/>
                  <a:sym typeface="Calibri"/>
                </a:rPr>
                <a:t>Services des établissements du secteur public qui offrent des services de planification familiale (PF) et d’autres services de santé reproductive </a:t>
              </a:r>
            </a:p>
          </p:txBody>
        </p:sp>
        <p:sp>
          <p:nvSpPr>
            <p:cNvPr id="25" name="Google Shape;246;p24">
              <a:extLst>
                <a:ext uri="{FF2B5EF4-FFF2-40B4-BE49-F238E27FC236}">
                  <a16:creationId xmlns:a16="http://schemas.microsoft.com/office/drawing/2014/main" id="{02BABE29-840A-8045-AFAE-7B06D41546CB}"/>
                </a:ext>
              </a:extLst>
            </p:cNvPr>
            <p:cNvSpPr/>
            <p:nvPr/>
          </p:nvSpPr>
          <p:spPr>
            <a:xfrm>
              <a:off x="4171061" y="3285317"/>
              <a:ext cx="7191894" cy="470100"/>
            </a:xfrm>
            <a:prstGeom prst="rect">
              <a:avLst/>
            </a:prstGeom>
            <a:noFill/>
            <a:ln>
              <a:noFill/>
            </a:ln>
          </p:spPr>
          <p:txBody>
            <a:bodyPr spcFirstLastPara="1" wrap="square" lIns="91425" tIns="45700" rIns="91425" bIns="45700" anchor="ctr" anchorCtr="0">
              <a:noAutofit/>
            </a:bodyPr>
            <a:lstStyle/>
            <a:p>
              <a:r>
                <a:rPr lang="fr-FR" sz="1100">
                  <a:solidFill>
                    <a:srgbClr val="595959"/>
                  </a:solidFill>
                  <a:latin typeface="Calibri"/>
                  <a:ea typeface="Calibri"/>
                  <a:cs typeface="Calibri"/>
                  <a:sym typeface="Calibri"/>
                </a:rPr>
                <a:t>Services des établissements du secteur public qui offrent des services de soins prénatals (ANC) aux femmes enceintes, soins postnatals (PNC), vaccinations et autres services, y compris la prévention de la transmission périnatale du VIH (PMTCT)</a:t>
              </a:r>
            </a:p>
          </p:txBody>
        </p:sp>
        <p:sp>
          <p:nvSpPr>
            <p:cNvPr id="26" name="Google Shape;258;p24">
              <a:extLst>
                <a:ext uri="{FF2B5EF4-FFF2-40B4-BE49-F238E27FC236}">
                  <a16:creationId xmlns:a16="http://schemas.microsoft.com/office/drawing/2014/main" id="{54C27121-2E43-0E46-98F4-0699AC300836}"/>
                </a:ext>
              </a:extLst>
            </p:cNvPr>
            <p:cNvSpPr/>
            <p:nvPr/>
          </p:nvSpPr>
          <p:spPr>
            <a:xfrm rot="-5400000">
              <a:off x="-58213" y="3007949"/>
              <a:ext cx="1647447" cy="631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Calibri"/>
                  <a:ea typeface="Calibri"/>
                  <a:cs typeface="Calibri"/>
                  <a:sym typeface="Calibri"/>
                </a:rPr>
                <a:t>Secteur public </a:t>
              </a:r>
            </a:p>
          </p:txBody>
        </p:sp>
        <p:sp>
          <p:nvSpPr>
            <p:cNvPr id="28" name="Google Shape;235;p24">
              <a:extLst>
                <a:ext uri="{FF2B5EF4-FFF2-40B4-BE49-F238E27FC236}">
                  <a16:creationId xmlns:a16="http://schemas.microsoft.com/office/drawing/2014/main" id="{2FC59032-3B7A-D942-A003-DF43A24F6DD0}"/>
                </a:ext>
              </a:extLst>
            </p:cNvPr>
            <p:cNvSpPr/>
            <p:nvPr/>
          </p:nvSpPr>
          <p:spPr>
            <a:xfrm>
              <a:off x="1169811" y="3774073"/>
              <a:ext cx="2887500" cy="373200"/>
            </a:xfrm>
            <a:prstGeom prst="rect">
              <a:avLst/>
            </a:prstGeom>
            <a:solidFill>
              <a:srgbClr val="BCBCBC"/>
            </a:solidFill>
            <a:ln>
              <a:noFill/>
            </a:ln>
          </p:spPr>
          <p:txBody>
            <a:bodyPr spcFirstLastPara="1" wrap="square" lIns="91440" tIns="45720" rIns="0" bIns="45700" anchor="ctr" anchorCtr="0">
              <a:noAutofit/>
            </a:bodyPr>
            <a:lstStyle/>
            <a:p>
              <a:pPr marL="14288" marR="0" lvl="0" rtl="0">
                <a:spcBef>
                  <a:spcPts val="0"/>
                </a:spcBef>
                <a:spcAft>
                  <a:spcPts val="0"/>
                </a:spcAft>
                <a:buNone/>
              </a:pPr>
              <a:r>
                <a:rPr lang="fr-FR" sz="1200" b="1">
                  <a:solidFill>
                    <a:srgbClr val="FFFFFF"/>
                  </a:solidFill>
                  <a:latin typeface="Calibri"/>
                  <a:ea typeface="Calibri"/>
                  <a:cs typeface="Calibri"/>
                  <a:sym typeface="Calibri"/>
                </a:rPr>
                <a:t>Services dans les écoles et sur le lieu de travail</a:t>
              </a:r>
            </a:p>
          </p:txBody>
        </p:sp>
        <p:sp>
          <p:nvSpPr>
            <p:cNvPr id="29" name="Google Shape;246;p24">
              <a:extLst>
                <a:ext uri="{FF2B5EF4-FFF2-40B4-BE49-F238E27FC236}">
                  <a16:creationId xmlns:a16="http://schemas.microsoft.com/office/drawing/2014/main" id="{BA253E01-A443-884D-A20E-971A4322DDB9}"/>
                </a:ext>
              </a:extLst>
            </p:cNvPr>
            <p:cNvSpPr/>
            <p:nvPr/>
          </p:nvSpPr>
          <p:spPr>
            <a:xfrm>
              <a:off x="4171061" y="3723486"/>
              <a:ext cx="7481700" cy="470100"/>
            </a:xfrm>
            <a:prstGeom prst="rect">
              <a:avLst/>
            </a:prstGeom>
            <a:noFill/>
            <a:ln>
              <a:noFill/>
            </a:ln>
          </p:spPr>
          <p:txBody>
            <a:bodyPr spcFirstLastPara="1" wrap="square" lIns="91425" tIns="45700" rIns="91425" bIns="45700" anchor="ctr" anchorCtr="0">
              <a:noAutofit/>
            </a:bodyPr>
            <a:lstStyle/>
            <a:p>
              <a:pPr lvl="0"/>
              <a:r>
                <a:rPr lang="fr-FR" sz="1100">
                  <a:solidFill>
                    <a:srgbClr val="595959"/>
                  </a:solidFill>
                  <a:latin typeface="Calibri"/>
                  <a:ea typeface="Calibri"/>
                  <a:cs typeface="Calibri"/>
                  <a:sym typeface="Calibri"/>
                </a:rPr>
                <a:t>Programmes qui offrent des services de counseling et de dépistage du VIH et/ou des traitements antirétroviraux sur certains lieux de travail (p. ex., dans les exploitations minières) ou dans les établissements d’enseignement supérieur</a:t>
              </a:r>
            </a:p>
          </p:txBody>
        </p:sp>
      </p:grpSp>
      <p:grpSp>
        <p:nvGrpSpPr>
          <p:cNvPr id="30" name="Group 29">
            <a:extLst>
              <a:ext uri="{FF2B5EF4-FFF2-40B4-BE49-F238E27FC236}">
                <a16:creationId xmlns:a16="http://schemas.microsoft.com/office/drawing/2014/main" id="{41209712-F85D-4647-8623-0E13BC2950DB}"/>
              </a:ext>
            </a:extLst>
          </p:cNvPr>
          <p:cNvGrpSpPr/>
          <p:nvPr/>
        </p:nvGrpSpPr>
        <p:grpSpPr>
          <a:xfrm>
            <a:off x="456542" y="5085204"/>
            <a:ext cx="11242354" cy="1271146"/>
            <a:chOff x="449911" y="5145856"/>
            <a:chExt cx="11242354" cy="1271146"/>
          </a:xfrm>
        </p:grpSpPr>
        <p:sp>
          <p:nvSpPr>
            <p:cNvPr id="31" name="Google Shape;235;p24">
              <a:extLst>
                <a:ext uri="{FF2B5EF4-FFF2-40B4-BE49-F238E27FC236}">
                  <a16:creationId xmlns:a16="http://schemas.microsoft.com/office/drawing/2014/main" id="{7163A0AE-91CB-604A-831B-AACBAFF64FD9}"/>
                </a:ext>
              </a:extLst>
            </p:cNvPr>
            <p:cNvSpPr/>
            <p:nvPr/>
          </p:nvSpPr>
          <p:spPr>
            <a:xfrm>
              <a:off x="1169811" y="5570605"/>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fr-FR" sz="1200" b="1">
                  <a:solidFill>
                    <a:srgbClr val="FFFFFF"/>
                  </a:solidFill>
                  <a:latin typeface="Calibri"/>
                  <a:ea typeface="Calibri"/>
                  <a:cs typeface="Calibri"/>
                  <a:sym typeface="Calibri"/>
                </a:rPr>
                <a:t>Organisations confessionnelles</a:t>
              </a:r>
            </a:p>
          </p:txBody>
        </p:sp>
        <p:sp>
          <p:nvSpPr>
            <p:cNvPr id="32" name="Google Shape;236;p24">
              <a:extLst>
                <a:ext uri="{FF2B5EF4-FFF2-40B4-BE49-F238E27FC236}">
                  <a16:creationId xmlns:a16="http://schemas.microsoft.com/office/drawing/2014/main" id="{5BE41050-CA7C-594E-B1D6-AFEA1FE4743B}"/>
                </a:ext>
              </a:extLst>
            </p:cNvPr>
            <p:cNvSpPr/>
            <p:nvPr/>
          </p:nvSpPr>
          <p:spPr>
            <a:xfrm>
              <a:off x="1169811" y="5145856"/>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fr-FR" sz="1200" b="1">
                  <a:solidFill>
                    <a:srgbClr val="FFFFFF"/>
                  </a:solidFill>
                  <a:latin typeface="Calibri"/>
                  <a:ea typeface="Calibri"/>
                  <a:cs typeface="Calibri"/>
                  <a:sym typeface="Calibri"/>
                </a:rPr>
                <a:t>Cliniques d’ONG/franchises sociales</a:t>
              </a:r>
            </a:p>
          </p:txBody>
        </p:sp>
        <p:sp>
          <p:nvSpPr>
            <p:cNvPr id="33" name="Google Shape;250;p24">
              <a:extLst>
                <a:ext uri="{FF2B5EF4-FFF2-40B4-BE49-F238E27FC236}">
                  <a16:creationId xmlns:a16="http://schemas.microsoft.com/office/drawing/2014/main" id="{23A8557E-BE6D-D74C-A8BE-372DE5CDDB32}"/>
                </a:ext>
              </a:extLst>
            </p:cNvPr>
            <p:cNvSpPr/>
            <p:nvPr/>
          </p:nvSpPr>
          <p:spPr>
            <a:xfrm>
              <a:off x="4171061" y="5194420"/>
              <a:ext cx="7521204" cy="3061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100" dirty="0">
                  <a:solidFill>
                    <a:srgbClr val="595959"/>
                  </a:solidFill>
                  <a:latin typeface="Calibri"/>
                  <a:ea typeface="Calibri"/>
                  <a:cs typeface="Calibri"/>
                  <a:sym typeface="Calibri"/>
                </a:rPr>
                <a:t>Établissements privés à but non lucratif, y compris les cliniques gérées par des organisations non gouvernementales (ONG) et les franchises sociales qui proposent des services de santé sexuelle et reproductive (</a:t>
              </a:r>
              <a:r>
                <a:rPr lang="fr-FR" sz="1100" dirty="0" err="1">
                  <a:solidFill>
                    <a:srgbClr val="595959"/>
                  </a:solidFill>
                  <a:latin typeface="Calibri"/>
                  <a:ea typeface="Calibri"/>
                  <a:cs typeface="Calibri"/>
                  <a:sym typeface="Calibri"/>
                </a:rPr>
                <a:t>SSR</a:t>
              </a:r>
              <a:r>
                <a:rPr lang="fr-FR" sz="1100" dirty="0">
                  <a:solidFill>
                    <a:srgbClr val="595959"/>
                  </a:solidFill>
                  <a:latin typeface="Calibri"/>
                  <a:ea typeface="Calibri"/>
                  <a:cs typeface="Calibri"/>
                  <a:sym typeface="Calibri"/>
                </a:rPr>
                <a:t>) à des tarifs subventionnés*</a:t>
              </a:r>
            </a:p>
          </p:txBody>
        </p:sp>
        <p:sp>
          <p:nvSpPr>
            <p:cNvPr id="34" name="Google Shape;260;p24">
              <a:extLst>
                <a:ext uri="{FF2B5EF4-FFF2-40B4-BE49-F238E27FC236}">
                  <a16:creationId xmlns:a16="http://schemas.microsoft.com/office/drawing/2014/main" id="{4AA031A2-00A3-594E-86A3-48BDB3CD9312}"/>
                </a:ext>
              </a:extLst>
            </p:cNvPr>
            <p:cNvSpPr/>
            <p:nvPr/>
          </p:nvSpPr>
          <p:spPr>
            <a:xfrm rot="16200000">
              <a:off x="156588" y="5439179"/>
              <a:ext cx="1222695" cy="63604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200" b="1">
                  <a:solidFill>
                    <a:srgbClr val="FFFFFF"/>
                  </a:solidFill>
                  <a:latin typeface="Calibri"/>
                  <a:ea typeface="Calibri"/>
                  <a:cs typeface="Calibri"/>
                  <a:sym typeface="Calibri"/>
                </a:rPr>
                <a:t>Privé à but non lucratif</a:t>
              </a:r>
            </a:p>
          </p:txBody>
        </p:sp>
        <p:sp>
          <p:nvSpPr>
            <p:cNvPr id="35" name="Google Shape;262;p24">
              <a:extLst>
                <a:ext uri="{FF2B5EF4-FFF2-40B4-BE49-F238E27FC236}">
                  <a16:creationId xmlns:a16="http://schemas.microsoft.com/office/drawing/2014/main" id="{FBDF96C6-7DD7-5B46-8786-6F196D284FA9}"/>
                </a:ext>
              </a:extLst>
            </p:cNvPr>
            <p:cNvSpPr/>
            <p:nvPr/>
          </p:nvSpPr>
          <p:spPr>
            <a:xfrm>
              <a:off x="4171061" y="5537209"/>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100">
                  <a:solidFill>
                    <a:srgbClr val="595959"/>
                  </a:solidFill>
                  <a:latin typeface="Calibri"/>
                  <a:ea typeface="Calibri"/>
                  <a:cs typeface="Calibri"/>
                  <a:sym typeface="Calibri"/>
                </a:rPr>
                <a:t>Établissements privés affiliés à des institutions religieuses, y compris les réseaux d’églises et les hôpitaux missionnaires qui offrent des services subventionnés ou gratuits</a:t>
              </a:r>
            </a:p>
          </p:txBody>
        </p:sp>
        <p:sp>
          <p:nvSpPr>
            <p:cNvPr id="36" name="Google Shape;232;p24">
              <a:extLst>
                <a:ext uri="{FF2B5EF4-FFF2-40B4-BE49-F238E27FC236}">
                  <a16:creationId xmlns:a16="http://schemas.microsoft.com/office/drawing/2014/main" id="{A67262F0-BAD6-CB46-B2AD-009E509C5D36}"/>
                </a:ext>
              </a:extLst>
            </p:cNvPr>
            <p:cNvSpPr/>
            <p:nvPr/>
          </p:nvSpPr>
          <p:spPr>
            <a:xfrm>
              <a:off x="1166095" y="5995352"/>
              <a:ext cx="2887500" cy="373200"/>
            </a:xfrm>
            <a:prstGeom prst="rect">
              <a:avLst/>
            </a:prstGeom>
            <a:solidFill>
              <a:srgbClr val="BCBCBC"/>
            </a:solidFill>
            <a:ln>
              <a:noFill/>
            </a:ln>
          </p:spPr>
          <p:txBody>
            <a:bodyPr spcFirstLastPara="1" wrap="square" lIns="91440" tIns="45720" rIns="0" bIns="45700" anchor="ctr" anchorCtr="0">
              <a:noAutofit/>
            </a:bodyPr>
            <a:lstStyle/>
            <a:p>
              <a:pPr marL="0" marR="0" lvl="0" indent="0" rtl="0">
                <a:spcBef>
                  <a:spcPts val="0"/>
                </a:spcBef>
                <a:spcAft>
                  <a:spcPts val="0"/>
                </a:spcAft>
                <a:buNone/>
              </a:pPr>
              <a:r>
                <a:rPr lang="fr-FR" sz="1200" b="1" dirty="0">
                  <a:solidFill>
                    <a:srgbClr val="FFFFFF"/>
                  </a:solidFill>
                  <a:latin typeface="Calibri"/>
                  <a:cs typeface="Calibri"/>
                </a:rPr>
                <a:t>Programmes d’ONG pour les adolescentes et les jeunes femmes</a:t>
              </a:r>
            </a:p>
          </p:txBody>
        </p:sp>
        <p:sp>
          <p:nvSpPr>
            <p:cNvPr id="37" name="Google Shape;248;p24">
              <a:extLst>
                <a:ext uri="{FF2B5EF4-FFF2-40B4-BE49-F238E27FC236}">
                  <a16:creationId xmlns:a16="http://schemas.microsoft.com/office/drawing/2014/main" id="{BFC15542-909A-E345-BF24-67E648A7618C}"/>
                </a:ext>
              </a:extLst>
            </p:cNvPr>
            <p:cNvSpPr/>
            <p:nvPr/>
          </p:nvSpPr>
          <p:spPr>
            <a:xfrm>
              <a:off x="4167345" y="5946902"/>
              <a:ext cx="7481700" cy="470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100">
                  <a:solidFill>
                    <a:srgbClr val="595959"/>
                  </a:solidFill>
                  <a:latin typeface="Calibri"/>
                  <a:cs typeface="Calibri"/>
                  <a:sym typeface="Calibri"/>
                </a:rPr>
                <a:t>Programmes financés par des donateurs et dirigés par des ONG qui fournissent des services liés au VIH et autres aux adolescentes et aux jeunes femmes (AGYW), notamment le programme DREAMS et autres (p. ex., espaces sûrs pour les AGYW)</a:t>
              </a:r>
            </a:p>
          </p:txBody>
        </p:sp>
      </p:grpSp>
    </p:spTree>
    <p:extLst>
      <p:ext uri="{BB962C8B-B14F-4D97-AF65-F5344CB8AC3E}">
        <p14:creationId xmlns:p14="http://schemas.microsoft.com/office/powerpoint/2010/main" val="265165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a:xfrm>
            <a:off x="1234807" y="811045"/>
            <a:ext cx="10391135" cy="513544"/>
          </a:xfrm>
        </p:spPr>
        <p:txBody>
          <a:bodyPr>
            <a:normAutofit fontScale="90000"/>
          </a:bodyPr>
          <a:lstStyle/>
          <a:p>
            <a:r>
              <a:rPr lang="fr-FR" dirty="0"/>
              <a:t>Étape 1 : Identifier les canaux de distribution pertinents</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a:xfrm>
            <a:off x="1234807" y="1456871"/>
            <a:ext cx="10216696" cy="477056"/>
          </a:xfrm>
        </p:spPr>
        <p:txBody>
          <a:bodyPr>
            <a:noAutofit/>
          </a:bodyPr>
          <a:lstStyle/>
          <a:p>
            <a:pPr>
              <a:spcBef>
                <a:spcPts val="0"/>
              </a:spcBef>
            </a:pPr>
            <a:r>
              <a:rPr lang="fr-FR" sz="2000" dirty="0"/>
              <a:t>Différents canaux seront appropriés dans différents pays, mais les canaux de prestation de services suivants s’avèrent très pertinents dans nombre d’entre eux. </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6</a:t>
            </a:fld>
            <a:endParaRPr lang="en-US"/>
          </a:p>
        </p:txBody>
      </p:sp>
      <p:graphicFrame>
        <p:nvGraphicFramePr>
          <p:cNvPr id="38" name="Table 37">
            <a:extLst>
              <a:ext uri="{FF2B5EF4-FFF2-40B4-BE49-F238E27FC236}">
                <a16:creationId xmlns:a16="http://schemas.microsoft.com/office/drawing/2014/main" id="{DA1DD054-0EAD-BC4D-A901-CF1ED06052D2}"/>
              </a:ext>
            </a:extLst>
          </p:cNvPr>
          <p:cNvGraphicFramePr>
            <a:graphicFrameLocks noGrp="1"/>
          </p:cNvGraphicFramePr>
          <p:nvPr>
            <p:extLst>
              <p:ext uri="{D42A27DB-BD31-4B8C-83A1-F6EECF244321}">
                <p14:modId xmlns:p14="http://schemas.microsoft.com/office/powerpoint/2010/main" val="149370740"/>
              </p:ext>
            </p:extLst>
          </p:nvPr>
        </p:nvGraphicFramePr>
        <p:xfrm>
          <a:off x="271638" y="2248756"/>
          <a:ext cx="11648723" cy="4482001"/>
        </p:xfrm>
        <a:graphic>
          <a:graphicData uri="http://schemas.openxmlformats.org/drawingml/2006/table">
            <a:tbl>
              <a:tblPr firstRow="1" bandRow="1"/>
              <a:tblGrid>
                <a:gridCol w="1405880">
                  <a:extLst>
                    <a:ext uri="{9D8B030D-6E8A-4147-A177-3AD203B41FA5}">
                      <a16:colId xmlns:a16="http://schemas.microsoft.com/office/drawing/2014/main" val="20000"/>
                    </a:ext>
                  </a:extLst>
                </a:gridCol>
                <a:gridCol w="2008400">
                  <a:extLst>
                    <a:ext uri="{9D8B030D-6E8A-4147-A177-3AD203B41FA5}">
                      <a16:colId xmlns:a16="http://schemas.microsoft.com/office/drawing/2014/main" val="20001"/>
                    </a:ext>
                  </a:extLst>
                </a:gridCol>
                <a:gridCol w="4619321">
                  <a:extLst>
                    <a:ext uri="{9D8B030D-6E8A-4147-A177-3AD203B41FA5}">
                      <a16:colId xmlns:a16="http://schemas.microsoft.com/office/drawing/2014/main" val="20002"/>
                    </a:ext>
                  </a:extLst>
                </a:gridCol>
                <a:gridCol w="1807561">
                  <a:extLst>
                    <a:ext uri="{9D8B030D-6E8A-4147-A177-3AD203B41FA5}">
                      <a16:colId xmlns:a16="http://schemas.microsoft.com/office/drawing/2014/main" val="20003"/>
                    </a:ext>
                  </a:extLst>
                </a:gridCol>
                <a:gridCol w="1807561">
                  <a:extLst>
                    <a:ext uri="{9D8B030D-6E8A-4147-A177-3AD203B41FA5}">
                      <a16:colId xmlns:a16="http://schemas.microsoft.com/office/drawing/2014/main" val="20004"/>
                    </a:ext>
                  </a:extLst>
                </a:gridCol>
              </a:tblGrid>
              <a:tr h="26503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b="1" i="0" u="none">
                          <a:solidFill>
                            <a:srgbClr val="FFFFFF"/>
                          </a:solidFill>
                        </a:rPr>
                        <a:t>Canal</a:t>
                      </a:r>
                    </a:p>
                  </a:txBody>
                  <a:tcPr anchor="ctr">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i="0" baseline="0">
                          <a:solidFill>
                            <a:srgbClr val="FFFFFF"/>
                          </a:solidFill>
                        </a:rPr>
                        <a:t>Description</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b="1" i="0">
                          <a:solidFill>
                            <a:srgbClr val="FFFFFF"/>
                          </a:solidFill>
                        </a:rPr>
                        <a:t>Détails complémentaires</a:t>
                      </a:r>
                      <a:r>
                        <a:rPr lang="fr-FR" sz="1200" b="1" i="0" baseline="0">
                          <a:solidFill>
                            <a:srgbClr val="FFFFFF"/>
                          </a:solidFill>
                        </a:rPr>
                        <a:t> </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b="1" i="0">
                          <a:solidFill>
                            <a:srgbClr val="FFFFFF"/>
                          </a:solidFill>
                        </a:rPr>
                        <a:t>Organisations clés</a:t>
                      </a: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fr-FR" sz="1200" b="1" i="0" baseline="0">
                          <a:solidFill>
                            <a:srgbClr val="FFFFFF"/>
                          </a:solidFill>
                        </a:rPr>
                        <a:t>Distribution de la PrEP</a:t>
                      </a:r>
                    </a:p>
                  </a:txBody>
                  <a:tcPr anchor="ctr">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19583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a:solidFill>
                            <a:schemeClr val="tx1"/>
                          </a:solidFill>
                        </a:rPr>
                        <a:t>Cliniques d’ONG/</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a:solidFill>
                            <a:schemeClr val="tx1"/>
                          </a:solidFill>
                        </a:rPr>
                        <a:t>franchises sociales</a:t>
                      </a:r>
                      <a:r>
                        <a:rPr lang="fr-FR" sz="1100" b="1" baseline="0">
                          <a:solidFill>
                            <a:schemeClr val="tx1"/>
                          </a:solidFill>
                        </a:rPr>
                        <a:t>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b="0" i="1">
                          <a:solidFill>
                            <a:schemeClr val="tx1"/>
                          </a:solidFill>
                        </a:rPr>
                        <a:t>Exemple (Kenya)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600" b="0" i="1"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100" b="0" i="1">
                          <a:solidFill>
                            <a:schemeClr val="tx1"/>
                          </a:solidFill>
                        </a:rPr>
                        <a:t>Établissements privés à but non lucratif financés par des organisations locales ou des donateurs internationaux, y compris les modèles de franchise sociale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rtl="0">
                        <a:buFont typeface="Arial" panose="020B0604020202020204" pitchFamily="34" charset="0"/>
                        <a:buChar char="•"/>
                      </a:pPr>
                      <a:endParaRPr lang="en-US" sz="1100" b="1" i="1" dirty="0">
                        <a:solidFill>
                          <a:schemeClr val="tx1"/>
                        </a:solidFill>
                      </a:endParaRPr>
                    </a:p>
                    <a:p>
                      <a:pPr marL="171450" indent="-171450">
                        <a:buFont typeface="Arial" panose="020B0604020202020204" pitchFamily="34" charset="0"/>
                        <a:buChar char="•"/>
                      </a:pPr>
                      <a:r>
                        <a:rPr lang="fr-FR" sz="1100" b="1" i="1" dirty="0">
                          <a:solidFill>
                            <a:schemeClr val="tx1"/>
                          </a:solidFill>
                        </a:rPr>
                        <a:t>Réseaux hautement organisés avec des capacités en matière de PF et de VIH, des professionnels de la santé formés, un suivi avancé des patients, une intégration au système de santé publique et une application des normes de qualité</a:t>
                      </a:r>
                      <a:r>
                        <a:rPr lang="fr-FR" sz="1100" b="1" i="1" baseline="0" dirty="0">
                          <a:solidFill>
                            <a:schemeClr val="tx1"/>
                          </a:solidFill>
                        </a:rPr>
                        <a:t> </a:t>
                      </a:r>
                    </a:p>
                    <a:p>
                      <a:pPr marL="171450" indent="-171450">
                        <a:buFont typeface="Arial" panose="020B0604020202020204" pitchFamily="34" charset="0"/>
                        <a:buChar char="•"/>
                      </a:pPr>
                      <a:r>
                        <a:rPr lang="fr-FR" sz="1100" b="0" i="1" dirty="0">
                          <a:solidFill>
                            <a:schemeClr val="tx1"/>
                          </a:solidFill>
                        </a:rPr>
                        <a:t>MS-Kenya et </a:t>
                      </a:r>
                      <a:r>
                        <a:rPr lang="fr-FR" sz="1100" b="0" i="1" dirty="0" err="1">
                          <a:solidFill>
                            <a:schemeClr val="tx1"/>
                          </a:solidFill>
                        </a:rPr>
                        <a:t>PSK</a:t>
                      </a:r>
                      <a:r>
                        <a:rPr lang="fr-FR" sz="1100" b="0" i="1" dirty="0">
                          <a:solidFill>
                            <a:schemeClr val="tx1"/>
                          </a:solidFill>
                        </a:rPr>
                        <a:t> fournissent des services complets de PF/VIH tandis que </a:t>
                      </a:r>
                      <a:r>
                        <a:rPr lang="fr-FR" sz="1100" b="0" i="1" dirty="0" err="1">
                          <a:solidFill>
                            <a:schemeClr val="tx1"/>
                          </a:solidFill>
                        </a:rPr>
                        <a:t>KMET</a:t>
                      </a:r>
                      <a:r>
                        <a:rPr lang="fr-FR" sz="1100" b="0" i="1" dirty="0">
                          <a:solidFill>
                            <a:schemeClr val="tx1"/>
                          </a:solidFill>
                        </a:rPr>
                        <a:t> et FHI360 se concentrent sur le traitement du VIH</a:t>
                      </a:r>
                    </a:p>
                    <a:p>
                      <a:pPr marL="171450" indent="-171450">
                        <a:buFont typeface="Arial" panose="020B0604020202020204" pitchFamily="34" charset="0"/>
                        <a:buChar char="•"/>
                      </a:pPr>
                      <a:r>
                        <a:rPr lang="fr-FR" sz="1100" b="0" i="1" dirty="0">
                          <a:solidFill>
                            <a:schemeClr val="tx1"/>
                          </a:solidFill>
                        </a:rPr>
                        <a:t>MS-Kenya est présente dans 90 % des comtés et touche environ 200 000 personnes par an.</a:t>
                      </a:r>
                    </a:p>
                    <a:p>
                      <a:pPr marL="171450" indent="-171450">
                        <a:buFont typeface="Arial" panose="020B0604020202020204" pitchFamily="34" charset="0"/>
                        <a:buChar char="•"/>
                      </a:pPr>
                      <a:r>
                        <a:rPr lang="fr-FR" sz="1100" b="0" i="1" baseline="0" dirty="0" err="1">
                          <a:solidFill>
                            <a:schemeClr val="tx1"/>
                          </a:solidFill>
                        </a:rPr>
                        <a:t>PSK</a:t>
                      </a:r>
                      <a:r>
                        <a:rPr lang="fr-FR" sz="1100" b="0" i="1" baseline="0" dirty="0">
                          <a:solidFill>
                            <a:schemeClr val="tx1"/>
                          </a:solidFill>
                        </a:rPr>
                        <a:t> est présente dans 80 % des comtés et touche environ 200 000 personnes par an.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gn="l" rtl="0">
                        <a:buFont typeface="Arial" panose="020B0604020202020204" pitchFamily="34" charset="0"/>
                        <a:buNone/>
                        <a:defRPr/>
                      </a:pPr>
                      <a:endParaRPr lang="en-US" sz="1100" i="1" dirty="0">
                        <a:solidFill>
                          <a:schemeClr val="tx1"/>
                        </a:solidFill>
                      </a:endParaRPr>
                    </a:p>
                    <a:p>
                      <a:pPr marL="91440" indent="-91440">
                        <a:buFont typeface="Arial" panose="020B0604020202020204" pitchFamily="34" charset="0"/>
                        <a:buChar char="•"/>
                        <a:defRPr/>
                      </a:pPr>
                      <a:r>
                        <a:rPr lang="fr-FR" sz="1100" i="1" dirty="0" err="1">
                          <a:solidFill>
                            <a:schemeClr val="tx1"/>
                          </a:solidFill>
                        </a:rPr>
                        <a:t>PSK-Tunza</a:t>
                      </a:r>
                      <a:r>
                        <a:rPr lang="fr-FR" sz="1100" i="1" dirty="0">
                          <a:solidFill>
                            <a:schemeClr val="tx1"/>
                          </a:solidFill>
                        </a:rPr>
                        <a:t> </a:t>
                      </a:r>
                    </a:p>
                    <a:p>
                      <a:pPr marL="91440" indent="-91440">
                        <a:buFont typeface="Arial" panose="020B0604020202020204" pitchFamily="34" charset="0"/>
                        <a:buChar char="•"/>
                        <a:defRPr/>
                      </a:pPr>
                      <a:r>
                        <a:rPr lang="fr-FR" sz="1100" i="1" dirty="0">
                          <a:solidFill>
                            <a:schemeClr val="tx1"/>
                          </a:solidFill>
                        </a:rPr>
                        <a:t>MS-Kenya </a:t>
                      </a:r>
                      <a:r>
                        <a:rPr lang="fr-FR" sz="1100" i="1" dirty="0" err="1">
                          <a:solidFill>
                            <a:schemeClr val="tx1"/>
                          </a:solidFill>
                        </a:rPr>
                        <a:t>Amua</a:t>
                      </a:r>
                      <a:r>
                        <a:rPr lang="fr-FR" sz="1100" i="1" dirty="0">
                          <a:solidFill>
                            <a:schemeClr val="tx1"/>
                          </a:solidFill>
                        </a:rPr>
                        <a:t> Kisumu </a:t>
                      </a:r>
                      <a:r>
                        <a:rPr lang="fr-FR" sz="1100" i="1" dirty="0" err="1">
                          <a:solidFill>
                            <a:schemeClr val="tx1"/>
                          </a:solidFill>
                        </a:rPr>
                        <a:t>Medical</a:t>
                      </a:r>
                      <a:r>
                        <a:rPr lang="fr-FR" sz="1100" i="1" dirty="0">
                          <a:solidFill>
                            <a:schemeClr val="tx1"/>
                          </a:solidFill>
                        </a:rPr>
                        <a:t> and Education Trust </a:t>
                      </a:r>
                      <a:r>
                        <a:rPr lang="fr-FR" sz="1100" i="1" dirty="0" err="1">
                          <a:solidFill>
                            <a:schemeClr val="tx1"/>
                          </a:solidFill>
                        </a:rPr>
                        <a:t>Haduma</a:t>
                      </a:r>
                      <a:r>
                        <a:rPr lang="fr-FR" sz="1100" i="1" dirty="0">
                          <a:solidFill>
                            <a:schemeClr val="tx1"/>
                          </a:solidFill>
                        </a:rPr>
                        <a:t> </a:t>
                      </a:r>
                      <a:r>
                        <a:rPr lang="fr-FR" sz="1100" i="1" dirty="0" err="1">
                          <a:solidFill>
                            <a:schemeClr val="tx1"/>
                          </a:solidFill>
                        </a:rPr>
                        <a:t>Poa</a:t>
                      </a:r>
                      <a:endParaRPr lang="fr-FR" sz="1100" i="1" dirty="0">
                        <a:solidFill>
                          <a:schemeClr val="tx1"/>
                        </a:solidFill>
                      </a:endParaRPr>
                    </a:p>
                    <a:p>
                      <a:pPr marL="91440" indent="-91440">
                        <a:buFont typeface="Arial" panose="020B0604020202020204" pitchFamily="34" charset="0"/>
                        <a:buChar char="•"/>
                        <a:defRPr/>
                      </a:pPr>
                      <a:r>
                        <a:rPr lang="fr-FR" sz="1100" i="1" dirty="0" err="1">
                          <a:solidFill>
                            <a:schemeClr val="tx1"/>
                          </a:solidFill>
                        </a:rPr>
                        <a:t>FHI</a:t>
                      </a:r>
                      <a:r>
                        <a:rPr lang="fr-FR" sz="1100" i="1" dirty="0">
                          <a:solidFill>
                            <a:schemeClr val="tx1"/>
                          </a:solidFill>
                        </a:rPr>
                        <a:t> Gold Star</a:t>
                      </a:r>
                    </a:p>
                    <a:p>
                      <a:pPr marL="91440" indent="-91440">
                        <a:buFont typeface="Arial" panose="020B0604020202020204" pitchFamily="34" charset="0"/>
                        <a:buChar char="•"/>
                        <a:defRPr/>
                      </a:pPr>
                      <a:r>
                        <a:rPr lang="fr-FR" sz="1100" i="1" dirty="0" err="1">
                          <a:solidFill>
                            <a:schemeClr val="tx1"/>
                          </a:solidFill>
                        </a:rPr>
                        <a:t>LVCT</a:t>
                      </a:r>
                      <a:r>
                        <a:rPr lang="fr-FR" sz="1100" i="1" dirty="0">
                          <a:solidFill>
                            <a:schemeClr val="tx1"/>
                          </a:solidFill>
                        </a:rPr>
                        <a:t> </a:t>
                      </a:r>
                      <a:r>
                        <a:rPr lang="fr-FR" sz="1100" i="1" dirty="0" err="1">
                          <a:solidFill>
                            <a:schemeClr val="tx1"/>
                          </a:solidFill>
                        </a:rPr>
                        <a:t>Health</a:t>
                      </a:r>
                      <a:endParaRPr lang="fr-FR" sz="1100" i="1" dirty="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lvl="0" indent="-91440" algn="l" defTabSz="914400" rtl="0">
                        <a:spcBef>
                          <a:spcPts val="0"/>
                        </a:spcBef>
                        <a:spcAft>
                          <a:spcPts val="0"/>
                        </a:spcAft>
                        <a:buFont typeface="Arial" panose="020B0604020202020204" pitchFamily="34" charset="0"/>
                        <a:buChar char="•"/>
                        <a:defRPr/>
                      </a:pPr>
                      <a:endParaRPr lang="en-US" sz="1100" b="0" i="1" kern="0" dirty="0">
                        <a:solidFill>
                          <a:schemeClr val="tx1"/>
                        </a:solidFill>
                      </a:endParaRPr>
                    </a:p>
                    <a:p>
                      <a:pPr marL="91440" lvl="0" indent="-91440" defTabSz="914400">
                        <a:spcBef>
                          <a:spcPts val="0"/>
                        </a:spcBef>
                        <a:spcAft>
                          <a:spcPts val="0"/>
                        </a:spcAft>
                        <a:buFont typeface="Arial" panose="020B0604020202020204" pitchFamily="34" charset="0"/>
                        <a:buChar char="•"/>
                        <a:defRPr/>
                      </a:pPr>
                      <a:r>
                        <a:rPr lang="fr-FR" sz="1100" b="0" i="1" dirty="0" err="1">
                          <a:solidFill>
                            <a:schemeClr val="tx1"/>
                          </a:solidFill>
                        </a:rPr>
                        <a:t>Jhpiego</a:t>
                      </a:r>
                      <a:r>
                        <a:rPr lang="fr-FR" sz="1100" b="1" i="1" dirty="0">
                          <a:solidFill>
                            <a:schemeClr val="tx1"/>
                          </a:solidFill>
                        </a:rPr>
                        <a:t> </a:t>
                      </a:r>
                      <a:r>
                        <a:rPr lang="fr-FR" sz="1100" b="0" i="1" dirty="0">
                          <a:solidFill>
                            <a:schemeClr val="tx1"/>
                          </a:solidFill>
                        </a:rPr>
                        <a:t>Bridge to </a:t>
                      </a:r>
                      <a:r>
                        <a:rPr lang="fr-FR" sz="1100" b="0" i="1" dirty="0" err="1">
                          <a:solidFill>
                            <a:schemeClr val="tx1"/>
                          </a:solidFill>
                        </a:rPr>
                        <a:t>Scale</a:t>
                      </a:r>
                      <a:r>
                        <a:rPr lang="fr-FR" sz="1100" b="0" i="1" baseline="0" dirty="0">
                          <a:solidFill>
                            <a:schemeClr val="tx1"/>
                          </a:solidFill>
                        </a:rPr>
                        <a:t> (</a:t>
                      </a:r>
                      <a:r>
                        <a:rPr lang="fr-FR" sz="1100" i="1" baseline="0" dirty="0" err="1">
                          <a:solidFill>
                            <a:schemeClr val="tx1"/>
                          </a:solidFill>
                        </a:rPr>
                        <a:t>PSK-Tunza</a:t>
                      </a:r>
                      <a:r>
                        <a:rPr lang="fr-FR" sz="1100" i="1" baseline="0" dirty="0">
                          <a:solidFill>
                            <a:schemeClr val="tx1"/>
                          </a:solidFill>
                        </a:rPr>
                        <a:t>)</a:t>
                      </a:r>
                    </a:p>
                    <a:p>
                      <a:pPr marL="91440" lvl="0" indent="-91440" defTabSz="914400">
                        <a:spcBef>
                          <a:spcPts val="0"/>
                        </a:spcBef>
                        <a:spcAft>
                          <a:spcPts val="0"/>
                        </a:spcAft>
                        <a:buFont typeface="Arial" panose="020B0604020202020204" pitchFamily="34" charset="0"/>
                        <a:buChar char="•"/>
                        <a:defRPr/>
                      </a:pPr>
                      <a:r>
                        <a:rPr lang="fr-FR" sz="1100" i="1" dirty="0">
                          <a:solidFill>
                            <a:schemeClr val="tx1"/>
                          </a:solidFill>
                        </a:rPr>
                        <a:t>DREAMS, Projet de démonstration des partenaires</a:t>
                      </a:r>
                    </a:p>
                    <a:p>
                      <a:pPr marL="91440" lvl="0" indent="-91440" defTabSz="914400">
                        <a:spcBef>
                          <a:spcPts val="0"/>
                        </a:spcBef>
                        <a:spcAft>
                          <a:spcPts val="0"/>
                        </a:spcAft>
                        <a:buFont typeface="Arial" panose="020B0604020202020204" pitchFamily="34" charset="0"/>
                        <a:buChar char="•"/>
                        <a:defRPr/>
                      </a:pPr>
                      <a:r>
                        <a:rPr lang="fr-FR" sz="1100" i="1" dirty="0" err="1">
                          <a:solidFill>
                            <a:schemeClr val="tx1"/>
                          </a:solidFill>
                        </a:rPr>
                        <a:t>LVCT</a:t>
                      </a:r>
                      <a:r>
                        <a:rPr lang="fr-FR" sz="1100" i="1" dirty="0">
                          <a:solidFill>
                            <a:schemeClr val="tx1"/>
                          </a:solidFill>
                        </a:rPr>
                        <a:t> </a:t>
                      </a:r>
                      <a:r>
                        <a:rPr lang="fr-FR" sz="1100" i="1" dirty="0" err="1">
                          <a:solidFill>
                            <a:schemeClr val="tx1"/>
                          </a:solidFill>
                        </a:rPr>
                        <a:t>Health</a:t>
                      </a:r>
                      <a:r>
                        <a:rPr lang="fr-FR" sz="1100" i="1" dirty="0">
                          <a:solidFill>
                            <a:schemeClr val="tx1"/>
                          </a:solidFill>
                        </a:rPr>
                        <a:t> IPCP Project (</a:t>
                      </a:r>
                      <a:r>
                        <a:rPr lang="fr-FR" sz="1100" i="1" dirty="0" err="1">
                          <a:solidFill>
                            <a:schemeClr val="tx1"/>
                          </a:solidFill>
                        </a:rPr>
                        <a:t>PrEP</a:t>
                      </a:r>
                      <a:r>
                        <a:rPr lang="fr-FR" sz="1100" i="1" dirty="0">
                          <a:solidFill>
                            <a:schemeClr val="tx1"/>
                          </a:solidFill>
                        </a:rPr>
                        <a:t> pour les populations clés)</a:t>
                      </a:r>
                      <a:r>
                        <a:rPr lang="fr-FR" sz="1100" i="1" baseline="0" dirty="0">
                          <a:solidFill>
                            <a:schemeClr val="tx1"/>
                          </a:solidFill>
                        </a:rPr>
                        <a:t>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5623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i="1" dirty="0">
                          <a:solidFill>
                            <a:schemeClr val="tx1"/>
                          </a:solidFill>
                          <a:latin typeface="+mn-lt"/>
                          <a:ea typeface="+mn-ea"/>
                          <a:cs typeface="+mn-cs"/>
                        </a:rPr>
                        <a:t>À remplir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rtl="0">
                        <a:buFont typeface="Arial" panose="020B0604020202020204" pitchFamily="34" charset="0"/>
                        <a:buChar char="•"/>
                      </a:pPr>
                      <a:endParaRPr lang="en-US" sz="1100" b="0" baseline="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lvl="0" indent="-91440" algn="l" rtl="0">
                        <a:buFont typeface="Arial" panose="020B0604020202020204" pitchFamily="34" charset="0"/>
                        <a:buChar char="•"/>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lvl="0" indent="0" algn="l" rtl="0">
                        <a:buFont typeface="Arial" panose="020B0604020202020204" pitchFamily="34" charset="0"/>
                        <a:buNone/>
                        <a:defRPr/>
                      </a:pPr>
                      <a:endParaRPr lang="en-US" sz="1100" i="1"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23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100" b="1" i="1">
                          <a:solidFill>
                            <a:schemeClr val="tx1"/>
                          </a:solidFill>
                          <a:latin typeface="+mn-lt"/>
                          <a:ea typeface="+mn-ea"/>
                          <a:cs typeface="+mn-cs"/>
                        </a:rPr>
                        <a:t>À remplir</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rtl="0">
                        <a:buFont typeface="Arial" panose="020B0604020202020204" pitchFamily="34" charset="0"/>
                        <a:buChar char="•"/>
                      </a:pPr>
                      <a:endParaRPr lang="en-US" sz="1100" b="0" baseline="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lgn="l" rtl="0">
                        <a:spcBef>
                          <a:spcPts val="0"/>
                        </a:spcBef>
                        <a:spcAft>
                          <a:spcPts val="0"/>
                        </a:spcAft>
                        <a:buFont typeface="Arial" panose="020B0604020202020204" pitchFamily="34" charset="0"/>
                        <a:buChar cha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0" dirty="0">
                        <a:solidFill>
                          <a:srgbClr val="595959"/>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23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100" b="1" i="1">
                          <a:solidFill>
                            <a:schemeClr val="tx1"/>
                          </a:solidFill>
                          <a:latin typeface="+mn-lt"/>
                          <a:ea typeface="+mn-ea"/>
                          <a:cs typeface="+mn-cs"/>
                        </a:rPr>
                        <a:t>À remplir</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lgn="l" rtl="0">
                        <a:spcBef>
                          <a:spcPts val="0"/>
                        </a:spcBef>
                        <a:spcAft>
                          <a:spcPts val="0"/>
                        </a:spcAft>
                        <a:buFont typeface="Arial" panose="020B0604020202020204" pitchFamily="34" charset="0"/>
                        <a:buChar cha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1"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12700" cap="flat" cmpd="sng" algn="ctr">
                      <a:solidFill>
                        <a:sysClr val="window" lastClr="FFFFFF">
                          <a:lumMod val="75000"/>
                        </a:sys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23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100" b="1" i="1">
                          <a:solidFill>
                            <a:schemeClr val="tx1"/>
                          </a:solidFill>
                          <a:latin typeface="+mn-lt"/>
                          <a:ea typeface="+mn-ea"/>
                          <a:cs typeface="+mn-cs"/>
                        </a:rPr>
                        <a:t>À remplir</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lgn="l" rtl="0">
                        <a:buFont typeface="Arial" panose="020B0604020202020204" pitchFamily="34" charset="0"/>
                        <a:buChar char="•"/>
                      </a:pPr>
                      <a:endParaRPr lang="en-US" sz="1100" b="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lgn="l" rtl="0">
                        <a:buFont typeface="Arial" panose="020B0604020202020204" pitchFamily="34" charset="0"/>
                        <a:buChar char="•"/>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1440" indent="-91440" algn="l" rtl="0">
                        <a:buFont typeface="Arial" panose="020B0604020202020204" pitchFamily="34" charset="0"/>
                        <a:buChar char="•"/>
                        <a:defRPr/>
                      </a:pPr>
                      <a:endParaRPr lang="en-US" sz="1100" dirty="0">
                        <a:solidFill>
                          <a:schemeClr val="tx1">
                            <a:lumMod val="65000"/>
                            <a:lumOff val="35000"/>
                          </a:schemeClr>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lumMod val="75000"/>
                        </a:sysClr>
                      </a:solidFill>
                      <a:prstDash val="sys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9" name="TextBox 38">
            <a:extLst>
              <a:ext uri="{FF2B5EF4-FFF2-40B4-BE49-F238E27FC236}">
                <a16:creationId xmlns:a16="http://schemas.microsoft.com/office/drawing/2014/main" id="{ADFF3C7F-9409-4A4D-A0A2-6C85AF6EA310}"/>
              </a:ext>
            </a:extLst>
          </p:cNvPr>
          <p:cNvSpPr txBox="1"/>
          <p:nvPr/>
        </p:nvSpPr>
        <p:spPr>
          <a:xfrm>
            <a:off x="1882264" y="4725595"/>
            <a:ext cx="8921782" cy="1813317"/>
          </a:xfrm>
          <a:prstGeom prst="homePlate">
            <a:avLst>
              <a:gd name="adj" fmla="val 18571"/>
            </a:avLst>
          </a:prstGeom>
          <a:solidFill>
            <a:srgbClr val="9C6FBD">
              <a:alpha val="75000"/>
            </a:srgbClr>
          </a:solidFill>
        </p:spPr>
        <p:txBody>
          <a:bodyPr wrap="square" rtlCol="0">
            <a:spAutoFit/>
          </a:bodyPr>
          <a:lstStyle/>
          <a:p>
            <a:pPr marL="0" marR="0" lvl="0" indent="0" defTabSz="457200" eaLnBrk="1" fontAlgn="auto" latinLnBrk="0" hangingPunct="1">
              <a:lnSpc>
                <a:spcPct val="100000"/>
              </a:lnSpc>
              <a:spcBef>
                <a:spcPts val="300"/>
              </a:spcBef>
              <a:spcAft>
                <a:spcPts val="300"/>
              </a:spcAft>
              <a:buClr>
                <a:srgbClr val="F79646"/>
              </a:buClr>
              <a:buSzPct val="100000"/>
              <a:buFontTx/>
              <a:buNone/>
              <a:tabLst/>
              <a:defRPr/>
            </a:pPr>
            <a:r>
              <a:rPr lang="fr-FR" sz="1200" b="1" dirty="0">
                <a:solidFill>
                  <a:prstClr val="white"/>
                </a:solidFill>
              </a:rPr>
              <a:t>Identifier les canaux de distribution les plus susceptibles d’atteindre les femmes et les adolescentes qui pourraient tirer profit de la prévention du VIH et qui ont le plus besoin de l’anneau dans votre contexte (voir la diapositive 4 pour une liste initiale).</a:t>
            </a:r>
            <a:r>
              <a:rPr kumimoji="0" lang="fr-FR" sz="1200" b="1" i="0" u="none" strike="noStrike" cap="none" normalizeH="0" baseline="0" noProof="0" dirty="0">
                <a:ln>
                  <a:noFill/>
                </a:ln>
                <a:solidFill>
                  <a:prstClr val="white"/>
                </a:solidFill>
                <a:uLnTx/>
                <a:uFillTx/>
              </a:rPr>
              <a:t> </a:t>
            </a:r>
            <a:r>
              <a:rPr lang="fr-FR" sz="1200" b="1" dirty="0">
                <a:solidFill>
                  <a:prstClr val="white"/>
                </a:solidFill>
              </a:rPr>
              <a:t>Les ajouter ici et inclure les éléments suivants :</a:t>
            </a:r>
            <a:r>
              <a:rPr kumimoji="0" lang="fr-FR" sz="1200" b="1" i="0" u="none" strike="noStrike" cap="none" normalizeH="0" baseline="0" noProof="0" dirty="0">
                <a:ln>
                  <a:noFill/>
                </a:ln>
                <a:solidFill>
                  <a:prstClr val="white"/>
                </a:solidFill>
                <a:uLnTx/>
                <a:uFillTx/>
              </a:rPr>
              <a:t>  </a:t>
            </a:r>
          </a:p>
          <a:p>
            <a:pPr marL="91440" marR="0" lvl="0" indent="-91440" defTabSz="457200" eaLnBrk="1" fontAlgn="auto" latinLnBrk="0" hangingPunct="1">
              <a:lnSpc>
                <a:spcPct val="100000"/>
              </a:lnSpc>
              <a:spcBef>
                <a:spcPts val="300"/>
              </a:spcBef>
              <a:spcAft>
                <a:spcPts val="300"/>
              </a:spcAft>
              <a:buClr>
                <a:prstClr val="white"/>
              </a:buClr>
              <a:buSzPct val="100000"/>
              <a:buFont typeface="Arial" panose="020B0604020202020204" pitchFamily="34" charset="0"/>
              <a:buChar char="•"/>
              <a:tabLst/>
              <a:defRPr/>
            </a:pPr>
            <a:r>
              <a:rPr kumimoji="0" lang="fr-FR" sz="1200" b="1" i="0" u="none" strike="noStrike" cap="none" normalizeH="0" baseline="0" noProof="0" dirty="0">
                <a:ln>
                  <a:noFill/>
                </a:ln>
                <a:solidFill>
                  <a:prstClr val="white"/>
                </a:solidFill>
                <a:uLnTx/>
                <a:uFillTx/>
              </a:rPr>
              <a:t>Description</a:t>
            </a:r>
            <a:r>
              <a:rPr kumimoji="0" lang="fr-FR" sz="1200" i="0" u="none" strike="noStrike" cap="none" normalizeH="0" baseline="0" noProof="0" dirty="0">
                <a:ln>
                  <a:noFill/>
                </a:ln>
                <a:solidFill>
                  <a:prstClr val="white"/>
                </a:solidFill>
                <a:uLnTx/>
                <a:uFillTx/>
              </a:rPr>
              <a:t> avec une définition de ce qui est inclus dans ce canal de soins</a:t>
            </a:r>
          </a:p>
          <a:p>
            <a:pPr marL="91440" marR="0" lvl="0" indent="-91440" defTabSz="457200" eaLnBrk="1" fontAlgn="auto" latinLnBrk="0" hangingPunct="1">
              <a:lnSpc>
                <a:spcPct val="100000"/>
              </a:lnSpc>
              <a:spcBef>
                <a:spcPts val="200"/>
              </a:spcBef>
              <a:spcAft>
                <a:spcPts val="200"/>
              </a:spcAft>
              <a:buClr>
                <a:prstClr val="white"/>
              </a:buClr>
              <a:buSzPct val="100000"/>
              <a:buFont typeface="Arial"/>
              <a:buChar char="•"/>
              <a:tabLst/>
              <a:defRPr/>
            </a:pPr>
            <a:r>
              <a:rPr kumimoji="0" lang="fr-FR" sz="1200" b="1" i="0" u="none" strike="noStrike" cap="none" normalizeH="0" baseline="0" noProof="0" dirty="0">
                <a:ln>
                  <a:noFill/>
                </a:ln>
                <a:solidFill>
                  <a:prstClr val="white"/>
                </a:solidFill>
                <a:uLnTx/>
                <a:uFillTx/>
              </a:rPr>
              <a:t>Détails supplémentaires</a:t>
            </a:r>
            <a:r>
              <a:rPr kumimoji="0" lang="fr-FR" sz="1200" i="0" u="none" strike="noStrike" cap="none" normalizeH="0" baseline="0" noProof="0" dirty="0">
                <a:ln>
                  <a:noFill/>
                </a:ln>
                <a:solidFill>
                  <a:prstClr val="white"/>
                </a:solidFill>
                <a:uLnTx/>
                <a:uFillTx/>
              </a:rPr>
              <a:t> sur le paysage de ce canal de soins (p. ex., la structure, la portée)</a:t>
            </a:r>
            <a:r>
              <a:rPr kumimoji="0" lang="fr-FR" sz="1200" b="0" i="0" u="none" strike="noStrike" cap="none" normalizeH="0" baseline="0" noProof="0" dirty="0">
                <a:ln>
                  <a:noFill/>
                </a:ln>
                <a:solidFill>
                  <a:prstClr val="white"/>
                </a:solidFill>
                <a:uLnTx/>
                <a:uFillTx/>
              </a:rPr>
              <a:t> </a:t>
            </a:r>
          </a:p>
          <a:p>
            <a:pPr marL="91440" marR="0" lvl="0" indent="-91440" defTabSz="457200" eaLnBrk="1" fontAlgn="auto" latinLnBrk="0" hangingPunct="1">
              <a:lnSpc>
                <a:spcPct val="100000"/>
              </a:lnSpc>
              <a:spcBef>
                <a:spcPts val="200"/>
              </a:spcBef>
              <a:spcAft>
                <a:spcPts val="200"/>
              </a:spcAft>
              <a:buClr>
                <a:prstClr val="white"/>
              </a:buClr>
              <a:buSzPct val="100000"/>
              <a:buFont typeface="Arial"/>
              <a:buChar char="•"/>
              <a:tabLst/>
              <a:defRPr/>
            </a:pPr>
            <a:r>
              <a:rPr kumimoji="0" lang="fr-FR" sz="1200" b="1" i="0" u="none" strike="noStrike" cap="none" normalizeH="0" baseline="0" noProof="0" dirty="0">
                <a:ln>
                  <a:noFill/>
                </a:ln>
                <a:solidFill>
                  <a:prstClr val="white"/>
                </a:solidFill>
                <a:uLnTx/>
                <a:uFillTx/>
              </a:rPr>
              <a:t>Organisations clés</a:t>
            </a:r>
            <a:r>
              <a:rPr kumimoji="0" lang="fr-FR" sz="1200" i="0" u="none" strike="noStrike" cap="none" normalizeH="0" baseline="0" noProof="0" dirty="0">
                <a:ln>
                  <a:noFill/>
                </a:ln>
                <a:solidFill>
                  <a:prstClr val="white"/>
                </a:solidFill>
                <a:uLnTx/>
                <a:uFillTx/>
              </a:rPr>
              <a:t> qui exploitent des établissements de soins de santé ou des réseaux d’établissements dans ce canal</a:t>
            </a:r>
          </a:p>
          <a:p>
            <a:pPr marL="91440" marR="0" lvl="0" indent="-91440" defTabSz="457200" eaLnBrk="1" fontAlgn="auto" latinLnBrk="0" hangingPunct="1">
              <a:lnSpc>
                <a:spcPct val="100000"/>
              </a:lnSpc>
              <a:spcBef>
                <a:spcPts val="200"/>
              </a:spcBef>
              <a:spcAft>
                <a:spcPts val="200"/>
              </a:spcAft>
              <a:buClr>
                <a:prstClr val="white"/>
              </a:buClr>
              <a:buSzPct val="100000"/>
              <a:buFont typeface="Arial"/>
              <a:buChar char="•"/>
              <a:tabLst/>
              <a:defRPr/>
            </a:pPr>
            <a:r>
              <a:rPr kumimoji="0" lang="fr-FR" sz="1200" i="0" u="none" strike="noStrike" cap="none" normalizeH="0" baseline="0" noProof="0" dirty="0">
                <a:ln>
                  <a:noFill/>
                </a:ln>
                <a:solidFill>
                  <a:prstClr val="white"/>
                </a:solidFill>
                <a:uLnTx/>
                <a:uFillTx/>
              </a:rPr>
              <a:t>Organisations ou projets dans ce canal de soins de santé qui </a:t>
            </a:r>
            <a:r>
              <a:rPr kumimoji="0" lang="fr-FR" sz="1200" b="1" i="0" u="none" strike="noStrike" cap="none" normalizeH="0" baseline="0" noProof="0" dirty="0">
                <a:ln>
                  <a:noFill/>
                </a:ln>
                <a:solidFill>
                  <a:prstClr val="white"/>
                </a:solidFill>
                <a:uLnTx/>
                <a:uFillTx/>
              </a:rPr>
              <a:t>distribuent actuellement la </a:t>
            </a:r>
            <a:r>
              <a:rPr kumimoji="0" lang="fr-FR" sz="1200" b="1" i="0" u="none" strike="noStrike" cap="none" normalizeH="0" baseline="0" noProof="0" dirty="0" err="1">
                <a:ln>
                  <a:noFill/>
                </a:ln>
                <a:solidFill>
                  <a:prstClr val="white"/>
                </a:solidFill>
                <a:uLnTx/>
                <a:uFillTx/>
              </a:rPr>
              <a:t>PrEP</a:t>
            </a:r>
            <a:r>
              <a:rPr kumimoji="0" lang="fr-FR" sz="1200" b="1" i="0" u="none" strike="noStrike" cap="none" normalizeH="0" baseline="0" noProof="0" dirty="0">
                <a:ln>
                  <a:noFill/>
                </a:ln>
                <a:solidFill>
                  <a:prstClr val="white"/>
                </a:solidFill>
                <a:uLnTx/>
                <a:uFillTx/>
              </a:rPr>
              <a:t> orale</a:t>
            </a:r>
            <a:r>
              <a:rPr kumimoji="0" lang="fr-FR" sz="1200" i="0" u="none" strike="noStrike" cap="none" normalizeH="0" baseline="0" noProof="0" dirty="0">
                <a:ln>
                  <a:noFill/>
                </a:ln>
                <a:solidFill>
                  <a:prstClr val="white"/>
                </a:solidFill>
                <a:uLnTx/>
                <a:uFillTx/>
              </a:rPr>
              <a:t> et/ou qui pourraient potentiellement distribuer l’anneau </a:t>
            </a:r>
          </a:p>
        </p:txBody>
      </p:sp>
    </p:spTree>
    <p:extLst>
      <p:ext uri="{BB962C8B-B14F-4D97-AF65-F5344CB8AC3E}">
        <p14:creationId xmlns:p14="http://schemas.microsoft.com/office/powerpoint/2010/main" val="270252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83FE2F-4232-354A-9855-877303FEEDA3}"/>
              </a:ext>
            </a:extLst>
          </p:cNvPr>
          <p:cNvSpPr>
            <a:spLocks noGrp="1"/>
          </p:cNvSpPr>
          <p:nvPr>
            <p:ph type="body" sz="quarter" idx="10"/>
          </p:nvPr>
        </p:nvSpPr>
        <p:spPr>
          <a:xfrm>
            <a:off x="1439333" y="2976357"/>
            <a:ext cx="6705600" cy="1200150"/>
          </a:xfrm>
        </p:spPr>
        <p:txBody>
          <a:bodyPr/>
          <a:lstStyle/>
          <a:p>
            <a:r>
              <a:rPr lang="fr-FR">
                <a:solidFill>
                  <a:schemeClr val="bg2">
                    <a:lumMod val="20000"/>
                    <a:lumOff val="80000"/>
                  </a:schemeClr>
                </a:solidFill>
              </a:rPr>
              <a:t>Étape 2</a:t>
            </a:r>
          </a:p>
        </p:txBody>
      </p:sp>
      <p:sp>
        <p:nvSpPr>
          <p:cNvPr id="9" name="Text Placeholder 8">
            <a:extLst>
              <a:ext uri="{FF2B5EF4-FFF2-40B4-BE49-F238E27FC236}">
                <a16:creationId xmlns:a16="http://schemas.microsoft.com/office/drawing/2014/main" id="{218C63BC-0D28-5C4E-85BB-44106F0B17E9}"/>
              </a:ext>
            </a:extLst>
          </p:cNvPr>
          <p:cNvSpPr>
            <a:spLocks noGrp="1"/>
          </p:cNvSpPr>
          <p:nvPr>
            <p:ph type="body" sz="quarter" idx="11"/>
          </p:nvPr>
        </p:nvSpPr>
        <p:spPr>
          <a:xfrm>
            <a:off x="1439863" y="4248738"/>
            <a:ext cx="8618537" cy="1055687"/>
          </a:xfrm>
        </p:spPr>
        <p:txBody>
          <a:bodyPr/>
          <a:lstStyle/>
          <a:p>
            <a:r>
              <a:rPr lang="fr-FR"/>
              <a:t>Collecte et analyse des données</a:t>
            </a:r>
          </a:p>
        </p:txBody>
      </p:sp>
      <p:sp>
        <p:nvSpPr>
          <p:cNvPr id="4" name="Slide Number Placeholder 3">
            <a:extLst>
              <a:ext uri="{FF2B5EF4-FFF2-40B4-BE49-F238E27FC236}">
                <a16:creationId xmlns:a16="http://schemas.microsoft.com/office/drawing/2014/main" id="{3BD55600-079B-BC47-AD59-83C243916789}"/>
              </a:ext>
            </a:extLst>
          </p:cNvPr>
          <p:cNvSpPr>
            <a:spLocks noGrp="1"/>
          </p:cNvSpPr>
          <p:nvPr>
            <p:ph type="sldNum" sz="quarter" idx="4294967295"/>
          </p:nvPr>
        </p:nvSpPr>
        <p:spPr>
          <a:xfrm>
            <a:off x="9448800" y="6356350"/>
            <a:ext cx="2743200" cy="365125"/>
          </a:xfrm>
        </p:spPr>
        <p:txBody>
          <a:bodyPr/>
          <a:lstStyle/>
          <a:p>
            <a:fld id="{282D8E3E-8532-C943-903F-91E14D4CAD95}" type="slidenum">
              <a:rPr lang="en-US" smtClean="0"/>
              <a:pPr/>
              <a:t>7</a:t>
            </a:fld>
            <a:endParaRPr lang="en-US"/>
          </a:p>
        </p:txBody>
      </p:sp>
      <p:sp>
        <p:nvSpPr>
          <p:cNvPr id="12" name="Pentagon 11">
            <a:extLst>
              <a:ext uri="{FF2B5EF4-FFF2-40B4-BE49-F238E27FC236}">
                <a16:creationId xmlns:a16="http://schemas.microsoft.com/office/drawing/2014/main" id="{8C94D088-3F0A-D941-A7D8-06196C2591B6}"/>
              </a:ext>
            </a:extLst>
          </p:cNvPr>
          <p:cNvSpPr/>
          <p:nvPr/>
        </p:nvSpPr>
        <p:spPr>
          <a:xfrm>
            <a:off x="1" y="3281478"/>
            <a:ext cx="1270000" cy="76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32545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FA97ACCC-52BE-5346-AE7E-EBDE89EFAD5E}"/>
              </a:ext>
            </a:extLst>
          </p:cNvPr>
          <p:cNvGrpSpPr/>
          <p:nvPr/>
        </p:nvGrpSpPr>
        <p:grpSpPr>
          <a:xfrm>
            <a:off x="6663450" y="2404857"/>
            <a:ext cx="4972658" cy="3234559"/>
            <a:chOff x="6383138" y="1981362"/>
            <a:chExt cx="4972658" cy="3234559"/>
          </a:xfrm>
        </p:grpSpPr>
        <p:grpSp>
          <p:nvGrpSpPr>
            <p:cNvPr id="34" name="Group 33">
              <a:extLst>
                <a:ext uri="{FF2B5EF4-FFF2-40B4-BE49-F238E27FC236}">
                  <a16:creationId xmlns:a16="http://schemas.microsoft.com/office/drawing/2014/main" id="{16F9C3DD-6FDA-AD4F-8CE6-BF388BC97298}"/>
                </a:ext>
              </a:extLst>
            </p:cNvPr>
            <p:cNvGrpSpPr/>
            <p:nvPr/>
          </p:nvGrpSpPr>
          <p:grpSpPr>
            <a:xfrm>
              <a:off x="6383138" y="1981362"/>
              <a:ext cx="4972658" cy="646290"/>
              <a:chOff x="6383138" y="1981362"/>
              <a:chExt cx="4972658" cy="646290"/>
            </a:xfrm>
          </p:grpSpPr>
          <p:sp>
            <p:nvSpPr>
              <p:cNvPr id="36" name="Google Shape;271;p25">
                <a:extLst>
                  <a:ext uri="{FF2B5EF4-FFF2-40B4-BE49-F238E27FC236}">
                    <a16:creationId xmlns:a16="http://schemas.microsoft.com/office/drawing/2014/main" id="{76E38871-DCEC-084E-8D72-AFAC55DCAE7F}"/>
                  </a:ext>
                </a:extLst>
              </p:cNvPr>
              <p:cNvSpPr txBox="1"/>
              <p:nvPr/>
            </p:nvSpPr>
            <p:spPr>
              <a:xfrm>
                <a:off x="6898759" y="1981362"/>
                <a:ext cx="4457037" cy="646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dirty="0">
                    <a:solidFill>
                      <a:schemeClr val="accent5"/>
                    </a:solidFill>
                    <a:latin typeface="Calibri"/>
                    <a:ea typeface="Calibri"/>
                    <a:cs typeface="Calibri"/>
                    <a:sym typeface="Calibri"/>
                  </a:rPr>
                  <a:t>CAPACITÉS : </a:t>
                </a:r>
                <a:r>
                  <a:rPr lang="fr-FR" sz="1400" dirty="0">
                    <a:solidFill>
                      <a:schemeClr val="accent5"/>
                    </a:solidFill>
                    <a:latin typeface="Calibri"/>
                    <a:ea typeface="Calibri"/>
                    <a:cs typeface="Calibri"/>
                    <a:sym typeface="Calibri"/>
                  </a:rPr>
                  <a:t>Quelles sont les capacités déjà en place pour soutenir la distribution de l’anneau de </a:t>
                </a:r>
                <a:r>
                  <a:rPr lang="fr-FR" sz="1400" dirty="0" err="1">
                    <a:solidFill>
                      <a:schemeClr val="accent5"/>
                    </a:solidFill>
                    <a:latin typeface="Calibri"/>
                    <a:ea typeface="Calibri"/>
                    <a:cs typeface="Calibri"/>
                    <a:sym typeface="Calibri"/>
                  </a:rPr>
                  <a:t>PrEP</a:t>
                </a:r>
                <a:r>
                  <a:rPr lang="fr-FR" sz="1400" dirty="0">
                    <a:solidFill>
                      <a:schemeClr val="accent5"/>
                    </a:solidFill>
                    <a:latin typeface="Calibri"/>
                    <a:ea typeface="Calibri"/>
                    <a:cs typeface="Calibri"/>
                    <a:sym typeface="Calibri"/>
                  </a:rPr>
                  <a:t> ?</a:t>
                </a:r>
              </a:p>
            </p:txBody>
          </p:sp>
          <p:sp>
            <p:nvSpPr>
              <p:cNvPr id="37" name="Google Shape;272;p25">
                <a:extLst>
                  <a:ext uri="{FF2B5EF4-FFF2-40B4-BE49-F238E27FC236}">
                    <a16:creationId xmlns:a16="http://schemas.microsoft.com/office/drawing/2014/main" id="{F4037042-4C39-0643-BF51-1C6EF8D7FF53}"/>
                  </a:ext>
                </a:extLst>
              </p:cNvPr>
              <p:cNvSpPr/>
              <p:nvPr/>
            </p:nvSpPr>
            <p:spPr>
              <a:xfrm>
                <a:off x="6383138" y="2071079"/>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000" b="1">
                    <a:solidFill>
                      <a:srgbClr val="FFFFFF"/>
                    </a:solidFill>
                    <a:latin typeface="Calibri"/>
                    <a:ea typeface="Calibri"/>
                    <a:cs typeface="Calibri"/>
                    <a:sym typeface="Calibri"/>
                  </a:rPr>
                  <a:t>2</a:t>
                </a:r>
              </a:p>
            </p:txBody>
          </p:sp>
        </p:grpSp>
        <p:graphicFrame>
          <p:nvGraphicFramePr>
            <p:cNvPr id="35" name="Google Shape;278;p25">
              <a:extLst>
                <a:ext uri="{FF2B5EF4-FFF2-40B4-BE49-F238E27FC236}">
                  <a16:creationId xmlns:a16="http://schemas.microsoft.com/office/drawing/2014/main" id="{C8D86419-4BE9-B643-AEC9-C02879529550}"/>
                </a:ext>
              </a:extLst>
            </p:cNvPr>
            <p:cNvGraphicFramePr/>
            <p:nvPr>
              <p:extLst>
                <p:ext uri="{D42A27DB-BD31-4B8C-83A1-F6EECF244321}">
                  <p14:modId xmlns:p14="http://schemas.microsoft.com/office/powerpoint/2010/main" val="3834924863"/>
                </p:ext>
              </p:extLst>
            </p:nvPr>
          </p:nvGraphicFramePr>
          <p:xfrm>
            <a:off x="6898754" y="2617500"/>
            <a:ext cx="4457042" cy="2598421"/>
          </p:xfrm>
          <a:graphic>
            <a:graphicData uri="http://schemas.openxmlformats.org/drawingml/2006/table">
              <a:tbl>
                <a:tblPr>
                  <a:noFill/>
                </a:tblPr>
                <a:tblGrid>
                  <a:gridCol w="1120203">
                    <a:extLst>
                      <a:ext uri="{9D8B030D-6E8A-4147-A177-3AD203B41FA5}">
                        <a16:colId xmlns:a16="http://schemas.microsoft.com/office/drawing/2014/main" val="20000"/>
                      </a:ext>
                    </a:extLst>
                  </a:gridCol>
                  <a:gridCol w="3336839">
                    <a:extLst>
                      <a:ext uri="{9D8B030D-6E8A-4147-A177-3AD203B41FA5}">
                        <a16:colId xmlns:a16="http://schemas.microsoft.com/office/drawing/2014/main" val="20001"/>
                      </a:ext>
                    </a:extLst>
                  </a:gridCol>
                </a:tblGrid>
                <a:tr h="328687">
                  <a:tc>
                    <a:txBody>
                      <a:bodyPr/>
                      <a:lstStyle/>
                      <a:p>
                        <a:pPr marL="0" marR="0" lvl="0" indent="0" algn="l" rtl="0">
                          <a:spcBef>
                            <a:spcPts val="0"/>
                          </a:spcBef>
                          <a:spcAft>
                            <a:spcPts val="0"/>
                          </a:spcAft>
                          <a:buNone/>
                        </a:pPr>
                        <a:r>
                          <a:rPr lang="fr-FR" sz="1400" b="1" i="0" u="none" strike="noStrike" cap="none">
                            <a:solidFill>
                              <a:schemeClr val="accent2">
                                <a:lumMod val="75000"/>
                              </a:schemeClr>
                            </a:solidFill>
                            <a:latin typeface="Calibri"/>
                            <a:ea typeface="Calibri"/>
                            <a:cs typeface="Calibri"/>
                            <a:sym typeface="Calibri"/>
                          </a:rPr>
                          <a:t>Facteur </a:t>
                        </a:r>
                      </a:p>
                    </a:txBody>
                    <a:tcPr marL="95250" marR="95250" marT="47625" marB="47625" anchor="ctr">
                      <a:lnL w="57150" cap="flat" cmpd="sng">
                        <a:solidFill>
                          <a:srgbClr val="FFFFFF"/>
                        </a:solidFill>
                        <a:prstDash val="solid"/>
                        <a:round/>
                        <a:headEnd type="none" w="sm" len="sm"/>
                        <a:tailEnd type="none" w="sm" len="sm"/>
                      </a:lnL>
                      <a:lnR w="38100" cap="flat" cmpd="sng" algn="ctr">
                        <a:solidFill>
                          <a:schemeClr val="accent1">
                            <a:lumMod val="20000"/>
                            <a:lumOff val="80000"/>
                          </a:schemeClr>
                        </a:solidFill>
                        <a:prstDash val="solid"/>
                        <a:round/>
                        <a:headEnd type="none" w="med" len="med"/>
                        <a:tailEnd type="none" w="med" len="med"/>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fr-FR" sz="1400" b="1" i="0" u="none" strike="noStrike" cap="none">
                            <a:solidFill>
                              <a:schemeClr val="accent2">
                                <a:lumMod val="75000"/>
                              </a:schemeClr>
                            </a:solidFill>
                            <a:latin typeface="Calibri"/>
                            <a:ea typeface="Calibri"/>
                            <a:cs typeface="Calibri"/>
                            <a:sym typeface="Calibri"/>
                          </a:rPr>
                          <a:t>Définition </a:t>
                        </a:r>
                      </a:p>
                    </a:txBody>
                    <a:tcPr marL="95250" marR="95250" marT="47625" marB="47625" anchor="ctr">
                      <a:lnL w="38100" cap="flat" cmpd="sng" algn="ctr">
                        <a:solidFill>
                          <a:schemeClr val="accent1">
                            <a:lumMod val="20000"/>
                            <a:lumOff val="80000"/>
                          </a:schemeClr>
                        </a:solidFill>
                        <a:prstDash val="solid"/>
                        <a:round/>
                        <a:headEnd type="none" w="med" len="med"/>
                        <a:tailEnd type="none" w="med" len="med"/>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56578">
                  <a:tc>
                    <a:txBody>
                      <a:bodyPr/>
                      <a:lstStyle/>
                      <a:p>
                        <a:pPr marL="0" marR="0" lvl="0" indent="0" algn="l" rtl="0">
                          <a:spcBef>
                            <a:spcPts val="0"/>
                          </a:spcBef>
                          <a:spcAft>
                            <a:spcPts val="0"/>
                          </a:spcAft>
                          <a:buNone/>
                        </a:pPr>
                        <a:r>
                          <a:rPr lang="fr-FR" sz="1200" b="1" i="0" u="none" strike="noStrike" cap="none">
                            <a:solidFill>
                              <a:schemeClr val="tx1"/>
                            </a:solidFill>
                            <a:latin typeface="Calibri"/>
                            <a:ea typeface="Calibri"/>
                            <a:cs typeface="Calibri"/>
                            <a:sym typeface="Calibri"/>
                          </a:rPr>
                          <a:t>Services de dépistage du VIH (HTS)</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fr-FR" sz="1100" b="0" i="0" u="none" strike="noStrike" cap="none">
                            <a:solidFill>
                              <a:schemeClr val="tx1"/>
                            </a:solidFill>
                            <a:latin typeface="Calibri"/>
                            <a:ea typeface="Calibri"/>
                            <a:cs typeface="Calibri"/>
                            <a:sym typeface="Calibri"/>
                          </a:rPr>
                          <a:t>Ce canal offre actuellement des services de counseling et de dépistage du VIH.</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56578">
                  <a:tc>
                    <a:txBody>
                      <a:bodyPr/>
                      <a:lstStyle/>
                      <a:p>
                        <a:pPr marL="0" marR="0" lvl="0" indent="0" algn="l" defTabSz="914400" rtl="0">
                          <a:spcBef>
                            <a:spcPts val="0"/>
                          </a:spcBef>
                          <a:spcAft>
                            <a:spcPts val="0"/>
                          </a:spcAft>
                          <a:buNone/>
                        </a:pPr>
                        <a:r>
                          <a:rPr lang="fr-FR" sz="1200" b="1" i="0" u="none" strike="noStrike" cap="none" dirty="0">
                            <a:solidFill>
                              <a:schemeClr val="tx1"/>
                            </a:solidFill>
                            <a:latin typeface="Calibri"/>
                            <a:ea typeface="Calibri"/>
                            <a:cs typeface="Calibri"/>
                            <a:sym typeface="Calibri"/>
                          </a:rPr>
                          <a:t>Capacité des professionnels de la santé</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fr-FR" sz="1100" b="0" i="0" u="none" strike="noStrike" cap="none">
                            <a:solidFill>
                              <a:schemeClr val="tx1"/>
                            </a:solidFill>
                            <a:latin typeface="Calibri"/>
                            <a:ea typeface="Calibri"/>
                            <a:cs typeface="Calibri"/>
                            <a:sym typeface="Calibri"/>
                          </a:rPr>
                          <a:t>Ce canal dispose de professionnels de la santé qui peuvent initier l’utilisation de l’anneau et en assurer le suivi.</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56578">
                  <a:tc>
                    <a:txBody>
                      <a:bodyPr/>
                      <a:lstStyle/>
                      <a:p>
                        <a:pPr marL="0" marR="0" lvl="0" indent="0" algn="l" rtl="0">
                          <a:spcBef>
                            <a:spcPts val="0"/>
                          </a:spcBef>
                          <a:spcAft>
                            <a:spcPts val="0"/>
                          </a:spcAft>
                          <a:buNone/>
                        </a:pPr>
                        <a:r>
                          <a:rPr lang="fr-FR" sz="1200" b="1" i="0" u="none" strike="noStrike" cap="none">
                            <a:solidFill>
                              <a:schemeClr val="tx1"/>
                            </a:solidFill>
                            <a:latin typeface="Calibri"/>
                            <a:ea typeface="Calibri"/>
                            <a:cs typeface="Calibri"/>
                            <a:sym typeface="Calibri"/>
                          </a:rPr>
                          <a:t>Espace</a:t>
                        </a:r>
                        <a:br>
                          <a:rPr lang="fr-FR" sz="1200" b="1" i="0" u="none" strike="noStrike" cap="none">
                            <a:solidFill>
                              <a:schemeClr val="tx1"/>
                            </a:solidFill>
                            <a:latin typeface="Calibri"/>
                            <a:ea typeface="Calibri"/>
                            <a:cs typeface="Calibri"/>
                            <a:sym typeface="Calibri"/>
                          </a:rPr>
                        </a:br>
                        <a:r>
                          <a:rPr lang="fr-FR" sz="1200" b="1" i="0" u="none" strike="noStrike" cap="none">
                            <a:solidFill>
                              <a:schemeClr val="tx1"/>
                            </a:solidFill>
                            <a:latin typeface="Calibri"/>
                            <a:ea typeface="Calibri"/>
                            <a:cs typeface="Calibri"/>
                            <a:sym typeface="Calibri"/>
                          </a:rPr>
                          <a:t>privé</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fr-FR" sz="1100" b="0" i="0" u="none" strike="noStrike" cap="none" dirty="0">
                            <a:solidFill>
                              <a:schemeClr val="tx1"/>
                            </a:solidFill>
                            <a:latin typeface="Calibri"/>
                            <a:ea typeface="Calibri"/>
                            <a:cs typeface="Calibri"/>
                            <a:sym typeface="Calibri"/>
                          </a:rPr>
                          <a:t>Ce canal dispose d’un espace privé pour que les femmes puissent initier et insérer l’anneau pour la première fois. </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grpSp>
      <p:grpSp>
        <p:nvGrpSpPr>
          <p:cNvPr id="28" name="Group 27">
            <a:extLst>
              <a:ext uri="{FF2B5EF4-FFF2-40B4-BE49-F238E27FC236}">
                <a16:creationId xmlns:a16="http://schemas.microsoft.com/office/drawing/2014/main" id="{4EB0EEDC-33F1-514E-8CE3-01FDFAD2CEDC}"/>
              </a:ext>
            </a:extLst>
          </p:cNvPr>
          <p:cNvGrpSpPr/>
          <p:nvPr/>
        </p:nvGrpSpPr>
        <p:grpSpPr>
          <a:xfrm>
            <a:off x="1343314" y="2361301"/>
            <a:ext cx="4933842" cy="3373436"/>
            <a:chOff x="907665" y="1960616"/>
            <a:chExt cx="4933842" cy="3373436"/>
          </a:xfrm>
        </p:grpSpPr>
        <p:grpSp>
          <p:nvGrpSpPr>
            <p:cNvPr id="29" name="Group 28">
              <a:extLst>
                <a:ext uri="{FF2B5EF4-FFF2-40B4-BE49-F238E27FC236}">
                  <a16:creationId xmlns:a16="http://schemas.microsoft.com/office/drawing/2014/main" id="{0B347357-FB38-7445-B2BB-9D87595950DE}"/>
                </a:ext>
              </a:extLst>
            </p:cNvPr>
            <p:cNvGrpSpPr/>
            <p:nvPr/>
          </p:nvGrpSpPr>
          <p:grpSpPr>
            <a:xfrm>
              <a:off x="907665" y="1960616"/>
              <a:ext cx="4933842" cy="618670"/>
              <a:chOff x="907665" y="1960616"/>
              <a:chExt cx="4933842" cy="618670"/>
            </a:xfrm>
          </p:grpSpPr>
          <p:sp>
            <p:nvSpPr>
              <p:cNvPr id="31" name="Google Shape;269;p25">
                <a:extLst>
                  <a:ext uri="{FF2B5EF4-FFF2-40B4-BE49-F238E27FC236}">
                    <a16:creationId xmlns:a16="http://schemas.microsoft.com/office/drawing/2014/main" id="{90247662-F687-3746-9159-2DECAAC93E8A}"/>
                  </a:ext>
                </a:extLst>
              </p:cNvPr>
              <p:cNvSpPr txBox="1"/>
              <p:nvPr/>
            </p:nvSpPr>
            <p:spPr>
              <a:xfrm>
                <a:off x="1423286" y="1960616"/>
                <a:ext cx="4418221" cy="6186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b="1" dirty="0">
                    <a:solidFill>
                      <a:schemeClr val="accent5"/>
                    </a:solidFill>
                    <a:latin typeface="Calibri"/>
                    <a:ea typeface="Calibri"/>
                    <a:cs typeface="Calibri"/>
                    <a:sym typeface="Calibri"/>
                  </a:rPr>
                  <a:t>ACCÈS : </a:t>
                </a:r>
                <a:r>
                  <a:rPr lang="fr-FR" sz="1400" dirty="0">
                    <a:solidFill>
                      <a:schemeClr val="accent5"/>
                    </a:solidFill>
                    <a:latin typeface="Calibri"/>
                    <a:ea typeface="Calibri"/>
                    <a:cs typeface="Calibri"/>
                    <a:sym typeface="Calibri"/>
                  </a:rPr>
                  <a:t>Dans quelle mesure ce canal permet-il d’atteindre les femmes dont les besoins en matière de prévention du VIH ne sont pas satisfaits ? </a:t>
                </a:r>
              </a:p>
            </p:txBody>
          </p:sp>
          <p:sp>
            <p:nvSpPr>
              <p:cNvPr id="32" name="Google Shape;270;p25">
                <a:extLst>
                  <a:ext uri="{FF2B5EF4-FFF2-40B4-BE49-F238E27FC236}">
                    <a16:creationId xmlns:a16="http://schemas.microsoft.com/office/drawing/2014/main" id="{206307D5-D1DA-4044-8562-13452C527F0E}"/>
                  </a:ext>
                </a:extLst>
              </p:cNvPr>
              <p:cNvSpPr/>
              <p:nvPr/>
            </p:nvSpPr>
            <p:spPr>
              <a:xfrm>
                <a:off x="907665" y="2102797"/>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000" b="1">
                    <a:solidFill>
                      <a:srgbClr val="FFFFFF"/>
                    </a:solidFill>
                    <a:latin typeface="Calibri"/>
                    <a:ea typeface="Calibri"/>
                    <a:cs typeface="Calibri"/>
                    <a:sym typeface="Calibri"/>
                  </a:rPr>
                  <a:t>1</a:t>
                </a:r>
              </a:p>
            </p:txBody>
          </p:sp>
        </p:grpSp>
        <p:graphicFrame>
          <p:nvGraphicFramePr>
            <p:cNvPr id="30" name="Google Shape;276;p25">
              <a:extLst>
                <a:ext uri="{FF2B5EF4-FFF2-40B4-BE49-F238E27FC236}">
                  <a16:creationId xmlns:a16="http://schemas.microsoft.com/office/drawing/2014/main" id="{CEF56EE0-7721-F241-9E81-C043F47D73D6}"/>
                </a:ext>
              </a:extLst>
            </p:cNvPr>
            <p:cNvGraphicFramePr/>
            <p:nvPr>
              <p:extLst>
                <p:ext uri="{D42A27DB-BD31-4B8C-83A1-F6EECF244321}">
                  <p14:modId xmlns:p14="http://schemas.microsoft.com/office/powerpoint/2010/main" val="489520074"/>
                </p:ext>
              </p:extLst>
            </p:nvPr>
          </p:nvGraphicFramePr>
          <p:xfrm>
            <a:off x="1391376" y="2667052"/>
            <a:ext cx="4450131" cy="2667000"/>
          </p:xfrm>
          <a:graphic>
            <a:graphicData uri="http://schemas.openxmlformats.org/drawingml/2006/table">
              <a:tbl>
                <a:tblPr>
                  <a:noFill/>
                </a:tblPr>
                <a:tblGrid>
                  <a:gridCol w="1097280">
                    <a:extLst>
                      <a:ext uri="{9D8B030D-6E8A-4147-A177-3AD203B41FA5}">
                        <a16:colId xmlns:a16="http://schemas.microsoft.com/office/drawing/2014/main" val="20000"/>
                      </a:ext>
                    </a:extLst>
                  </a:gridCol>
                  <a:gridCol w="3352851">
                    <a:extLst>
                      <a:ext uri="{9D8B030D-6E8A-4147-A177-3AD203B41FA5}">
                        <a16:colId xmlns:a16="http://schemas.microsoft.com/office/drawing/2014/main" val="20001"/>
                      </a:ext>
                    </a:extLst>
                  </a:gridCol>
                </a:tblGrid>
                <a:tr h="288233">
                  <a:tc>
                    <a:txBody>
                      <a:bodyPr/>
                      <a:lstStyle/>
                      <a:p>
                        <a:pPr marL="0" marR="0" lvl="0" indent="0" algn="l" rtl="0">
                          <a:spcBef>
                            <a:spcPts val="0"/>
                          </a:spcBef>
                          <a:spcAft>
                            <a:spcPts val="0"/>
                          </a:spcAft>
                          <a:buNone/>
                        </a:pPr>
                        <a:r>
                          <a:rPr lang="fr-FR" sz="1400" b="1" i="0" u="none" strike="noStrike" cap="none">
                            <a:solidFill>
                              <a:schemeClr val="accent2">
                                <a:lumMod val="75000"/>
                              </a:schemeClr>
                            </a:solidFill>
                            <a:latin typeface="Calibri"/>
                            <a:ea typeface="Calibri"/>
                            <a:cs typeface="Calibri"/>
                            <a:sym typeface="Calibri"/>
                          </a:rPr>
                          <a:t>Facteur </a:t>
                        </a:r>
                      </a:p>
                    </a:txBody>
                    <a:tcPr marL="95250" marR="95250" marT="47625" marB="47625" anchor="ctr">
                      <a:lnL w="57150" cap="flat" cmpd="sng">
                        <a:solidFill>
                          <a:srgbClr val="FFFFFF"/>
                        </a:solidFill>
                        <a:prstDash val="solid"/>
                        <a:round/>
                        <a:headEnd type="none" w="sm" len="sm"/>
                        <a:tailEnd type="none" w="sm" len="sm"/>
                      </a:lnL>
                      <a:lnR w="38100" cap="flat" cmpd="sng" algn="ctr">
                        <a:solidFill>
                          <a:schemeClr val="accent1">
                            <a:lumMod val="20000"/>
                            <a:lumOff val="80000"/>
                          </a:schemeClr>
                        </a:solidFill>
                        <a:prstDash val="solid"/>
                        <a:round/>
                        <a:headEnd type="none" w="med" len="med"/>
                        <a:tailEnd type="none" w="med" len="med"/>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fr-FR" sz="1400" b="1" i="0" u="none" strike="noStrike" cap="none">
                            <a:solidFill>
                              <a:schemeClr val="accent2">
                                <a:lumMod val="75000"/>
                              </a:schemeClr>
                            </a:solidFill>
                            <a:latin typeface="Calibri"/>
                            <a:ea typeface="Calibri"/>
                            <a:cs typeface="Calibri"/>
                            <a:sym typeface="Calibri"/>
                          </a:rPr>
                          <a:t>Définition </a:t>
                        </a:r>
                      </a:p>
                    </a:txBody>
                    <a:tcPr marL="95250" marR="95250" marT="47625" marB="47625" anchor="ctr">
                      <a:lnL w="38100" cap="flat" cmpd="sng" algn="ctr">
                        <a:solidFill>
                          <a:schemeClr val="accent1">
                            <a:lumMod val="20000"/>
                            <a:lumOff val="80000"/>
                          </a:schemeClr>
                        </a:solidFill>
                        <a:prstDash val="solid"/>
                        <a:round/>
                        <a:headEnd type="none" w="med" len="med"/>
                        <a:tailEnd type="none" w="med" len="med"/>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31520">
                  <a:tc>
                    <a:txBody>
                      <a:bodyPr/>
                      <a:lstStyle/>
                      <a:p>
                        <a:pPr marL="0" marR="0" lvl="0" indent="0" algn="l" rtl="0">
                          <a:lnSpc>
                            <a:spcPct val="100000"/>
                          </a:lnSpc>
                          <a:spcBef>
                            <a:spcPts val="0"/>
                          </a:spcBef>
                          <a:spcAft>
                            <a:spcPts val="0"/>
                          </a:spcAft>
                          <a:buClr>
                            <a:srgbClr val="595959"/>
                          </a:buClr>
                          <a:buSzPts val="1200"/>
                          <a:buFont typeface="Calibri"/>
                          <a:buNone/>
                        </a:pPr>
                        <a:r>
                          <a:rPr lang="fr-FR" sz="1200" b="1" i="0" u="none" strike="noStrike" cap="none">
                            <a:solidFill>
                              <a:schemeClr val="tx1"/>
                            </a:solidFill>
                            <a:latin typeface="Calibri"/>
                            <a:ea typeface="Calibri"/>
                            <a:cs typeface="Calibri"/>
                            <a:sym typeface="Calibri"/>
                          </a:rPr>
                          <a:t>Portée</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595959"/>
                          </a:buClr>
                          <a:buSzPts val="1200"/>
                          <a:buFont typeface="Calibri"/>
                          <a:buNone/>
                        </a:pPr>
                        <a:r>
                          <a:rPr lang="fr-FR" sz="1100" b="0" i="0" u="none" strike="noStrike" cap="none">
                            <a:solidFill>
                              <a:schemeClr val="tx1"/>
                            </a:solidFill>
                            <a:latin typeface="Calibri"/>
                            <a:ea typeface="Calibri"/>
                            <a:cs typeface="Calibri"/>
                            <a:sym typeface="Calibri"/>
                          </a:rPr>
                          <a:t>Ce canal fournit des services de SSR aux femmes et aux filles qui pourraient tirer partie de la prévention du VIH. </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1"/>
                    </a:ext>
                  </a:extLst>
                </a:tr>
                <a:tr h="731520">
                  <a:tc>
                    <a:txBody>
                      <a:bodyPr/>
                      <a:lstStyle/>
                      <a:p>
                        <a:pPr marL="0" marR="0" lvl="0" indent="0" algn="l" rtl="0">
                          <a:spcBef>
                            <a:spcPts val="0"/>
                          </a:spcBef>
                          <a:spcAft>
                            <a:spcPts val="0"/>
                          </a:spcAft>
                          <a:buNone/>
                        </a:pPr>
                        <a:r>
                          <a:rPr lang="fr-FR" sz="1200" b="1" i="0" u="none" strike="noStrike" cap="none">
                            <a:solidFill>
                              <a:schemeClr val="tx1"/>
                            </a:solidFill>
                            <a:latin typeface="Calibri"/>
                            <a:ea typeface="Calibri"/>
                            <a:cs typeface="Calibri"/>
                            <a:sym typeface="Calibri"/>
                          </a:rPr>
                          <a:t>Accessibilité financière</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fr-FR" sz="1100" b="0" i="0" u="none" strike="noStrike" cap="none" dirty="0">
                            <a:solidFill>
                              <a:schemeClr val="tx1"/>
                            </a:solidFill>
                            <a:latin typeface="Calibri"/>
                            <a:ea typeface="Calibri"/>
                            <a:cs typeface="Calibri"/>
                            <a:sym typeface="Calibri"/>
                          </a:rPr>
                          <a:t>Les services fournis par ce canal sont abordables pour les femmes et les filles dont les niveaux de revenus diffèrent largement.</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2"/>
                    </a:ext>
                  </a:extLst>
                </a:tr>
                <a:tr h="731520">
                  <a:tc>
                    <a:txBody>
                      <a:bodyPr/>
                      <a:lstStyle/>
                      <a:p>
                        <a:pPr marL="0" marR="0" lvl="0" indent="0" algn="l" rtl="0">
                          <a:lnSpc>
                            <a:spcPct val="100000"/>
                          </a:lnSpc>
                          <a:spcBef>
                            <a:spcPts val="0"/>
                          </a:spcBef>
                          <a:spcAft>
                            <a:spcPts val="0"/>
                          </a:spcAft>
                          <a:buClr>
                            <a:srgbClr val="595959"/>
                          </a:buClr>
                          <a:buSzPts val="1200"/>
                          <a:buFont typeface="Calibri"/>
                          <a:buNone/>
                        </a:pPr>
                        <a:r>
                          <a:rPr lang="fr-FR" sz="1200" b="1" i="0" u="none" strike="noStrike" cap="none" dirty="0">
                            <a:solidFill>
                              <a:schemeClr val="tx1"/>
                            </a:solidFill>
                            <a:latin typeface="Calibri"/>
                            <a:ea typeface="Calibri"/>
                            <a:cs typeface="Calibri"/>
                            <a:sym typeface="Calibri"/>
                          </a:rPr>
                          <a:t>Portefeuille de produits</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40000"/>
                          <a:lumOff val="60000"/>
                        </a:schemeClr>
                      </a:solidFill>
                    </a:tcPr>
                  </a:tc>
                  <a:tc>
                    <a:txBody>
                      <a:bodyPr/>
                      <a:lstStyle/>
                      <a:p>
                        <a:pPr marL="0" marR="0" lvl="0" indent="0" algn="l" rtl="0">
                          <a:spcBef>
                            <a:spcPts val="0"/>
                          </a:spcBef>
                          <a:spcAft>
                            <a:spcPts val="0"/>
                          </a:spcAft>
                          <a:buNone/>
                        </a:pPr>
                        <a:r>
                          <a:rPr lang="fr-FR" sz="1050" b="0" i="0" u="none" strike="noStrike" cap="none" dirty="0">
                            <a:solidFill>
                              <a:schemeClr val="tx1"/>
                            </a:solidFill>
                            <a:latin typeface="Calibri"/>
                            <a:ea typeface="Calibri"/>
                            <a:cs typeface="Calibri"/>
                            <a:sym typeface="Calibri"/>
                          </a:rPr>
                          <a:t>D’autres produits pertinents pour les femmes et les filles dont les besoins en matière de prévention du VIH ne sont pas satisfaits et qui pourraient tirer partie de la prévention du VIH (p. ex., le dépistage du VIH, la </a:t>
                        </a:r>
                        <a:r>
                          <a:rPr lang="fr-FR" sz="1050" b="0" i="0" u="none" strike="noStrike" cap="none" dirty="0" err="1">
                            <a:solidFill>
                              <a:schemeClr val="tx1"/>
                            </a:solidFill>
                            <a:latin typeface="Calibri"/>
                            <a:ea typeface="Calibri"/>
                            <a:cs typeface="Calibri"/>
                            <a:sym typeface="Calibri"/>
                          </a:rPr>
                          <a:t>PrEP</a:t>
                        </a:r>
                        <a:r>
                          <a:rPr lang="fr-FR" sz="1050" b="0" i="0" u="none" strike="noStrike" cap="none" dirty="0">
                            <a:solidFill>
                              <a:schemeClr val="tx1"/>
                            </a:solidFill>
                            <a:latin typeface="Calibri"/>
                            <a:ea typeface="Calibri"/>
                            <a:cs typeface="Calibri"/>
                            <a:sym typeface="Calibri"/>
                          </a:rPr>
                          <a:t> orale, la PF) sont proposés par ce canal.</a:t>
                        </a:r>
                      </a:p>
                    </a:txBody>
                    <a:tcPr marL="95250" marR="95250" marT="47625" marB="47625" anchor="ctr">
                      <a:lnL w="57150" cap="flat" cmpd="sng">
                        <a:solidFill>
                          <a:srgbClr val="FFFFFF"/>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rgbClr val="E1E9EC"/>
                      </a:solidFill>
                    </a:tcPr>
                  </a:tc>
                  <a:extLst>
                    <a:ext uri="{0D108BD9-81ED-4DB2-BD59-A6C34878D82A}">
                      <a16:rowId xmlns:a16="http://schemas.microsoft.com/office/drawing/2014/main" val="10003"/>
                    </a:ext>
                  </a:extLst>
                </a:tr>
              </a:tbl>
            </a:graphicData>
          </a:graphic>
        </p:graphicFrame>
      </p:grpSp>
      <p:sp>
        <p:nvSpPr>
          <p:cNvPr id="2" name="Title 1">
            <a:extLst>
              <a:ext uri="{FF2B5EF4-FFF2-40B4-BE49-F238E27FC236}">
                <a16:creationId xmlns:a16="http://schemas.microsoft.com/office/drawing/2014/main" id="{C46B9694-0275-074E-A4B4-5DB1BADF4E35}"/>
              </a:ext>
            </a:extLst>
          </p:cNvPr>
          <p:cNvSpPr>
            <a:spLocks noGrp="1"/>
          </p:cNvSpPr>
          <p:nvPr>
            <p:ph type="title"/>
          </p:nvPr>
        </p:nvSpPr>
        <p:spPr/>
        <p:txBody>
          <a:bodyPr>
            <a:normAutofit fontScale="90000"/>
          </a:bodyPr>
          <a:lstStyle/>
          <a:p>
            <a:r>
              <a:rPr lang="fr-FR"/>
              <a:t>Critères d’évaluation des canaux de distribution</a:t>
            </a:r>
          </a:p>
        </p:txBody>
      </p:sp>
      <p:sp>
        <p:nvSpPr>
          <p:cNvPr id="3" name="Text Placeholder 2">
            <a:extLst>
              <a:ext uri="{FF2B5EF4-FFF2-40B4-BE49-F238E27FC236}">
                <a16:creationId xmlns:a16="http://schemas.microsoft.com/office/drawing/2014/main" id="{DD9E2D0C-9A80-7744-9A99-0CE660946376}"/>
              </a:ext>
            </a:extLst>
          </p:cNvPr>
          <p:cNvSpPr>
            <a:spLocks noGrp="1"/>
          </p:cNvSpPr>
          <p:nvPr>
            <p:ph type="body" sz="quarter" idx="12"/>
          </p:nvPr>
        </p:nvSpPr>
        <p:spPr>
          <a:xfrm>
            <a:off x="1242937" y="1883196"/>
            <a:ext cx="10145712" cy="477056"/>
          </a:xfrm>
        </p:spPr>
        <p:txBody>
          <a:bodyPr/>
          <a:lstStyle/>
          <a:p>
            <a:r>
              <a:rPr lang="fr-FR" sz="2400" dirty="0"/>
              <a:t>Critères d’évaluation des canaux de distribution</a:t>
            </a:r>
          </a:p>
        </p:txBody>
      </p:sp>
      <p:sp>
        <p:nvSpPr>
          <p:cNvPr id="4" name="Slide Number Placeholder 3">
            <a:extLst>
              <a:ext uri="{FF2B5EF4-FFF2-40B4-BE49-F238E27FC236}">
                <a16:creationId xmlns:a16="http://schemas.microsoft.com/office/drawing/2014/main" id="{DA97A4DE-708D-C144-9534-368EC66657DD}"/>
              </a:ext>
            </a:extLst>
          </p:cNvPr>
          <p:cNvSpPr>
            <a:spLocks noGrp="1"/>
          </p:cNvSpPr>
          <p:nvPr>
            <p:ph type="sldNum" sz="quarter" idx="4"/>
          </p:nvPr>
        </p:nvSpPr>
        <p:spPr>
          <a:xfrm>
            <a:off x="9007208" y="6356350"/>
            <a:ext cx="2743200" cy="365125"/>
          </a:xfrm>
        </p:spPr>
        <p:txBody>
          <a:bodyPr/>
          <a:lstStyle/>
          <a:p>
            <a:fld id="{282D8E3E-8532-C943-903F-91E14D4CAD95}" type="slidenum">
              <a:rPr lang="en-US" smtClean="0"/>
              <a:pPr/>
              <a:t>8</a:t>
            </a:fld>
            <a:endParaRPr lang="en-US"/>
          </a:p>
        </p:txBody>
      </p:sp>
      <p:sp>
        <p:nvSpPr>
          <p:cNvPr id="41" name="Text Placeholder 40">
            <a:extLst>
              <a:ext uri="{FF2B5EF4-FFF2-40B4-BE49-F238E27FC236}">
                <a16:creationId xmlns:a16="http://schemas.microsoft.com/office/drawing/2014/main" id="{52956FE9-8B48-FB44-89DB-6748846D6605}"/>
              </a:ext>
            </a:extLst>
          </p:cNvPr>
          <p:cNvSpPr>
            <a:spLocks noGrp="1"/>
          </p:cNvSpPr>
          <p:nvPr>
            <p:ph type="body" sz="quarter" idx="13"/>
          </p:nvPr>
        </p:nvSpPr>
        <p:spPr>
          <a:xfrm>
            <a:off x="1228726" y="1336980"/>
            <a:ext cx="10075000" cy="689806"/>
          </a:xfrm>
        </p:spPr>
        <p:txBody>
          <a:bodyPr/>
          <a:lstStyle/>
          <a:p>
            <a:r>
              <a:rPr lang="fr-FR" dirty="0"/>
              <a:t>La collecte et l’analyse des données pour chaque canal s’articulent autour de six facteurs clés d’accès et de capacité. Les diapositives suivantes comprennent des modèles pour mener la collecte et l’analyse des données. </a:t>
            </a:r>
          </a:p>
        </p:txBody>
      </p:sp>
      <p:sp>
        <p:nvSpPr>
          <p:cNvPr id="11" name="Google Shape;355;p31">
            <a:extLst>
              <a:ext uri="{FF2B5EF4-FFF2-40B4-BE49-F238E27FC236}">
                <a16:creationId xmlns:a16="http://schemas.microsoft.com/office/drawing/2014/main" id="{774896AA-5E80-FC4B-8C5C-A9A9331B7C9F}"/>
              </a:ext>
            </a:extLst>
          </p:cNvPr>
          <p:cNvSpPr/>
          <p:nvPr/>
        </p:nvSpPr>
        <p:spPr>
          <a:xfrm>
            <a:off x="769400" y="5731917"/>
            <a:ext cx="1178192"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fr-FR" sz="1000" b="1" i="0" u="none" strike="noStrike" cap="none">
                <a:solidFill>
                  <a:srgbClr val="434343"/>
                </a:solidFill>
                <a:latin typeface="Arial" panose="020B0604020202020204" pitchFamily="34" charset="0"/>
                <a:ea typeface="Calibri"/>
                <a:cs typeface="Arial" panose="020B0604020202020204" pitchFamily="34" charset="0"/>
                <a:sym typeface="Calibri"/>
              </a:rPr>
              <a:t>LÉGENDE</a:t>
            </a:r>
          </a:p>
        </p:txBody>
      </p:sp>
      <p:grpSp>
        <p:nvGrpSpPr>
          <p:cNvPr id="8" name="Group 7">
            <a:extLst>
              <a:ext uri="{FF2B5EF4-FFF2-40B4-BE49-F238E27FC236}">
                <a16:creationId xmlns:a16="http://schemas.microsoft.com/office/drawing/2014/main" id="{4C890B6E-5F66-9546-BF39-0A03D15BF4E8}"/>
              </a:ext>
            </a:extLst>
          </p:cNvPr>
          <p:cNvGrpSpPr/>
          <p:nvPr/>
        </p:nvGrpSpPr>
        <p:grpSpPr>
          <a:xfrm>
            <a:off x="1889812" y="5783578"/>
            <a:ext cx="4417986" cy="179730"/>
            <a:chOff x="939345" y="5973948"/>
            <a:chExt cx="4417986" cy="179730"/>
          </a:xfrm>
        </p:grpSpPr>
        <p:sp>
          <p:nvSpPr>
            <p:cNvPr id="16" name="Google Shape;352;p31">
              <a:extLst>
                <a:ext uri="{FF2B5EF4-FFF2-40B4-BE49-F238E27FC236}">
                  <a16:creationId xmlns:a16="http://schemas.microsoft.com/office/drawing/2014/main" id="{E02A034C-E8CF-E34E-A26B-FCB2C18C3939}"/>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7" name="Google Shape;355;p31">
              <a:extLst>
                <a:ext uri="{FF2B5EF4-FFF2-40B4-BE49-F238E27FC236}">
                  <a16:creationId xmlns:a16="http://schemas.microsoft.com/office/drawing/2014/main" id="{2ECB6906-9A6E-8045-B5A3-7BA89D2393AC}"/>
                </a:ext>
              </a:extLst>
            </p:cNvPr>
            <p:cNvSpPr/>
            <p:nvPr/>
          </p:nvSpPr>
          <p:spPr>
            <a:xfrm>
              <a:off x="1093862" y="5973948"/>
              <a:ext cx="4263469" cy="171435"/>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ea typeface="Calibri"/>
                  <a:cs typeface="Calibri"/>
                  <a:sym typeface="Calibri"/>
                </a:rPr>
                <a:t>Un grand nombre de personnes chez les populations prioritaires peuvent avoir accès à l’anneau par ce canal</a:t>
              </a:r>
            </a:p>
          </p:txBody>
        </p:sp>
      </p:grpSp>
      <p:grpSp>
        <p:nvGrpSpPr>
          <p:cNvPr id="9" name="Group 8">
            <a:extLst>
              <a:ext uri="{FF2B5EF4-FFF2-40B4-BE49-F238E27FC236}">
                <a16:creationId xmlns:a16="http://schemas.microsoft.com/office/drawing/2014/main" id="{553D5296-F370-BB40-B43D-D756013F812A}"/>
              </a:ext>
            </a:extLst>
          </p:cNvPr>
          <p:cNvGrpSpPr/>
          <p:nvPr/>
        </p:nvGrpSpPr>
        <p:grpSpPr>
          <a:xfrm>
            <a:off x="1889812" y="6077519"/>
            <a:ext cx="4434945" cy="193105"/>
            <a:chOff x="2046886" y="5960066"/>
            <a:chExt cx="4434945" cy="193105"/>
          </a:xfrm>
        </p:grpSpPr>
        <p:sp>
          <p:nvSpPr>
            <p:cNvPr id="14" name="Google Shape;354;p31">
              <a:extLst>
                <a:ext uri="{FF2B5EF4-FFF2-40B4-BE49-F238E27FC236}">
                  <a16:creationId xmlns:a16="http://schemas.microsoft.com/office/drawing/2014/main" id="{BD116473-6BEC-F547-9E97-DF08C56C822D}"/>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5" name="Google Shape;356;p31">
              <a:extLst>
                <a:ext uri="{FF2B5EF4-FFF2-40B4-BE49-F238E27FC236}">
                  <a16:creationId xmlns:a16="http://schemas.microsoft.com/office/drawing/2014/main" id="{81FBA758-7E6F-C84F-B750-2EE9C489991D}"/>
                </a:ext>
              </a:extLst>
            </p:cNvPr>
            <p:cNvSpPr/>
            <p:nvPr/>
          </p:nvSpPr>
          <p:spPr>
            <a:xfrm>
              <a:off x="2218363" y="5960066"/>
              <a:ext cx="4263468" cy="154273"/>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ea typeface="Calibri"/>
                  <a:cs typeface="Calibri"/>
                  <a:sym typeface="Calibri"/>
                </a:rPr>
                <a:t>Certains segments des populations prioritaires peuvent avoir accès à l’anneau par ce canal</a:t>
              </a:r>
            </a:p>
          </p:txBody>
        </p:sp>
      </p:grpSp>
      <p:grpSp>
        <p:nvGrpSpPr>
          <p:cNvPr id="10" name="Group 9">
            <a:extLst>
              <a:ext uri="{FF2B5EF4-FFF2-40B4-BE49-F238E27FC236}">
                <a16:creationId xmlns:a16="http://schemas.microsoft.com/office/drawing/2014/main" id="{0773BDC7-1BB1-224C-B4FC-FEDAE208ED57}"/>
              </a:ext>
            </a:extLst>
          </p:cNvPr>
          <p:cNvGrpSpPr/>
          <p:nvPr/>
        </p:nvGrpSpPr>
        <p:grpSpPr>
          <a:xfrm>
            <a:off x="1858935" y="6408150"/>
            <a:ext cx="3342064" cy="257171"/>
            <a:chOff x="3287839" y="5971583"/>
            <a:chExt cx="2657551" cy="191697"/>
          </a:xfrm>
        </p:grpSpPr>
        <p:sp>
          <p:nvSpPr>
            <p:cNvPr id="12" name="Google Shape;353;p31">
              <a:extLst>
                <a:ext uri="{FF2B5EF4-FFF2-40B4-BE49-F238E27FC236}">
                  <a16:creationId xmlns:a16="http://schemas.microsoft.com/office/drawing/2014/main" id="{97841343-374C-664E-AC40-E643B44DE992}"/>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3" name="Google Shape;357;p31">
              <a:extLst>
                <a:ext uri="{FF2B5EF4-FFF2-40B4-BE49-F238E27FC236}">
                  <a16:creationId xmlns:a16="http://schemas.microsoft.com/office/drawing/2014/main" id="{2B121224-C825-3346-B55E-97AEFB47A1FB}"/>
                </a:ext>
              </a:extLst>
            </p:cNvPr>
            <p:cNvSpPr txBox="1"/>
            <p:nvPr/>
          </p:nvSpPr>
          <p:spPr>
            <a:xfrm>
              <a:off x="3450351" y="5991845"/>
              <a:ext cx="2495039" cy="171435"/>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latin typeface="Arial" panose="020B0604020202020204" pitchFamily="34" charset="0"/>
                  <a:ea typeface="Calibri"/>
                  <a:cs typeface="Arial" panose="020B0604020202020204" pitchFamily="34" charset="0"/>
                  <a:sym typeface="Calibri"/>
                </a:rPr>
                <a:t>Ce canal n’atteint pas les populations prioritaires</a:t>
              </a:r>
            </a:p>
          </p:txBody>
        </p:sp>
      </p:grpSp>
      <p:grpSp>
        <p:nvGrpSpPr>
          <p:cNvPr id="49" name="Group 48">
            <a:extLst>
              <a:ext uri="{FF2B5EF4-FFF2-40B4-BE49-F238E27FC236}">
                <a16:creationId xmlns:a16="http://schemas.microsoft.com/office/drawing/2014/main" id="{2DC86C91-DB73-5843-AAC3-1AE14626673F}"/>
              </a:ext>
            </a:extLst>
          </p:cNvPr>
          <p:cNvGrpSpPr/>
          <p:nvPr/>
        </p:nvGrpSpPr>
        <p:grpSpPr>
          <a:xfrm>
            <a:off x="7219049" y="5713721"/>
            <a:ext cx="4425981" cy="196632"/>
            <a:chOff x="939345" y="5977210"/>
            <a:chExt cx="4425981" cy="196632"/>
          </a:xfrm>
        </p:grpSpPr>
        <p:sp>
          <p:nvSpPr>
            <p:cNvPr id="56" name="Google Shape;352;p31">
              <a:extLst>
                <a:ext uri="{FF2B5EF4-FFF2-40B4-BE49-F238E27FC236}">
                  <a16:creationId xmlns:a16="http://schemas.microsoft.com/office/drawing/2014/main" id="{87B14BF1-ECE6-534E-A442-35412C1ED92A}"/>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57" name="Google Shape;355;p31">
              <a:extLst>
                <a:ext uri="{FF2B5EF4-FFF2-40B4-BE49-F238E27FC236}">
                  <a16:creationId xmlns:a16="http://schemas.microsoft.com/office/drawing/2014/main" id="{112506C7-DD30-EA4E-B667-8CD89D0817EB}"/>
                </a:ext>
              </a:extLst>
            </p:cNvPr>
            <p:cNvSpPr/>
            <p:nvPr/>
          </p:nvSpPr>
          <p:spPr>
            <a:xfrm>
              <a:off x="1101857" y="6002407"/>
              <a:ext cx="4263469" cy="171435"/>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latin typeface="Arial" panose="020B0604020202020204" pitchFamily="34" charset="0"/>
                  <a:ea typeface="Calibri"/>
                  <a:cs typeface="Arial" panose="020B0604020202020204" pitchFamily="34" charset="0"/>
                  <a:sym typeface="Calibri"/>
                </a:rPr>
                <a:t>Les sites disposent systématiquement de l’infrastructure ou des capacités nécessaires pour distribuer l’anneau</a:t>
              </a:r>
            </a:p>
          </p:txBody>
        </p:sp>
      </p:grpSp>
      <p:grpSp>
        <p:nvGrpSpPr>
          <p:cNvPr id="50" name="Group 49">
            <a:extLst>
              <a:ext uri="{FF2B5EF4-FFF2-40B4-BE49-F238E27FC236}">
                <a16:creationId xmlns:a16="http://schemas.microsoft.com/office/drawing/2014/main" id="{30EF652C-FC49-2D4A-94E3-2892EAE64CA5}"/>
              </a:ext>
            </a:extLst>
          </p:cNvPr>
          <p:cNvGrpSpPr/>
          <p:nvPr/>
        </p:nvGrpSpPr>
        <p:grpSpPr>
          <a:xfrm>
            <a:off x="7219049" y="6050383"/>
            <a:ext cx="4425981" cy="193944"/>
            <a:chOff x="2046886" y="5959227"/>
            <a:chExt cx="4425981" cy="193944"/>
          </a:xfrm>
        </p:grpSpPr>
        <p:sp>
          <p:nvSpPr>
            <p:cNvPr id="54" name="Google Shape;354;p31">
              <a:extLst>
                <a:ext uri="{FF2B5EF4-FFF2-40B4-BE49-F238E27FC236}">
                  <a16:creationId xmlns:a16="http://schemas.microsoft.com/office/drawing/2014/main" id="{8AB98900-69C8-1D43-A4E6-759D2ECDBE86}"/>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55" name="Google Shape;356;p31">
              <a:extLst>
                <a:ext uri="{FF2B5EF4-FFF2-40B4-BE49-F238E27FC236}">
                  <a16:creationId xmlns:a16="http://schemas.microsoft.com/office/drawing/2014/main" id="{E8C407FF-7270-1944-A248-943DD37B5ACC}"/>
                </a:ext>
              </a:extLst>
            </p:cNvPr>
            <p:cNvSpPr/>
            <p:nvPr/>
          </p:nvSpPr>
          <p:spPr>
            <a:xfrm>
              <a:off x="2209399" y="5959227"/>
              <a:ext cx="4263468" cy="154273"/>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latin typeface="Arial" panose="020B0604020202020204" pitchFamily="34" charset="0"/>
                  <a:ea typeface="Calibri"/>
                  <a:cs typeface="Arial" panose="020B0604020202020204" pitchFamily="34" charset="0"/>
                  <a:sym typeface="Calibri"/>
                </a:rPr>
                <a:t>Certains sites disposent de l’infrastructure ou des capacités nécessaires pour distribuer l’anneau</a:t>
              </a:r>
            </a:p>
          </p:txBody>
        </p:sp>
      </p:grpSp>
      <p:grpSp>
        <p:nvGrpSpPr>
          <p:cNvPr id="51" name="Group 50">
            <a:extLst>
              <a:ext uri="{FF2B5EF4-FFF2-40B4-BE49-F238E27FC236}">
                <a16:creationId xmlns:a16="http://schemas.microsoft.com/office/drawing/2014/main" id="{3DBDBBBF-E988-F34A-81F2-087C295DA148}"/>
              </a:ext>
            </a:extLst>
          </p:cNvPr>
          <p:cNvGrpSpPr/>
          <p:nvPr/>
        </p:nvGrpSpPr>
        <p:grpSpPr>
          <a:xfrm>
            <a:off x="7219049" y="6345039"/>
            <a:ext cx="4161738" cy="191697"/>
            <a:chOff x="3287839" y="5971583"/>
            <a:chExt cx="4161738" cy="191697"/>
          </a:xfrm>
        </p:grpSpPr>
        <p:sp>
          <p:nvSpPr>
            <p:cNvPr id="52" name="Google Shape;353;p31">
              <a:extLst>
                <a:ext uri="{FF2B5EF4-FFF2-40B4-BE49-F238E27FC236}">
                  <a16:creationId xmlns:a16="http://schemas.microsoft.com/office/drawing/2014/main" id="{30DDA96B-1873-3145-9714-E7411C1DE5A2}"/>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53" name="Google Shape;357;p31">
              <a:extLst>
                <a:ext uri="{FF2B5EF4-FFF2-40B4-BE49-F238E27FC236}">
                  <a16:creationId xmlns:a16="http://schemas.microsoft.com/office/drawing/2014/main" id="{FB39318A-6FFA-584A-8749-3ABA832CFBB4}"/>
                </a:ext>
              </a:extLst>
            </p:cNvPr>
            <p:cNvSpPr txBox="1"/>
            <p:nvPr/>
          </p:nvSpPr>
          <p:spPr>
            <a:xfrm>
              <a:off x="3450351" y="5991845"/>
              <a:ext cx="3999226" cy="171435"/>
            </a:xfrm>
            <a:prstGeom prst="rect">
              <a:avLst/>
            </a:prstGeom>
            <a:noFill/>
            <a:ln>
              <a:noFill/>
            </a:ln>
          </p:spPr>
          <p:txBody>
            <a:bodyPr spcFirstLastPara="1" wrap="square" lIns="91425" tIns="0" rIns="91425" bIns="45700" anchor="t" anchorCtr="0">
              <a:noAutofit/>
            </a:bodyPr>
            <a:lstStyle/>
            <a:p>
              <a:pPr lvl="0"/>
              <a:r>
                <a:rPr lang="fr-FR" sz="900">
                  <a:solidFill>
                    <a:srgbClr val="595959"/>
                  </a:solidFill>
                  <a:latin typeface="Arial" panose="020B0604020202020204" pitchFamily="34" charset="0"/>
                  <a:ea typeface="Calibri"/>
                  <a:cs typeface="Arial" panose="020B0604020202020204" pitchFamily="34" charset="0"/>
                  <a:sym typeface="Calibri"/>
                </a:rPr>
                <a:t>Les sites disposent rarement de l’infrastructure ou des capacités nécessaires pour distribuer l’anneau</a:t>
              </a:r>
            </a:p>
          </p:txBody>
        </p:sp>
      </p:grpSp>
    </p:spTree>
    <p:extLst>
      <p:ext uri="{BB962C8B-B14F-4D97-AF65-F5344CB8AC3E}">
        <p14:creationId xmlns:p14="http://schemas.microsoft.com/office/powerpoint/2010/main" val="244449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a:xfrm>
            <a:off x="3229876" y="811045"/>
            <a:ext cx="8608111" cy="513544"/>
          </a:xfrm>
        </p:spPr>
        <p:txBody>
          <a:bodyPr>
            <a:normAutofit fontScale="90000"/>
          </a:bodyPr>
          <a:lstStyle/>
          <a:p>
            <a:r>
              <a:rPr lang="fr-FR" dirty="0"/>
              <a:t>Évaluation de l’</a:t>
            </a:r>
            <a:r>
              <a:rPr lang="fr-FR" dirty="0">
                <a:solidFill>
                  <a:schemeClr val="accent3"/>
                </a:solidFill>
              </a:rPr>
              <a:t>accès</a:t>
            </a:r>
            <a:r>
              <a:rPr lang="fr-FR" dirty="0"/>
              <a:t> aux canaux de distribution</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9</a:t>
            </a:fld>
            <a:endParaRPr lang="en-US"/>
          </a:p>
        </p:txBody>
      </p:sp>
      <p:sp>
        <p:nvSpPr>
          <p:cNvPr id="6" name="Google Shape;270;p25">
            <a:extLst>
              <a:ext uri="{FF2B5EF4-FFF2-40B4-BE49-F238E27FC236}">
                <a16:creationId xmlns:a16="http://schemas.microsoft.com/office/drawing/2014/main" id="{0C4C536E-BA34-9D42-96A4-E36657915049}"/>
              </a:ext>
            </a:extLst>
          </p:cNvPr>
          <p:cNvSpPr/>
          <p:nvPr/>
        </p:nvSpPr>
        <p:spPr>
          <a:xfrm>
            <a:off x="2772676" y="839217"/>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000" b="1">
                <a:solidFill>
                  <a:srgbClr val="FFFFFF"/>
                </a:solidFill>
                <a:latin typeface="Calibri"/>
                <a:ea typeface="Calibri"/>
                <a:cs typeface="Calibri"/>
                <a:sym typeface="Calibri"/>
              </a:rPr>
              <a:t>1</a:t>
            </a:r>
          </a:p>
        </p:txBody>
      </p:sp>
      <p:graphicFrame>
        <p:nvGraphicFramePr>
          <p:cNvPr id="7" name="Google Shape;288;p26">
            <a:extLst>
              <a:ext uri="{FF2B5EF4-FFF2-40B4-BE49-F238E27FC236}">
                <a16:creationId xmlns:a16="http://schemas.microsoft.com/office/drawing/2014/main" id="{36CBD13E-F2F5-8348-BBDE-43BCB63CEE1E}"/>
              </a:ext>
            </a:extLst>
          </p:cNvPr>
          <p:cNvGraphicFramePr/>
          <p:nvPr>
            <p:extLst>
              <p:ext uri="{D42A27DB-BD31-4B8C-83A1-F6EECF244321}">
                <p14:modId xmlns:p14="http://schemas.microsoft.com/office/powerpoint/2010/main" val="592369544"/>
              </p:ext>
            </p:extLst>
          </p:nvPr>
        </p:nvGraphicFramePr>
        <p:xfrm>
          <a:off x="419100" y="1498456"/>
          <a:ext cx="11484142" cy="4885954"/>
        </p:xfrm>
        <a:graphic>
          <a:graphicData uri="http://schemas.openxmlformats.org/drawingml/2006/table">
            <a:tbl>
              <a:tblPr firstRow="1" bandRow="1">
                <a:noFill/>
              </a:tblPr>
              <a:tblGrid>
                <a:gridCol w="1010537">
                  <a:extLst>
                    <a:ext uri="{9D8B030D-6E8A-4147-A177-3AD203B41FA5}">
                      <a16:colId xmlns:a16="http://schemas.microsoft.com/office/drawing/2014/main" val="20000"/>
                    </a:ext>
                  </a:extLst>
                </a:gridCol>
                <a:gridCol w="5108167">
                  <a:extLst>
                    <a:ext uri="{9D8B030D-6E8A-4147-A177-3AD203B41FA5}">
                      <a16:colId xmlns:a16="http://schemas.microsoft.com/office/drawing/2014/main" val="20001"/>
                    </a:ext>
                  </a:extLst>
                </a:gridCol>
                <a:gridCol w="3394210">
                  <a:extLst>
                    <a:ext uri="{9D8B030D-6E8A-4147-A177-3AD203B41FA5}">
                      <a16:colId xmlns:a16="http://schemas.microsoft.com/office/drawing/2014/main" val="20002"/>
                    </a:ext>
                  </a:extLst>
                </a:gridCol>
                <a:gridCol w="657076">
                  <a:extLst>
                    <a:ext uri="{9D8B030D-6E8A-4147-A177-3AD203B41FA5}">
                      <a16:colId xmlns:a16="http://schemas.microsoft.com/office/drawing/2014/main" val="20003"/>
                    </a:ext>
                  </a:extLst>
                </a:gridCol>
                <a:gridCol w="657076">
                  <a:extLst>
                    <a:ext uri="{9D8B030D-6E8A-4147-A177-3AD203B41FA5}">
                      <a16:colId xmlns:a16="http://schemas.microsoft.com/office/drawing/2014/main" val="20004"/>
                    </a:ext>
                  </a:extLst>
                </a:gridCol>
                <a:gridCol w="657076">
                  <a:extLst>
                    <a:ext uri="{9D8B030D-6E8A-4147-A177-3AD203B41FA5}">
                      <a16:colId xmlns:a16="http://schemas.microsoft.com/office/drawing/2014/main" val="20005"/>
                    </a:ext>
                  </a:extLst>
                </a:gridCol>
              </a:tblGrid>
              <a:tr h="101050">
                <a:tc rowSpan="2">
                  <a:txBody>
                    <a:bodyPr/>
                    <a:lstStyle/>
                    <a:p>
                      <a:pPr marL="0" marR="0" lvl="0" indent="0" algn="l" rtl="0">
                        <a:spcBef>
                          <a:spcPts val="0"/>
                        </a:spcBef>
                        <a:spcAft>
                          <a:spcPts val="0"/>
                        </a:spcAft>
                        <a:buClr>
                          <a:schemeClr val="dk1"/>
                        </a:buClr>
                        <a:buSzPts val="100"/>
                        <a:buFont typeface="Calibri"/>
                        <a:buNone/>
                      </a:pPr>
                      <a:endParaRPr sz="1000" b="1" u="none" strike="noStrike" cap="none" dirty="0">
                        <a:solidFill>
                          <a:srgbClr val="F5FBFF"/>
                        </a:solidFill>
                      </a:endParaRPr>
                    </a:p>
                  </a:txBody>
                  <a:tcPr marL="91450" marR="91450" marT="45725" marB="45725" anchor="ctr">
                    <a:lnL w="9525" cap="flat" cmpd="sng">
                      <a:noFill/>
                      <a:prstDash val="solid"/>
                      <a:round/>
                      <a:headEnd type="none" w="sm" len="sm"/>
                      <a:tailEnd type="none" w="sm" len="sm"/>
                    </a:lnL>
                    <a:lnR w="19050" cap="flat" cmpd="sng" algn="ctr">
                      <a:solidFill>
                        <a:schemeClr val="tx2">
                          <a:lumMod val="20000"/>
                          <a:lumOff val="80000"/>
                        </a:schemeClr>
                      </a:solidFill>
                      <a:prstDash val="solid"/>
                      <a:round/>
                      <a:headEnd type="none" w="med" len="med"/>
                      <a:tailEnd type="none" w="med" len="med"/>
                    </a:lnR>
                    <a:lnT w="9525"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rtl="0">
                        <a:spcBef>
                          <a:spcPts val="0"/>
                        </a:spcBef>
                        <a:spcAft>
                          <a:spcPts val="0"/>
                        </a:spcAft>
                        <a:buClr>
                          <a:srgbClr val="F5FBFF"/>
                        </a:buClr>
                        <a:buSzPts val="1200"/>
                        <a:buFont typeface="Calibri"/>
                        <a:buNone/>
                      </a:pPr>
                      <a:r>
                        <a:rPr lang="fr-FR" sz="1100" b="1" u="none" strike="noStrike" cap="none">
                          <a:solidFill>
                            <a:srgbClr val="F5FBFF"/>
                          </a:solidFill>
                        </a:rPr>
                        <a:t>Portée</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l" rtl="0">
                        <a:spcBef>
                          <a:spcPts val="0"/>
                        </a:spcBef>
                        <a:spcAft>
                          <a:spcPts val="0"/>
                        </a:spcAft>
                        <a:buClr>
                          <a:srgbClr val="F5FBFF"/>
                        </a:buClr>
                        <a:buSzPts val="1200"/>
                        <a:buFont typeface="Calibri"/>
                        <a:buNone/>
                      </a:pPr>
                      <a:r>
                        <a:rPr lang="fr-FR" sz="1100" b="1" u="none" strike="noStrike" cap="none">
                          <a:solidFill>
                            <a:srgbClr val="F5FBFF"/>
                          </a:solidFill>
                        </a:rPr>
                        <a:t>Accessibilité</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2700" cap="flat" cmpd="sng">
                      <a:noFill/>
                      <a:prstDash val="solid"/>
                      <a:round/>
                      <a:headEnd type="none" w="sm" len="sm"/>
                      <a:tailEnd type="none" w="sm" len="sm"/>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l" rtl="0">
                        <a:spcBef>
                          <a:spcPts val="0"/>
                        </a:spcBef>
                        <a:spcAft>
                          <a:spcPts val="0"/>
                        </a:spcAft>
                        <a:buClr>
                          <a:srgbClr val="F5FBFF"/>
                        </a:buClr>
                        <a:buSzPts val="1300"/>
                        <a:buFont typeface="Calibri"/>
                        <a:buNone/>
                      </a:pPr>
                      <a:r>
                        <a:rPr lang="fr-FR" sz="1100" u="none" strike="noStrike" cap="none">
                          <a:solidFill>
                            <a:srgbClr val="F5FBFF"/>
                          </a:solidFill>
                        </a:rPr>
                        <a:t>Portefeuille de produits</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2700" cap="flat" cmpd="sng">
                      <a:noFill/>
                      <a:prstDash val="solid"/>
                      <a:round/>
                      <a:headEnd type="none" w="sm" len="sm"/>
                      <a:tailEnd type="none" w="sm" len="sm"/>
                    </a:lnT>
                    <a:lnB w="1905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0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Clr>
                          <a:srgbClr val="F5FBFF"/>
                        </a:buClr>
                        <a:buSzPts val="1200"/>
                        <a:buFont typeface="Calibri"/>
                        <a:buNone/>
                      </a:pPr>
                      <a:r>
                        <a:rPr lang="fr-FR" sz="1100" b="1" u="none" strike="noStrike" cap="none">
                          <a:solidFill>
                            <a:srgbClr val="F5FBFF"/>
                          </a:solidFill>
                        </a:rPr>
                        <a:t>HTS</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spcBef>
                          <a:spcPts val="0"/>
                        </a:spcBef>
                        <a:spcAft>
                          <a:spcPts val="0"/>
                        </a:spcAft>
                        <a:buNone/>
                      </a:pPr>
                      <a:r>
                        <a:rPr lang="fr-FR" sz="1100" b="1" u="none" strike="noStrike" cap="none">
                          <a:solidFill>
                            <a:srgbClr val="F5FBFF"/>
                          </a:solidFill>
                        </a:rPr>
                        <a:t>PrEP</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lgn="ctr">
                      <a:solidFill>
                        <a:schemeClr val="tx2">
                          <a:lumMod val="20000"/>
                          <a:lumOff val="80000"/>
                        </a:schemeClr>
                      </a:solidFill>
                      <a:prstDash val="solid"/>
                      <a:round/>
                      <a:headEnd type="none" w="med" len="med"/>
                      <a:tailEnd type="none" w="med" len="med"/>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rtl="0">
                        <a:spcBef>
                          <a:spcPts val="0"/>
                        </a:spcBef>
                        <a:spcAft>
                          <a:spcPts val="0"/>
                        </a:spcAft>
                        <a:buNone/>
                      </a:pPr>
                      <a:r>
                        <a:rPr lang="fr-FR" sz="1100" b="1">
                          <a:solidFill>
                            <a:srgbClr val="F5FBFF"/>
                          </a:solidFill>
                        </a:rPr>
                        <a:t>PF</a:t>
                      </a:r>
                    </a:p>
                  </a:txBody>
                  <a:tcPr marL="91450" marR="91450" marT="0" marB="0" anchor="ctr">
                    <a:lnL w="19050" cap="flat" cmpd="sng" algn="ctr">
                      <a:solidFill>
                        <a:schemeClr val="tx2">
                          <a:lumMod val="20000"/>
                          <a:lumOff val="80000"/>
                        </a:schemeClr>
                      </a:solidFill>
                      <a:prstDash val="solid"/>
                      <a:round/>
                      <a:headEnd type="none" w="med" len="med"/>
                      <a:tailEnd type="none" w="med" len="med"/>
                    </a:lnL>
                    <a:lnR w="19050" cap="flat" cmpd="sng">
                      <a:noFill/>
                      <a:prstDash val="solid"/>
                      <a:round/>
                      <a:headEnd type="none" w="sm" len="sm"/>
                      <a:tailEnd type="none" w="sm" len="sm"/>
                    </a:lnR>
                    <a:lnT w="19050" cap="flat" cmpd="sng" algn="ctr">
                      <a:solidFill>
                        <a:schemeClr val="tx2">
                          <a:lumMod val="20000"/>
                          <a:lumOff val="8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22579">
                <a:tc>
                  <a:txBody>
                    <a:bodyPr/>
                    <a:lstStyle/>
                    <a:p>
                      <a:pPr marL="0" marR="0" lvl="0" indent="0" algn="l" rtl="0">
                        <a:spcBef>
                          <a:spcPts val="0"/>
                        </a:spcBef>
                        <a:spcAft>
                          <a:spcPts val="0"/>
                        </a:spcAft>
                        <a:buClr>
                          <a:schemeClr val="dk1"/>
                        </a:buClr>
                        <a:buSzPts val="1200"/>
                        <a:buFont typeface="Calibri"/>
                        <a:buNone/>
                      </a:pPr>
                      <a:r>
                        <a:rPr lang="fr-FR" sz="1000" b="1">
                          <a:solidFill>
                            <a:schemeClr val="tx1"/>
                          </a:solidFill>
                          <a:latin typeface="Calibri"/>
                          <a:ea typeface="Calibri"/>
                          <a:cs typeface="Calibri"/>
                          <a:sym typeface="Calibri"/>
                        </a:rPr>
                        <a:t>Services du VIH du secteur public </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175" marR="0" lvl="0" indent="0" algn="l" rtl="0">
                        <a:lnSpc>
                          <a:spcPct val="100000"/>
                        </a:lnSpc>
                        <a:spcBef>
                          <a:spcPts val="0"/>
                        </a:spcBef>
                        <a:spcAft>
                          <a:spcPts val="0"/>
                        </a:spcAft>
                        <a:buClr>
                          <a:srgbClr val="595959"/>
                        </a:buClr>
                        <a:buSzPts val="950"/>
                        <a:buFont typeface="Arial" panose="020B0604020202020204" pitchFamily="34" charset="0"/>
                        <a:buNone/>
                      </a:pPr>
                      <a:r>
                        <a:rPr lang="fr-FR" sz="1000" i="1" dirty="0">
                          <a:solidFill>
                            <a:schemeClr val="tx1"/>
                          </a:solidFill>
                          <a:latin typeface="Calibri"/>
                          <a:ea typeface="Calibri"/>
                          <a:cs typeface="Calibri"/>
                          <a:sym typeface="Calibri"/>
                        </a:rPr>
                        <a:t>Exemple</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fr-FR" sz="1000" dirty="0">
                          <a:solidFill>
                            <a:schemeClr val="tx1"/>
                          </a:solidFill>
                          <a:latin typeface="Calibri"/>
                          <a:ea typeface="Calibri"/>
                          <a:cs typeface="Calibri"/>
                          <a:sym typeface="Calibri"/>
                        </a:rPr>
                        <a:t>85 % des établissements de santé proposent des </a:t>
                      </a:r>
                      <a:r>
                        <a:rPr lang="fr-FR" sz="1000" dirty="0" err="1">
                          <a:solidFill>
                            <a:schemeClr val="tx1"/>
                          </a:solidFill>
                          <a:latin typeface="Calibri"/>
                          <a:ea typeface="Calibri"/>
                          <a:cs typeface="Calibri"/>
                          <a:sym typeface="Calibri"/>
                        </a:rPr>
                        <a:t>HTS</a:t>
                      </a:r>
                      <a:r>
                        <a:rPr lang="fr-FR" sz="1000" dirty="0">
                          <a:solidFill>
                            <a:schemeClr val="tx1"/>
                          </a:solidFill>
                          <a:latin typeface="Calibri"/>
                          <a:ea typeface="Calibri"/>
                          <a:cs typeface="Calibri"/>
                          <a:sym typeface="Calibri"/>
                        </a:rPr>
                        <a:t>.</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fr-FR" sz="1000" dirty="0">
                          <a:solidFill>
                            <a:schemeClr val="tx1"/>
                          </a:solidFill>
                          <a:latin typeface="Calibri"/>
                          <a:cs typeface="Calibri"/>
                          <a:sym typeface="Calibri"/>
                        </a:rPr>
                        <a:t>Les services de VIH dans les établissements traditionnels ne permettent pas d’atteindre efficacement les femmes séronégatives.</a:t>
                      </a:r>
                      <a:r>
                        <a:rPr lang="fr-FR" sz="1000" b="0" i="0" u="none" strike="noStrike" cap="none" dirty="0">
                          <a:solidFill>
                            <a:schemeClr val="tx1"/>
                          </a:solidFill>
                          <a:latin typeface="Calibri"/>
                          <a:cs typeface="Calibri"/>
                          <a:sym typeface="Calibri"/>
                        </a:rPr>
                        <a:t> </a:t>
                      </a:r>
                    </a:p>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r>
                        <a:rPr lang="fr-FR" sz="1000" dirty="0">
                          <a:solidFill>
                            <a:schemeClr val="tx1"/>
                          </a:solidFill>
                          <a:latin typeface="Calibri"/>
                          <a:cs typeface="Calibri"/>
                          <a:sym typeface="Calibri"/>
                        </a:rPr>
                        <a:t>Certains établissements de santé ont mis en place des centres adaptés aux jeunes qui proposent une combinaison de services de </a:t>
                      </a:r>
                      <a:r>
                        <a:rPr lang="fr-FR" sz="1000" dirty="0" err="1">
                          <a:solidFill>
                            <a:schemeClr val="tx1"/>
                          </a:solidFill>
                          <a:latin typeface="Calibri"/>
                          <a:cs typeface="Calibri"/>
                          <a:sym typeface="Calibri"/>
                        </a:rPr>
                        <a:t>SSR</a:t>
                      </a:r>
                      <a:r>
                        <a:rPr lang="fr-FR" sz="1000" dirty="0">
                          <a:solidFill>
                            <a:schemeClr val="tx1"/>
                          </a:solidFill>
                          <a:latin typeface="Calibri"/>
                          <a:cs typeface="Calibri"/>
                          <a:sym typeface="Calibri"/>
                        </a:rPr>
                        <a:t> généralement financés par des donateurs et soutenus par des ONG partenaires.</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3175" marR="0" lvl="0" indent="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None/>
                        <a:tabLst/>
                        <a:defRPr/>
                      </a:pPr>
                      <a:r>
                        <a:rPr lang="fr-FR" sz="1000" i="1">
                          <a:solidFill>
                            <a:schemeClr val="tx1"/>
                          </a:solidFill>
                          <a:latin typeface="+mn-lt"/>
                          <a:ea typeface="Calibri"/>
                          <a:cs typeface="Calibri"/>
                          <a:sym typeface="Calibri"/>
                        </a:rPr>
                        <a:t>Exemple</a:t>
                      </a:r>
                    </a:p>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r>
                        <a:rPr lang="fr-FR" sz="1000" b="0" i="0" u="none" strike="noStrike" cap="none">
                          <a:solidFill>
                            <a:schemeClr val="tx1"/>
                          </a:solidFill>
                          <a:latin typeface="Calibri"/>
                          <a:cs typeface="Calibri"/>
                          <a:sym typeface="Arial"/>
                        </a:rPr>
                        <a:t>Service généralement proposé gratuitement par la plupart des établissements, sinon il est possible d’encourir des coûts pour certains traitements qui ne sont pas financés par des subventions ou subventionnés par le gouvernement (p. ex., les tests de laboratoire).</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60350" marR="0" lvl="0" indent="-171450" algn="ctr" rtl="0">
                        <a:lnSpc>
                          <a:spcPct val="100000"/>
                        </a:lnSpc>
                        <a:spcBef>
                          <a:spcPts val="0"/>
                        </a:spcBef>
                        <a:spcAft>
                          <a:spcPts val="0"/>
                        </a:spcAft>
                        <a:buClr>
                          <a:srgbClr val="595959"/>
                        </a:buClr>
                        <a:buSzPts val="1400"/>
                        <a:buFont typeface="Wingdings" pitchFamily="2" charset="2"/>
                        <a:buChar char="ü"/>
                      </a:pPr>
                      <a:r>
                        <a:rPr lang="fr-FR" sz="1000">
                          <a:solidFill>
                            <a:schemeClr val="bg2">
                              <a:lumMod val="50000"/>
                            </a:schemeClr>
                          </a:solidFill>
                          <a:latin typeface="Calibri" panose="020F0502020204030204" pitchFamily="34" charset="0"/>
                          <a:ea typeface="Calibri"/>
                          <a:cs typeface="Calibri" panose="020F0502020204030204" pitchFamily="34" charset="0"/>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113"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fr-FR" sz="1000" b="0" i="0" u="none" strike="noStrike" cap="none">
                          <a:solidFill>
                            <a:srgbClr val="595959"/>
                          </a:solidFill>
                          <a:latin typeface="+mn-lt"/>
                          <a:ea typeface="Calibri"/>
                          <a:cs typeface="Calibri"/>
                          <a:sym typeface="Calibri"/>
                        </a:rPr>
                        <a:t>Projets pilotes limités</a:t>
                      </a:r>
                    </a:p>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ctr" rtl="0">
                        <a:lnSpc>
                          <a:spcPct val="100000"/>
                        </a:lnSpc>
                        <a:spcBef>
                          <a:spcPts val="0"/>
                        </a:spcBef>
                        <a:spcAft>
                          <a:spcPts val="0"/>
                        </a:spcAft>
                        <a:buClr>
                          <a:srgbClr val="595959"/>
                        </a:buClr>
                        <a:buSzPts val="1400"/>
                        <a:buFont typeface="System Font Regular"/>
                        <a:buChar char="×"/>
                      </a:pPr>
                      <a:r>
                        <a:rPr lang="fr-FR" sz="1000">
                          <a:solidFill>
                            <a:schemeClr val="bg2">
                              <a:lumMod val="50000"/>
                            </a:schemeClr>
                          </a:solidFill>
                          <a:latin typeface="Calibri" panose="020F0502020204030204" pitchFamily="34" charset="0"/>
                          <a:ea typeface="Calibri"/>
                          <a:cs typeface="Calibri" panose="020F0502020204030204" pitchFamily="34" charset="0"/>
                          <a:sym typeface="Calibri"/>
                        </a:rPr>
                        <a:t> </a:t>
                      </a: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84632">
                <a:tc>
                  <a:txBody>
                    <a:bodyPr/>
                    <a:lstStyle/>
                    <a:p>
                      <a:pPr marL="0" marR="0" lvl="0" indent="0" algn="l" rtl="0">
                        <a:spcBef>
                          <a:spcPts val="0"/>
                        </a:spcBef>
                        <a:spcAft>
                          <a:spcPts val="0"/>
                        </a:spcAft>
                        <a:buClr>
                          <a:schemeClr val="dk1"/>
                        </a:buClr>
                        <a:buSzPts val="1200"/>
                        <a:buFont typeface="Calibri"/>
                        <a:buNone/>
                      </a:pPr>
                      <a:r>
                        <a:rPr lang="fr-FR" sz="1000" b="1">
                          <a:solidFill>
                            <a:schemeClr val="tx1"/>
                          </a:solidFill>
                          <a:latin typeface="Calibri"/>
                          <a:ea typeface="Calibri"/>
                          <a:cs typeface="Calibri"/>
                          <a:sym typeface="Calibri"/>
                        </a:rPr>
                        <a:t>Canal n</a:t>
                      </a:r>
                      <a:r>
                        <a:rPr lang="fr-FR" sz="1000" b="1" baseline="30000">
                          <a:solidFill>
                            <a:schemeClr val="tx1"/>
                          </a:solidFill>
                          <a:latin typeface="Calibri"/>
                          <a:ea typeface="Calibri"/>
                          <a:cs typeface="Calibri"/>
                          <a:sym typeface="Calibri"/>
                        </a:rPr>
                        <a:t>o</a:t>
                      </a:r>
                      <a:r>
                        <a:rPr lang="fr-FR" sz="1000" b="1">
                          <a:solidFill>
                            <a:schemeClr val="tx1"/>
                          </a:solidFill>
                          <a:latin typeface="Calibri"/>
                          <a:ea typeface="Calibri"/>
                          <a:cs typeface="Calibri"/>
                          <a:sym typeface="Calibri"/>
                        </a:rPr>
                        <a:t> 2</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 marR="0" lvl="0" indent="0" algn="l" rtl="0">
                        <a:lnSpc>
                          <a:spcPct val="100000"/>
                        </a:lnSpc>
                        <a:spcBef>
                          <a:spcPts val="0"/>
                        </a:spcBef>
                        <a:spcAft>
                          <a:spcPts val="0"/>
                        </a:spcAft>
                        <a:buClr>
                          <a:srgbClr val="595959"/>
                        </a:buClr>
                        <a:buSzPts val="950"/>
                        <a:buFont typeface="Noto Sans Symbols"/>
                        <a:buNone/>
                      </a:pPr>
                      <a:endParaRPr lang="en-US"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3</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4</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00025" marR="0" lvl="0" indent="-171450" algn="l" rtl="0">
                        <a:lnSpc>
                          <a:spcPct val="100000"/>
                        </a:lnSpc>
                        <a:spcBef>
                          <a:spcPts val="0"/>
                        </a:spcBef>
                        <a:spcAft>
                          <a:spcPts val="0"/>
                        </a:spcAft>
                        <a:buClr>
                          <a:srgbClr val="595959"/>
                        </a:buClr>
                        <a:buSzPts val="950"/>
                        <a:buFont typeface="Arial" panose="020B0604020202020204" pitchFamily="34" charset="0"/>
                        <a:buChar char="•"/>
                      </a:pPr>
                      <a:endParaRPr lang="en-US"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5996378"/>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5</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292725"/>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6</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8575" marR="0" lvl="0" indent="0" algn="l" rtl="0">
                        <a:lnSpc>
                          <a:spcPct val="100000"/>
                        </a:lnSpc>
                        <a:spcBef>
                          <a:spcPts val="0"/>
                        </a:spcBef>
                        <a:spcAft>
                          <a:spcPts val="0"/>
                        </a:spcAft>
                        <a:buClr>
                          <a:srgbClr val="595959"/>
                        </a:buClr>
                        <a:buSzPts val="950"/>
                        <a:buFont typeface="Noto Sans Symbols"/>
                        <a:buNone/>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 marR="0" lvl="0" indent="0" algn="l" rtl="0">
                        <a:lnSpc>
                          <a:spcPct val="100000"/>
                        </a:lnSpc>
                        <a:spcBef>
                          <a:spcPts val="0"/>
                        </a:spcBef>
                        <a:spcAft>
                          <a:spcPts val="0"/>
                        </a:spcAft>
                        <a:buClr>
                          <a:srgbClr val="595959"/>
                        </a:buClr>
                        <a:buSzPts val="950"/>
                        <a:buFont typeface="Noto Sans Symbols"/>
                        <a:buNone/>
                      </a:pPr>
                      <a:endParaRPr lang="en-US"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3976038"/>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7</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537729"/>
                  </a:ext>
                </a:extLst>
              </a:tr>
              <a:tr h="484632">
                <a:tc>
                  <a:txBody>
                    <a:bodyPr/>
                    <a:lstStyle/>
                    <a:p>
                      <a:pPr marL="0" marR="0" lvl="0" indent="0" algn="l" defTabSz="914400" rtl="0" eaLnBrk="1" fontAlgn="auto" latinLnBrk="0" hangingPunct="1">
                        <a:lnSpc>
                          <a:spcPct val="100000"/>
                        </a:lnSpc>
                        <a:spcBef>
                          <a:spcPts val="0"/>
                        </a:spcBef>
                        <a:spcAft>
                          <a:spcPts val="0"/>
                        </a:spcAft>
                        <a:buClr>
                          <a:srgbClr val="01526C"/>
                        </a:buClr>
                        <a:buSzPts val="1200"/>
                        <a:buFont typeface="Calibri"/>
                        <a:buNone/>
                        <a:tabLst/>
                        <a:defRPr/>
                      </a:pPr>
                      <a:r>
                        <a:rPr kumimoji="0" lang="fr-FR" sz="1000" b="1" i="0" u="none" strike="noStrike" cap="none" normalizeH="0" baseline="0" noProof="0">
                          <a:ln>
                            <a:noFill/>
                          </a:ln>
                          <a:solidFill>
                            <a:schemeClr val="tx1"/>
                          </a:solidFill>
                          <a:uLnTx/>
                          <a:uFillTx/>
                          <a:latin typeface="Calibri"/>
                          <a:ea typeface="Calibri"/>
                          <a:cs typeface="Calibri"/>
                          <a:sym typeface="Calibri"/>
                        </a:rPr>
                        <a:t>Canal n</a:t>
                      </a:r>
                      <a:r>
                        <a:rPr kumimoji="0" lang="fr-FR" sz="1000" b="1" i="0" u="none" strike="noStrike" cap="none" normalizeH="0" baseline="30000" noProof="0">
                          <a:ln>
                            <a:noFill/>
                          </a:ln>
                          <a:solidFill>
                            <a:schemeClr val="tx1"/>
                          </a:solidFill>
                          <a:uLnTx/>
                          <a:uFillTx/>
                          <a:latin typeface="Calibri"/>
                          <a:ea typeface="Calibri"/>
                          <a:cs typeface="Calibri"/>
                          <a:sym typeface="Calibri"/>
                        </a:rPr>
                        <a:t>o</a:t>
                      </a:r>
                      <a:r>
                        <a:rPr kumimoji="0" lang="fr-FR" sz="1000" b="1" i="0" u="none" strike="noStrike" cap="none" normalizeH="0" baseline="0" noProof="0">
                          <a:ln>
                            <a:noFill/>
                          </a:ln>
                          <a:solidFill>
                            <a:schemeClr val="tx1"/>
                          </a:solidFill>
                          <a:uLnTx/>
                          <a:uFillTx/>
                          <a:latin typeface="Calibri"/>
                          <a:ea typeface="Calibri"/>
                          <a:cs typeface="Calibri"/>
                          <a:sym typeface="Calibri"/>
                        </a:rPr>
                        <a:t> 8</a:t>
                      </a:r>
                    </a:p>
                  </a:txBody>
                  <a:tcPr marL="91450" marR="91450" marT="45725" marB="45725" anchor="ctr">
                    <a:lnL w="9525" cap="flat" cmpd="sng">
                      <a:noFill/>
                      <a:prstDash val="solid"/>
                      <a:round/>
                      <a:headEnd type="none" w="sm" len="sm"/>
                      <a:tailEnd type="none" w="sm" len="sm"/>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marR="0" lvl="0" indent="-171450" algn="l" defTabSz="914400" rtl="0" eaLnBrk="1" fontAlgn="auto" latinLnBrk="0" hangingPunct="1">
                        <a:lnSpc>
                          <a:spcPct val="100000"/>
                        </a:lnSpc>
                        <a:spcBef>
                          <a:spcPts val="0"/>
                        </a:spcBef>
                        <a:spcAft>
                          <a:spcPts val="0"/>
                        </a:spcAft>
                        <a:buClr>
                          <a:srgbClr val="595959"/>
                        </a:buClr>
                        <a:buSzPts val="950"/>
                        <a:buFont typeface="Arial" panose="020B0604020202020204" pitchFamily="34" charset="0"/>
                        <a:buChar char="•"/>
                        <a:tabLst/>
                        <a:defRPr/>
                      </a:pPr>
                      <a:endParaRPr sz="1000" b="0" i="0" u="none" strike="noStrike" cap="none" dirty="0">
                        <a:solidFill>
                          <a:srgbClr val="595959"/>
                        </a:solidFill>
                        <a:latin typeface="Calibri"/>
                        <a:cs typeface="Calibri"/>
                        <a:sym typeface="Arial"/>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174625" marR="0" lvl="0" indent="-171450" algn="l" rtl="0">
                        <a:lnSpc>
                          <a:spcPct val="100000"/>
                        </a:lnSpc>
                        <a:spcBef>
                          <a:spcPts val="0"/>
                        </a:spcBef>
                        <a:spcAft>
                          <a:spcPts val="0"/>
                        </a:spcAft>
                        <a:buClr>
                          <a:srgbClr val="595959"/>
                        </a:buClr>
                        <a:buSzPts val="950"/>
                        <a:buFont typeface="Arial" panose="020B0604020202020204" pitchFamily="34" charset="0"/>
                        <a:buChar char="•"/>
                      </a:pPr>
                      <a:endParaRPr sz="1000" b="0" i="0" u="none" strike="noStrike" cap="none" dirty="0">
                        <a:solidFill>
                          <a:srgbClr val="595959"/>
                        </a:solidFill>
                        <a:latin typeface="Calibri"/>
                        <a:ea typeface="Calibri"/>
                        <a:cs typeface="Calibri"/>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marL="260350" marR="0" lvl="0" indent="-171450" algn="l" rtl="0">
                        <a:lnSpc>
                          <a:spcPct val="100000"/>
                        </a:lnSpc>
                        <a:spcBef>
                          <a:spcPts val="0"/>
                        </a:spcBef>
                        <a:spcAft>
                          <a:spcPts val="0"/>
                        </a:spcAft>
                        <a:buClr>
                          <a:srgbClr val="595959"/>
                        </a:buClr>
                        <a:buSzPts val="1400"/>
                        <a:buFont typeface="Wingdings" pitchFamily="2" charset="2"/>
                        <a:buChar char="ü"/>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0350" marR="0" lvl="0" indent="-171450" algn="l" rtl="0">
                        <a:lnSpc>
                          <a:spcPct val="100000"/>
                        </a:lnSpc>
                        <a:spcBef>
                          <a:spcPts val="0"/>
                        </a:spcBef>
                        <a:spcAft>
                          <a:spcPts val="0"/>
                        </a:spcAft>
                        <a:buClr>
                          <a:srgbClr val="595959"/>
                        </a:buClr>
                        <a:buSzPts val="1400"/>
                        <a:buFont typeface="System Font Regular"/>
                        <a:buChar char="×"/>
                      </a:pPr>
                      <a:endParaRPr lang="en-US" sz="1000" dirty="0">
                        <a:solidFill>
                          <a:schemeClr val="bg2">
                            <a:lumMod val="50000"/>
                          </a:schemeClr>
                        </a:solidFill>
                        <a:latin typeface="Calibri" panose="020F0502020204030204" pitchFamily="34" charset="0"/>
                        <a:ea typeface="Calibri"/>
                        <a:cs typeface="Calibri" panose="020F0502020204030204" pitchFamily="34" charset="0"/>
                        <a:sym typeface="Calibri"/>
                      </a:endParaRPr>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rgbClr val="595959"/>
                        </a:buClr>
                        <a:buSzPts val="1400"/>
                        <a:buFont typeface="Wingdings" pitchFamily="2" charset="2"/>
                        <a:buChar char="ü"/>
                        <a:tabLst/>
                        <a:defRPr/>
                      </a:pPr>
                      <a:endParaRPr lang="en-US" sz="1000" dirty="0"/>
                    </a:p>
                  </a:txBody>
                  <a:tcPr marL="91450" marR="91450" marT="45725" marB="45725" anchor="ctr">
                    <a:lnL w="9525" cap="flat" cmpd="sng" algn="ctr">
                      <a:solidFill>
                        <a:schemeClr val="bg1">
                          <a:lumMod val="75000"/>
                        </a:schemeClr>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0C7BB676-9BDE-1645-93CA-70B797EB15A0}"/>
              </a:ext>
            </a:extLst>
          </p:cNvPr>
          <p:cNvSpPr txBox="1"/>
          <p:nvPr/>
        </p:nvSpPr>
        <p:spPr>
          <a:xfrm>
            <a:off x="1755140" y="3204679"/>
            <a:ext cx="9898151" cy="1631216"/>
          </a:xfrm>
          <a:prstGeom prst="homePlate">
            <a:avLst>
              <a:gd name="adj" fmla="val 18571"/>
            </a:avLst>
          </a:prstGeom>
          <a:solidFill>
            <a:srgbClr val="8064A2">
              <a:alpha val="75000"/>
            </a:srgbClr>
          </a:solidFill>
        </p:spPr>
        <p:txBody>
          <a:bodyPr wrap="square" lIns="274320" tIns="182880" rIns="365760" bIns="182880" rtlCol="0">
            <a:spAutoFit/>
          </a:bodyPr>
          <a:lstStyle/>
          <a:p>
            <a:pPr lvl="0">
              <a:spcBef>
                <a:spcPts val="300"/>
              </a:spcBef>
              <a:spcAft>
                <a:spcPts val="300"/>
              </a:spcAft>
              <a:buClr>
                <a:srgbClr val="F79646"/>
              </a:buClr>
              <a:buSzPct val="100000"/>
              <a:defRPr/>
            </a:pPr>
            <a:r>
              <a:rPr lang="fr-FR" sz="1200" b="1" dirty="0">
                <a:solidFill>
                  <a:srgbClr val="FFFFFF"/>
                </a:solidFill>
              </a:rPr>
              <a:t>Inclure une évaluation de chaque canal pour les canaux pertinents dans votre contexte (identifiés dans la liste de la diapositive 5) (ensemble, pas pour des organisations spécifiques) selon les trois critères liés à l’accès des populations prioritaires : portée, accessibilité financière et accès à des produits et services complémentaires. </a:t>
            </a:r>
          </a:p>
          <a:p>
            <a:pPr lvl="0">
              <a:spcBef>
                <a:spcPts val="300"/>
              </a:spcBef>
              <a:spcAft>
                <a:spcPts val="300"/>
              </a:spcAft>
              <a:buClr>
                <a:srgbClr val="F79646"/>
              </a:buClr>
              <a:buSzPct val="100000"/>
              <a:defRPr/>
            </a:pPr>
            <a:endParaRPr lang="en-US" sz="1200" b="1" dirty="0">
              <a:solidFill>
                <a:srgbClr val="FFFFFF"/>
              </a:solidFill>
            </a:endParaRPr>
          </a:p>
          <a:p>
            <a:pPr lvl="0">
              <a:spcBef>
                <a:spcPts val="300"/>
              </a:spcBef>
              <a:spcAft>
                <a:spcPts val="300"/>
              </a:spcAft>
              <a:buClr>
                <a:srgbClr val="F79646"/>
              </a:buClr>
              <a:buSzPct val="100000"/>
              <a:defRPr/>
            </a:pPr>
            <a:r>
              <a:rPr lang="fr-FR" sz="1200" b="1" dirty="0">
                <a:solidFill>
                  <a:srgbClr val="FFFFFF"/>
                </a:solidFill>
              </a:rPr>
              <a:t>Après avoir obtenu les données sur ces critères pour les canaux pertinents, coder par couleur les cellules sur la portée et l’accessibilité financière en suivant la légende ci-dessous. </a:t>
            </a:r>
          </a:p>
        </p:txBody>
      </p:sp>
      <p:grpSp>
        <p:nvGrpSpPr>
          <p:cNvPr id="19" name="Group 18">
            <a:extLst>
              <a:ext uri="{FF2B5EF4-FFF2-40B4-BE49-F238E27FC236}">
                <a16:creationId xmlns:a16="http://schemas.microsoft.com/office/drawing/2014/main" id="{21DE4761-D165-8A42-9E13-B7005CC553BF}"/>
              </a:ext>
            </a:extLst>
          </p:cNvPr>
          <p:cNvGrpSpPr/>
          <p:nvPr/>
        </p:nvGrpSpPr>
        <p:grpSpPr>
          <a:xfrm>
            <a:off x="1326725" y="6394799"/>
            <a:ext cx="10081504" cy="316287"/>
            <a:chOff x="60355" y="6354858"/>
            <a:chExt cx="8298068" cy="316287"/>
          </a:xfrm>
        </p:grpSpPr>
        <p:sp>
          <p:nvSpPr>
            <p:cNvPr id="9" name="Google Shape;355;p31">
              <a:extLst>
                <a:ext uri="{FF2B5EF4-FFF2-40B4-BE49-F238E27FC236}">
                  <a16:creationId xmlns:a16="http://schemas.microsoft.com/office/drawing/2014/main" id="{623FF007-D3DA-6144-BB1F-7930A1DCA8A4}"/>
                </a:ext>
              </a:extLst>
            </p:cNvPr>
            <p:cNvSpPr/>
            <p:nvPr/>
          </p:nvSpPr>
          <p:spPr>
            <a:xfrm>
              <a:off x="60355" y="6354858"/>
              <a:ext cx="832929"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fr-FR" sz="1000" b="1" i="0" u="none" strike="noStrike" cap="none" dirty="0">
                  <a:solidFill>
                    <a:srgbClr val="434343"/>
                  </a:solidFill>
                  <a:latin typeface="Arial" panose="020B0604020202020204" pitchFamily="34" charset="0"/>
                  <a:ea typeface="Calibri"/>
                  <a:cs typeface="Arial" panose="020B0604020202020204" pitchFamily="34" charset="0"/>
                  <a:sym typeface="Calibri"/>
                </a:rPr>
                <a:t>LÉGENDE</a:t>
              </a:r>
            </a:p>
          </p:txBody>
        </p:sp>
        <p:grpSp>
          <p:nvGrpSpPr>
            <p:cNvPr id="10" name="Group 9">
              <a:extLst>
                <a:ext uri="{FF2B5EF4-FFF2-40B4-BE49-F238E27FC236}">
                  <a16:creationId xmlns:a16="http://schemas.microsoft.com/office/drawing/2014/main" id="{456969D6-21A0-8E4E-9032-7B10655E91C3}"/>
                </a:ext>
              </a:extLst>
            </p:cNvPr>
            <p:cNvGrpSpPr/>
            <p:nvPr/>
          </p:nvGrpSpPr>
          <p:grpSpPr>
            <a:xfrm>
              <a:off x="1039640" y="6368989"/>
              <a:ext cx="2438852" cy="265596"/>
              <a:chOff x="939345" y="5936418"/>
              <a:chExt cx="2438852" cy="265596"/>
            </a:xfrm>
          </p:grpSpPr>
          <p:sp>
            <p:nvSpPr>
              <p:cNvPr id="11" name="Google Shape;352;p31">
                <a:extLst>
                  <a:ext uri="{FF2B5EF4-FFF2-40B4-BE49-F238E27FC236}">
                    <a16:creationId xmlns:a16="http://schemas.microsoft.com/office/drawing/2014/main" id="{65DB3FBE-49FA-754C-87A4-2D3EF1B18E6E}"/>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2" name="Google Shape;355;p31">
                <a:extLst>
                  <a:ext uri="{FF2B5EF4-FFF2-40B4-BE49-F238E27FC236}">
                    <a16:creationId xmlns:a16="http://schemas.microsoft.com/office/drawing/2014/main" id="{71D00C5F-0B93-A64D-9228-759A28BA837E}"/>
                  </a:ext>
                </a:extLst>
              </p:cNvPr>
              <p:cNvSpPr/>
              <p:nvPr/>
            </p:nvSpPr>
            <p:spPr>
              <a:xfrm>
                <a:off x="1130139" y="5936418"/>
                <a:ext cx="2248058" cy="265596"/>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ea typeface="Calibri"/>
                    <a:cs typeface="Calibri"/>
                    <a:sym typeface="Calibri"/>
                  </a:rPr>
                  <a:t>Un grand nombre de personnes chez les populations prioritaires peuvent avoir accès à l’anneau par ce canal</a:t>
                </a:r>
              </a:p>
            </p:txBody>
          </p:sp>
        </p:grpSp>
        <p:grpSp>
          <p:nvGrpSpPr>
            <p:cNvPr id="13" name="Group 12">
              <a:extLst>
                <a:ext uri="{FF2B5EF4-FFF2-40B4-BE49-F238E27FC236}">
                  <a16:creationId xmlns:a16="http://schemas.microsoft.com/office/drawing/2014/main" id="{27977FA4-0868-8D4F-B18A-31561AD6620D}"/>
                </a:ext>
              </a:extLst>
            </p:cNvPr>
            <p:cNvGrpSpPr/>
            <p:nvPr/>
          </p:nvGrpSpPr>
          <p:grpSpPr>
            <a:xfrm>
              <a:off x="3695560" y="6355511"/>
              <a:ext cx="2545190" cy="240218"/>
              <a:chOff x="2046886" y="5922433"/>
              <a:chExt cx="2545190" cy="240218"/>
            </a:xfrm>
          </p:grpSpPr>
          <p:sp>
            <p:nvSpPr>
              <p:cNvPr id="14" name="Google Shape;354;p31">
                <a:extLst>
                  <a:ext uri="{FF2B5EF4-FFF2-40B4-BE49-F238E27FC236}">
                    <a16:creationId xmlns:a16="http://schemas.microsoft.com/office/drawing/2014/main" id="{53DDE7B1-906D-0947-A4F7-EF2BB83CD26A}"/>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5" name="Google Shape;356;p31">
                <a:extLst>
                  <a:ext uri="{FF2B5EF4-FFF2-40B4-BE49-F238E27FC236}">
                    <a16:creationId xmlns:a16="http://schemas.microsoft.com/office/drawing/2014/main" id="{5DCB2102-323C-1047-BE71-7D0169B17B30}"/>
                  </a:ext>
                </a:extLst>
              </p:cNvPr>
              <p:cNvSpPr/>
              <p:nvPr/>
            </p:nvSpPr>
            <p:spPr>
              <a:xfrm>
                <a:off x="2237680" y="5922433"/>
                <a:ext cx="2354396" cy="240218"/>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ea typeface="Calibri"/>
                    <a:cs typeface="Calibri"/>
                    <a:sym typeface="Calibri"/>
                  </a:rPr>
                  <a:t>Certains segments des populations prioritaires peuvent avoir accès à l’anneau par ce canal</a:t>
                </a:r>
              </a:p>
            </p:txBody>
          </p:sp>
        </p:grpSp>
        <p:grpSp>
          <p:nvGrpSpPr>
            <p:cNvPr id="16" name="Group 15">
              <a:extLst>
                <a:ext uri="{FF2B5EF4-FFF2-40B4-BE49-F238E27FC236}">
                  <a16:creationId xmlns:a16="http://schemas.microsoft.com/office/drawing/2014/main" id="{FCDC9E7A-902C-E642-B27B-39430BFAE815}"/>
                </a:ext>
              </a:extLst>
            </p:cNvPr>
            <p:cNvGrpSpPr/>
            <p:nvPr/>
          </p:nvGrpSpPr>
          <p:grpSpPr>
            <a:xfrm>
              <a:off x="6376753" y="6368989"/>
              <a:ext cx="1981670" cy="236167"/>
              <a:chOff x="3287839" y="5925856"/>
              <a:chExt cx="1981670" cy="236167"/>
            </a:xfrm>
          </p:grpSpPr>
          <p:sp>
            <p:nvSpPr>
              <p:cNvPr id="17" name="Google Shape;353;p31">
                <a:extLst>
                  <a:ext uri="{FF2B5EF4-FFF2-40B4-BE49-F238E27FC236}">
                    <a16:creationId xmlns:a16="http://schemas.microsoft.com/office/drawing/2014/main" id="{F67DD053-F94D-BE47-9D45-A5170BCD0C6E}"/>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18" name="Google Shape;357;p31">
                <a:extLst>
                  <a:ext uri="{FF2B5EF4-FFF2-40B4-BE49-F238E27FC236}">
                    <a16:creationId xmlns:a16="http://schemas.microsoft.com/office/drawing/2014/main" id="{8A7508CF-A32C-EC43-AFAD-76CFC97F8F37}"/>
                  </a:ext>
                </a:extLst>
              </p:cNvPr>
              <p:cNvSpPr txBox="1"/>
              <p:nvPr/>
            </p:nvSpPr>
            <p:spPr>
              <a:xfrm>
                <a:off x="3478633" y="5925856"/>
                <a:ext cx="1790876" cy="236167"/>
              </a:xfrm>
              <a:prstGeom prst="rect">
                <a:avLst/>
              </a:prstGeom>
              <a:noFill/>
              <a:ln>
                <a:noFill/>
              </a:ln>
            </p:spPr>
            <p:txBody>
              <a:bodyPr spcFirstLastPara="1" wrap="square" lIns="91425" tIns="0" rIns="91425" bIns="45700" anchor="t" anchorCtr="0">
                <a:noAutofit/>
              </a:bodyPr>
              <a:lstStyle/>
              <a:p>
                <a:pPr lvl="0"/>
                <a:r>
                  <a:rPr lang="fr-FR" sz="900" dirty="0">
                    <a:solidFill>
                      <a:srgbClr val="595959"/>
                    </a:solidFill>
                    <a:latin typeface="Arial" panose="020B0604020202020204" pitchFamily="34" charset="0"/>
                    <a:ea typeface="Calibri"/>
                    <a:cs typeface="Arial" panose="020B0604020202020204" pitchFamily="34" charset="0"/>
                    <a:sym typeface="Calibri"/>
                  </a:rPr>
                  <a:t>Ce canal n’atteint pas les populations prioritaires</a:t>
                </a:r>
              </a:p>
            </p:txBody>
          </p:sp>
        </p:grpSp>
      </p:grpSp>
    </p:spTree>
    <p:extLst>
      <p:ext uri="{BB962C8B-B14F-4D97-AF65-F5344CB8AC3E}">
        <p14:creationId xmlns:p14="http://schemas.microsoft.com/office/powerpoint/2010/main" val="1539369730"/>
      </p:ext>
    </p:extLst>
  </p:cSld>
  <p:clrMapOvr>
    <a:masterClrMapping/>
  </p:clrMapOvr>
</p:sld>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2462</Words>
  <Application>Microsoft Office PowerPoint</Application>
  <PresentationFormat>Widescreen</PresentationFormat>
  <Paragraphs>245</Paragraphs>
  <Slides>14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Arial Black</vt:lpstr>
      <vt:lpstr>Calibri</vt:lpstr>
      <vt:lpstr>Franklin Gothic Book</vt:lpstr>
      <vt:lpstr>Franklin Gothic Demi</vt:lpstr>
      <vt:lpstr>Franklin Gothic Medium</vt:lpstr>
      <vt:lpstr>Noto Sans Symbols</vt:lpstr>
      <vt:lpstr>System Font Regular</vt:lpstr>
      <vt:lpstr>Wingdings</vt:lpstr>
      <vt:lpstr>Plan 4 Ring Theme</vt:lpstr>
      <vt:lpstr>PPT default styled</vt:lpstr>
      <vt:lpstr>Analyse de la situation pour l’introduction de l’anneau de PrEP</vt:lpstr>
      <vt:lpstr>Sommaire</vt:lpstr>
      <vt:lpstr>Analyse de la prestation de services pour l’anneau de PrEP</vt:lpstr>
      <vt:lpstr>PowerPoint Presentation</vt:lpstr>
      <vt:lpstr>Étape 1 : Canaux potentiels pour l’anneau de PrEP </vt:lpstr>
      <vt:lpstr>Étape 1 : Identifier les canaux de distribution pertinents</vt:lpstr>
      <vt:lpstr>PowerPoint Presentation</vt:lpstr>
      <vt:lpstr>Critères d’évaluation des canaux de distribution</vt:lpstr>
      <vt:lpstr>Évaluation de l’accès aux canaux de distribution</vt:lpstr>
      <vt:lpstr>Évaluation de la capacité des canaux de distribution</vt:lpstr>
      <vt:lpstr>PowerPoint Presentation</vt:lpstr>
      <vt:lpstr>Cadre de priorisation des canaux de distribution</vt:lpstr>
      <vt:lpstr>Exercice de priorisation des canaux de distribution</vt:lpstr>
      <vt:lpstr>Planification pour les canaux prioritaires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Michele Tropee</cp:lastModifiedBy>
  <cp:revision>121</cp:revision>
  <dcterms:created xsi:type="dcterms:W3CDTF">2021-10-12T16:02:07Z</dcterms:created>
  <dcterms:modified xsi:type="dcterms:W3CDTF">2022-11-10T16:24:40Z</dcterms:modified>
</cp:coreProperties>
</file>